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320" r:id="rId2"/>
    <p:sldId id="343" r:id="rId3"/>
    <p:sldId id="344" r:id="rId4"/>
    <p:sldId id="345" r:id="rId5"/>
    <p:sldId id="348" r:id="rId6"/>
    <p:sldId id="324" r:id="rId7"/>
    <p:sldId id="321" r:id="rId8"/>
    <p:sldId id="319" r:id="rId9"/>
    <p:sldId id="322" r:id="rId10"/>
    <p:sldId id="346" r:id="rId11"/>
    <p:sldId id="351" r:id="rId12"/>
    <p:sldId id="352" r:id="rId13"/>
    <p:sldId id="350" r:id="rId1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rgbClr val="FFFF00"/>
        </a:solidFill>
        <a:latin typeface="Comic Sans MS" pitchFamily="-110" charset="0"/>
        <a:ea typeface="Osaka" pitchFamily="-110" charset="-128"/>
        <a:cs typeface="+mn-cs"/>
      </a:defRPr>
    </a:lvl1pPr>
    <a:lvl2pPr marL="457200" algn="l" rtl="0" eaLnBrk="0" fontAlgn="base" hangingPunct="0">
      <a:spcBef>
        <a:spcPct val="0"/>
      </a:spcBef>
      <a:spcAft>
        <a:spcPct val="0"/>
      </a:spcAft>
      <a:defRPr sz="2400" kern="1200">
        <a:solidFill>
          <a:srgbClr val="FFFF00"/>
        </a:solidFill>
        <a:latin typeface="Comic Sans MS" pitchFamily="-110" charset="0"/>
        <a:ea typeface="Osaka" pitchFamily="-110" charset="-128"/>
        <a:cs typeface="+mn-cs"/>
      </a:defRPr>
    </a:lvl2pPr>
    <a:lvl3pPr marL="914400" algn="l" rtl="0" eaLnBrk="0" fontAlgn="base" hangingPunct="0">
      <a:spcBef>
        <a:spcPct val="0"/>
      </a:spcBef>
      <a:spcAft>
        <a:spcPct val="0"/>
      </a:spcAft>
      <a:defRPr sz="2400" kern="1200">
        <a:solidFill>
          <a:srgbClr val="FFFF00"/>
        </a:solidFill>
        <a:latin typeface="Comic Sans MS" pitchFamily="-110" charset="0"/>
        <a:ea typeface="Osaka" pitchFamily="-110" charset="-128"/>
        <a:cs typeface="+mn-cs"/>
      </a:defRPr>
    </a:lvl3pPr>
    <a:lvl4pPr marL="1371600" algn="l" rtl="0" eaLnBrk="0" fontAlgn="base" hangingPunct="0">
      <a:spcBef>
        <a:spcPct val="0"/>
      </a:spcBef>
      <a:spcAft>
        <a:spcPct val="0"/>
      </a:spcAft>
      <a:defRPr sz="2400" kern="1200">
        <a:solidFill>
          <a:srgbClr val="FFFF00"/>
        </a:solidFill>
        <a:latin typeface="Comic Sans MS" pitchFamily="-110" charset="0"/>
        <a:ea typeface="Osaka" pitchFamily="-110" charset="-128"/>
        <a:cs typeface="+mn-cs"/>
      </a:defRPr>
    </a:lvl4pPr>
    <a:lvl5pPr marL="1828800" algn="l" rtl="0" eaLnBrk="0" fontAlgn="base" hangingPunct="0">
      <a:spcBef>
        <a:spcPct val="0"/>
      </a:spcBef>
      <a:spcAft>
        <a:spcPct val="0"/>
      </a:spcAft>
      <a:defRPr sz="2400" kern="1200">
        <a:solidFill>
          <a:srgbClr val="FFFF00"/>
        </a:solidFill>
        <a:latin typeface="Comic Sans MS" pitchFamily="-110" charset="0"/>
        <a:ea typeface="Osaka" pitchFamily="-110" charset="-128"/>
        <a:cs typeface="+mn-cs"/>
      </a:defRPr>
    </a:lvl5pPr>
    <a:lvl6pPr marL="2286000" algn="l" defTabSz="914400" rtl="0" eaLnBrk="1" latinLnBrk="0" hangingPunct="1">
      <a:defRPr sz="2400" kern="1200">
        <a:solidFill>
          <a:srgbClr val="FFFF00"/>
        </a:solidFill>
        <a:latin typeface="Comic Sans MS" pitchFamily="-110" charset="0"/>
        <a:ea typeface="Osaka" pitchFamily="-110" charset="-128"/>
        <a:cs typeface="+mn-cs"/>
      </a:defRPr>
    </a:lvl6pPr>
    <a:lvl7pPr marL="2743200" algn="l" defTabSz="914400" rtl="0" eaLnBrk="1" latinLnBrk="0" hangingPunct="1">
      <a:defRPr sz="2400" kern="1200">
        <a:solidFill>
          <a:srgbClr val="FFFF00"/>
        </a:solidFill>
        <a:latin typeface="Comic Sans MS" pitchFamily="-110" charset="0"/>
        <a:ea typeface="Osaka" pitchFamily="-110" charset="-128"/>
        <a:cs typeface="+mn-cs"/>
      </a:defRPr>
    </a:lvl7pPr>
    <a:lvl8pPr marL="3200400" algn="l" defTabSz="914400" rtl="0" eaLnBrk="1" latinLnBrk="0" hangingPunct="1">
      <a:defRPr sz="2400" kern="1200">
        <a:solidFill>
          <a:srgbClr val="FFFF00"/>
        </a:solidFill>
        <a:latin typeface="Comic Sans MS" pitchFamily="-110" charset="0"/>
        <a:ea typeface="Osaka" pitchFamily="-110" charset="-128"/>
        <a:cs typeface="+mn-cs"/>
      </a:defRPr>
    </a:lvl8pPr>
    <a:lvl9pPr marL="3657600" algn="l" defTabSz="914400" rtl="0" eaLnBrk="1" latinLnBrk="0" hangingPunct="1">
      <a:defRPr sz="2400" kern="1200">
        <a:solidFill>
          <a:srgbClr val="FFFF00"/>
        </a:solidFill>
        <a:latin typeface="Comic Sans MS" pitchFamily="-110" charset="0"/>
        <a:ea typeface="Osaka"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008000"/>
    <a:srgbClr val="66FF33"/>
    <a:srgbClr val="FF99FF"/>
    <a:srgbClr val="FFFF00"/>
    <a:srgbClr val="0D575F"/>
    <a:srgbClr val="E510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20"/>
    </p:cViewPr>
  </p:sorterViewPr>
  <p:notesViewPr>
    <p:cSldViewPr>
      <p:cViewPr>
        <p:scale>
          <a:sx n="200" d="100"/>
          <a:sy n="200" d="100"/>
        </p:scale>
        <p:origin x="328" y="1360"/>
      </p:cViewPr>
      <p:guideLst>
        <p:guide orient="horz" pos="3024"/>
        <p:guide pos="23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3170654" cy="479892"/>
          </a:xfrm>
          <a:prstGeom prst="rect">
            <a:avLst/>
          </a:prstGeom>
          <a:noFill/>
          <a:ln w="9525">
            <a:noFill/>
            <a:miter lim="800000"/>
            <a:headEnd/>
            <a:tailEnd/>
          </a:ln>
        </p:spPr>
        <p:txBody>
          <a:bodyPr vert="horz" wrap="square" lIns="96657" tIns="48329" rIns="96657" bIns="48329" numCol="1" anchor="t" anchorCtr="0" compatLnSpc="1">
            <a:prstTxWarp prst="textNoShape">
              <a:avLst/>
            </a:prstTxWarp>
          </a:bodyPr>
          <a:lstStyle>
            <a:lvl1pP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95235" name="Rectangle 3"/>
          <p:cNvSpPr>
            <a:spLocks noGrp="1" noChangeArrowheads="1"/>
          </p:cNvSpPr>
          <p:nvPr>
            <p:ph type="dt" sz="quarter" idx="1"/>
          </p:nvPr>
        </p:nvSpPr>
        <p:spPr bwMode="auto">
          <a:xfrm>
            <a:off x="4144546" y="1"/>
            <a:ext cx="3170654" cy="479892"/>
          </a:xfrm>
          <a:prstGeom prst="rect">
            <a:avLst/>
          </a:prstGeom>
          <a:noFill/>
          <a:ln w="9525">
            <a:noFill/>
            <a:miter lim="800000"/>
            <a:headEnd/>
            <a:tailEnd/>
          </a:ln>
        </p:spPr>
        <p:txBody>
          <a:bodyPr vert="horz" wrap="square" lIns="96657" tIns="48329" rIns="96657" bIns="48329" numCol="1" anchor="t" anchorCtr="0" compatLnSpc="1">
            <a:prstTxWarp prst="textNoShape">
              <a:avLst/>
            </a:prstTxWarp>
          </a:bodyPr>
          <a:lstStyle>
            <a:lvl1pPr algn="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95236" name="Rectangle 4"/>
          <p:cNvSpPr>
            <a:spLocks noGrp="1" noChangeArrowheads="1"/>
          </p:cNvSpPr>
          <p:nvPr>
            <p:ph type="ftr" sz="quarter" idx="2"/>
          </p:nvPr>
        </p:nvSpPr>
        <p:spPr bwMode="auto">
          <a:xfrm>
            <a:off x="0" y="9121308"/>
            <a:ext cx="3170654" cy="479892"/>
          </a:xfrm>
          <a:prstGeom prst="rect">
            <a:avLst/>
          </a:prstGeom>
          <a:noFill/>
          <a:ln w="9525">
            <a:noFill/>
            <a:miter lim="800000"/>
            <a:headEnd/>
            <a:tailEnd/>
          </a:ln>
        </p:spPr>
        <p:txBody>
          <a:bodyPr vert="horz" wrap="square" lIns="96657" tIns="48329" rIns="96657" bIns="48329" numCol="1" anchor="b" anchorCtr="0" compatLnSpc="1">
            <a:prstTxWarp prst="textNoShape">
              <a:avLst/>
            </a:prstTxWarp>
          </a:bodyPr>
          <a:lstStyle>
            <a:lvl1pP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95237" name="Rectangle 5"/>
          <p:cNvSpPr>
            <a:spLocks noGrp="1" noChangeArrowheads="1"/>
          </p:cNvSpPr>
          <p:nvPr>
            <p:ph type="sldNum" sz="quarter" idx="3"/>
          </p:nvPr>
        </p:nvSpPr>
        <p:spPr bwMode="auto">
          <a:xfrm>
            <a:off x="4144546" y="9121308"/>
            <a:ext cx="3170654" cy="479892"/>
          </a:xfrm>
          <a:prstGeom prst="rect">
            <a:avLst/>
          </a:prstGeom>
          <a:noFill/>
          <a:ln w="9525">
            <a:noFill/>
            <a:miter lim="800000"/>
            <a:headEnd/>
            <a:tailEnd/>
          </a:ln>
        </p:spPr>
        <p:txBody>
          <a:bodyPr vert="horz" wrap="square" lIns="96657" tIns="48329" rIns="96657" bIns="48329" numCol="1" anchor="b" anchorCtr="0" compatLnSpc="1">
            <a:prstTxWarp prst="textNoShape">
              <a:avLst/>
            </a:prstTxWarp>
          </a:bodyPr>
          <a:lstStyle>
            <a:lvl1pPr algn="r" defTabSz="966992">
              <a:defRPr sz="1300">
                <a:solidFill>
                  <a:schemeClr val="accent2"/>
                </a:solidFill>
                <a:latin typeface="Times" pitchFamily="-110" charset="0"/>
              </a:defRPr>
            </a:lvl1pPr>
          </a:lstStyle>
          <a:p>
            <a:fld id="{D753F529-A4E3-4A37-8293-66A343AFDFC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1"/>
            <a:ext cx="3170654" cy="479892"/>
          </a:xfrm>
          <a:prstGeom prst="rect">
            <a:avLst/>
          </a:prstGeom>
          <a:noFill/>
          <a:ln w="9525">
            <a:noFill/>
            <a:miter lim="800000"/>
            <a:headEnd/>
            <a:tailEnd/>
          </a:ln>
        </p:spPr>
        <p:txBody>
          <a:bodyPr vert="horz" wrap="square" lIns="96657" tIns="48329" rIns="96657" bIns="48329" numCol="1" anchor="t" anchorCtr="0" compatLnSpc="1">
            <a:prstTxWarp prst="textNoShape">
              <a:avLst/>
            </a:prstTxWarp>
          </a:bodyPr>
          <a:lstStyle>
            <a:lvl1pP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74755" name="Rectangle 3"/>
          <p:cNvSpPr>
            <a:spLocks noGrp="1" noChangeArrowheads="1"/>
          </p:cNvSpPr>
          <p:nvPr>
            <p:ph type="dt" idx="1"/>
          </p:nvPr>
        </p:nvSpPr>
        <p:spPr bwMode="auto">
          <a:xfrm>
            <a:off x="4144546" y="1"/>
            <a:ext cx="3170654" cy="479892"/>
          </a:xfrm>
          <a:prstGeom prst="rect">
            <a:avLst/>
          </a:prstGeom>
          <a:noFill/>
          <a:ln w="9525">
            <a:noFill/>
            <a:miter lim="800000"/>
            <a:headEnd/>
            <a:tailEnd/>
          </a:ln>
        </p:spPr>
        <p:txBody>
          <a:bodyPr vert="horz" wrap="square" lIns="96657" tIns="48329" rIns="96657" bIns="48329" numCol="1" anchor="t" anchorCtr="0" compatLnSpc="1">
            <a:prstTxWarp prst="textNoShape">
              <a:avLst/>
            </a:prstTxWarp>
          </a:bodyPr>
          <a:lstStyle>
            <a:lvl1pPr algn="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55713" y="719138"/>
            <a:ext cx="4803775" cy="3602037"/>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975587" y="4560655"/>
            <a:ext cx="5364028" cy="4320708"/>
          </a:xfrm>
          <a:prstGeom prst="rect">
            <a:avLst/>
          </a:prstGeom>
          <a:noFill/>
          <a:ln w="9525">
            <a:noFill/>
            <a:miter lim="800000"/>
            <a:headEnd/>
            <a:tailEnd/>
          </a:ln>
        </p:spPr>
        <p:txBody>
          <a:bodyPr vert="horz" wrap="square" lIns="96657" tIns="48329" rIns="96657"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9121308"/>
            <a:ext cx="3170654" cy="479892"/>
          </a:xfrm>
          <a:prstGeom prst="rect">
            <a:avLst/>
          </a:prstGeom>
          <a:noFill/>
          <a:ln w="9525">
            <a:noFill/>
            <a:miter lim="800000"/>
            <a:headEnd/>
            <a:tailEnd/>
          </a:ln>
        </p:spPr>
        <p:txBody>
          <a:bodyPr vert="horz" wrap="square" lIns="96657" tIns="48329" rIns="96657" bIns="48329" numCol="1" anchor="b" anchorCtr="0" compatLnSpc="1">
            <a:prstTxWarp prst="textNoShape">
              <a:avLst/>
            </a:prstTxWarp>
          </a:bodyPr>
          <a:lstStyle>
            <a:lvl1pPr defTabSz="966992">
              <a:defRPr sz="1300">
                <a:solidFill>
                  <a:schemeClr val="accent2"/>
                </a:solidFill>
                <a:latin typeface="Times" pitchFamily="-110" charset="0"/>
                <a:ea typeface="Osaka" pitchFamily="-110" charset="-128"/>
                <a:cs typeface="Osaka" pitchFamily="-110" charset="-128"/>
              </a:defRPr>
            </a:lvl1pPr>
          </a:lstStyle>
          <a:p>
            <a:pPr>
              <a:defRPr/>
            </a:pPr>
            <a:endParaRPr lang="en-US"/>
          </a:p>
        </p:txBody>
      </p:sp>
      <p:sp>
        <p:nvSpPr>
          <p:cNvPr id="74759" name="Rectangle 7"/>
          <p:cNvSpPr>
            <a:spLocks noGrp="1" noChangeArrowheads="1"/>
          </p:cNvSpPr>
          <p:nvPr>
            <p:ph type="sldNum" sz="quarter" idx="5"/>
          </p:nvPr>
        </p:nvSpPr>
        <p:spPr bwMode="auto">
          <a:xfrm>
            <a:off x="4144546" y="9121308"/>
            <a:ext cx="3170654" cy="479892"/>
          </a:xfrm>
          <a:prstGeom prst="rect">
            <a:avLst/>
          </a:prstGeom>
          <a:noFill/>
          <a:ln w="9525">
            <a:noFill/>
            <a:miter lim="800000"/>
            <a:headEnd/>
            <a:tailEnd/>
          </a:ln>
        </p:spPr>
        <p:txBody>
          <a:bodyPr vert="horz" wrap="square" lIns="96657" tIns="48329" rIns="96657" bIns="48329" numCol="1" anchor="b" anchorCtr="0" compatLnSpc="1">
            <a:prstTxWarp prst="textNoShape">
              <a:avLst/>
            </a:prstTxWarp>
          </a:bodyPr>
          <a:lstStyle>
            <a:lvl1pPr algn="r" defTabSz="966992">
              <a:defRPr sz="1300">
                <a:solidFill>
                  <a:schemeClr val="accent2"/>
                </a:solidFill>
                <a:latin typeface="Times" pitchFamily="-110" charset="0"/>
              </a:defRPr>
            </a:lvl1pPr>
          </a:lstStyle>
          <a:p>
            <a:fld id="{DD70BB6C-DFD7-42C0-B5D9-CF92AC3D8E6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Osaka" charset="-128"/>
        <a:cs typeface="Osaka" pitchFamily="-110" charset="-128"/>
      </a:defRPr>
    </a:lvl1pPr>
    <a:lvl2pPr marL="457200" algn="l" rtl="0" eaLnBrk="0" fontAlgn="base" hangingPunct="0">
      <a:spcBef>
        <a:spcPct val="30000"/>
      </a:spcBef>
      <a:spcAft>
        <a:spcPct val="0"/>
      </a:spcAft>
      <a:defRPr sz="1200" kern="1200">
        <a:solidFill>
          <a:schemeClr val="tx1"/>
        </a:solidFill>
        <a:latin typeface="Times" charset="0"/>
        <a:ea typeface="Osaka" charset="-128"/>
        <a:cs typeface="Osaka" pitchFamily="-110" charset="-128"/>
      </a:defRPr>
    </a:lvl2pPr>
    <a:lvl3pPr marL="914400" algn="l" rtl="0" eaLnBrk="0" fontAlgn="base" hangingPunct="0">
      <a:spcBef>
        <a:spcPct val="30000"/>
      </a:spcBef>
      <a:spcAft>
        <a:spcPct val="0"/>
      </a:spcAft>
      <a:defRPr sz="1200" kern="1200">
        <a:solidFill>
          <a:schemeClr val="tx1"/>
        </a:solidFill>
        <a:latin typeface="Times" charset="0"/>
        <a:ea typeface="Osaka" charset="-128"/>
        <a:cs typeface="Osaka" pitchFamily="-110" charset="-128"/>
      </a:defRPr>
    </a:lvl3pPr>
    <a:lvl4pPr marL="1371600" algn="l" rtl="0" eaLnBrk="0" fontAlgn="base" hangingPunct="0">
      <a:spcBef>
        <a:spcPct val="30000"/>
      </a:spcBef>
      <a:spcAft>
        <a:spcPct val="0"/>
      </a:spcAft>
      <a:defRPr sz="1200" kern="1200">
        <a:solidFill>
          <a:schemeClr val="tx1"/>
        </a:solidFill>
        <a:latin typeface="Times" charset="0"/>
        <a:ea typeface="Osaka" charset="-128"/>
        <a:cs typeface="Osaka" pitchFamily="-110" charset="-128"/>
      </a:defRPr>
    </a:lvl4pPr>
    <a:lvl5pPr marL="1828800" algn="l" rtl="0" eaLnBrk="0" fontAlgn="base" hangingPunct="0">
      <a:spcBef>
        <a:spcPct val="30000"/>
      </a:spcBef>
      <a:spcAft>
        <a:spcPct val="0"/>
      </a:spcAft>
      <a:defRPr sz="1200" kern="1200">
        <a:solidFill>
          <a:schemeClr val="tx1"/>
        </a:solidFill>
        <a:latin typeface="Times" charset="0"/>
        <a:ea typeface="Osaka" charset="-128"/>
        <a:cs typeface="Osaka" pitchFamily="-110"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a:noFill/>
          <a:ln/>
        </p:spPr>
        <p:txBody>
          <a:bodyPr/>
          <a:lstStyle/>
          <a:p>
            <a:endParaRPr lang="en-US" smtClean="0">
              <a:latin typeface="Times" pitchFamily="-110" charset="0"/>
              <a:ea typeface="Osaka"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endParaRPr lang="en-US" smtClean="0">
              <a:latin typeface="Times" pitchFamily="-110" charset="0"/>
              <a:ea typeface="Osaka"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Times" pitchFamily="-110" charset="0"/>
              <a:ea typeface="Osaka"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smtClean="0">
              <a:latin typeface="Times" pitchFamily="-110" charset="0"/>
              <a:ea typeface="Osaka"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ln/>
        </p:spPr>
      </p:sp>
      <p:sp>
        <p:nvSpPr>
          <p:cNvPr id="28675" name="Rectangle 1027"/>
          <p:cNvSpPr>
            <a:spLocks noGrp="1" noChangeArrowheads="1"/>
          </p:cNvSpPr>
          <p:nvPr>
            <p:ph type="body" idx="1"/>
          </p:nvPr>
        </p:nvSpPr>
        <p:spPr>
          <a:noFill/>
          <a:ln/>
        </p:spPr>
        <p:txBody>
          <a:bodyPr/>
          <a:lstStyle/>
          <a:p>
            <a:endParaRPr lang="en-US" smtClean="0">
              <a:latin typeface="Arial" charset="0"/>
              <a:ea typeface="ＭＳ Ｐゴシック" pitchFamily="-11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endParaRPr lang="en-US" smtClean="0">
              <a:latin typeface="Times" pitchFamily="-110" charset="0"/>
              <a:ea typeface="Osaka" pitchFamily="-110" charset="-128"/>
            </a:endParaRPr>
          </a:p>
        </p:txBody>
      </p:sp>
      <p:sp>
        <p:nvSpPr>
          <p:cNvPr id="32772" name="Slide Number Placeholder 3"/>
          <p:cNvSpPr>
            <a:spLocks noGrp="1"/>
          </p:cNvSpPr>
          <p:nvPr>
            <p:ph type="sldNum" sz="quarter" idx="5"/>
          </p:nvPr>
        </p:nvSpPr>
        <p:spPr>
          <a:noFill/>
        </p:spPr>
        <p:txBody>
          <a:bodyPr/>
          <a:lstStyle/>
          <a:p>
            <a:fld id="{6D0A28D6-A800-41D1-9944-BE19541CB0FC}"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Times" pitchFamily="-110" charset="0"/>
                <a:ea typeface="Osaka" pitchFamily="-110" charset="-128"/>
              </a:rPr>
              <a:t>This 19th century lithograph is a variation of Revere's famous engraving. Produced soon before the American Civil War, this image emphasizes Crispus Attucks, who had by then become an important symbol for abolitionists. (John Bufford after William L. Champey, circa 1856)</a:t>
            </a:r>
          </a:p>
        </p:txBody>
      </p:sp>
      <p:sp>
        <p:nvSpPr>
          <p:cNvPr id="38916" name="Slide Number Placeholder 3"/>
          <p:cNvSpPr>
            <a:spLocks noGrp="1"/>
          </p:cNvSpPr>
          <p:nvPr>
            <p:ph type="sldNum" sz="quarter" idx="5"/>
          </p:nvPr>
        </p:nvSpPr>
        <p:spPr>
          <a:noFill/>
        </p:spPr>
        <p:txBody>
          <a:bodyPr/>
          <a:lstStyle/>
          <a:p>
            <a:fld id="{F9326E2A-9493-4142-9A55-2730A2A5F205}"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C6A034-806C-47CB-A75E-71D33E65024B}" type="slidenum">
              <a:rPr lang="en-US"/>
              <a:pPr/>
              <a:t>‹#›</a:t>
            </a:fld>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962078-8C6B-4F05-8133-2C48F313FC30}" type="slidenum">
              <a:rPr lang="en-US"/>
              <a:pPr/>
              <a:t>‹#›</a:t>
            </a:fld>
            <a:endParaRPr lang="en-US"/>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179CCA-6A42-4453-87AC-D15ABCBF0FEA}" type="slidenum">
              <a:rPr lang="en-US"/>
              <a:pPr/>
              <a:t>‹#›</a:t>
            </a:fld>
            <a:endParaRPr lang="en-US"/>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154104-3C60-47E8-8994-2470E58A4BDD}" type="slidenum">
              <a:rPr lang="en-US"/>
              <a:pPr/>
              <a:t>‹#›</a:t>
            </a:fld>
            <a:endParaRPr lang="en-US"/>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7DE2CCE-D6C9-4FAE-8F87-D99B5808D72C}" type="slidenum">
              <a:rPr lang="en-US"/>
              <a:pPr/>
              <a:t>‹#›</a:t>
            </a:fld>
            <a:endParaRPr lang="en-US"/>
          </a:p>
        </p:txBody>
      </p:sp>
    </p:spTree>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B55FCDD-FA13-4475-8626-8573C12359A4}" type="slidenum">
              <a:rPr lang="en-US"/>
              <a:pPr/>
              <a:t>‹#›</a:t>
            </a:fld>
            <a:endParaRPr lang="en-US"/>
          </a:p>
        </p:txBody>
      </p:sp>
    </p:spTree>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CC105E6-1AA4-4DCE-9D0E-855EF665C319}" type="slidenum">
              <a:rPr lang="en-US"/>
              <a:pPr/>
              <a:t>‹#›</a:t>
            </a:fld>
            <a:endParaRPr lang="en-US"/>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EBBA02-CF57-44CF-9907-55FF27B5A90F}" type="slidenum">
              <a:rPr lang="en-US"/>
              <a:pPr/>
              <a:t>‹#›</a:t>
            </a:fld>
            <a:endParaRPr lang="en-US"/>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368611-5C4E-46D2-9C78-34B24EA681C3}" type="slidenum">
              <a:rPr lang="en-US"/>
              <a:pPr/>
              <a:t>‹#›</a:t>
            </a:fld>
            <a:endParaRPr lang="en-US"/>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6627EA-EED3-45E3-A0BE-CC42B0752258}" type="slidenum">
              <a:rPr lang="en-US"/>
              <a:pPr/>
              <a:t>‹#›</a:t>
            </a:fld>
            <a:endParaRPr lang="en-US"/>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BA362B-0030-4042-BFBA-772076D03A11}" type="slidenum">
              <a:rPr lang="en-US"/>
              <a:pPr/>
              <a:t>‹#›</a:t>
            </a:fld>
            <a:endParaRPr lang="en-US"/>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8F9FCF1-C334-47F8-8A9C-D13C9F4E88D7}" type="slidenum">
              <a:rPr lang="en-US"/>
              <a:pPr/>
              <a:t>‹#›</a:t>
            </a:fld>
            <a:endParaRPr lang="en-US"/>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67F160B-F909-4D17-8EEC-D2AC94460249}" type="slidenum">
              <a:rPr lang="en-US"/>
              <a:pPr/>
              <a:t>‹#›</a:t>
            </a:fld>
            <a:endParaRPr lang="en-US"/>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2D9948-A3FB-472D-BBFD-5849FEAD9449}" type="slidenum">
              <a:rPr lang="en-US"/>
              <a:pPr/>
              <a:t>‹#›</a:t>
            </a:fld>
            <a:endParaRPr lang="en-US"/>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F69038-CBFD-442B-9ED4-D43F46528D38}" type="slidenum">
              <a:rPr lang="en-US"/>
              <a:pPr/>
              <a:t>‹#›</a:t>
            </a:fld>
            <a:endParaRPr lang="en-US"/>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ea typeface="Osaka"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ea typeface="Osaka"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itchFamily="-110" charset="0"/>
              </a:defRPr>
            </a:lvl1pPr>
          </a:lstStyle>
          <a:p>
            <a:fld id="{62A30D46-E895-493C-9818-A88D5344A5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cover dir="r"/>
  </p:transition>
  <p:txStyles>
    <p:titleStyle>
      <a:lvl1pPr algn="ctr" rtl="0" eaLnBrk="0" fontAlgn="base" hangingPunct="0">
        <a:spcBef>
          <a:spcPct val="0"/>
        </a:spcBef>
        <a:spcAft>
          <a:spcPct val="0"/>
        </a:spcAft>
        <a:defRPr sz="4400">
          <a:solidFill>
            <a:srgbClr val="FFFF00"/>
          </a:solidFill>
          <a:latin typeface="+mj-lt"/>
          <a:ea typeface="+mj-ea"/>
          <a:cs typeface="Osaka" pitchFamily="-110" charset="-128"/>
        </a:defRPr>
      </a:lvl1pPr>
      <a:lvl2pPr algn="ctr" rtl="0" eaLnBrk="0" fontAlgn="base" hangingPunct="0">
        <a:spcBef>
          <a:spcPct val="0"/>
        </a:spcBef>
        <a:spcAft>
          <a:spcPct val="0"/>
        </a:spcAft>
        <a:defRPr sz="4400">
          <a:solidFill>
            <a:srgbClr val="FFFF00"/>
          </a:solidFill>
          <a:latin typeface="Comic Sans MS" pitchFamily="66" charset="0"/>
          <a:ea typeface="Osaka" charset="-128"/>
          <a:cs typeface="Osaka" pitchFamily="-110" charset="-128"/>
        </a:defRPr>
      </a:lvl2pPr>
      <a:lvl3pPr algn="ctr" rtl="0" eaLnBrk="0" fontAlgn="base" hangingPunct="0">
        <a:spcBef>
          <a:spcPct val="0"/>
        </a:spcBef>
        <a:spcAft>
          <a:spcPct val="0"/>
        </a:spcAft>
        <a:defRPr sz="4400">
          <a:solidFill>
            <a:srgbClr val="FFFF00"/>
          </a:solidFill>
          <a:latin typeface="Comic Sans MS" pitchFamily="66" charset="0"/>
          <a:ea typeface="Osaka" charset="-128"/>
          <a:cs typeface="Osaka" pitchFamily="-110" charset="-128"/>
        </a:defRPr>
      </a:lvl3pPr>
      <a:lvl4pPr algn="ctr" rtl="0" eaLnBrk="0" fontAlgn="base" hangingPunct="0">
        <a:spcBef>
          <a:spcPct val="0"/>
        </a:spcBef>
        <a:spcAft>
          <a:spcPct val="0"/>
        </a:spcAft>
        <a:defRPr sz="4400">
          <a:solidFill>
            <a:srgbClr val="FFFF00"/>
          </a:solidFill>
          <a:latin typeface="Comic Sans MS" pitchFamily="66" charset="0"/>
          <a:ea typeface="Osaka" charset="-128"/>
          <a:cs typeface="Osaka" pitchFamily="-110" charset="-128"/>
        </a:defRPr>
      </a:lvl4pPr>
      <a:lvl5pPr algn="ctr" rtl="0" eaLnBrk="0" fontAlgn="base" hangingPunct="0">
        <a:spcBef>
          <a:spcPct val="0"/>
        </a:spcBef>
        <a:spcAft>
          <a:spcPct val="0"/>
        </a:spcAft>
        <a:defRPr sz="4400">
          <a:solidFill>
            <a:srgbClr val="FFFF00"/>
          </a:solidFill>
          <a:latin typeface="Comic Sans MS" pitchFamily="66" charset="0"/>
          <a:ea typeface="Osaka" charset="-128"/>
          <a:cs typeface="Osaka" pitchFamily="-110" charset="-128"/>
        </a:defRPr>
      </a:lvl5pPr>
      <a:lvl6pPr marL="457200" algn="ctr" rtl="0" eaLnBrk="0" fontAlgn="base" hangingPunct="0">
        <a:spcBef>
          <a:spcPct val="0"/>
        </a:spcBef>
        <a:spcAft>
          <a:spcPct val="0"/>
        </a:spcAft>
        <a:defRPr sz="4400">
          <a:solidFill>
            <a:srgbClr val="FFFF00"/>
          </a:solidFill>
          <a:latin typeface="Comic Sans MS" pitchFamily="66" charset="0"/>
          <a:ea typeface="Osaka" charset="-128"/>
        </a:defRPr>
      </a:lvl6pPr>
      <a:lvl7pPr marL="914400" algn="ctr" rtl="0" eaLnBrk="0" fontAlgn="base" hangingPunct="0">
        <a:spcBef>
          <a:spcPct val="0"/>
        </a:spcBef>
        <a:spcAft>
          <a:spcPct val="0"/>
        </a:spcAft>
        <a:defRPr sz="4400">
          <a:solidFill>
            <a:srgbClr val="FFFF00"/>
          </a:solidFill>
          <a:latin typeface="Comic Sans MS" pitchFamily="66" charset="0"/>
          <a:ea typeface="Osaka" charset="-128"/>
        </a:defRPr>
      </a:lvl7pPr>
      <a:lvl8pPr marL="1371600" algn="ctr" rtl="0" eaLnBrk="0" fontAlgn="base" hangingPunct="0">
        <a:spcBef>
          <a:spcPct val="0"/>
        </a:spcBef>
        <a:spcAft>
          <a:spcPct val="0"/>
        </a:spcAft>
        <a:defRPr sz="4400">
          <a:solidFill>
            <a:srgbClr val="FFFF00"/>
          </a:solidFill>
          <a:latin typeface="Comic Sans MS" pitchFamily="66" charset="0"/>
          <a:ea typeface="Osaka" charset="-128"/>
        </a:defRPr>
      </a:lvl8pPr>
      <a:lvl9pPr marL="1828800" algn="ctr" rtl="0" eaLnBrk="0" fontAlgn="base" hangingPunct="0">
        <a:spcBef>
          <a:spcPct val="0"/>
        </a:spcBef>
        <a:spcAft>
          <a:spcPct val="0"/>
        </a:spcAft>
        <a:defRPr sz="4400">
          <a:solidFill>
            <a:srgbClr val="FFFF00"/>
          </a:solidFill>
          <a:latin typeface="Comic Sans MS" pitchFamily="66" charset="0"/>
          <a:ea typeface="Osaka" charset="-128"/>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Osaka" pitchFamily="-110" charset="-128"/>
        </a:defRPr>
      </a:lvl1pPr>
      <a:lvl2pPr marL="742950" indent="-285750" algn="l" rtl="0" eaLnBrk="0" fontAlgn="base" hangingPunct="0">
        <a:spcBef>
          <a:spcPct val="20000"/>
        </a:spcBef>
        <a:spcAft>
          <a:spcPct val="0"/>
        </a:spcAft>
        <a:buChar char="–"/>
        <a:defRPr sz="2800">
          <a:solidFill>
            <a:srgbClr val="FFFF00"/>
          </a:solidFill>
          <a:latin typeface="+mn-lt"/>
          <a:ea typeface="+mn-ea"/>
          <a:cs typeface="Osaka" pitchFamily="-110" charset="-128"/>
        </a:defRPr>
      </a:lvl2pPr>
      <a:lvl3pPr marL="1143000" indent="-228600" algn="l" rtl="0" eaLnBrk="0" fontAlgn="base" hangingPunct="0">
        <a:spcBef>
          <a:spcPct val="20000"/>
        </a:spcBef>
        <a:spcAft>
          <a:spcPct val="0"/>
        </a:spcAft>
        <a:buChar char="•"/>
        <a:defRPr sz="2400">
          <a:solidFill>
            <a:srgbClr val="FFFF00"/>
          </a:solidFill>
          <a:latin typeface="+mn-lt"/>
          <a:ea typeface="+mn-ea"/>
          <a:cs typeface="Osaka" pitchFamily="-110" charset="-128"/>
        </a:defRPr>
      </a:lvl3pPr>
      <a:lvl4pPr marL="1600200" indent="-228600" algn="l" rtl="0" eaLnBrk="0" fontAlgn="base" hangingPunct="0">
        <a:spcBef>
          <a:spcPct val="20000"/>
        </a:spcBef>
        <a:spcAft>
          <a:spcPct val="0"/>
        </a:spcAft>
        <a:buChar char="–"/>
        <a:defRPr sz="2000">
          <a:solidFill>
            <a:srgbClr val="FFFF00"/>
          </a:solidFill>
          <a:latin typeface="+mn-lt"/>
          <a:ea typeface="+mn-ea"/>
          <a:cs typeface="Osaka" pitchFamily="-110" charset="-128"/>
        </a:defRPr>
      </a:lvl4pPr>
      <a:lvl5pPr marL="2057400" indent="-228600" algn="l" rtl="0" eaLnBrk="0" fontAlgn="base" hangingPunct="0">
        <a:spcBef>
          <a:spcPct val="20000"/>
        </a:spcBef>
        <a:spcAft>
          <a:spcPct val="0"/>
        </a:spcAft>
        <a:buChar char="»"/>
        <a:defRPr sz="2000">
          <a:solidFill>
            <a:srgbClr val="FFFF00"/>
          </a:solidFill>
          <a:latin typeface="+mn-lt"/>
          <a:ea typeface="+mn-ea"/>
          <a:cs typeface="Osaka" pitchFamily="-110" charset="-128"/>
        </a:defRPr>
      </a:lvl5pPr>
      <a:lvl6pPr marL="2514600" indent="-228600" algn="l" rtl="0" eaLnBrk="0" fontAlgn="base" hangingPunct="0">
        <a:spcBef>
          <a:spcPct val="20000"/>
        </a:spcBef>
        <a:spcAft>
          <a:spcPct val="0"/>
        </a:spcAft>
        <a:buChar char="»"/>
        <a:defRPr sz="2000">
          <a:solidFill>
            <a:srgbClr val="FFFF00"/>
          </a:solidFill>
          <a:latin typeface="+mn-lt"/>
          <a:ea typeface="+mn-ea"/>
        </a:defRPr>
      </a:lvl6pPr>
      <a:lvl7pPr marL="2971800" indent="-228600" algn="l" rtl="0" eaLnBrk="0" fontAlgn="base" hangingPunct="0">
        <a:spcBef>
          <a:spcPct val="20000"/>
        </a:spcBef>
        <a:spcAft>
          <a:spcPct val="0"/>
        </a:spcAft>
        <a:buChar char="»"/>
        <a:defRPr sz="2000">
          <a:solidFill>
            <a:srgbClr val="FFFF00"/>
          </a:solidFill>
          <a:latin typeface="+mn-lt"/>
          <a:ea typeface="+mn-ea"/>
        </a:defRPr>
      </a:lvl7pPr>
      <a:lvl8pPr marL="3429000" indent="-228600" algn="l" rtl="0" eaLnBrk="0" fontAlgn="base" hangingPunct="0">
        <a:spcBef>
          <a:spcPct val="20000"/>
        </a:spcBef>
        <a:spcAft>
          <a:spcPct val="0"/>
        </a:spcAft>
        <a:buChar char="»"/>
        <a:defRPr sz="2000">
          <a:solidFill>
            <a:srgbClr val="FFFF00"/>
          </a:solidFill>
          <a:latin typeface="+mn-lt"/>
          <a:ea typeface="+mn-ea"/>
        </a:defRPr>
      </a:lvl8pPr>
      <a:lvl9pPr marL="3886200" indent="-228600" algn="l" rtl="0" eaLnBrk="0" fontAlgn="base" hangingPunct="0">
        <a:spcBef>
          <a:spcPct val="20000"/>
        </a:spcBef>
        <a:spcAft>
          <a:spcPct val="0"/>
        </a:spcAft>
        <a:buChar char="»"/>
        <a:defRPr sz="2000">
          <a:solidFill>
            <a:srgbClr val="FFFF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381000"/>
            <a:ext cx="4876800" cy="892175"/>
          </a:xfrm>
          <a:prstGeom prst="rect">
            <a:avLst/>
          </a:prstGeom>
          <a:solidFill>
            <a:schemeClr val="tx1"/>
          </a:solidFill>
          <a:ln w="9525">
            <a:noFill/>
            <a:miter lim="800000"/>
            <a:headEnd/>
            <a:tailEnd/>
          </a:ln>
        </p:spPr>
        <p:txBody>
          <a:bodyPr>
            <a:spAutoFit/>
          </a:bodyPr>
          <a:lstStyle/>
          <a:p>
            <a:pPr algn="ctr">
              <a:spcBef>
                <a:spcPct val="50000"/>
              </a:spcBef>
            </a:pPr>
            <a:r>
              <a:rPr lang="en-US" sz="2200">
                <a:solidFill>
                  <a:srgbClr val="FF0000"/>
                </a:solidFill>
              </a:rPr>
              <a:t>RIPPED FROM THE HEADLINES </a:t>
            </a:r>
          </a:p>
          <a:p>
            <a:pPr algn="ctr">
              <a:spcBef>
                <a:spcPct val="50000"/>
              </a:spcBef>
            </a:pPr>
            <a:r>
              <a:rPr lang="en-US" sz="2000">
                <a:solidFill>
                  <a:schemeClr val="bg1"/>
                </a:solidFill>
              </a:rPr>
              <a:t>A Case Study Approach</a:t>
            </a:r>
            <a:endParaRPr lang="en-US" sz="2000">
              <a:solidFill>
                <a:srgbClr val="E5100B"/>
              </a:solidFill>
            </a:endParaRPr>
          </a:p>
        </p:txBody>
      </p:sp>
      <p:sp>
        <p:nvSpPr>
          <p:cNvPr id="116743" name="Text Box 7"/>
          <p:cNvSpPr txBox="1">
            <a:spLocks noChangeArrowheads="1"/>
          </p:cNvSpPr>
          <p:nvPr/>
        </p:nvSpPr>
        <p:spPr bwMode="auto">
          <a:xfrm>
            <a:off x="457200" y="6096000"/>
            <a:ext cx="4343400" cy="396875"/>
          </a:xfrm>
          <a:prstGeom prst="rect">
            <a:avLst/>
          </a:prstGeom>
          <a:solidFill>
            <a:srgbClr val="E5100B"/>
          </a:solidFill>
          <a:ln w="9525">
            <a:noFill/>
            <a:miter lim="800000"/>
            <a:headEnd/>
            <a:tailEnd/>
          </a:ln>
        </p:spPr>
        <p:txBody>
          <a:bodyPr>
            <a:spAutoFit/>
          </a:bodyPr>
          <a:lstStyle/>
          <a:p>
            <a:pPr algn="ctr">
              <a:spcBef>
                <a:spcPct val="50000"/>
              </a:spcBef>
            </a:pPr>
            <a:r>
              <a:rPr lang="en-US" sz="2000">
                <a:solidFill>
                  <a:schemeClr val="bg1"/>
                </a:solidFill>
              </a:rPr>
              <a:t>IT IS ALL IN THE DETAILS!!!</a:t>
            </a:r>
            <a:endParaRPr lang="en-US"/>
          </a:p>
        </p:txBody>
      </p:sp>
      <p:sp>
        <p:nvSpPr>
          <p:cNvPr id="116744" name="Text Box 8"/>
          <p:cNvSpPr txBox="1">
            <a:spLocks noChangeArrowheads="1"/>
          </p:cNvSpPr>
          <p:nvPr/>
        </p:nvSpPr>
        <p:spPr bwMode="auto">
          <a:xfrm>
            <a:off x="5029200" y="1752600"/>
            <a:ext cx="4114800" cy="461963"/>
          </a:xfrm>
          <a:prstGeom prst="rect">
            <a:avLst/>
          </a:prstGeom>
          <a:noFill/>
          <a:ln w="9525">
            <a:pattFill prst="pct80">
              <a:fgClr>
                <a:schemeClr val="bg1"/>
              </a:fgClr>
              <a:bgClr>
                <a:srgbClr val="FFFFFF"/>
              </a:bgClr>
            </a:pattFill>
            <a:miter lim="800000"/>
            <a:headEnd/>
            <a:tailEnd/>
          </a:ln>
        </p:spPr>
        <p:txBody>
          <a:bodyPr>
            <a:spAutoFit/>
          </a:bodyPr>
          <a:lstStyle/>
          <a:p>
            <a:pPr>
              <a:spcBef>
                <a:spcPct val="50000"/>
              </a:spcBef>
            </a:pPr>
            <a:r>
              <a:rPr lang="en-US">
                <a:solidFill>
                  <a:srgbClr val="FF0000"/>
                </a:solidFill>
              </a:rPr>
              <a:t>THE BOSTON MASSACRE</a:t>
            </a:r>
          </a:p>
        </p:txBody>
      </p:sp>
      <p:sp>
        <p:nvSpPr>
          <p:cNvPr id="116745" name="Text Box 9"/>
          <p:cNvSpPr txBox="1">
            <a:spLocks noChangeArrowheads="1"/>
          </p:cNvSpPr>
          <p:nvPr/>
        </p:nvSpPr>
        <p:spPr bwMode="auto">
          <a:xfrm>
            <a:off x="152400" y="1600200"/>
            <a:ext cx="4800600" cy="396875"/>
          </a:xfrm>
          <a:prstGeom prst="rect">
            <a:avLst/>
          </a:prstGeom>
          <a:solidFill>
            <a:srgbClr val="E5100B"/>
          </a:solidFill>
          <a:ln w="9525">
            <a:noFill/>
            <a:miter lim="800000"/>
            <a:headEnd/>
            <a:tailEnd/>
          </a:ln>
        </p:spPr>
        <p:txBody>
          <a:bodyPr>
            <a:spAutoFit/>
          </a:bodyPr>
          <a:lstStyle/>
          <a:p>
            <a:pPr>
              <a:spcBef>
                <a:spcPct val="50000"/>
              </a:spcBef>
            </a:pPr>
            <a:r>
              <a:rPr lang="en-US" sz="2000">
                <a:solidFill>
                  <a:schemeClr val="bg1"/>
                </a:solidFill>
              </a:rPr>
              <a:t>Find the STORY BEHIND THE STORY</a:t>
            </a:r>
            <a:endParaRPr lang="en-US"/>
          </a:p>
        </p:txBody>
      </p:sp>
      <p:sp>
        <p:nvSpPr>
          <p:cNvPr id="116748" name="Rectangle 12"/>
          <p:cNvSpPr>
            <a:spLocks noChangeArrowheads="1"/>
          </p:cNvSpPr>
          <p:nvPr/>
        </p:nvSpPr>
        <p:spPr bwMode="auto">
          <a:xfrm>
            <a:off x="228600" y="2209800"/>
            <a:ext cx="4648200" cy="3632200"/>
          </a:xfrm>
          <a:prstGeom prst="rect">
            <a:avLst/>
          </a:prstGeom>
          <a:noFill/>
          <a:ln w="9525">
            <a:noFill/>
            <a:miter lim="800000"/>
            <a:headEnd/>
            <a:tailEnd/>
          </a:ln>
        </p:spPr>
        <p:txBody>
          <a:bodyPr>
            <a:spAutoFit/>
          </a:bodyPr>
          <a:lstStyle/>
          <a:p>
            <a:pPr marL="533400" indent="-533400">
              <a:spcBef>
                <a:spcPct val="50000"/>
              </a:spcBef>
              <a:buFont typeface="Arial" charset="0"/>
              <a:buAutoNum type="arabicPeriod"/>
            </a:pPr>
            <a:r>
              <a:rPr lang="en-US" sz="2000">
                <a:solidFill>
                  <a:schemeClr val="bg1"/>
                </a:solidFill>
              </a:rPr>
              <a:t>What happened?</a:t>
            </a:r>
          </a:p>
          <a:p>
            <a:pPr marL="533400" indent="-533400">
              <a:spcBef>
                <a:spcPct val="50000"/>
              </a:spcBef>
              <a:buFont typeface="Arial" charset="0"/>
              <a:buAutoNum type="arabicPeriod"/>
            </a:pPr>
            <a:r>
              <a:rPr lang="en-US" sz="2000">
                <a:solidFill>
                  <a:schemeClr val="bg1"/>
                </a:solidFill>
              </a:rPr>
              <a:t>Who was involved and what are the details of their story?</a:t>
            </a:r>
          </a:p>
          <a:p>
            <a:pPr marL="533400" indent="-533400">
              <a:spcBef>
                <a:spcPct val="50000"/>
              </a:spcBef>
              <a:buFont typeface="Arial" charset="0"/>
              <a:buAutoNum type="arabicPeriod"/>
            </a:pPr>
            <a:r>
              <a:rPr lang="en-US" sz="2000">
                <a:solidFill>
                  <a:schemeClr val="bg1"/>
                </a:solidFill>
              </a:rPr>
              <a:t>Where did it happen?</a:t>
            </a:r>
          </a:p>
          <a:p>
            <a:pPr marL="533400" indent="-533400">
              <a:spcBef>
                <a:spcPct val="50000"/>
              </a:spcBef>
              <a:buFont typeface="Arial" charset="0"/>
              <a:buAutoNum type="arabicPeriod"/>
            </a:pPr>
            <a:r>
              <a:rPr lang="en-US" sz="2000">
                <a:solidFill>
                  <a:schemeClr val="bg1"/>
                </a:solidFill>
              </a:rPr>
              <a:t>What is the current status of the story?</a:t>
            </a:r>
          </a:p>
          <a:p>
            <a:pPr marL="533400" indent="-533400">
              <a:spcBef>
                <a:spcPct val="50000"/>
              </a:spcBef>
              <a:buFont typeface="Arial" charset="0"/>
              <a:buAutoNum type="arabicPeriod"/>
            </a:pPr>
            <a:r>
              <a:rPr lang="en-US" sz="2000">
                <a:solidFill>
                  <a:schemeClr val="bg1"/>
                </a:solidFill>
              </a:rPr>
              <a:t>Why did it happen?</a:t>
            </a:r>
          </a:p>
          <a:p>
            <a:pPr marL="533400" indent="-533400">
              <a:spcBef>
                <a:spcPct val="50000"/>
              </a:spcBef>
              <a:buFont typeface="Arial" charset="0"/>
              <a:buAutoNum type="arabicPeriod"/>
            </a:pPr>
            <a:r>
              <a:rPr lang="en-US" sz="2000">
                <a:solidFill>
                  <a:srgbClr val="FF0000"/>
                </a:solidFill>
              </a:rPr>
              <a:t>How accurate was the original story?</a:t>
            </a:r>
          </a:p>
        </p:txBody>
      </p:sp>
      <p:pic>
        <p:nvPicPr>
          <p:cNvPr id="19463" name="Picture 13" descr="AIHE_long"/>
          <p:cNvPicPr>
            <a:picLocks noChangeAspect="1" noChangeArrowheads="1"/>
          </p:cNvPicPr>
          <p:nvPr/>
        </p:nvPicPr>
        <p:blipFill>
          <a:blip r:embed="rId3" cstate="print"/>
          <a:srcRect/>
          <a:stretch>
            <a:fillRect/>
          </a:stretch>
        </p:blipFill>
        <p:spPr bwMode="auto">
          <a:xfrm>
            <a:off x="4876800" y="228600"/>
            <a:ext cx="4267200" cy="1154113"/>
          </a:xfrm>
          <a:prstGeom prst="rect">
            <a:avLst/>
          </a:prstGeom>
          <a:noFill/>
          <a:ln w="9525">
            <a:noFill/>
            <a:miter lim="800000"/>
            <a:headEnd/>
            <a:tailEnd/>
          </a:ln>
        </p:spPr>
      </p:pic>
      <p:pic>
        <p:nvPicPr>
          <p:cNvPr id="19464" name="Picture 9" descr="bosmassrevere.jpg"/>
          <p:cNvPicPr>
            <a:picLocks noChangeAspect="1"/>
          </p:cNvPicPr>
          <p:nvPr/>
        </p:nvPicPr>
        <p:blipFill>
          <a:blip r:embed="rId4" cstate="print"/>
          <a:srcRect/>
          <a:stretch>
            <a:fillRect/>
          </a:stretch>
        </p:blipFill>
        <p:spPr bwMode="auto">
          <a:xfrm>
            <a:off x="4876800" y="2384425"/>
            <a:ext cx="4267200" cy="371157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74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4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74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74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74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74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animBg="1"/>
      <p:bldP spid="116744" grpId="0" animBg="1"/>
      <p:bldP spid="116745" grpId="0" animBg="1"/>
      <p:bldP spid="11674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0"/>
            <a:ext cx="7772400" cy="685800"/>
          </a:xfrm>
        </p:spPr>
        <p:txBody>
          <a:bodyPr/>
          <a:lstStyle/>
          <a:p>
            <a:r>
              <a:rPr lang="en-US" smtClean="0">
                <a:solidFill>
                  <a:srgbClr val="FF0000"/>
                </a:solidFill>
              </a:rPr>
              <a:t>Boston Gazette 1770</a:t>
            </a:r>
          </a:p>
        </p:txBody>
      </p:sp>
      <p:sp>
        <p:nvSpPr>
          <p:cNvPr id="34819" name="Content Placeholder 2"/>
          <p:cNvSpPr>
            <a:spLocks noGrp="1"/>
          </p:cNvSpPr>
          <p:nvPr>
            <p:ph idx="1"/>
          </p:nvPr>
        </p:nvSpPr>
        <p:spPr>
          <a:xfrm>
            <a:off x="4495800" y="838200"/>
            <a:ext cx="4648200" cy="2743200"/>
          </a:xfrm>
        </p:spPr>
        <p:txBody>
          <a:bodyPr/>
          <a:lstStyle/>
          <a:p>
            <a:pPr>
              <a:buFontTx/>
              <a:buNone/>
            </a:pPr>
            <a:r>
              <a:rPr lang="en-US" sz="2400" smtClean="0">
                <a:solidFill>
                  <a:schemeClr val="bg1"/>
                </a:solidFill>
              </a:rPr>
              <a:t>A: Author</a:t>
            </a:r>
          </a:p>
          <a:p>
            <a:pPr>
              <a:buFontTx/>
              <a:buNone/>
            </a:pPr>
            <a:r>
              <a:rPr lang="en-US" sz="2400" smtClean="0">
                <a:solidFill>
                  <a:schemeClr val="bg1"/>
                </a:solidFill>
              </a:rPr>
              <a:t>R: Reason</a:t>
            </a:r>
          </a:p>
          <a:p>
            <a:pPr>
              <a:buFontTx/>
              <a:buNone/>
            </a:pPr>
            <a:r>
              <a:rPr lang="en-US" sz="2400" smtClean="0">
                <a:solidFill>
                  <a:schemeClr val="bg1"/>
                </a:solidFill>
              </a:rPr>
              <a:t>T: To Whom</a:t>
            </a:r>
          </a:p>
          <a:p>
            <a:pPr>
              <a:buFontTx/>
              <a:buNone/>
            </a:pPr>
            <a:r>
              <a:rPr lang="en-US" sz="2400" smtClean="0">
                <a:solidFill>
                  <a:schemeClr val="bg1"/>
                </a:solidFill>
              </a:rPr>
              <a:t>I: Immediate Effect</a:t>
            </a:r>
          </a:p>
          <a:p>
            <a:pPr>
              <a:buFontTx/>
              <a:buNone/>
            </a:pPr>
            <a:r>
              <a:rPr lang="en-US" sz="2400" smtClean="0">
                <a:solidFill>
                  <a:schemeClr val="bg1"/>
                </a:solidFill>
              </a:rPr>
              <a:t>S: Subsequent Effects</a:t>
            </a:r>
          </a:p>
          <a:p>
            <a:pPr>
              <a:buFontTx/>
              <a:buNone/>
            </a:pPr>
            <a:r>
              <a:rPr lang="en-US" sz="2400" smtClean="0">
                <a:solidFill>
                  <a:schemeClr val="bg1"/>
                </a:solidFill>
              </a:rPr>
              <a:t>T: Time Period</a:t>
            </a:r>
          </a:p>
        </p:txBody>
      </p:sp>
      <p:sp>
        <p:nvSpPr>
          <p:cNvPr id="34820" name="TextBox 3"/>
          <p:cNvSpPr txBox="1">
            <a:spLocks noChangeArrowheads="1"/>
          </p:cNvSpPr>
          <p:nvPr/>
        </p:nvSpPr>
        <p:spPr bwMode="auto">
          <a:xfrm>
            <a:off x="609600" y="914400"/>
            <a:ext cx="3352800" cy="1570038"/>
          </a:xfrm>
          <a:prstGeom prst="rect">
            <a:avLst/>
          </a:prstGeom>
          <a:noFill/>
          <a:ln w="9525">
            <a:noFill/>
            <a:miter lim="800000"/>
            <a:headEnd/>
            <a:tailEnd/>
          </a:ln>
        </p:spPr>
        <p:txBody>
          <a:bodyPr>
            <a:spAutoFit/>
          </a:bodyPr>
          <a:lstStyle/>
          <a:p>
            <a:pPr algn="ctr"/>
            <a:r>
              <a:rPr lang="en-US">
                <a:solidFill>
                  <a:srgbClr val="E5100B"/>
                </a:solidFill>
              </a:rPr>
              <a:t>Have Two Students</a:t>
            </a:r>
          </a:p>
          <a:p>
            <a:pPr algn="ctr"/>
            <a:r>
              <a:rPr lang="en-US">
                <a:solidFill>
                  <a:srgbClr val="E5100B"/>
                </a:solidFill>
              </a:rPr>
              <a:t>ARTIST</a:t>
            </a:r>
          </a:p>
          <a:p>
            <a:pPr algn="ctr"/>
            <a:r>
              <a:rPr lang="en-US">
                <a:solidFill>
                  <a:srgbClr val="E5100B"/>
                </a:solidFill>
              </a:rPr>
              <a:t>The Boston Gazette</a:t>
            </a:r>
          </a:p>
          <a:p>
            <a:pPr algn="ctr"/>
            <a:r>
              <a:rPr lang="en-US">
                <a:solidFill>
                  <a:srgbClr val="E5100B"/>
                </a:solidFill>
              </a:rPr>
              <a:t>Or Its Prints</a:t>
            </a:r>
          </a:p>
        </p:txBody>
      </p:sp>
      <p:pic>
        <p:nvPicPr>
          <p:cNvPr id="34821" name="Picture 4" descr="massacre.jpg"/>
          <p:cNvPicPr>
            <a:picLocks noChangeAspect="1"/>
          </p:cNvPicPr>
          <p:nvPr/>
        </p:nvPicPr>
        <p:blipFill>
          <a:blip r:embed="rId2" cstate="print"/>
          <a:srcRect/>
          <a:stretch>
            <a:fillRect/>
          </a:stretch>
        </p:blipFill>
        <p:spPr bwMode="auto">
          <a:xfrm>
            <a:off x="533400" y="2590800"/>
            <a:ext cx="3716338" cy="4267200"/>
          </a:xfrm>
          <a:prstGeom prst="rect">
            <a:avLst/>
          </a:prstGeom>
          <a:noFill/>
          <a:ln w="9525">
            <a:noFill/>
            <a:miter lim="800000"/>
            <a:headEnd/>
            <a:tailEnd/>
          </a:ln>
        </p:spPr>
      </p:pic>
      <p:pic>
        <p:nvPicPr>
          <p:cNvPr id="34822" name="Picture 5" descr="Obituary_of_Patrick_Carr_1770.jpg"/>
          <p:cNvPicPr>
            <a:picLocks noChangeAspect="1"/>
          </p:cNvPicPr>
          <p:nvPr/>
        </p:nvPicPr>
        <p:blipFill>
          <a:blip r:embed="rId3" cstate="print"/>
          <a:srcRect/>
          <a:stretch>
            <a:fillRect/>
          </a:stretch>
        </p:blipFill>
        <p:spPr bwMode="auto">
          <a:xfrm>
            <a:off x="4572000" y="3638550"/>
            <a:ext cx="3810000" cy="31369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massacre.jpg"/>
          <p:cNvPicPr>
            <a:picLocks noChangeAspect="1"/>
          </p:cNvPicPr>
          <p:nvPr/>
        </p:nvPicPr>
        <p:blipFill>
          <a:blip r:embed="rId2" cstate="print"/>
          <a:srcRect/>
          <a:stretch>
            <a:fillRect/>
          </a:stretch>
        </p:blipFill>
        <p:spPr bwMode="auto">
          <a:xfrm>
            <a:off x="533400" y="-53975"/>
            <a:ext cx="6019800" cy="6911975"/>
          </a:xfrm>
          <a:prstGeom prst="rect">
            <a:avLst/>
          </a:prstGeom>
          <a:noFill/>
          <a:ln w="9525">
            <a:noFill/>
            <a:miter lim="800000"/>
            <a:headEnd/>
            <a:tailEnd/>
          </a:ln>
        </p:spPr>
      </p:pic>
      <p:cxnSp>
        <p:nvCxnSpPr>
          <p:cNvPr id="35843" name="Straight Connector 5"/>
          <p:cNvCxnSpPr>
            <a:cxnSpLocks noChangeShapeType="1"/>
          </p:cNvCxnSpPr>
          <p:nvPr/>
        </p:nvCxnSpPr>
        <p:spPr bwMode="auto">
          <a:xfrm rot="16200000" flipH="1">
            <a:off x="87313" y="3400425"/>
            <a:ext cx="6911975" cy="3175"/>
          </a:xfrm>
          <a:prstGeom prst="line">
            <a:avLst/>
          </a:prstGeom>
          <a:noFill/>
          <a:ln w="9525">
            <a:solidFill>
              <a:schemeClr val="tx1"/>
            </a:solidFill>
            <a:round/>
            <a:headEnd/>
            <a:tailEnd/>
          </a:ln>
        </p:spPr>
      </p:cxnSp>
      <p:cxnSp>
        <p:nvCxnSpPr>
          <p:cNvPr id="35844" name="Straight Connector 7"/>
          <p:cNvCxnSpPr>
            <a:cxnSpLocks noChangeShapeType="1"/>
          </p:cNvCxnSpPr>
          <p:nvPr/>
        </p:nvCxnSpPr>
        <p:spPr bwMode="auto">
          <a:xfrm rot="10800000" flipH="1" flipV="1">
            <a:off x="457200" y="2819400"/>
            <a:ext cx="5943600" cy="103188"/>
          </a:xfrm>
          <a:prstGeom prst="line">
            <a:avLst/>
          </a:prstGeom>
          <a:noFill/>
          <a:ln w="9525">
            <a:solidFill>
              <a:schemeClr val="tx1"/>
            </a:solidFill>
            <a:round/>
            <a:headEnd/>
            <a:tailEnd/>
          </a:ln>
        </p:spPr>
      </p:cxnSp>
      <p:sp>
        <p:nvSpPr>
          <p:cNvPr id="35845" name="TextBox 4"/>
          <p:cNvSpPr txBox="1">
            <a:spLocks noChangeArrowheads="1"/>
          </p:cNvSpPr>
          <p:nvPr/>
        </p:nvSpPr>
        <p:spPr bwMode="auto">
          <a:xfrm>
            <a:off x="6934200" y="990600"/>
            <a:ext cx="1752600" cy="3046413"/>
          </a:xfrm>
          <a:prstGeom prst="rect">
            <a:avLst/>
          </a:prstGeom>
          <a:noFill/>
          <a:ln w="9525">
            <a:noFill/>
            <a:miter lim="800000"/>
            <a:headEnd/>
            <a:tailEnd/>
          </a:ln>
        </p:spPr>
        <p:txBody>
          <a:bodyPr>
            <a:spAutoFit/>
          </a:bodyPr>
          <a:lstStyle/>
          <a:p>
            <a:r>
              <a:rPr lang="en-US">
                <a:solidFill>
                  <a:srgbClr val="FF0000"/>
                </a:solidFill>
              </a:rPr>
              <a:t>Paul Revere’s</a:t>
            </a:r>
          </a:p>
          <a:p>
            <a:r>
              <a:rPr lang="en-US">
                <a:solidFill>
                  <a:srgbClr val="FF0000"/>
                </a:solidFill>
              </a:rPr>
              <a:t>“The Bloody Massacre on King Street” </a:t>
            </a:r>
          </a:p>
          <a:p>
            <a:endParaRPr lang="en-US"/>
          </a:p>
        </p:txBody>
      </p:sp>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Pufords.jpg"/>
          <p:cNvPicPr>
            <a:picLocks noChangeAspect="1"/>
          </p:cNvPicPr>
          <p:nvPr/>
        </p:nvPicPr>
        <p:blipFill>
          <a:blip r:embed="rId2" cstate="print"/>
          <a:srcRect/>
          <a:stretch>
            <a:fillRect/>
          </a:stretch>
        </p:blipFill>
        <p:spPr bwMode="auto">
          <a:xfrm>
            <a:off x="762000" y="0"/>
            <a:ext cx="7467600" cy="5603875"/>
          </a:xfrm>
          <a:prstGeom prst="rect">
            <a:avLst/>
          </a:prstGeom>
          <a:noFill/>
          <a:ln w="9525">
            <a:noFill/>
            <a:miter lim="800000"/>
            <a:headEnd/>
            <a:tailEnd/>
          </a:ln>
        </p:spPr>
      </p:pic>
      <p:sp>
        <p:nvSpPr>
          <p:cNvPr id="36867" name="TextBox 4"/>
          <p:cNvSpPr txBox="1">
            <a:spLocks noChangeArrowheads="1"/>
          </p:cNvSpPr>
          <p:nvPr/>
        </p:nvSpPr>
        <p:spPr bwMode="auto">
          <a:xfrm>
            <a:off x="304800" y="5638800"/>
            <a:ext cx="8382000" cy="830263"/>
          </a:xfrm>
          <a:prstGeom prst="rect">
            <a:avLst/>
          </a:prstGeom>
          <a:noFill/>
          <a:ln w="9525">
            <a:noFill/>
            <a:miter lim="800000"/>
            <a:headEnd/>
            <a:tailEnd/>
          </a:ln>
        </p:spPr>
        <p:txBody>
          <a:bodyPr>
            <a:spAutoFit/>
          </a:bodyPr>
          <a:lstStyle/>
          <a:p>
            <a:pPr algn="ctr"/>
            <a:r>
              <a:rPr lang="en-US">
                <a:solidFill>
                  <a:srgbClr val="FF0000"/>
                </a:solidFill>
              </a:rPr>
              <a:t>John Pufford’s 1856 lithograph depicts the Boston Massacre, where Attucks was killed March 5, 1770</a:t>
            </a:r>
          </a:p>
        </p:txBody>
      </p:sp>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04800" y="381000"/>
            <a:ext cx="3124200" cy="838200"/>
          </a:xfrm>
        </p:spPr>
        <p:txBody>
          <a:bodyPr/>
          <a:lstStyle/>
          <a:p>
            <a:pPr>
              <a:buFontTx/>
              <a:buNone/>
            </a:pPr>
            <a:r>
              <a:rPr lang="en-US" sz="2400" smtClean="0">
                <a:solidFill>
                  <a:srgbClr val="FF0000"/>
                </a:solidFill>
              </a:rPr>
              <a:t>Cudgel: A Club</a:t>
            </a:r>
          </a:p>
          <a:p>
            <a:endParaRPr lang="en-US" sz="2400" smtClean="0">
              <a:solidFill>
                <a:srgbClr val="FF0000"/>
              </a:solidFill>
            </a:endParaRPr>
          </a:p>
        </p:txBody>
      </p:sp>
      <p:pic>
        <p:nvPicPr>
          <p:cNvPr id="37891" name="Picture 3" descr="Musketparts.jpg"/>
          <p:cNvPicPr>
            <a:picLocks noChangeAspect="1"/>
          </p:cNvPicPr>
          <p:nvPr/>
        </p:nvPicPr>
        <p:blipFill>
          <a:blip r:embed="rId3" cstate="print"/>
          <a:srcRect/>
          <a:stretch>
            <a:fillRect/>
          </a:stretch>
        </p:blipFill>
        <p:spPr bwMode="auto">
          <a:xfrm>
            <a:off x="3657600" y="1143000"/>
            <a:ext cx="5229225" cy="2703513"/>
          </a:xfrm>
          <a:prstGeom prst="rect">
            <a:avLst/>
          </a:prstGeom>
          <a:noFill/>
          <a:ln w="9525">
            <a:noFill/>
            <a:miter lim="800000"/>
            <a:headEnd/>
            <a:tailEnd/>
          </a:ln>
        </p:spPr>
      </p:pic>
      <p:pic>
        <p:nvPicPr>
          <p:cNvPr id="37892" name="Picture 4" descr="Borad Sword.jpg"/>
          <p:cNvPicPr>
            <a:picLocks noChangeAspect="1"/>
          </p:cNvPicPr>
          <p:nvPr/>
        </p:nvPicPr>
        <p:blipFill>
          <a:blip r:embed="rId4" cstate="print"/>
          <a:srcRect/>
          <a:stretch>
            <a:fillRect/>
          </a:stretch>
        </p:blipFill>
        <p:spPr bwMode="auto">
          <a:xfrm>
            <a:off x="5257800" y="5486400"/>
            <a:ext cx="3557588" cy="803275"/>
          </a:xfrm>
          <a:prstGeom prst="rect">
            <a:avLst/>
          </a:prstGeom>
          <a:noFill/>
          <a:ln w="9525">
            <a:noFill/>
            <a:miter lim="800000"/>
            <a:headEnd/>
            <a:tailEnd/>
          </a:ln>
        </p:spPr>
      </p:pic>
      <p:sp>
        <p:nvSpPr>
          <p:cNvPr id="37893" name="TextBox 5"/>
          <p:cNvSpPr txBox="1">
            <a:spLocks noChangeArrowheads="1"/>
          </p:cNvSpPr>
          <p:nvPr/>
        </p:nvSpPr>
        <p:spPr bwMode="auto">
          <a:xfrm>
            <a:off x="5486400" y="4800600"/>
            <a:ext cx="3200400" cy="600075"/>
          </a:xfrm>
          <a:prstGeom prst="rect">
            <a:avLst/>
          </a:prstGeom>
          <a:noFill/>
          <a:ln w="9525">
            <a:noFill/>
            <a:miter lim="800000"/>
            <a:headEnd/>
            <a:tailEnd/>
          </a:ln>
        </p:spPr>
        <p:txBody>
          <a:bodyPr>
            <a:spAutoFit/>
          </a:bodyPr>
          <a:lstStyle/>
          <a:p>
            <a:pPr algn="ctr"/>
            <a:r>
              <a:rPr lang="en-US" sz="3200">
                <a:solidFill>
                  <a:srgbClr val="FF0000"/>
                </a:solidFill>
              </a:rPr>
              <a:t>Broad Sword</a:t>
            </a:r>
          </a:p>
        </p:txBody>
      </p:sp>
      <p:sp>
        <p:nvSpPr>
          <p:cNvPr id="37894" name="TextBox 6"/>
          <p:cNvSpPr txBox="1">
            <a:spLocks noChangeArrowheads="1"/>
          </p:cNvSpPr>
          <p:nvPr/>
        </p:nvSpPr>
        <p:spPr bwMode="auto">
          <a:xfrm>
            <a:off x="3886200" y="304800"/>
            <a:ext cx="4648200" cy="1077913"/>
          </a:xfrm>
          <a:prstGeom prst="rect">
            <a:avLst/>
          </a:prstGeom>
          <a:noFill/>
          <a:ln w="9525">
            <a:noFill/>
            <a:miter lim="800000"/>
            <a:headEnd/>
            <a:tailEnd/>
          </a:ln>
        </p:spPr>
        <p:txBody>
          <a:bodyPr>
            <a:spAutoFit/>
          </a:bodyPr>
          <a:lstStyle/>
          <a:p>
            <a:pPr algn="ctr"/>
            <a:r>
              <a:rPr lang="en-US" sz="3200">
                <a:solidFill>
                  <a:srgbClr val="FF0000"/>
                </a:solidFill>
              </a:rPr>
              <a:t>Musket</a:t>
            </a:r>
          </a:p>
          <a:p>
            <a:pPr algn="ctr"/>
            <a:endParaRPr lang="en-US" sz="3200"/>
          </a:p>
        </p:txBody>
      </p:sp>
      <p:pic>
        <p:nvPicPr>
          <p:cNvPr id="37895" name="Picture 7" descr="firelock.jpg"/>
          <p:cNvPicPr>
            <a:picLocks noChangeAspect="1"/>
          </p:cNvPicPr>
          <p:nvPr/>
        </p:nvPicPr>
        <p:blipFill>
          <a:blip r:embed="rId5" cstate="print"/>
          <a:srcRect/>
          <a:stretch>
            <a:fillRect/>
          </a:stretch>
        </p:blipFill>
        <p:spPr bwMode="auto">
          <a:xfrm>
            <a:off x="457200" y="4419600"/>
            <a:ext cx="4025900" cy="2019300"/>
          </a:xfrm>
          <a:prstGeom prst="rect">
            <a:avLst/>
          </a:prstGeom>
          <a:noFill/>
          <a:ln w="9525">
            <a:noFill/>
            <a:miter lim="800000"/>
            <a:headEnd/>
            <a:tailEnd/>
          </a:ln>
        </p:spPr>
      </p:pic>
      <p:sp>
        <p:nvSpPr>
          <p:cNvPr id="37896" name="TextBox 8"/>
          <p:cNvSpPr txBox="1">
            <a:spLocks noChangeArrowheads="1"/>
          </p:cNvSpPr>
          <p:nvPr/>
        </p:nvSpPr>
        <p:spPr bwMode="auto">
          <a:xfrm>
            <a:off x="838200" y="3733800"/>
            <a:ext cx="3276600" cy="584200"/>
          </a:xfrm>
          <a:prstGeom prst="rect">
            <a:avLst/>
          </a:prstGeom>
          <a:noFill/>
          <a:ln w="9525">
            <a:noFill/>
            <a:miter lim="800000"/>
            <a:headEnd/>
            <a:tailEnd/>
          </a:ln>
        </p:spPr>
        <p:txBody>
          <a:bodyPr>
            <a:spAutoFit/>
          </a:bodyPr>
          <a:lstStyle/>
          <a:p>
            <a:pPr algn="ctr"/>
            <a:r>
              <a:rPr lang="en-US" sz="3200">
                <a:solidFill>
                  <a:srgbClr val="FF0000"/>
                </a:solidFill>
              </a:rPr>
              <a:t>Firelock</a:t>
            </a:r>
          </a:p>
        </p:txBody>
      </p:sp>
      <p:sp>
        <p:nvSpPr>
          <p:cNvPr id="37897" name="TextBox 9"/>
          <p:cNvSpPr txBox="1">
            <a:spLocks noChangeArrowheads="1"/>
          </p:cNvSpPr>
          <p:nvPr/>
        </p:nvSpPr>
        <p:spPr bwMode="auto">
          <a:xfrm>
            <a:off x="304800" y="1219200"/>
            <a:ext cx="2667000" cy="1938338"/>
          </a:xfrm>
          <a:prstGeom prst="rect">
            <a:avLst/>
          </a:prstGeom>
          <a:noFill/>
          <a:ln w="9525">
            <a:noFill/>
            <a:miter lim="800000"/>
            <a:headEnd/>
            <a:tailEnd/>
          </a:ln>
        </p:spPr>
        <p:txBody>
          <a:bodyPr>
            <a:spAutoFit/>
          </a:bodyPr>
          <a:lstStyle/>
          <a:p>
            <a:r>
              <a:rPr lang="en-US">
                <a:solidFill>
                  <a:srgbClr val="FF0000"/>
                </a:solidFill>
              </a:rPr>
              <a:t>Brandishing: To Wave Something in a Threatening Manner</a:t>
            </a:r>
          </a:p>
          <a:p>
            <a:endParaRPr lang="en-US">
              <a:solidFill>
                <a:srgbClr val="FF0000"/>
              </a:solidFill>
            </a:endParaRP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09600" y="685800"/>
            <a:ext cx="8153400" cy="5181600"/>
          </a:xfrm>
          <a:prstGeom prst="rect">
            <a:avLst/>
          </a:prstGeom>
          <a:noFill/>
          <a:ln w="9525">
            <a:noFill/>
            <a:miter lim="800000"/>
            <a:headEnd/>
            <a:tailEnd/>
          </a:ln>
        </p:spPr>
        <p:txBody>
          <a:bodyPr>
            <a:spAutoFit/>
          </a:bodyPr>
          <a:lstStyle/>
          <a:p>
            <a:pPr>
              <a:spcBef>
                <a:spcPct val="50000"/>
              </a:spcBef>
              <a:buFontTx/>
              <a:buChar char="•"/>
            </a:pPr>
            <a:r>
              <a:rPr lang="en-US">
                <a:solidFill>
                  <a:schemeClr val="bg1"/>
                </a:solidFill>
              </a:rPr>
              <a:t>  </a:t>
            </a:r>
            <a:r>
              <a:rPr lang="en-US" sz="2000">
                <a:solidFill>
                  <a:schemeClr val="bg1"/>
                </a:solidFill>
              </a:rPr>
              <a:t>Let the research and new information guide your direction.</a:t>
            </a:r>
          </a:p>
          <a:p>
            <a:pPr>
              <a:spcBef>
                <a:spcPct val="50000"/>
              </a:spcBef>
              <a:buFontTx/>
              <a:buChar char="•"/>
            </a:pPr>
            <a:r>
              <a:rPr lang="en-US" sz="2000">
                <a:solidFill>
                  <a:schemeClr val="bg1"/>
                </a:solidFill>
              </a:rPr>
              <a:t>  Pick the most interesting leads and individuals.</a:t>
            </a:r>
          </a:p>
          <a:p>
            <a:pPr>
              <a:spcBef>
                <a:spcPct val="50000"/>
              </a:spcBef>
              <a:buFontTx/>
              <a:buChar char="•"/>
            </a:pPr>
            <a:r>
              <a:rPr lang="en-US" sz="2000">
                <a:solidFill>
                  <a:schemeClr val="bg1"/>
                </a:solidFill>
              </a:rPr>
              <a:t>  What may seem simple is usually very complex in its details and characters.</a:t>
            </a:r>
          </a:p>
          <a:p>
            <a:pPr>
              <a:spcBef>
                <a:spcPct val="50000"/>
              </a:spcBef>
              <a:buFontTx/>
              <a:buChar char="•"/>
            </a:pPr>
            <a:r>
              <a:rPr lang="en-US" sz="2000">
                <a:solidFill>
                  <a:schemeClr val="bg1"/>
                </a:solidFill>
              </a:rPr>
              <a:t>  Remember to take notes and develop your story on the specific case study that you identify.</a:t>
            </a:r>
          </a:p>
          <a:p>
            <a:pPr>
              <a:spcBef>
                <a:spcPct val="50000"/>
              </a:spcBef>
              <a:buFontTx/>
              <a:buChar char="•"/>
            </a:pPr>
            <a:r>
              <a:rPr lang="en-US" sz="2000">
                <a:solidFill>
                  <a:schemeClr val="bg1"/>
                </a:solidFill>
              </a:rPr>
              <a:t>  The story is in the depth of your research on specific details and cases rather than a broad approach on many topics or individuals.  FOLLOW THE STORY!</a:t>
            </a:r>
          </a:p>
          <a:p>
            <a:pPr>
              <a:spcBef>
                <a:spcPct val="50000"/>
              </a:spcBef>
              <a:buFontTx/>
              <a:buChar char="•"/>
            </a:pPr>
            <a:r>
              <a:rPr lang="en-US" sz="2000">
                <a:solidFill>
                  <a:schemeClr val="bg1"/>
                </a:solidFill>
              </a:rPr>
              <a:t>  Maintain your level of interest!  When it seems that you have hit a dead end read more and follow your leads.  </a:t>
            </a:r>
          </a:p>
          <a:p>
            <a:pPr>
              <a:spcBef>
                <a:spcPct val="50000"/>
              </a:spcBef>
              <a:buFontTx/>
              <a:buChar char="•"/>
            </a:pPr>
            <a:r>
              <a:rPr lang="en-US" sz="2000">
                <a:solidFill>
                  <a:schemeClr val="bg1"/>
                </a:solidFill>
              </a:rPr>
              <a:t>  This is discovery at its best!  Unravel the story and find out…….</a:t>
            </a:r>
          </a:p>
          <a:p>
            <a:pPr algn="ctr">
              <a:spcBef>
                <a:spcPct val="50000"/>
              </a:spcBef>
            </a:pPr>
            <a:r>
              <a:rPr lang="en-US" sz="2000">
                <a:solidFill>
                  <a:schemeClr val="bg1"/>
                </a:solidFill>
              </a:rPr>
              <a:t>WHAT REALLY HAPPENED?</a:t>
            </a:r>
            <a:r>
              <a:rPr lang="en-US" sz="2000">
                <a:solidFill>
                  <a:srgbClr val="E5100B"/>
                </a:solidFill>
              </a:rPr>
              <a:t>  </a:t>
            </a:r>
            <a:endParaRPr lang="en-US" sz="2000">
              <a:solidFill>
                <a:schemeClr val="bg1"/>
              </a:solidFill>
            </a:endParaRPr>
          </a:p>
        </p:txBody>
      </p:sp>
      <p:sp>
        <p:nvSpPr>
          <p:cNvPr id="21507" name="Text Box 3"/>
          <p:cNvSpPr txBox="1">
            <a:spLocks noChangeArrowheads="1"/>
          </p:cNvSpPr>
          <p:nvPr/>
        </p:nvSpPr>
        <p:spPr bwMode="auto">
          <a:xfrm>
            <a:off x="381000" y="304800"/>
            <a:ext cx="8458200" cy="457200"/>
          </a:xfrm>
          <a:prstGeom prst="rect">
            <a:avLst/>
          </a:prstGeom>
          <a:solidFill>
            <a:srgbClr val="E5100B"/>
          </a:solidFill>
          <a:ln w="9525">
            <a:noFill/>
            <a:miter lim="800000"/>
            <a:headEnd/>
            <a:tailEnd/>
          </a:ln>
        </p:spPr>
        <p:txBody>
          <a:bodyPr>
            <a:spAutoFit/>
          </a:bodyPr>
          <a:lstStyle/>
          <a:p>
            <a:pPr algn="ctr">
              <a:spcBef>
                <a:spcPct val="50000"/>
              </a:spcBef>
            </a:pPr>
            <a:r>
              <a:rPr lang="en-US">
                <a:solidFill>
                  <a:schemeClr val="bg1"/>
                </a:solidFill>
              </a:rPr>
              <a:t>Suggested Research Guidelines</a:t>
            </a:r>
            <a:endParaRPr lang="en-US"/>
          </a:p>
        </p:txBody>
      </p:sp>
      <p:sp>
        <p:nvSpPr>
          <p:cNvPr id="21508" name="Text Box 4"/>
          <p:cNvSpPr txBox="1">
            <a:spLocks noChangeArrowheads="1"/>
          </p:cNvSpPr>
          <p:nvPr/>
        </p:nvSpPr>
        <p:spPr bwMode="auto">
          <a:xfrm>
            <a:off x="457200" y="5791200"/>
            <a:ext cx="8382000" cy="457200"/>
          </a:xfrm>
          <a:prstGeom prst="rect">
            <a:avLst/>
          </a:prstGeom>
          <a:noFill/>
          <a:ln w="9525">
            <a:noFill/>
            <a:miter lim="800000"/>
            <a:headEnd/>
            <a:tailEnd/>
          </a:ln>
        </p:spPr>
        <p:txBody>
          <a:bodyPr>
            <a:spAutoFit/>
          </a:bodyPr>
          <a:lstStyle/>
          <a:p>
            <a:endParaRPr lang="en-US"/>
          </a:p>
        </p:txBody>
      </p:sp>
      <p:sp>
        <p:nvSpPr>
          <p:cNvPr id="123909" name="Text Box 5"/>
          <p:cNvSpPr txBox="1">
            <a:spLocks noChangeArrowheads="1"/>
          </p:cNvSpPr>
          <p:nvPr/>
        </p:nvSpPr>
        <p:spPr bwMode="auto">
          <a:xfrm>
            <a:off x="228600" y="5943600"/>
            <a:ext cx="8686800" cy="701675"/>
          </a:xfrm>
          <a:prstGeom prst="rect">
            <a:avLst/>
          </a:prstGeom>
          <a:noFill/>
          <a:ln w="9525">
            <a:noFill/>
            <a:miter lim="800000"/>
            <a:headEnd/>
            <a:tailEnd/>
          </a:ln>
        </p:spPr>
        <p:txBody>
          <a:bodyPr>
            <a:spAutoFit/>
          </a:bodyPr>
          <a:lstStyle/>
          <a:p>
            <a:pPr>
              <a:spcBef>
                <a:spcPct val="50000"/>
              </a:spcBef>
            </a:pPr>
            <a:r>
              <a:rPr lang="en-US" sz="2000">
                <a:solidFill>
                  <a:schemeClr val="bg1"/>
                </a:solidFill>
              </a:rPr>
              <a:t>Please Note:  Each topic area, person, event, location, etc., throughout this presentation is a CASE STUDY for students to investigate.</a:t>
            </a:r>
            <a:endParaRPr lang="en-US"/>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p:bldP spid="1239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143000" y="152400"/>
            <a:ext cx="7010400" cy="519113"/>
          </a:xfrm>
          <a:prstGeom prst="rect">
            <a:avLst/>
          </a:prstGeom>
          <a:noFill/>
          <a:ln w="9525">
            <a:noFill/>
            <a:miter lim="800000"/>
            <a:headEnd/>
            <a:tailEnd/>
          </a:ln>
        </p:spPr>
        <p:txBody>
          <a:bodyPr>
            <a:spAutoFit/>
          </a:bodyPr>
          <a:lstStyle/>
          <a:p>
            <a:pPr algn="ctr">
              <a:spcBef>
                <a:spcPct val="50000"/>
              </a:spcBef>
            </a:pPr>
            <a:r>
              <a:rPr lang="en-US" sz="2800">
                <a:solidFill>
                  <a:schemeClr val="bg1"/>
                </a:solidFill>
              </a:rPr>
              <a:t>Suggested Instructional Strategies</a:t>
            </a:r>
            <a:endParaRPr lang="en-US" sz="2800">
              <a:solidFill>
                <a:srgbClr val="E5100B"/>
              </a:solidFill>
            </a:endParaRPr>
          </a:p>
        </p:txBody>
      </p:sp>
      <p:sp>
        <p:nvSpPr>
          <p:cNvPr id="151555" name="Text Box 3"/>
          <p:cNvSpPr txBox="1">
            <a:spLocks noChangeArrowheads="1"/>
          </p:cNvSpPr>
          <p:nvPr/>
        </p:nvSpPr>
        <p:spPr bwMode="auto">
          <a:xfrm>
            <a:off x="381000" y="685800"/>
            <a:ext cx="8458200" cy="5956300"/>
          </a:xfrm>
          <a:prstGeom prst="rect">
            <a:avLst/>
          </a:prstGeom>
          <a:noFill/>
          <a:ln w="9525">
            <a:noFill/>
            <a:miter lim="800000"/>
            <a:headEnd/>
            <a:tailEnd/>
          </a:ln>
        </p:spPr>
        <p:txBody>
          <a:bodyPr>
            <a:spAutoFit/>
          </a:bodyPr>
          <a:lstStyle/>
          <a:p>
            <a:pPr>
              <a:spcBef>
                <a:spcPct val="50000"/>
              </a:spcBef>
              <a:buFontTx/>
              <a:buChar char="•"/>
            </a:pPr>
            <a:r>
              <a:rPr lang="en-US">
                <a:solidFill>
                  <a:schemeClr val="bg1"/>
                </a:solidFill>
              </a:rPr>
              <a:t>  </a:t>
            </a:r>
            <a:r>
              <a:rPr lang="en-US" sz="1800">
                <a:solidFill>
                  <a:schemeClr val="bg1"/>
                </a:solidFill>
              </a:rPr>
              <a:t>ENGAGE students in the topic via news headlines or short video</a:t>
            </a:r>
          </a:p>
          <a:p>
            <a:pPr>
              <a:spcBef>
                <a:spcPct val="50000"/>
              </a:spcBef>
              <a:buFontTx/>
              <a:buChar char="•"/>
            </a:pPr>
            <a:r>
              <a:rPr lang="en-US" sz="1800">
                <a:solidFill>
                  <a:schemeClr val="bg1"/>
                </a:solidFill>
              </a:rPr>
              <a:t>  Provide enough BACKGROUND INFORMATION for students to get a sense of the issue</a:t>
            </a:r>
          </a:p>
          <a:p>
            <a:pPr>
              <a:spcBef>
                <a:spcPct val="50000"/>
              </a:spcBef>
              <a:buFontTx/>
              <a:buChar char="•"/>
            </a:pPr>
            <a:r>
              <a:rPr lang="en-US" sz="1800">
                <a:solidFill>
                  <a:schemeClr val="bg1"/>
                </a:solidFill>
              </a:rPr>
              <a:t>  Generally DEFINE THE PEOPLE, PLACES, EVENTS, etc., that are the main components of the story</a:t>
            </a:r>
          </a:p>
          <a:p>
            <a:pPr>
              <a:spcBef>
                <a:spcPct val="50000"/>
              </a:spcBef>
              <a:buFontTx/>
              <a:buChar char="•"/>
            </a:pPr>
            <a:r>
              <a:rPr lang="en-US" sz="1800">
                <a:solidFill>
                  <a:schemeClr val="bg1"/>
                </a:solidFill>
              </a:rPr>
              <a:t>  Assign these main components of the story to GROUPS of students for research </a:t>
            </a:r>
          </a:p>
          <a:p>
            <a:pPr>
              <a:spcBef>
                <a:spcPct val="50000"/>
              </a:spcBef>
              <a:buFontTx/>
              <a:buChar char="•"/>
            </a:pPr>
            <a:r>
              <a:rPr lang="en-US" sz="1800">
                <a:solidFill>
                  <a:schemeClr val="bg1"/>
                </a:solidFill>
              </a:rPr>
              <a:t>  Illustrate the GEOGRAPHIC AREA and have students work individually with desk maps to locate and define the area of focus.  Assign this research to one group, which will report back to the class.</a:t>
            </a:r>
          </a:p>
          <a:p>
            <a:pPr>
              <a:spcBef>
                <a:spcPct val="50000"/>
              </a:spcBef>
              <a:buFontTx/>
              <a:buChar char="•"/>
            </a:pPr>
            <a:r>
              <a:rPr lang="en-US" sz="1800">
                <a:solidFill>
                  <a:schemeClr val="bg1"/>
                </a:solidFill>
              </a:rPr>
              <a:t>  Students must locate an ORIGINAL NEWS SOURCE that covered their assigned topic</a:t>
            </a:r>
          </a:p>
          <a:p>
            <a:pPr>
              <a:spcBef>
                <a:spcPct val="50000"/>
              </a:spcBef>
              <a:buFontTx/>
              <a:buChar char="•"/>
            </a:pPr>
            <a:r>
              <a:rPr lang="en-US" sz="1800">
                <a:solidFill>
                  <a:schemeClr val="bg1"/>
                </a:solidFill>
              </a:rPr>
              <a:t>  Provide COMPUTER RESEARCH SESSIONS for students to examine their assigned components and research their selected person, place, event, etc.</a:t>
            </a:r>
          </a:p>
          <a:p>
            <a:pPr>
              <a:spcBef>
                <a:spcPct val="50000"/>
              </a:spcBef>
              <a:buFontTx/>
              <a:buChar char="•"/>
            </a:pPr>
            <a:r>
              <a:rPr lang="en-US" sz="1800">
                <a:solidFill>
                  <a:schemeClr val="bg1"/>
                </a:solidFill>
              </a:rPr>
              <a:t>  Each group of students REPORTS BACK to the class on the details of their research and the class builds a narrative about…..BEST DONE IN PAIRS</a:t>
            </a:r>
          </a:p>
          <a:p>
            <a:pPr algn="ctr">
              <a:spcBef>
                <a:spcPct val="50000"/>
              </a:spcBef>
            </a:pPr>
            <a:r>
              <a:rPr lang="en-US" sz="1800">
                <a:solidFill>
                  <a:schemeClr val="bg1"/>
                </a:solidFill>
              </a:rPr>
              <a:t>WHAT REALLY HAPPENED?</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55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1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38200" y="152400"/>
            <a:ext cx="7239000" cy="457200"/>
          </a:xfrm>
          <a:prstGeom prst="rect">
            <a:avLst/>
          </a:prstGeom>
          <a:noFill/>
          <a:ln w="9525">
            <a:noFill/>
            <a:miter lim="800000"/>
            <a:headEnd/>
            <a:tailEnd/>
          </a:ln>
        </p:spPr>
        <p:txBody>
          <a:bodyPr>
            <a:spAutoFit/>
          </a:bodyPr>
          <a:lstStyle/>
          <a:p>
            <a:pPr algn="ctr">
              <a:spcBef>
                <a:spcPct val="50000"/>
              </a:spcBef>
            </a:pPr>
            <a:r>
              <a:rPr lang="en-US">
                <a:solidFill>
                  <a:schemeClr val="bg1"/>
                </a:solidFill>
              </a:rPr>
              <a:t>POSSIBLE ASSESSMENT</a:t>
            </a:r>
            <a:endParaRPr lang="en-US"/>
          </a:p>
        </p:txBody>
      </p:sp>
      <p:sp>
        <p:nvSpPr>
          <p:cNvPr id="153603" name="Text Box 3"/>
          <p:cNvSpPr txBox="1">
            <a:spLocks noChangeArrowheads="1"/>
          </p:cNvSpPr>
          <p:nvPr/>
        </p:nvSpPr>
        <p:spPr bwMode="auto">
          <a:xfrm>
            <a:off x="152400" y="609600"/>
            <a:ext cx="8839200" cy="2901950"/>
          </a:xfrm>
          <a:prstGeom prst="rect">
            <a:avLst/>
          </a:prstGeom>
          <a:noFill/>
          <a:ln w="9525">
            <a:noFill/>
            <a:miter lim="800000"/>
            <a:headEnd/>
            <a:tailEnd/>
          </a:ln>
        </p:spPr>
        <p:txBody>
          <a:bodyPr>
            <a:spAutoFit/>
          </a:bodyPr>
          <a:lstStyle/>
          <a:p>
            <a:pPr>
              <a:spcBef>
                <a:spcPct val="50000"/>
              </a:spcBef>
            </a:pPr>
            <a:r>
              <a:rPr lang="en-US" sz="2300">
                <a:solidFill>
                  <a:schemeClr val="bg1"/>
                </a:solidFill>
              </a:rPr>
              <a:t>This activity includes the following elements:</a:t>
            </a:r>
          </a:p>
          <a:p>
            <a:pPr>
              <a:spcBef>
                <a:spcPct val="50000"/>
              </a:spcBef>
              <a:buFontTx/>
              <a:buChar char="•"/>
            </a:pPr>
            <a:r>
              <a:rPr lang="en-US" sz="2300">
                <a:solidFill>
                  <a:schemeClr val="bg1"/>
                </a:solidFill>
              </a:rPr>
              <a:t>  Original News Story</a:t>
            </a:r>
          </a:p>
          <a:p>
            <a:pPr>
              <a:spcBef>
                <a:spcPct val="50000"/>
              </a:spcBef>
              <a:buFontTx/>
              <a:buChar char="•"/>
            </a:pPr>
            <a:r>
              <a:rPr lang="en-US" sz="2300">
                <a:solidFill>
                  <a:schemeClr val="bg1"/>
                </a:solidFill>
              </a:rPr>
              <a:t>  Student Research on the People/Places/Events Involved in the Story</a:t>
            </a:r>
          </a:p>
          <a:p>
            <a:pPr>
              <a:spcBef>
                <a:spcPct val="50000"/>
              </a:spcBef>
              <a:buFontTx/>
              <a:buChar char="•"/>
            </a:pPr>
            <a:r>
              <a:rPr lang="en-US" sz="2300">
                <a:solidFill>
                  <a:schemeClr val="bg1"/>
                </a:solidFill>
              </a:rPr>
              <a:t>  Geographic Locations and Information</a:t>
            </a:r>
          </a:p>
          <a:p>
            <a:pPr>
              <a:spcBef>
                <a:spcPct val="50000"/>
              </a:spcBef>
              <a:buFontTx/>
              <a:buChar char="•"/>
            </a:pPr>
            <a:r>
              <a:rPr lang="en-US" sz="2300">
                <a:solidFill>
                  <a:schemeClr val="bg1"/>
                </a:solidFill>
              </a:rPr>
              <a:t>  Reconstructed Student Narratives of the Story</a:t>
            </a:r>
            <a:endParaRPr lang="en-US">
              <a:solidFill>
                <a:schemeClr val="bg1"/>
              </a:solidFill>
            </a:endParaRPr>
          </a:p>
        </p:txBody>
      </p:sp>
      <p:sp>
        <p:nvSpPr>
          <p:cNvPr id="153604" name="Text Box 4"/>
          <p:cNvSpPr txBox="1">
            <a:spLocks noChangeArrowheads="1"/>
          </p:cNvSpPr>
          <p:nvPr/>
        </p:nvSpPr>
        <p:spPr bwMode="auto">
          <a:xfrm>
            <a:off x="228600" y="3505200"/>
            <a:ext cx="8610600" cy="3076575"/>
          </a:xfrm>
          <a:prstGeom prst="rect">
            <a:avLst/>
          </a:prstGeom>
          <a:noFill/>
          <a:ln w="9525">
            <a:noFill/>
            <a:miter lim="800000"/>
            <a:headEnd/>
            <a:tailEnd/>
          </a:ln>
        </p:spPr>
        <p:txBody>
          <a:bodyPr>
            <a:spAutoFit/>
          </a:bodyPr>
          <a:lstStyle/>
          <a:p>
            <a:pPr>
              <a:spcBef>
                <a:spcPct val="50000"/>
              </a:spcBef>
            </a:pPr>
            <a:r>
              <a:rPr lang="en-US" sz="2300">
                <a:solidFill>
                  <a:schemeClr val="bg1"/>
                </a:solidFill>
              </a:rPr>
              <a:t>Possible Assessment:</a:t>
            </a:r>
          </a:p>
          <a:p>
            <a:pPr>
              <a:spcBef>
                <a:spcPct val="50000"/>
              </a:spcBef>
              <a:buFontTx/>
              <a:buChar char="•"/>
            </a:pPr>
            <a:r>
              <a:rPr lang="en-US" sz="2300">
                <a:solidFill>
                  <a:schemeClr val="bg1"/>
                </a:solidFill>
              </a:rPr>
              <a:t>  Compare and Contrast the Original Story with the Reconstructed Narrative (Individually or In Groups)</a:t>
            </a:r>
          </a:p>
          <a:p>
            <a:pPr>
              <a:spcBef>
                <a:spcPct val="50000"/>
              </a:spcBef>
              <a:buFontTx/>
              <a:buChar char="•"/>
            </a:pPr>
            <a:r>
              <a:rPr lang="en-US" sz="2300">
                <a:solidFill>
                  <a:schemeClr val="bg1"/>
                </a:solidFill>
              </a:rPr>
              <a:t>  One Group Reports on the Geographic Information</a:t>
            </a:r>
          </a:p>
          <a:p>
            <a:pPr>
              <a:spcBef>
                <a:spcPct val="50000"/>
              </a:spcBef>
              <a:buFontTx/>
              <a:buChar char="•"/>
            </a:pPr>
            <a:r>
              <a:rPr lang="en-US" sz="2300">
                <a:solidFill>
                  <a:schemeClr val="bg1"/>
                </a:solidFill>
              </a:rPr>
              <a:t>  These reports can be done in a digital format, and those pieces could be constructed into a video presentation illustrating… WHAT REALLY HAPPENED?</a:t>
            </a:r>
            <a:endParaRPr lang="en-US" sz="2300">
              <a:solidFill>
                <a:srgbClr val="E5100B"/>
              </a:solidFill>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3505200" y="1371600"/>
            <a:ext cx="1854200" cy="523875"/>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dist="38100" dir="2700000" algn="br" rotWithShape="0">
              <a:srgbClr val="808080">
                <a:alpha val="42999"/>
              </a:srgbClr>
            </a:outerShdw>
          </a:effectLst>
        </p:spPr>
        <p:txBody>
          <a:bodyPr wrap="none">
            <a:spAutoFit/>
          </a:bodyPr>
          <a:lstStyle/>
          <a:p>
            <a:r>
              <a:rPr lang="en-US" sz="2800" b="1">
                <a:solidFill>
                  <a:schemeClr val="bg1"/>
                </a:solidFill>
                <a:effectLst>
                  <a:outerShdw blurRad="38100" dist="38100" dir="2700000" algn="tl">
                    <a:srgbClr val="C0C0C0"/>
                  </a:outerShdw>
                </a:effectLst>
                <a:latin typeface="Arial" charset="0"/>
              </a:rPr>
              <a:t>Time Line</a:t>
            </a:r>
            <a:endParaRPr lang="en-US" sz="4400" b="1">
              <a:solidFill>
                <a:schemeClr val="bg1"/>
              </a:solidFill>
              <a:latin typeface="Arial" charset="0"/>
            </a:endParaRPr>
          </a:p>
        </p:txBody>
      </p:sp>
      <p:sp>
        <p:nvSpPr>
          <p:cNvPr id="33796" name="Line 5"/>
          <p:cNvSpPr>
            <a:spLocks noChangeShapeType="1"/>
          </p:cNvSpPr>
          <p:nvPr/>
        </p:nvSpPr>
        <p:spPr bwMode="auto">
          <a:xfrm>
            <a:off x="304800" y="4038600"/>
            <a:ext cx="8534400" cy="0"/>
          </a:xfrm>
          <a:prstGeom prst="line">
            <a:avLst/>
          </a:prstGeom>
          <a:noFill/>
          <a:ln w="9525">
            <a:solidFill>
              <a:schemeClr val="tx1"/>
            </a:solidFill>
            <a:round/>
            <a:headEnd/>
            <a:tailEnd/>
          </a:ln>
          <a:effectLst>
            <a:outerShdw dist="38100" dir="2700000" algn="br" rotWithShape="0">
              <a:srgbClr val="808080">
                <a:alpha val="42999"/>
              </a:srgbClr>
            </a:outerShdw>
          </a:effectLst>
        </p:spPr>
        <p:txBody>
          <a:bodyPr wrap="none" anchor="ctr"/>
          <a:lstStyle/>
          <a:p>
            <a:endParaRPr lang="en-US"/>
          </a:p>
        </p:txBody>
      </p:sp>
      <p:sp>
        <p:nvSpPr>
          <p:cNvPr id="104456" name="Text Box 8"/>
          <p:cNvSpPr txBox="1">
            <a:spLocks noChangeArrowheads="1"/>
          </p:cNvSpPr>
          <p:nvPr/>
        </p:nvSpPr>
        <p:spPr bwMode="auto">
          <a:xfrm>
            <a:off x="1295400" y="3733800"/>
            <a:ext cx="990600" cy="6302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defRPr/>
            </a:pPr>
            <a:r>
              <a:rPr lang="en-US" sz="1400" dirty="0">
                <a:solidFill>
                  <a:schemeClr val="bg1"/>
                </a:solidFill>
                <a:effectLst>
                  <a:outerShdw blurRad="38100" dist="38100" dir="2700000" algn="tl">
                    <a:srgbClr val="DDDDDD"/>
                  </a:outerShdw>
                </a:effectLst>
                <a:latin typeface="Comic Sans MS" pitchFamily="26" charset="0"/>
                <a:ea typeface="Osaka" pitchFamily="26" charset="-128"/>
                <a:cs typeface="Osaka" pitchFamily="26" charset="-128"/>
              </a:rPr>
              <a:t>1763 </a:t>
            </a:r>
          </a:p>
          <a:p>
            <a:pPr>
              <a:spcBef>
                <a:spcPct val="50000"/>
              </a:spcBef>
              <a:defRPr/>
            </a:pPr>
            <a:r>
              <a:rPr lang="en-US" sz="1400" dirty="0">
                <a:solidFill>
                  <a:schemeClr val="bg1"/>
                </a:solidFill>
                <a:effectLst>
                  <a:outerShdw blurRad="38100" dist="38100" dir="2700000" algn="tl">
                    <a:srgbClr val="DDDDDD"/>
                  </a:outerShdw>
                </a:effectLst>
                <a:latin typeface="Comic Sans MS" pitchFamily="26" charset="0"/>
                <a:ea typeface="Osaka" pitchFamily="26" charset="-128"/>
                <a:cs typeface="Osaka" pitchFamily="26" charset="-128"/>
              </a:rPr>
              <a:t>Proc Line</a:t>
            </a:r>
          </a:p>
        </p:txBody>
      </p:sp>
      <p:sp>
        <p:nvSpPr>
          <p:cNvPr id="104457" name="Text Box 9"/>
          <p:cNvSpPr txBox="1">
            <a:spLocks noChangeArrowheads="1"/>
          </p:cNvSpPr>
          <p:nvPr/>
        </p:nvSpPr>
        <p:spPr bwMode="auto">
          <a:xfrm>
            <a:off x="304800" y="3733800"/>
            <a:ext cx="1066800" cy="10620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pPr>
            <a:r>
              <a:rPr lang="en-US" sz="1400">
                <a:solidFill>
                  <a:schemeClr val="bg1"/>
                </a:solidFill>
                <a:effectLst>
                  <a:outerShdw blurRad="38100" dist="38100" dir="2700000" algn="tl">
                    <a:srgbClr val="333333"/>
                  </a:outerShdw>
                </a:effectLst>
              </a:rPr>
              <a:t>1756-63</a:t>
            </a:r>
            <a:endParaRPr lang="en-US">
              <a:solidFill>
                <a:schemeClr val="bg1"/>
              </a:solidFill>
            </a:endParaRPr>
          </a:p>
          <a:p>
            <a:pPr>
              <a:spcBef>
                <a:spcPct val="50000"/>
              </a:spcBef>
            </a:pPr>
            <a:r>
              <a:rPr lang="en-US" sz="1400">
                <a:solidFill>
                  <a:schemeClr val="bg1"/>
                </a:solidFill>
                <a:effectLst>
                  <a:outerShdw blurRad="38100" dist="38100" dir="2700000" algn="tl">
                    <a:srgbClr val="333333"/>
                  </a:outerShdw>
                </a:effectLst>
              </a:rPr>
              <a:t>French and Indian War.</a:t>
            </a:r>
            <a:endParaRPr lang="en-US">
              <a:solidFill>
                <a:schemeClr val="bg1"/>
              </a:solidFill>
            </a:endParaRPr>
          </a:p>
        </p:txBody>
      </p:sp>
      <p:sp>
        <p:nvSpPr>
          <p:cNvPr id="104458" name="Text Box 10"/>
          <p:cNvSpPr txBox="1">
            <a:spLocks noChangeArrowheads="1"/>
          </p:cNvSpPr>
          <p:nvPr/>
        </p:nvSpPr>
        <p:spPr bwMode="auto">
          <a:xfrm>
            <a:off x="3810000" y="3733800"/>
            <a:ext cx="1219200" cy="10620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pPr>
            <a:r>
              <a:rPr lang="en-US" sz="1400" b="1">
                <a:solidFill>
                  <a:schemeClr val="bg1"/>
                </a:solidFill>
                <a:effectLst>
                  <a:outerShdw blurRad="38100" dist="38100" dir="2700000" algn="tl">
                    <a:srgbClr val="333333"/>
                  </a:outerShdw>
                </a:effectLst>
                <a:latin typeface="Arial" charset="0"/>
              </a:rPr>
              <a:t>1766</a:t>
            </a:r>
          </a:p>
          <a:p>
            <a:pPr>
              <a:spcBef>
                <a:spcPct val="50000"/>
              </a:spcBef>
            </a:pPr>
            <a:r>
              <a:rPr lang="en-US" sz="1400" b="1">
                <a:solidFill>
                  <a:schemeClr val="bg1"/>
                </a:solidFill>
                <a:effectLst>
                  <a:outerShdw blurRad="38100" dist="38100" dir="2700000" algn="tl">
                    <a:srgbClr val="333333"/>
                  </a:outerShdw>
                </a:effectLst>
                <a:latin typeface="Arial" charset="0"/>
              </a:rPr>
              <a:t>Same Day  Declaratory Act Passed</a:t>
            </a:r>
            <a:endParaRPr lang="en-US" b="1">
              <a:solidFill>
                <a:schemeClr val="bg1"/>
              </a:solidFill>
              <a:effectLst>
                <a:outerShdw blurRad="38100" dist="38100" dir="2700000" algn="tl">
                  <a:srgbClr val="333333"/>
                </a:outerShdw>
              </a:effectLst>
              <a:latin typeface="Arial" charset="0"/>
            </a:endParaRPr>
          </a:p>
        </p:txBody>
      </p:sp>
      <p:sp>
        <p:nvSpPr>
          <p:cNvPr id="104461" name="Text Box 13"/>
          <p:cNvSpPr txBox="1">
            <a:spLocks noChangeArrowheads="1"/>
          </p:cNvSpPr>
          <p:nvPr/>
        </p:nvSpPr>
        <p:spPr bwMode="auto">
          <a:xfrm>
            <a:off x="2209800" y="3733800"/>
            <a:ext cx="838200" cy="8461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pPr>
            <a:r>
              <a:rPr lang="en-US" sz="1400" b="1">
                <a:solidFill>
                  <a:schemeClr val="bg1"/>
                </a:solidFill>
                <a:effectLst>
                  <a:outerShdw blurRad="38100" dist="38100" dir="2700000" algn="tl">
                    <a:srgbClr val="333333"/>
                  </a:outerShdw>
                </a:effectLst>
                <a:latin typeface="Arial" charset="0"/>
              </a:rPr>
              <a:t>1765</a:t>
            </a:r>
          </a:p>
          <a:p>
            <a:pPr>
              <a:spcBef>
                <a:spcPct val="50000"/>
              </a:spcBef>
            </a:pPr>
            <a:r>
              <a:rPr lang="en-US" sz="1400" b="1">
                <a:solidFill>
                  <a:schemeClr val="bg1"/>
                </a:solidFill>
                <a:effectLst>
                  <a:outerShdw blurRad="38100" dist="38100" dir="2700000" algn="tl">
                    <a:srgbClr val="333333"/>
                  </a:outerShdw>
                </a:effectLst>
                <a:latin typeface="Arial" charset="0"/>
              </a:rPr>
              <a:t>Stamp Act</a:t>
            </a:r>
            <a:endParaRPr lang="en-US" b="1">
              <a:solidFill>
                <a:schemeClr val="bg1"/>
              </a:solidFill>
              <a:effectLst>
                <a:outerShdw blurRad="38100" dist="38100" dir="2700000" algn="tl">
                  <a:srgbClr val="333333"/>
                </a:outerShdw>
              </a:effectLst>
              <a:latin typeface="Arial" charset="0"/>
            </a:endParaRPr>
          </a:p>
        </p:txBody>
      </p:sp>
      <p:sp>
        <p:nvSpPr>
          <p:cNvPr id="104464" name="Text Box 16"/>
          <p:cNvSpPr txBox="1">
            <a:spLocks noChangeArrowheads="1"/>
          </p:cNvSpPr>
          <p:nvPr/>
        </p:nvSpPr>
        <p:spPr bwMode="auto">
          <a:xfrm>
            <a:off x="7086600" y="3733800"/>
            <a:ext cx="990600" cy="116998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lgn="ctr">
              <a:spcBef>
                <a:spcPct val="50000"/>
              </a:spcBef>
            </a:pPr>
            <a:r>
              <a:rPr lang="en-US" sz="1400">
                <a:solidFill>
                  <a:schemeClr val="bg1"/>
                </a:solidFill>
                <a:effectLst>
                  <a:outerShdw blurRad="38100" dist="38100" dir="2700000" algn="tl">
                    <a:srgbClr val="333333"/>
                  </a:outerShdw>
                </a:effectLst>
              </a:rPr>
              <a:t>1774</a:t>
            </a:r>
          </a:p>
          <a:p>
            <a:pPr>
              <a:spcBef>
                <a:spcPct val="50000"/>
              </a:spcBef>
            </a:pPr>
            <a:r>
              <a:rPr lang="en-US" sz="1400">
                <a:solidFill>
                  <a:schemeClr val="bg1"/>
                </a:solidFill>
                <a:effectLst>
                  <a:outerShdw blurRad="38100" dist="38100" dir="2700000" algn="tl">
                    <a:srgbClr val="333333"/>
                  </a:outerShdw>
                </a:effectLst>
              </a:rPr>
              <a:t>Intoler-</a:t>
            </a:r>
          </a:p>
          <a:p>
            <a:pPr>
              <a:spcBef>
                <a:spcPct val="50000"/>
              </a:spcBef>
            </a:pPr>
            <a:r>
              <a:rPr lang="en-US" sz="1400">
                <a:solidFill>
                  <a:schemeClr val="bg1"/>
                </a:solidFill>
                <a:effectLst>
                  <a:outerShdw blurRad="38100" dist="38100" dir="2700000" algn="tl">
                    <a:srgbClr val="333333"/>
                  </a:outerShdw>
                </a:effectLst>
              </a:rPr>
              <a:t>able           Acts</a:t>
            </a:r>
            <a:endParaRPr lang="en-US">
              <a:solidFill>
                <a:schemeClr val="bg1"/>
              </a:solidFill>
              <a:effectLst>
                <a:outerShdw blurRad="38100" dist="38100" dir="2700000" algn="tl">
                  <a:srgbClr val="333333"/>
                </a:outerShdw>
              </a:effectLst>
            </a:endParaRPr>
          </a:p>
        </p:txBody>
      </p:sp>
      <p:sp>
        <p:nvSpPr>
          <p:cNvPr id="32779" name="Text Box 18"/>
          <p:cNvSpPr txBox="1">
            <a:spLocks noChangeArrowheads="1"/>
          </p:cNvSpPr>
          <p:nvPr/>
        </p:nvSpPr>
        <p:spPr bwMode="auto">
          <a:xfrm>
            <a:off x="2971800" y="3733800"/>
            <a:ext cx="990600" cy="10620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defRPr/>
            </a:pPr>
            <a:r>
              <a:rPr lang="en-US" sz="1400" b="1" dirty="0">
                <a:solidFill>
                  <a:schemeClr val="bg1"/>
                </a:solidFill>
                <a:effectLst>
                  <a:outerShdw blurRad="50800" dist="38100" dir="2700000">
                    <a:srgbClr val="000000">
                      <a:alpha val="43000"/>
                    </a:srgbClr>
                  </a:outerShdw>
                </a:effectLst>
                <a:latin typeface="Comic Sans MS" pitchFamily="26" charset="0"/>
                <a:ea typeface="Osaka" pitchFamily="26" charset="-128"/>
                <a:cs typeface="Osaka" pitchFamily="26" charset="-128"/>
              </a:rPr>
              <a:t>1766</a:t>
            </a:r>
          </a:p>
          <a:p>
            <a:pPr>
              <a:spcBef>
                <a:spcPct val="50000"/>
              </a:spcBef>
              <a:defRPr/>
            </a:pPr>
            <a:r>
              <a:rPr lang="en-US" sz="1400" b="1" dirty="0">
                <a:solidFill>
                  <a:schemeClr val="bg1"/>
                </a:solidFill>
                <a:effectLst>
                  <a:outerShdw blurRad="50800" dist="38100" dir="2700000">
                    <a:srgbClr val="000000">
                      <a:alpha val="43000"/>
                    </a:srgbClr>
                  </a:outerShdw>
                </a:effectLst>
                <a:latin typeface="Comic Sans MS" pitchFamily="26" charset="0"/>
                <a:ea typeface="Osaka" pitchFamily="26" charset="-128"/>
                <a:cs typeface="Osaka" pitchFamily="26" charset="-128"/>
              </a:rPr>
              <a:t>Stamp   Act Repeal</a:t>
            </a:r>
          </a:p>
        </p:txBody>
      </p:sp>
      <p:sp>
        <p:nvSpPr>
          <p:cNvPr id="32780" name="Text Box 19"/>
          <p:cNvSpPr txBox="1">
            <a:spLocks noChangeArrowheads="1"/>
          </p:cNvSpPr>
          <p:nvPr/>
        </p:nvSpPr>
        <p:spPr bwMode="auto">
          <a:xfrm>
            <a:off x="7924800" y="3733800"/>
            <a:ext cx="1219200" cy="1062038"/>
          </a:xfrm>
          <a:prstGeom prst="rect">
            <a:avLst/>
          </a:prstGeom>
          <a:noFill/>
          <a:ln w="9525">
            <a:noFill/>
            <a:miter lim="800000"/>
            <a:headEnd/>
            <a:tailEnd/>
          </a:ln>
        </p:spPr>
        <p:txBody>
          <a:bodyPr>
            <a:spAutoFit/>
          </a:bodyPr>
          <a:lstStyle/>
          <a:p>
            <a:pPr>
              <a:spcBef>
                <a:spcPct val="50000"/>
              </a:spcBef>
            </a:pPr>
            <a:r>
              <a:rPr lang="en-US" sz="1400">
                <a:solidFill>
                  <a:schemeClr val="bg1"/>
                </a:solidFill>
              </a:rPr>
              <a:t>1774</a:t>
            </a:r>
          </a:p>
          <a:p>
            <a:pPr>
              <a:spcBef>
                <a:spcPct val="50000"/>
              </a:spcBef>
            </a:pPr>
            <a:r>
              <a:rPr lang="en-US" sz="1400">
                <a:solidFill>
                  <a:schemeClr val="bg1"/>
                </a:solidFill>
              </a:rPr>
              <a:t>First Continental Congress</a:t>
            </a:r>
          </a:p>
        </p:txBody>
      </p:sp>
      <p:sp>
        <p:nvSpPr>
          <p:cNvPr id="15" name="Text Box 10"/>
          <p:cNvSpPr txBox="1">
            <a:spLocks noChangeArrowheads="1"/>
          </p:cNvSpPr>
          <p:nvPr/>
        </p:nvSpPr>
        <p:spPr bwMode="auto">
          <a:xfrm>
            <a:off x="4953000" y="3733800"/>
            <a:ext cx="1219200" cy="1277938"/>
          </a:xfrm>
          <a:prstGeom prst="rect">
            <a:avLst/>
          </a:prstGeom>
          <a:noFill/>
          <a:ln w="9525">
            <a:noFill/>
            <a:miter lim="800000"/>
            <a:headEnd/>
            <a:tailEnd/>
          </a:ln>
          <a:effectLst>
            <a:outerShdw dist="38100" dir="2700000" algn="br" rotWithShape="0">
              <a:srgbClr val="808080">
                <a:alpha val="42999"/>
              </a:srgbClr>
            </a:outerShdw>
          </a:effectLst>
        </p:spPr>
        <p:txBody>
          <a:bodyPr>
            <a:spAutoFit/>
          </a:bodyPr>
          <a:lstStyle/>
          <a:p>
            <a:pPr>
              <a:spcBef>
                <a:spcPct val="50000"/>
              </a:spcBef>
            </a:pPr>
            <a:r>
              <a:rPr lang="en-US" sz="1400" b="1">
                <a:solidFill>
                  <a:schemeClr val="bg1"/>
                </a:solidFill>
                <a:effectLst>
                  <a:outerShdw blurRad="38100" dist="38100" dir="2700000" algn="tl">
                    <a:srgbClr val="333333"/>
                  </a:outerShdw>
                </a:effectLst>
                <a:latin typeface="Arial" charset="0"/>
              </a:rPr>
              <a:t>1767</a:t>
            </a:r>
          </a:p>
          <a:p>
            <a:pPr>
              <a:spcBef>
                <a:spcPct val="50000"/>
              </a:spcBef>
            </a:pPr>
            <a:r>
              <a:rPr lang="en-US" sz="1400" b="1">
                <a:solidFill>
                  <a:schemeClr val="bg1"/>
                </a:solidFill>
                <a:effectLst>
                  <a:outerShdw blurRad="38100" dist="38100" dir="2700000" algn="tl">
                    <a:srgbClr val="333333"/>
                  </a:outerShdw>
                </a:effectLst>
                <a:latin typeface="Arial" charset="0"/>
              </a:rPr>
              <a:t>Townsend Duties Repealed 1770</a:t>
            </a:r>
            <a:endParaRPr lang="en-US" b="1">
              <a:solidFill>
                <a:schemeClr val="bg1"/>
              </a:solidFill>
              <a:effectLst>
                <a:outerShdw blurRad="38100" dist="38100" dir="2700000" algn="tl">
                  <a:srgbClr val="333333"/>
                </a:outerShdw>
              </a:effectLst>
              <a:latin typeface="Arial" charset="0"/>
            </a:endParaRPr>
          </a:p>
        </p:txBody>
      </p:sp>
      <p:sp>
        <p:nvSpPr>
          <p:cNvPr id="16" name="Text Box 16"/>
          <p:cNvSpPr txBox="1">
            <a:spLocks noChangeArrowheads="1"/>
          </p:cNvSpPr>
          <p:nvPr/>
        </p:nvSpPr>
        <p:spPr bwMode="auto">
          <a:xfrm>
            <a:off x="6019800" y="3733800"/>
            <a:ext cx="1066800" cy="846138"/>
          </a:xfrm>
          <a:prstGeom prst="rect">
            <a:avLst/>
          </a:prstGeom>
          <a:solidFill>
            <a:srgbClr val="FF0000"/>
          </a:solidFill>
          <a:ln w="9525">
            <a:noFill/>
            <a:miter lim="800000"/>
            <a:headEnd/>
            <a:tailEnd/>
          </a:ln>
          <a:effectLst>
            <a:outerShdw dist="38100" dir="2700000" algn="br" rotWithShape="0">
              <a:srgbClr val="808080">
                <a:alpha val="42999"/>
              </a:srgbClr>
            </a:outerShdw>
          </a:effectLst>
        </p:spPr>
        <p:txBody>
          <a:bodyPr>
            <a:spAutoFit/>
          </a:bodyPr>
          <a:lstStyle/>
          <a:p>
            <a:pPr algn="ctr">
              <a:spcBef>
                <a:spcPct val="50000"/>
              </a:spcBef>
            </a:pPr>
            <a:r>
              <a:rPr lang="en-US" sz="1400" b="1">
                <a:solidFill>
                  <a:srgbClr val="FFFFFF"/>
                </a:solidFill>
                <a:effectLst>
                  <a:outerShdw blurRad="38100" dist="38100" dir="2700000" algn="tl">
                    <a:srgbClr val="000000"/>
                  </a:outerShdw>
                </a:effectLst>
              </a:rPr>
              <a:t>1770</a:t>
            </a:r>
          </a:p>
          <a:p>
            <a:pPr>
              <a:spcBef>
                <a:spcPct val="50000"/>
              </a:spcBef>
            </a:pPr>
            <a:r>
              <a:rPr lang="en-US" sz="1400" b="1">
                <a:solidFill>
                  <a:srgbClr val="FFFFFF"/>
                </a:solidFill>
                <a:effectLst>
                  <a:outerShdw blurRad="38100" dist="38100" dir="2700000" algn="tl">
                    <a:srgbClr val="000000"/>
                  </a:outerShdw>
                </a:effectLst>
              </a:rPr>
              <a:t>Boston Massacre</a:t>
            </a:r>
            <a:endParaRPr lang="en-US" b="1">
              <a:solidFill>
                <a:srgbClr val="FFFFFF"/>
              </a:solidFill>
              <a:effectLst>
                <a:outerShdw blurRad="38100" dist="38100" dir="2700000" algn="tl">
                  <a:srgbClr val="000000"/>
                </a:outerShdw>
              </a:effectLst>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4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P spid="104457" grpId="0"/>
      <p:bldP spid="104458" grpId="0"/>
      <p:bldP spid="104461" grpId="0"/>
      <p:bldP spid="104464" grpId="0"/>
      <p:bldP spid="32779" grpId="0"/>
      <p:bldP spid="32780" grpId="0"/>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0" cy="5677218"/>
        </p:xfrm>
        <a:graphic>
          <a:graphicData uri="http://schemas.openxmlformats.org/drawingml/2006/table">
            <a:tbl>
              <a:tblPr/>
              <a:tblGrid>
                <a:gridCol w="3048000"/>
                <a:gridCol w="3048000"/>
                <a:gridCol w="3048000"/>
              </a:tblGrid>
              <a:tr h="465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5100B"/>
                          </a:solidFill>
                          <a:effectLst/>
                          <a:latin typeface="Comic Sans MS" pitchFamily="-110" charset="0"/>
                          <a:ea typeface="Osaka" pitchFamily="-110" charset="-128"/>
                        </a:rPr>
                        <a:t>Society</a:t>
                      </a:r>
                      <a:endParaRPr kumimoji="0" lang="en-US" sz="2400" b="0" i="0" u="none" strike="noStrike" cap="none" normalizeH="0" baseline="0" smtClean="0">
                        <a:ln>
                          <a:noFill/>
                        </a:ln>
                        <a:solidFill>
                          <a:srgbClr val="E5100B"/>
                        </a:solidFill>
                        <a:effectLst/>
                        <a:latin typeface="Arial" charset="0"/>
                        <a:ea typeface="Osaka" pitchFamily="-11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5100B"/>
                          </a:solidFill>
                          <a:effectLst/>
                          <a:latin typeface="Comic Sans MS" pitchFamily="-110" charset="0"/>
                          <a:ea typeface="Osaka" pitchFamily="-110" charset="-128"/>
                        </a:rPr>
                        <a:t>Time Period</a:t>
                      </a:r>
                      <a:endParaRPr kumimoji="0" lang="en-US" sz="2400" b="0" i="0" u="none" strike="noStrike" cap="none" normalizeH="0" baseline="0" smtClean="0">
                        <a:ln>
                          <a:noFill/>
                        </a:ln>
                        <a:solidFill>
                          <a:srgbClr val="E5100B"/>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rgbClr val="E5100B"/>
                          </a:solidFill>
                          <a:effectLst/>
                          <a:latin typeface="Comic Sans MS" pitchFamily="-110" charset="0"/>
                          <a:ea typeface="Osaka" pitchFamily="-110" charset="-128"/>
                        </a:rPr>
                        <a:t>Society</a:t>
                      </a:r>
                      <a:endParaRPr kumimoji="0" lang="en-US" sz="2400" b="0" i="0" u="none" strike="noStrike" cap="none" normalizeH="0" baseline="0" smtClean="0">
                        <a:ln>
                          <a:noFill/>
                        </a:ln>
                        <a:solidFill>
                          <a:srgbClr val="E5100B"/>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65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British Empire</a:t>
                      </a:r>
                      <a:endParaRPr kumimoji="0" lang="en-US" sz="2400" b="0" i="0" u="none" strike="noStrike" cap="none" normalizeH="0" baseline="0" smtClean="0">
                        <a:ln>
                          <a:noFill/>
                        </a:ln>
                        <a:solidFill>
                          <a:srgbClr val="FFFFFF"/>
                        </a:solidFill>
                        <a:effectLst/>
                        <a:latin typeface="Arial" charset="0"/>
                        <a:ea typeface="Osaka" pitchFamily="-110"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FFFF"/>
                          </a:solidFill>
                          <a:effectLst/>
                          <a:latin typeface="Comic Sans MS" pitchFamily="-110" charset="0"/>
                          <a:ea typeface="Osaka" pitchFamily="-110" charset="-128"/>
                        </a:rPr>
                        <a:t>American Revolution</a:t>
                      </a:r>
                      <a:endParaRPr kumimoji="0" lang="en-US" sz="2400" b="0" i="0" u="none" strike="noStrike" cap="none" normalizeH="0" baseline="0" smtClean="0">
                        <a:ln>
                          <a:noFill/>
                        </a:ln>
                        <a:solidFill>
                          <a:srgbClr val="FFFFFF"/>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Patriots</a:t>
                      </a:r>
                      <a:endParaRPr kumimoji="0" lang="en-US" sz="2400" b="0" i="0" u="none" strike="noStrike" cap="none" normalizeH="0" baseline="0" smtClean="0">
                        <a:ln>
                          <a:noFill/>
                        </a:ln>
                        <a:solidFill>
                          <a:srgbClr val="FFFFFF"/>
                        </a:solidFill>
                        <a:effectLst/>
                        <a:latin typeface="Arial" charset="0"/>
                        <a:ea typeface="Osaka" pitchFamily="-110"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E5100B"/>
                          </a:solidFill>
                          <a:effectLst/>
                          <a:latin typeface="Comic Sans MS" pitchFamily="-110" charset="0"/>
                          <a:ea typeface="Osaka" pitchFamily="-110" charset="-128"/>
                          <a:cs typeface="Times New Roman" pitchFamily="-110" charset="0"/>
                        </a:rPr>
                        <a:t>King in Parliament</a:t>
                      </a:r>
                      <a:endParaRPr kumimoji="0" lang="en-US" sz="2400" b="0" i="0" u="none" strike="noStrike" cap="none" normalizeH="0" baseline="0" smtClean="0">
                        <a:ln>
                          <a:noFill/>
                        </a:ln>
                        <a:solidFill>
                          <a:srgbClr val="E5100B"/>
                        </a:solidFill>
                        <a:effectLst/>
                        <a:latin typeface="Arial" charset="0"/>
                        <a:ea typeface="Osaka" pitchFamily="-110"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smtClean="0">
                          <a:ln>
                            <a:noFill/>
                          </a:ln>
                          <a:solidFill>
                            <a:srgbClr val="E5100B"/>
                          </a:solidFill>
                          <a:effectLst/>
                          <a:latin typeface="Comic Sans MS" pitchFamily="-110" charset="0"/>
                          <a:ea typeface="Osaka" pitchFamily="-110" charset="-128"/>
                        </a:rPr>
                        <a:t>Politeia/Regime</a:t>
                      </a:r>
                      <a:endParaRPr kumimoji="0" lang="en-US" sz="2400" b="0" i="0" u="none" strike="noStrike" cap="none" normalizeH="0" baseline="0" smtClean="0">
                        <a:ln>
                          <a:noFill/>
                        </a:ln>
                        <a:solidFill>
                          <a:srgbClr val="E5100B"/>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E5100B"/>
                          </a:solidFill>
                          <a:effectLst/>
                          <a:latin typeface="Comic Sans MS" pitchFamily="-110" charset="0"/>
                          <a:ea typeface="Osaka" pitchFamily="-110" charset="-128"/>
                          <a:cs typeface="Times New Roman" pitchFamily="-110" charset="0"/>
                        </a:rPr>
                        <a:t>Assemblies/Congress</a:t>
                      </a:r>
                      <a:endParaRPr kumimoji="0" lang="en-US" sz="2400" b="0" i="0" u="none" strike="noStrike" cap="none" normalizeH="0" baseline="0" smtClean="0">
                        <a:ln>
                          <a:noFill/>
                        </a:ln>
                        <a:solidFill>
                          <a:srgbClr val="E5100B"/>
                        </a:solidFill>
                        <a:effectLst/>
                        <a:latin typeface="Arial" charset="0"/>
                        <a:ea typeface="Osaka" pitchFamily="-110"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Aristocracy/Gentry</a:t>
                      </a:r>
                      <a:endParaRPr kumimoji="0" lang="en-US" sz="2400" b="0" i="0" u="none" strike="noStrike" cap="none" normalizeH="0" baseline="0" smtClean="0">
                        <a:ln>
                          <a:noFill/>
                        </a:ln>
                        <a:solidFill>
                          <a:srgbClr val="FFFFFF"/>
                        </a:solidFill>
                        <a:effectLst/>
                        <a:latin typeface="Arial" charset="0"/>
                        <a:ea typeface="Osaka" pitchFamily="-110"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FFFF"/>
                          </a:solidFill>
                          <a:effectLst/>
                          <a:latin typeface="Comic Sans MS" pitchFamily="-110" charset="0"/>
                          <a:ea typeface="Osaka" pitchFamily="-110" charset="-128"/>
                        </a:rPr>
                        <a:t>Politeuma/Ruling Class</a:t>
                      </a:r>
                      <a:endParaRPr kumimoji="0" lang="en-US" sz="2400" b="0" i="0" u="none" strike="noStrike" cap="none" normalizeH="0" baseline="0" smtClean="0">
                        <a:ln>
                          <a:noFill/>
                        </a:ln>
                        <a:solidFill>
                          <a:srgbClr val="FFFFFF"/>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White male landowners</a:t>
                      </a:r>
                      <a:endParaRPr kumimoji="0" lang="en-US" sz="2400" b="0" i="0" u="none" strike="noStrike" cap="none" normalizeH="0" baseline="0" smtClean="0">
                        <a:ln>
                          <a:noFill/>
                        </a:ln>
                        <a:solidFill>
                          <a:srgbClr val="FFFFFF"/>
                        </a:solidFill>
                        <a:effectLst/>
                        <a:latin typeface="Arial" charset="0"/>
                        <a:ea typeface="Osaka" pitchFamily="-110"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51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E5100B"/>
                          </a:solidFill>
                          <a:effectLst/>
                          <a:latin typeface="Comic Sans MS" pitchFamily="-110" charset="0"/>
                          <a:ea typeface="Osaka" pitchFamily="-110" charset="-128"/>
                          <a:cs typeface="Times New Roman" pitchFamily="-110" charset="0"/>
                        </a:rPr>
                        <a:t>Glorious Revolution</a:t>
                      </a:r>
                      <a:endParaRPr kumimoji="0" lang="en-US" sz="2400" b="0" i="0" u="none" strike="noStrike" cap="none" normalizeH="0" baseline="0" smtClean="0">
                        <a:ln>
                          <a:noFill/>
                        </a:ln>
                        <a:solidFill>
                          <a:srgbClr val="E5100B"/>
                        </a:solidFill>
                        <a:effectLst/>
                        <a:latin typeface="Arial" charset="0"/>
                        <a:ea typeface="Osaka" pitchFamily="-110"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smtClean="0">
                          <a:ln>
                            <a:noFill/>
                          </a:ln>
                          <a:solidFill>
                            <a:srgbClr val="E5100B"/>
                          </a:solidFill>
                          <a:effectLst/>
                          <a:latin typeface="Comic Sans MS" pitchFamily="-110" charset="0"/>
                          <a:ea typeface="Osaka" pitchFamily="-110" charset="-128"/>
                        </a:rPr>
                        <a:t>Paideia/What makes a society what it is	</a:t>
                      </a:r>
                      <a:endParaRPr kumimoji="0" lang="en-US" sz="2400" b="0" i="0" u="none" strike="noStrike" cap="none" normalizeH="0" baseline="0" smtClean="0">
                        <a:ln>
                          <a:noFill/>
                        </a:ln>
                        <a:solidFill>
                          <a:srgbClr val="E5100B"/>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E5100B"/>
                          </a:solidFill>
                          <a:effectLst/>
                          <a:latin typeface="Comic Sans MS" pitchFamily="-110" charset="0"/>
                          <a:ea typeface="Osaka" pitchFamily="-110" charset="-128"/>
                          <a:cs typeface="Times New Roman" pitchFamily="-110" charset="0"/>
                        </a:rPr>
                        <a:t>Republicanism, Charters, John Locke's Two Treatises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Loyalty</a:t>
                      </a:r>
                      <a:endParaRPr kumimoji="0" lang="en-US" sz="2400" b="0" i="0" u="none" strike="noStrike" cap="none" normalizeH="0" baseline="0" smtClean="0">
                        <a:ln>
                          <a:noFill/>
                        </a:ln>
                        <a:solidFill>
                          <a:srgbClr val="FFFFFF"/>
                        </a:solidFill>
                        <a:effectLst/>
                        <a:latin typeface="Arial" charset="0"/>
                        <a:ea typeface="Osaka" pitchFamily="-110"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smtClean="0">
                          <a:ln>
                            <a:noFill/>
                          </a:ln>
                          <a:solidFill>
                            <a:srgbClr val="FFFFFF"/>
                          </a:solidFill>
                          <a:effectLst/>
                          <a:latin typeface="Comic Sans MS" pitchFamily="-110" charset="0"/>
                          <a:ea typeface="Osaka" pitchFamily="-110" charset="-128"/>
                        </a:rPr>
                        <a:t>Virtue/ The highest moral excellence</a:t>
                      </a:r>
                      <a:endParaRPr kumimoji="0" lang="en-US" sz="2400" b="0" i="0" u="none" strike="noStrike" cap="none" normalizeH="0" baseline="0" smtClean="0">
                        <a:ln>
                          <a:noFill/>
                        </a:ln>
                        <a:solidFill>
                          <a:srgbClr val="FFFFFF"/>
                        </a:solidFill>
                        <a:effectLst/>
                        <a:latin typeface="Arial" charset="0"/>
                        <a:ea typeface="Osaka" pitchFamily="-11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rgbClr val="FFFFFF"/>
                          </a:solidFill>
                          <a:effectLst/>
                          <a:latin typeface="Comic Sans MS" pitchFamily="-110" charset="0"/>
                          <a:ea typeface="Osaka" pitchFamily="-110" charset="-128"/>
                          <a:cs typeface="Times New Roman" pitchFamily="-110" charset="0"/>
                        </a:rPr>
                        <a:t>Liberty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28" name="TextBox 4"/>
          <p:cNvSpPr txBox="1">
            <a:spLocks noChangeArrowheads="1"/>
          </p:cNvSpPr>
          <p:nvPr/>
        </p:nvSpPr>
        <p:spPr bwMode="auto">
          <a:xfrm>
            <a:off x="762000" y="228600"/>
            <a:ext cx="7543800" cy="523875"/>
          </a:xfrm>
          <a:prstGeom prst="rect">
            <a:avLst/>
          </a:prstGeom>
          <a:noFill/>
          <a:ln w="9525">
            <a:noFill/>
            <a:miter lim="800000"/>
            <a:headEnd/>
            <a:tailEnd/>
          </a:ln>
        </p:spPr>
        <p:txBody>
          <a:bodyPr>
            <a:spAutoFit/>
          </a:bodyPr>
          <a:lstStyle/>
          <a:p>
            <a:pPr algn="ctr"/>
            <a:r>
              <a:rPr lang="en-US" sz="2800">
                <a:solidFill>
                  <a:schemeClr val="bg1"/>
                </a:solidFill>
              </a:rPr>
              <a:t>Binary Paideia:  American Revolution</a:t>
            </a: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914400"/>
            <a:ext cx="8458200" cy="584200"/>
          </a:xfrm>
          <a:prstGeom prst="rect">
            <a:avLst/>
          </a:prstGeom>
          <a:noFill/>
          <a:ln w="9525">
            <a:noFill/>
            <a:miter lim="800000"/>
            <a:headEnd/>
            <a:tailEnd/>
          </a:ln>
        </p:spPr>
        <p:txBody>
          <a:bodyPr>
            <a:spAutoFit/>
          </a:bodyPr>
          <a:lstStyle/>
          <a:p>
            <a:r>
              <a:rPr lang="en-US" sz="1600">
                <a:solidFill>
                  <a:srgbClr val="FFFFFF"/>
                </a:solidFill>
              </a:rPr>
              <a:t>1767:  The Townshend Revenue Act of 1767 authorizes the use of writs in order to locate goods subject to custom duties.  The Act is detested by many Bostonians</a:t>
            </a:r>
          </a:p>
        </p:txBody>
      </p:sp>
      <p:sp>
        <p:nvSpPr>
          <p:cNvPr id="3" name="TextBox 2"/>
          <p:cNvSpPr txBox="1">
            <a:spLocks noChangeArrowheads="1"/>
          </p:cNvSpPr>
          <p:nvPr/>
        </p:nvSpPr>
        <p:spPr bwMode="auto">
          <a:xfrm>
            <a:off x="304800" y="1600200"/>
            <a:ext cx="8458200" cy="1077913"/>
          </a:xfrm>
          <a:prstGeom prst="rect">
            <a:avLst/>
          </a:prstGeom>
          <a:noFill/>
          <a:ln w="9525">
            <a:noFill/>
            <a:miter lim="800000"/>
            <a:headEnd/>
            <a:tailEnd/>
          </a:ln>
        </p:spPr>
        <p:txBody>
          <a:bodyPr>
            <a:spAutoFit/>
          </a:bodyPr>
          <a:lstStyle/>
          <a:p>
            <a:r>
              <a:rPr lang="en-US" sz="1600">
                <a:solidFill>
                  <a:srgbClr val="FFFFFF"/>
                </a:solidFill>
              </a:rPr>
              <a:t>May 9, 1768:  Hancock's sloop Liberty arrives in Boston with a cargo of wine.  A customs official is temporarily held hostage as the wine is unloaded without payment of the required custom duties.  Liberty is seized June 10.  Customs officials attacked by rioters</a:t>
            </a:r>
          </a:p>
        </p:txBody>
      </p:sp>
      <p:sp>
        <p:nvSpPr>
          <p:cNvPr id="4" name="TextBox 3"/>
          <p:cNvSpPr txBox="1">
            <a:spLocks noChangeArrowheads="1"/>
          </p:cNvSpPr>
          <p:nvPr/>
        </p:nvSpPr>
        <p:spPr bwMode="auto">
          <a:xfrm>
            <a:off x="304800" y="2895600"/>
            <a:ext cx="8534400" cy="584200"/>
          </a:xfrm>
          <a:prstGeom prst="rect">
            <a:avLst/>
          </a:prstGeom>
          <a:noFill/>
          <a:ln w="9525">
            <a:noFill/>
            <a:miter lim="800000"/>
            <a:headEnd/>
            <a:tailEnd/>
          </a:ln>
        </p:spPr>
        <p:txBody>
          <a:bodyPr>
            <a:spAutoFit/>
          </a:bodyPr>
          <a:lstStyle/>
          <a:p>
            <a:r>
              <a:rPr lang="en-US" sz="1600">
                <a:solidFill>
                  <a:srgbClr val="FFFFFF"/>
                </a:solidFill>
              </a:rPr>
              <a:t>Sept. 28,1768 Two regiments of British regulars land in Boston to deal with growing unrest.  They are quartered in various public places throughout the city.</a:t>
            </a:r>
          </a:p>
        </p:txBody>
      </p:sp>
      <p:sp>
        <p:nvSpPr>
          <p:cNvPr id="5" name="TextBox 4"/>
          <p:cNvSpPr txBox="1">
            <a:spLocks noChangeArrowheads="1"/>
          </p:cNvSpPr>
          <p:nvPr/>
        </p:nvSpPr>
        <p:spPr bwMode="auto">
          <a:xfrm>
            <a:off x="304800" y="4876800"/>
            <a:ext cx="8610600" cy="1323975"/>
          </a:xfrm>
          <a:prstGeom prst="rect">
            <a:avLst/>
          </a:prstGeom>
          <a:noFill/>
          <a:ln w="9525">
            <a:noFill/>
            <a:miter lim="800000"/>
            <a:headEnd/>
            <a:tailEnd/>
          </a:ln>
        </p:spPr>
        <p:txBody>
          <a:bodyPr>
            <a:spAutoFit/>
          </a:bodyPr>
          <a:lstStyle/>
          <a:p>
            <a:r>
              <a:rPr lang="en-US" sz="1600">
                <a:solidFill>
                  <a:srgbClr val="FFFFFF"/>
                </a:solidFill>
              </a:rPr>
              <a:t>March 5, 1770:  A crowd of Bostonians begins throwing chunks of ice, oyster shells, piece of coal and other objects at a British guard near the Custom House.  Captain Thomas Preston orders the main guard out to protect the sentry and restore order.  After a soldier is hit with a stick, he yells "fire!" and shoots into the crowd.  Other shots follow.  When the shooting stops, five civilians lay mortally wounded.</a:t>
            </a:r>
            <a:r>
              <a:rPr lang="en-US" sz="1600" b="1"/>
              <a:t> </a:t>
            </a:r>
            <a:endParaRPr lang="en-US" sz="1600"/>
          </a:p>
        </p:txBody>
      </p:sp>
      <p:sp>
        <p:nvSpPr>
          <p:cNvPr id="6" name="TextBox 5"/>
          <p:cNvSpPr txBox="1">
            <a:spLocks noChangeArrowheads="1"/>
          </p:cNvSpPr>
          <p:nvPr/>
        </p:nvSpPr>
        <p:spPr bwMode="auto">
          <a:xfrm>
            <a:off x="304800" y="3886200"/>
            <a:ext cx="8610600" cy="830263"/>
          </a:xfrm>
          <a:prstGeom prst="rect">
            <a:avLst/>
          </a:prstGeom>
          <a:noFill/>
          <a:ln w="9525">
            <a:noFill/>
            <a:miter lim="800000"/>
            <a:headEnd/>
            <a:tailEnd/>
          </a:ln>
        </p:spPr>
        <p:txBody>
          <a:bodyPr>
            <a:spAutoFit/>
          </a:bodyPr>
          <a:lstStyle/>
          <a:p>
            <a:r>
              <a:rPr lang="en-US" sz="1600">
                <a:solidFill>
                  <a:srgbClr val="FFFFFF"/>
                </a:solidFill>
              </a:rPr>
              <a:t>March 2, 1770:  Civilians and British soldiers clash at John Gray's Ropewalk One of the soldiers involved in the fighting is Matthew Killroy, later convicted of manslaughter in the Boston Massacre trial.</a:t>
            </a:r>
          </a:p>
        </p:txBody>
      </p:sp>
      <p:sp>
        <p:nvSpPr>
          <p:cNvPr id="30727" name="TextBox 6"/>
          <p:cNvSpPr txBox="1">
            <a:spLocks noChangeArrowheads="1"/>
          </p:cNvSpPr>
          <p:nvPr/>
        </p:nvSpPr>
        <p:spPr bwMode="auto">
          <a:xfrm>
            <a:off x="381000" y="228600"/>
            <a:ext cx="8382000" cy="646113"/>
          </a:xfrm>
          <a:prstGeom prst="rect">
            <a:avLst/>
          </a:prstGeom>
          <a:noFill/>
          <a:ln w="9525">
            <a:noFill/>
            <a:miter lim="800000"/>
            <a:headEnd/>
            <a:tailEnd/>
          </a:ln>
        </p:spPr>
        <p:txBody>
          <a:bodyPr>
            <a:spAutoFit/>
          </a:bodyPr>
          <a:lstStyle/>
          <a:p>
            <a:r>
              <a:rPr lang="en-US" sz="1800">
                <a:solidFill>
                  <a:srgbClr val="E5100B"/>
                </a:solidFill>
              </a:rPr>
              <a:t>Timeline: http://law2.umkc.edu/faculty/projects/ftrials/bostonmassacre/bostonchronology.html</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news1.jpg"/>
          <p:cNvPicPr>
            <a:picLocks noChangeAspect="1"/>
          </p:cNvPicPr>
          <p:nvPr/>
        </p:nvPicPr>
        <p:blipFill>
          <a:blip r:embed="rId3" cstate="print"/>
          <a:srcRect/>
          <a:stretch>
            <a:fillRect/>
          </a:stretch>
        </p:blipFill>
        <p:spPr bwMode="auto">
          <a:xfrm>
            <a:off x="4572000" y="3175"/>
            <a:ext cx="4267200" cy="6854825"/>
          </a:xfrm>
          <a:prstGeom prst="rect">
            <a:avLst/>
          </a:prstGeom>
          <a:noFill/>
          <a:ln w="9525">
            <a:noFill/>
            <a:miter lim="800000"/>
            <a:headEnd/>
            <a:tailEnd/>
          </a:ln>
        </p:spPr>
      </p:pic>
      <p:pic>
        <p:nvPicPr>
          <p:cNvPr id="31747" name="Picture 5" descr="gazette.jpg"/>
          <p:cNvPicPr>
            <a:picLocks noChangeAspect="1"/>
          </p:cNvPicPr>
          <p:nvPr/>
        </p:nvPicPr>
        <p:blipFill>
          <a:blip r:embed="rId4" cstate="print"/>
          <a:srcRect/>
          <a:stretch>
            <a:fillRect/>
          </a:stretch>
        </p:blipFill>
        <p:spPr bwMode="auto">
          <a:xfrm>
            <a:off x="228600" y="304800"/>
            <a:ext cx="3948113" cy="1193800"/>
          </a:xfrm>
          <a:prstGeom prst="rect">
            <a:avLst/>
          </a:prstGeom>
          <a:noFill/>
          <a:ln w="9525">
            <a:noFill/>
            <a:miter lim="800000"/>
            <a:headEnd/>
            <a:tailEnd/>
          </a:ln>
        </p:spPr>
      </p:pic>
      <p:sp>
        <p:nvSpPr>
          <p:cNvPr id="31748" name="TextBox 6"/>
          <p:cNvSpPr txBox="1">
            <a:spLocks noChangeArrowheads="1"/>
          </p:cNvSpPr>
          <p:nvPr/>
        </p:nvSpPr>
        <p:spPr bwMode="auto">
          <a:xfrm>
            <a:off x="457200" y="1676400"/>
            <a:ext cx="3657600" cy="1938338"/>
          </a:xfrm>
          <a:prstGeom prst="rect">
            <a:avLst/>
          </a:prstGeom>
          <a:noFill/>
          <a:ln w="9525">
            <a:noFill/>
            <a:miter lim="800000"/>
            <a:headEnd/>
            <a:tailEnd/>
          </a:ln>
        </p:spPr>
        <p:txBody>
          <a:bodyPr>
            <a:spAutoFit/>
          </a:bodyPr>
          <a:lstStyle/>
          <a:p>
            <a:r>
              <a:rPr lang="en-US">
                <a:solidFill>
                  <a:srgbClr val="FF0000"/>
                </a:solidFill>
              </a:rPr>
              <a:t>http://www.earlyamerica.com/review/winter96/massacre/massacrepage1.htm</a:t>
            </a:r>
          </a:p>
        </p:txBody>
      </p:sp>
      <p:sp>
        <p:nvSpPr>
          <p:cNvPr id="31749" name="TextBox 7"/>
          <p:cNvSpPr txBox="1">
            <a:spLocks noChangeArrowheads="1"/>
          </p:cNvSpPr>
          <p:nvPr/>
        </p:nvSpPr>
        <p:spPr bwMode="auto">
          <a:xfrm>
            <a:off x="304800" y="3810000"/>
            <a:ext cx="3886200" cy="830263"/>
          </a:xfrm>
          <a:prstGeom prst="rect">
            <a:avLst/>
          </a:prstGeom>
          <a:noFill/>
          <a:ln w="9525">
            <a:noFill/>
            <a:miter lim="800000"/>
            <a:headEnd/>
            <a:tailEnd/>
          </a:ln>
        </p:spPr>
        <p:txBody>
          <a:bodyPr>
            <a:spAutoFit/>
          </a:bodyPr>
          <a:lstStyle/>
          <a:p>
            <a:pPr algn="ctr"/>
            <a:r>
              <a:rPr lang="en-US">
                <a:solidFill>
                  <a:srgbClr val="FF0000"/>
                </a:solidFill>
              </a:rPr>
              <a:t>BOSTON GAZETTE</a:t>
            </a:r>
          </a:p>
          <a:p>
            <a:pPr algn="ctr"/>
            <a:r>
              <a:rPr lang="en-US">
                <a:solidFill>
                  <a:srgbClr val="FF0000"/>
                </a:solidFill>
              </a:rPr>
              <a:t>MARCH 12, 1770</a:t>
            </a:r>
          </a:p>
        </p:txBody>
      </p:sp>
      <p:sp>
        <p:nvSpPr>
          <p:cNvPr id="31750" name="TextBox 8"/>
          <p:cNvSpPr txBox="1">
            <a:spLocks noChangeArrowheads="1"/>
          </p:cNvSpPr>
          <p:nvPr/>
        </p:nvSpPr>
        <p:spPr bwMode="auto">
          <a:xfrm>
            <a:off x="228600" y="4953000"/>
            <a:ext cx="3810000" cy="1570038"/>
          </a:xfrm>
          <a:prstGeom prst="rect">
            <a:avLst/>
          </a:prstGeom>
          <a:noFill/>
          <a:ln w="9525">
            <a:noFill/>
            <a:miter lim="800000"/>
            <a:headEnd/>
            <a:tailEnd/>
          </a:ln>
        </p:spPr>
        <p:txBody>
          <a:bodyPr>
            <a:spAutoFit/>
          </a:bodyPr>
          <a:lstStyle/>
          <a:p>
            <a:r>
              <a:rPr lang="en-US" sz="1800">
                <a:solidFill>
                  <a:schemeClr val="bg1"/>
                </a:solidFill>
              </a:rPr>
              <a:t>If you were living in Boston at the time, this is what you would have read in the Boston Gazette and Country Journal in its edition of Monday, March 12, 1770</a:t>
            </a:r>
            <a:r>
              <a:rPr lang="en-US"/>
              <a:t>. </a:t>
            </a:r>
          </a:p>
        </p:txBody>
      </p:sp>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news-2A.jpg"/>
          <p:cNvPicPr>
            <a:picLocks noChangeAspect="1"/>
          </p:cNvPicPr>
          <p:nvPr/>
        </p:nvPicPr>
        <p:blipFill>
          <a:blip r:embed="rId2" cstate="print"/>
          <a:srcRect/>
          <a:stretch>
            <a:fillRect/>
          </a:stretch>
        </p:blipFill>
        <p:spPr bwMode="auto">
          <a:xfrm>
            <a:off x="838200" y="4763"/>
            <a:ext cx="3429000" cy="6777037"/>
          </a:xfrm>
          <a:prstGeom prst="rect">
            <a:avLst/>
          </a:prstGeom>
          <a:noFill/>
          <a:ln w="9525">
            <a:noFill/>
            <a:miter lim="800000"/>
            <a:headEnd/>
            <a:tailEnd/>
          </a:ln>
        </p:spPr>
      </p:pic>
      <p:pic>
        <p:nvPicPr>
          <p:cNvPr id="33795" name="Picture 4" descr="news-3A.jpg"/>
          <p:cNvPicPr>
            <a:picLocks noChangeAspect="1"/>
          </p:cNvPicPr>
          <p:nvPr/>
        </p:nvPicPr>
        <p:blipFill>
          <a:blip r:embed="rId3" cstate="print"/>
          <a:srcRect/>
          <a:stretch>
            <a:fillRect/>
          </a:stretch>
        </p:blipFill>
        <p:spPr bwMode="auto">
          <a:xfrm>
            <a:off x="4953000" y="0"/>
            <a:ext cx="3806825" cy="68580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Blank Presentation">
      <a:majorFont>
        <a:latin typeface="Comic Sans MS"/>
        <a:ea typeface="Osaka"/>
        <a:cs typeface=""/>
      </a:majorFont>
      <a:minorFont>
        <a:latin typeface="Comic Sans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FF00"/>
            </a:solidFill>
            <a:effectLst/>
            <a:latin typeface="Comic Sans MS" pitchFamily="66"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FFFF00"/>
            </a:solidFill>
            <a:effectLst/>
            <a:latin typeface="Comic Sans MS" pitchFamily="66" charset="0"/>
            <a:ea typeface="Osaka" charset="-128"/>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rekiu:Applications (Mac OS 9):Microsoft Office 98:Templates:Blank Presentation</Template>
  <TotalTime>49219</TotalTime>
  <Words>875</Words>
  <Application>Microsoft Office PowerPoint</Application>
  <PresentationFormat>On-screen Show (4:3)</PresentationFormat>
  <Paragraphs>112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Slide 1</vt:lpstr>
      <vt:lpstr>Slide 2</vt:lpstr>
      <vt:lpstr>Slide 3</vt:lpstr>
      <vt:lpstr>Slide 4</vt:lpstr>
      <vt:lpstr>Slide 5</vt:lpstr>
      <vt:lpstr>Slide 6</vt:lpstr>
      <vt:lpstr>Slide 7</vt:lpstr>
      <vt:lpstr>Slide 8</vt:lpstr>
      <vt:lpstr>Slide 9</vt:lpstr>
      <vt:lpstr>Boston Gazette 1770</vt:lpstr>
      <vt:lpstr>Slide 11</vt:lpstr>
      <vt:lpstr>Slide 12</vt:lpstr>
      <vt:lpstr>Slide 13</vt:lpstr>
    </vt:vector>
  </TitlesOfParts>
  <Company>뿿콰՚ɀ뿿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on Terror.</dc:title>
  <dc:creator>Mary Habeck</dc:creator>
  <cp:lastModifiedBy>Larry Potash</cp:lastModifiedBy>
  <cp:revision>213</cp:revision>
  <dcterms:created xsi:type="dcterms:W3CDTF">2011-03-24T17:30:58Z</dcterms:created>
  <dcterms:modified xsi:type="dcterms:W3CDTF">2011-03-28T15:31:50Z</dcterms:modified>
</cp:coreProperties>
</file>