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58" r:id="rId4"/>
    <p:sldId id="26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0" r:id="rId16"/>
    <p:sldId id="276" r:id="rId17"/>
    <p:sldId id="271" r:id="rId18"/>
    <p:sldId id="272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2E7C4-EF19-487D-9EA5-54D679D3FE8D}" type="datetimeFigureOut">
              <a:rPr lang="en-US" smtClean="0"/>
              <a:pPr/>
              <a:t>1/6/2011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3D78E-5D2C-4E35-8DE1-F4341303F3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(c)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0ED887-7288-44EC-8834-35127B129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(c)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0ED887-7288-44EC-8834-35127B129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(c)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0ED887-7288-44EC-8834-35127B129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(c)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0ED887-7288-44EC-8834-35127B129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21717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81300" y="1676400"/>
            <a:ext cx="21717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(c)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0ED887-7288-44EC-8834-35127B129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(c) 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0ED887-7288-44EC-8834-35127B129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(c) 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0ED887-7288-44EC-8834-35127B129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(c) 2011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0ED887-7288-44EC-8834-35127B129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(c)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0ED887-7288-44EC-8834-35127B129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(c)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0ED887-7288-44EC-8834-35127B129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0" y="76200"/>
            <a:ext cx="8839200" cy="1676400"/>
          </a:xfrm>
          <a:prstGeom prst="rightArrow">
            <a:avLst>
              <a:gd name="adj1" fmla="val 50000"/>
              <a:gd name="adj2" fmla="val 88928"/>
            </a:avLst>
          </a:prstGeom>
          <a:solidFill>
            <a:schemeClr val="bg1">
              <a:alpha val="7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4495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2819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 smtClean="0"/>
              <a:t>(c)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248400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E90ED887-7288-44EC-8834-35127B1295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push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IPER NORA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IPER NORA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IPER NORA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IPER NORA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IPER NORA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IPER NORA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IPER NORA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IPER NORA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igitalhistory.uh.edu/" TargetMode="External"/><Relationship Id="rId3" Type="http://schemas.openxmlformats.org/officeDocument/2006/relationships/hyperlink" Target="http://www.sojournerhistory.com/" TargetMode="External"/><Relationship Id="rId7" Type="http://schemas.openxmlformats.org/officeDocument/2006/relationships/hyperlink" Target="http://magazine.oah.org/" TargetMode="External"/><Relationship Id="rId2" Type="http://schemas.openxmlformats.org/officeDocument/2006/relationships/hyperlink" Target="http://www.cicerohistory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istorians.org/Perspectives/index.cfm" TargetMode="External"/><Relationship Id="rId5" Type="http://schemas.openxmlformats.org/officeDocument/2006/relationships/hyperlink" Target="http://books.google.com/" TargetMode="External"/><Relationship Id="rId4" Type="http://schemas.openxmlformats.org/officeDocument/2006/relationships/hyperlink" Target="http://scholar.google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blastiu17fellowship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rbrown@aihe.info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Lesson Plans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76600"/>
            <a:ext cx="4572000" cy="1752600"/>
          </a:xfrm>
        </p:spPr>
        <p:txBody>
          <a:bodyPr/>
          <a:lstStyle/>
          <a:p>
            <a:r>
              <a:rPr lang="en-US" sz="3200" dirty="0" smtClean="0"/>
              <a:t>Conducting Historical Research and Disseminating Best-Practices</a:t>
            </a:r>
          </a:p>
          <a:p>
            <a:endParaRPr lang="en-US" dirty="0"/>
          </a:p>
        </p:txBody>
      </p:sp>
      <p:pic>
        <p:nvPicPr>
          <p:cNvPr id="4" name="Picture 2" descr="C:\Documents and Settings\Robby\Desktop\AIHE Little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91200" y="533400"/>
            <a:ext cx="2676526" cy="72318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4495800" cy="1600200"/>
          </a:xfrm>
        </p:spPr>
        <p:txBody>
          <a:bodyPr/>
          <a:lstStyle/>
          <a:p>
            <a:r>
              <a:rPr lang="en-US" dirty="0" smtClean="0"/>
              <a:t>Of course there is great variance in quality</a:t>
            </a:r>
          </a:p>
          <a:p>
            <a:r>
              <a:rPr lang="en-US" dirty="0" smtClean="0"/>
              <a:t>Some good ones: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3276600"/>
            <a:ext cx="5486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CICERO – </a:t>
            </a:r>
            <a:r>
              <a:rPr lang="en-US" dirty="0" smtClean="0">
                <a:hlinkClick r:id="rId2"/>
              </a:rPr>
              <a:t>www.cicerohistory.com</a:t>
            </a:r>
            <a:r>
              <a:rPr lang="en-US" dirty="0" smtClean="0"/>
              <a:t> 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Sojourner – </a:t>
            </a:r>
            <a:r>
              <a:rPr lang="en-US" dirty="0" smtClean="0">
                <a:hlinkClick r:id="rId3"/>
              </a:rPr>
              <a:t>www.sojournerhistory.com</a:t>
            </a:r>
            <a:r>
              <a:rPr lang="en-US" dirty="0" smtClean="0"/>
              <a:t> 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Google </a:t>
            </a:r>
            <a:r>
              <a:rPr lang="en-US" dirty="0" smtClean="0"/>
              <a:t>Scholar - </a:t>
            </a:r>
            <a:r>
              <a:rPr lang="en-US" dirty="0" smtClean="0">
                <a:solidFill>
                  <a:schemeClr val="bg1"/>
                </a:solidFill>
                <a:hlinkClick r:id="rId4"/>
              </a:rPr>
              <a:t>http://scholar.google.com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Google </a:t>
            </a:r>
            <a:r>
              <a:rPr lang="en-US" dirty="0" smtClean="0"/>
              <a:t>Books - </a:t>
            </a:r>
            <a:r>
              <a:rPr lang="en-US" dirty="0" smtClean="0">
                <a:hlinkClick r:id="rId5"/>
              </a:rPr>
              <a:t>http://books.google.com/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AHA (</a:t>
            </a:r>
            <a:r>
              <a:rPr lang="en-US" i="1" dirty="0"/>
              <a:t>Perspectives, The History Teacher</a:t>
            </a:r>
            <a:r>
              <a:rPr lang="en-US" dirty="0" smtClean="0"/>
              <a:t>) - </a:t>
            </a:r>
            <a:r>
              <a:rPr lang="en-US" dirty="0" smtClean="0">
                <a:hlinkClick r:id="rId6"/>
              </a:rPr>
              <a:t>http://historians.org/Perspectives/index.cfm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OAH (</a:t>
            </a:r>
            <a:r>
              <a:rPr lang="en-US" i="1" dirty="0"/>
              <a:t>Magazine of History</a:t>
            </a:r>
            <a:r>
              <a:rPr lang="en-US" dirty="0" smtClean="0"/>
              <a:t>) - </a:t>
            </a:r>
            <a:r>
              <a:rPr lang="en-US" dirty="0" smtClean="0">
                <a:hlinkClick r:id="rId7"/>
              </a:rPr>
              <a:t>http://magazine.oah.org/</a:t>
            </a:r>
            <a:r>
              <a:rPr lang="en-US" dirty="0" smtClean="0"/>
              <a:t> 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 University of Houston’s Digital </a:t>
            </a:r>
            <a:r>
              <a:rPr lang="en-US" dirty="0" smtClean="0"/>
              <a:t>History - </a:t>
            </a:r>
            <a:r>
              <a:rPr lang="en-US" dirty="0" smtClean="0">
                <a:hlinkClick r:id="rId8"/>
              </a:rPr>
              <a:t>http://www.digitalhistory.uh.edu/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Narrative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This where you get to share your scholarship with your peers.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You should provide enough information that a teacher could potentially teach the lesson and answer general questions based on studying your narrative.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Think 2-3 pages in length as a general rule.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You need to decide which of the methods you have been exposed to will work.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There may be some others that you may want to use on CICERO.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You can find additional methods (including descriptions and examples) on CICERO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the Lesson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final step is to craft the lesson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http://blastiu17fellowship.org/</a:t>
            </a:r>
            <a:r>
              <a:rPr lang="en-US" dirty="0" smtClean="0"/>
              <a:t> and click on “Lesson Resources”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Download the template and view the other resources that are available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Once you get the lesson sketched out </a:t>
            </a:r>
            <a:r>
              <a:rPr lang="en-US" sz="2400" dirty="0" smtClean="0"/>
              <a:t>you and/or your partner should  </a:t>
            </a:r>
            <a:r>
              <a:rPr lang="en-US" sz="2400" dirty="0" smtClean="0"/>
              <a:t>test-teach it</a:t>
            </a:r>
          </a:p>
          <a:p>
            <a:r>
              <a:rPr lang="en-US" sz="2400" dirty="0" smtClean="0"/>
              <a:t>This will help work out the kinks and other issues that you never anticipated</a:t>
            </a:r>
          </a:p>
          <a:p>
            <a:r>
              <a:rPr lang="en-US" sz="2400" dirty="0" smtClean="0"/>
              <a:t>Would </a:t>
            </a:r>
            <a:r>
              <a:rPr lang="en-US" sz="2400" dirty="0" smtClean="0"/>
              <a:t>really be </a:t>
            </a:r>
            <a:r>
              <a:rPr lang="en-US" sz="2400" dirty="0" smtClean="0"/>
              <a:t>good for both team members to test-teach it and compare notes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Information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Plan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Begin the research and narrative process now, along with working on appropriate methods and drafting the lesson plan.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Plans are due to the PD by late February (PD will provide exact date)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Test-Teaching the lessons should be done by late March (PD will provide the exact date)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After the Test-Teaching the teams should revisit the lesson plan to revise and update as necessary.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 of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It is possible that the template does not suit your style or student needs</a:t>
            </a:r>
          </a:p>
          <a:p>
            <a:r>
              <a:rPr lang="en-US" sz="2400" dirty="0" smtClean="0"/>
              <a:t>Please feel free to remover or change certain sections to match your circumstances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 of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Again please make any changes you think are warranted to the methods</a:t>
            </a:r>
          </a:p>
          <a:p>
            <a:r>
              <a:rPr lang="en-US" sz="2400" dirty="0" smtClean="0"/>
              <a:t>The only caveat is to explain the changes in the lesson plan itself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752600"/>
            <a:ext cx="441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you have any questions or need any advice or help please feel free to contact me:</a:t>
            </a:r>
          </a:p>
          <a:p>
            <a:endParaRPr lang="en-US" sz="2400" dirty="0"/>
          </a:p>
          <a:p>
            <a:r>
              <a:rPr lang="en-US" sz="2400" dirty="0" smtClean="0">
                <a:hlinkClick r:id="rId2"/>
              </a:rPr>
              <a:t>rbrown@aihe.info</a:t>
            </a:r>
            <a:endParaRPr lang="en-US" sz="2400" dirty="0" smtClean="0"/>
          </a:p>
          <a:p>
            <a:r>
              <a:rPr lang="en-US" sz="2400" dirty="0" smtClean="0"/>
              <a:t>704-470-4406 – Office</a:t>
            </a:r>
          </a:p>
          <a:p>
            <a:r>
              <a:rPr lang="en-US" sz="2400" dirty="0" smtClean="0"/>
              <a:t>704-473-1463 – Cell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Get teachers to conduct research on a selected topic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Develop a short historical narrative that summarizes the research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Integrate new methods into classroom applications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Create a well-rounded lesson plan that is accessible to all teachers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Pair up or decide to work </a:t>
            </a:r>
            <a:r>
              <a:rPr lang="en-US" dirty="0" smtClean="0"/>
              <a:t>together.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Determine a suitable topic.</a:t>
            </a:r>
          </a:p>
          <a:p>
            <a:pPr marL="914400" lvl="1" indent="-514350"/>
            <a:r>
              <a:rPr lang="en-US" dirty="0" smtClean="0"/>
              <a:t>Remember it is something that you will teach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Design a schedule to research, collaborate, and draft.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2400300" cy="3886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Show the Department of Education that we are doing two things:</a:t>
            </a:r>
          </a:p>
          <a:p>
            <a:pPr marL="514350" indent="-457200">
              <a:buFont typeface="Arial" pitchFamily="34" charset="0"/>
              <a:buChar char="•"/>
            </a:pPr>
            <a:r>
              <a:rPr lang="en-US" sz="2000" dirty="0" smtClean="0"/>
              <a:t>Disseminating new content to other teachers</a:t>
            </a:r>
          </a:p>
          <a:p>
            <a:pPr marL="514350" indent="-457200">
              <a:buFont typeface="Arial" pitchFamily="34" charset="0"/>
              <a:buChar char="•"/>
            </a:pPr>
            <a:r>
              <a:rPr lang="en-US" sz="2000" dirty="0" smtClean="0"/>
              <a:t>Demonstrating and implementing new methods </a:t>
            </a:r>
          </a:p>
          <a:p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81300" y="2209800"/>
            <a:ext cx="2324100" cy="388620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sz="2000" dirty="0" smtClean="0"/>
              <a:t>Have teachers become adept at integrating new content knowledge and new methods in the classroom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 smtClean="0"/>
              <a:t>Is two-fold:</a:t>
            </a:r>
            <a:endParaRPr lang="en-US" sz="3600" u="sn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Six Steps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Six Magical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648200" cy="4419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Determine who to work with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Decide on a specific topic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Conduct research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Compose the background narrative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Select appropriate methods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Draft the lesson plan</a:t>
            </a:r>
          </a:p>
          <a:p>
            <a:pPr marL="514350" indent="-51435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to Work with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work as an individual</a:t>
            </a:r>
          </a:p>
          <a:p>
            <a:r>
              <a:rPr lang="en-US" dirty="0" smtClean="0"/>
              <a:t>You can work as a team of two teachers</a:t>
            </a:r>
          </a:p>
          <a:p>
            <a:r>
              <a:rPr lang="en-US" dirty="0" smtClean="0"/>
              <a:t>Any more that two teachers is unwieldy and defeats the purpose of the process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The topics should align with the scope of content for this year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Use Units 1-3 of CICERO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/>
              <a:t>Unit 1 – Roots of America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/>
              <a:t>Unit 2 – First Globalization               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/>
              <a:t>Unit 3 – North American Colonies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This is your chance to study something you want to in-depth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Topic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probably want to choose something that you can and would actually teach in your classroom</a:t>
            </a:r>
          </a:p>
          <a:p>
            <a:r>
              <a:rPr lang="en-US" dirty="0" smtClean="0"/>
              <a:t>Choosing the correct topic will make this a pragmatic exercise rather than a purely academic exercise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419600"/>
          </a:xfrm>
        </p:spPr>
        <p:txBody>
          <a:bodyPr/>
          <a:lstStyle/>
          <a:p>
            <a:r>
              <a:rPr lang="en-US" sz="2400" dirty="0" smtClean="0"/>
              <a:t>Go forth and dig into the information available</a:t>
            </a:r>
          </a:p>
          <a:p>
            <a:pPr lvl="1"/>
            <a:r>
              <a:rPr lang="en-US" dirty="0" smtClean="0"/>
              <a:t>Primary sources</a:t>
            </a:r>
          </a:p>
          <a:p>
            <a:pPr lvl="1"/>
            <a:r>
              <a:rPr lang="en-US" dirty="0" smtClean="0"/>
              <a:t>Secondary sources</a:t>
            </a:r>
          </a:p>
          <a:p>
            <a:pPr lvl="1"/>
            <a:r>
              <a:rPr lang="en-US" dirty="0" smtClean="0"/>
              <a:t>Compilations and edited works</a:t>
            </a:r>
          </a:p>
          <a:p>
            <a:r>
              <a:rPr lang="en-US" sz="2400" dirty="0" smtClean="0"/>
              <a:t>The Internet is a wonderful tool</a:t>
            </a:r>
          </a:p>
          <a:p>
            <a:pPr lvl="1"/>
            <a:r>
              <a:rPr lang="en-US" dirty="0" smtClean="0"/>
              <a:t>(see next slide)</a:t>
            </a:r>
          </a:p>
          <a:p>
            <a:r>
              <a:rPr lang="en-US" sz="2400" dirty="0" smtClean="0"/>
              <a:t>Be sure to reference and cite the sources that you use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(c) 2011</a:t>
            </a:r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asic2">
  <a:themeElements>
    <a:clrScheme name="Basic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sic2">
      <a:majorFont>
        <a:latin typeface="VIPER NOR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sic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ic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Student1</Template>
  <TotalTime>293</TotalTime>
  <Words>788</Words>
  <Application>Microsoft Office PowerPoint</Application>
  <PresentationFormat>On-screen Show (4:3)</PresentationFormat>
  <Paragraphs>111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Basic2</vt:lpstr>
      <vt:lpstr>Lesson Plans</vt:lpstr>
      <vt:lpstr>Goals</vt:lpstr>
      <vt:lpstr>The Rationale</vt:lpstr>
      <vt:lpstr>The Six Steps</vt:lpstr>
      <vt:lpstr>The Six Magical Steps</vt:lpstr>
      <vt:lpstr>Who to Work with</vt:lpstr>
      <vt:lpstr>Your Topic</vt:lpstr>
      <vt:lpstr>More Topic Stuff</vt:lpstr>
      <vt:lpstr>Conduct Research</vt:lpstr>
      <vt:lpstr>Internet Sources</vt:lpstr>
      <vt:lpstr>Background Narrative</vt:lpstr>
      <vt:lpstr>Methods</vt:lpstr>
      <vt:lpstr>Draft the Lesson Plan</vt:lpstr>
      <vt:lpstr>Test Teaching</vt:lpstr>
      <vt:lpstr>Other Information</vt:lpstr>
      <vt:lpstr>Lesson Plan Timeline</vt:lpstr>
      <vt:lpstr>Modification of Template</vt:lpstr>
      <vt:lpstr>Modification of Methods</vt:lpstr>
      <vt:lpstr>Questions?</vt:lpstr>
      <vt:lpstr>What now?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Plans</dc:title>
  <dc:creator>Robert W. Brown Jr.</dc:creator>
  <cp:lastModifiedBy>Robert W. Brown Jr.</cp:lastModifiedBy>
  <cp:revision>4</cp:revision>
  <dcterms:created xsi:type="dcterms:W3CDTF">2011-01-04T16:15:21Z</dcterms:created>
  <dcterms:modified xsi:type="dcterms:W3CDTF">2011-01-06T14:58:51Z</dcterms:modified>
</cp:coreProperties>
</file>