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7"/>
  </p:notesMasterIdLst>
  <p:handoutMasterIdLst>
    <p:handoutMasterId r:id="rId68"/>
  </p:handoutMasterIdLst>
  <p:sldIdLst>
    <p:sldId id="257" r:id="rId2"/>
    <p:sldId id="331" r:id="rId3"/>
    <p:sldId id="332" r:id="rId4"/>
    <p:sldId id="258" r:id="rId5"/>
    <p:sldId id="259" r:id="rId6"/>
    <p:sldId id="260" r:id="rId7"/>
    <p:sldId id="261" r:id="rId8"/>
    <p:sldId id="262" r:id="rId9"/>
    <p:sldId id="263" r:id="rId10"/>
    <p:sldId id="264" r:id="rId11"/>
    <p:sldId id="265" r:id="rId12"/>
    <p:sldId id="267" r:id="rId13"/>
    <p:sldId id="268" r:id="rId14"/>
    <p:sldId id="266" r:id="rId15"/>
    <p:sldId id="271" r:id="rId16"/>
    <p:sldId id="270" r:id="rId17"/>
    <p:sldId id="272" r:id="rId18"/>
    <p:sldId id="273" r:id="rId19"/>
    <p:sldId id="274" r:id="rId20"/>
    <p:sldId id="275" r:id="rId21"/>
    <p:sldId id="276" r:id="rId22"/>
    <p:sldId id="277" r:id="rId23"/>
    <p:sldId id="282" r:id="rId24"/>
    <p:sldId id="285" r:id="rId25"/>
    <p:sldId id="286" r:id="rId26"/>
    <p:sldId id="284" r:id="rId27"/>
    <p:sldId id="283" r:id="rId28"/>
    <p:sldId id="289" r:id="rId29"/>
    <p:sldId id="287" r:id="rId30"/>
    <p:sldId id="292" r:id="rId31"/>
    <p:sldId id="293" r:id="rId32"/>
    <p:sldId id="303" r:id="rId33"/>
    <p:sldId id="304" r:id="rId34"/>
    <p:sldId id="305" r:id="rId35"/>
    <p:sldId id="306" r:id="rId36"/>
    <p:sldId id="307" r:id="rId37"/>
    <p:sldId id="308" r:id="rId38"/>
    <p:sldId id="295" r:id="rId39"/>
    <p:sldId id="309" r:id="rId40"/>
    <p:sldId id="296" r:id="rId41"/>
    <p:sldId id="297" r:id="rId42"/>
    <p:sldId id="298" r:id="rId43"/>
    <p:sldId id="299" r:id="rId44"/>
    <p:sldId id="300" r:id="rId45"/>
    <p:sldId id="301" r:id="rId46"/>
    <p:sldId id="310" r:id="rId47"/>
    <p:sldId id="311" r:id="rId48"/>
    <p:sldId id="312" r:id="rId49"/>
    <p:sldId id="313" r:id="rId50"/>
    <p:sldId id="314" r:id="rId51"/>
    <p:sldId id="315" r:id="rId52"/>
    <p:sldId id="316" r:id="rId53"/>
    <p:sldId id="317" r:id="rId54"/>
    <p:sldId id="318" r:id="rId55"/>
    <p:sldId id="294" r:id="rId56"/>
    <p:sldId id="319" r:id="rId57"/>
    <p:sldId id="320" r:id="rId58"/>
    <p:sldId id="321" r:id="rId59"/>
    <p:sldId id="323" r:id="rId60"/>
    <p:sldId id="324" r:id="rId61"/>
    <p:sldId id="326" r:id="rId62"/>
    <p:sldId id="325" r:id="rId63"/>
    <p:sldId id="322" r:id="rId64"/>
    <p:sldId id="327" r:id="rId65"/>
    <p:sldId id="328" r:id="rId66"/>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99"/>
    <a:srgbClr val="FFFF00"/>
    <a:srgbClr val="9966FF"/>
    <a:srgbClr val="33CCFF"/>
    <a:srgbClr val="00CC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1" autoAdjust="0"/>
    <p:restoredTop sz="94706" autoAdjust="0"/>
  </p:normalViewPr>
  <p:slideViewPr>
    <p:cSldViewPr>
      <p:cViewPr>
        <p:scale>
          <a:sx n="100" d="100"/>
          <a:sy n="100" d="100"/>
        </p:scale>
        <p:origin x="-540" y="6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3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7C641329-480E-493A-A1F4-1902E395C208}" type="datetimeFigureOut">
              <a:rPr lang="en-US" smtClean="0"/>
              <a:t>3/28/2011</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007CDE1-C537-4509-B3AD-757C448C66D1}"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vl1pPr>
          </a:lstStyle>
          <a:p>
            <a:pPr>
              <a:defRPr/>
            </a:pPr>
            <a:endParaRPr lang="en-US"/>
          </a:p>
        </p:txBody>
      </p:sp>
      <p:sp>
        <p:nvSpPr>
          <p:cNvPr id="4099"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vl1pPr>
          </a:lstStyle>
          <a:p>
            <a:pPr>
              <a:defRPr/>
            </a:pPr>
            <a:endParaRPr lang="en-US"/>
          </a:p>
        </p:txBody>
      </p:sp>
      <p:sp>
        <p:nvSpPr>
          <p:cNvPr id="7168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vl1pPr>
          </a:lstStyle>
          <a:p>
            <a:pPr>
              <a:defRPr/>
            </a:pPr>
            <a:endParaRPr lang="en-US"/>
          </a:p>
        </p:txBody>
      </p:sp>
      <p:sp>
        <p:nvSpPr>
          <p:cNvPr id="4103"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vl1pPr>
          </a:lstStyle>
          <a:p>
            <a:pPr>
              <a:defRPr/>
            </a:pPr>
            <a:fld id="{B4965DCC-D1CB-4DB6-9768-C9EFA0335DD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A62E307-E8BE-450F-8ABA-9635D06A953C}" type="slidenum">
              <a:rPr lang="en-US" smtClean="0"/>
              <a:pPr/>
              <a:t>1</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FDF8D78-51C5-4660-BB4C-F33AD621E911}" type="slidenum">
              <a:rPr lang="en-US" smtClean="0"/>
              <a:pPr/>
              <a:t>10</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B5991CE-F262-4A34-8836-006D35C5A135}" type="slidenum">
              <a:rPr lang="en-US" smtClean="0"/>
              <a:pPr/>
              <a:t>11</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9256C2A-3FBD-42E1-9435-71ABDC3A2D8C}" type="slidenum">
              <a:rPr lang="en-US" smtClean="0"/>
              <a:pPr/>
              <a:t>12</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5373BCBF-9471-4A81-89D6-15EBA3093DAA}" type="slidenum">
              <a:rPr lang="en-US" smtClean="0"/>
              <a:pPr/>
              <a:t>13</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A28DEEE1-FB9F-4435-8B76-8D62C8661301}" type="slidenum">
              <a:rPr lang="en-US" smtClean="0"/>
              <a:pPr/>
              <a:t>14</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71FC22AB-3DC6-47CB-9F53-568B6D86DD30}" type="slidenum">
              <a:rPr lang="en-US" smtClean="0"/>
              <a:pPr/>
              <a:t>15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3FD31FD-3872-4DA1-AD29-C22A99668186}" type="slidenum">
              <a:rPr lang="en-US" smtClean="0"/>
              <a:pPr/>
              <a:t>16</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B214B247-8B08-4156-AE4F-4C1AABC967AB}" type="slidenum">
              <a:rPr lang="en-US" smtClean="0"/>
              <a:pPr/>
              <a:t>17</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4A7E5165-7498-4C6D-922E-F31C12B09485}" type="slidenum">
              <a:rPr lang="en-US" smtClean="0"/>
              <a:pPr/>
              <a:t>18</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CF70E46F-5017-438B-87E8-3BBAD71C07E6}" type="slidenum">
              <a:rPr lang="en-US" smtClean="0"/>
              <a:pPr/>
              <a:t>19</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eaLnBrk="1" hangingPunct="1"/>
            <a:fld id="{C06BC83C-ADFA-46CB-A8F5-FDB8DBE7EDFA}" type="slidenum">
              <a:rPr lang="en-US" sz="1300"/>
              <a:pPr algn="r" eaLnBrk="1" hangingPunct="1"/>
              <a:t>2</a:t>
            </a:fld>
            <a:endParaRPr lang="en-US" sz="1300"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9A831D15-BBA1-4492-9253-17E19327A286}" type="slidenum">
              <a:rPr lang="en-US" smtClean="0"/>
              <a:pPr/>
              <a:t>20</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95AE11A7-F636-44EB-B1D7-F847A77CFB12}" type="slidenum">
              <a:rPr lang="en-US" smtClean="0"/>
              <a:pPr/>
              <a:t>21</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AF8B390-B4CC-4186-8B9A-4A12BC68C91F}" type="slidenum">
              <a:rPr lang="en-US" smtClean="0"/>
              <a:pPr/>
              <a:t>22</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2479F57C-A51E-4BCC-A250-5C27171B90CE}" type="slidenum">
              <a:rPr lang="en-US" smtClean="0"/>
              <a:pPr/>
              <a:t>23</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A1889E6-3ED6-489C-A9C3-1B8D4638238F}" type="slidenum">
              <a:rPr lang="en-US" smtClean="0"/>
              <a:pPr/>
              <a:t>24</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35ADA293-B4BB-459B-AEE9-7F58EF0BB800}" type="slidenum">
              <a:rPr lang="en-US" smtClean="0"/>
              <a:pPr/>
              <a:t>25</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4BFBA761-12A8-40F8-A461-FF0C76ABFAC6}" type="slidenum">
              <a:rPr lang="en-US" smtClean="0"/>
              <a:pPr/>
              <a:t>26</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96675177-6055-4B4E-A863-CC22D37732D8}" type="slidenum">
              <a:rPr lang="en-US" smtClean="0"/>
              <a:pPr/>
              <a:t>27</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313A20F-5077-4ED3-9EC4-8D69A74A3277}" type="slidenum">
              <a:rPr lang="en-US" smtClean="0"/>
              <a:pPr/>
              <a:t>28</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890A1E99-42C6-4AF9-952E-9CAE00CF683D}" type="slidenum">
              <a:rPr lang="en-US" smtClean="0"/>
              <a:pPr/>
              <a:t>29</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128D0D96-CA3F-4053-B0D4-07E23707F2F7}" type="slidenum">
              <a:rPr lang="en-US" smtClean="0"/>
              <a:pPr/>
              <a:t>30</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16AA0F5-32DD-4CD6-BF8C-85612EC3B880}" type="slidenum">
              <a:rPr lang="en-US" smtClean="0"/>
              <a:pPr/>
              <a:t>31</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C5AAA889-8981-48BB-9167-BF50BC3A0228}" type="slidenum">
              <a:rPr lang="en-US" smtClean="0"/>
              <a:pPr/>
              <a:t>32</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EF2A8369-4B5D-4EB1-9953-87FF64C411E7}" type="slidenum">
              <a:rPr lang="en-US" smtClean="0"/>
              <a:pPr/>
              <a:t>33</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B0507B8F-C85C-4FB3-8670-743DE77B4EC5}" type="slidenum">
              <a:rPr lang="en-US" smtClean="0"/>
              <a:pPr/>
              <a:t>34</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B831F595-0EED-41B2-9BE5-C92BCE849540}" type="slidenum">
              <a:rPr lang="en-US" smtClean="0"/>
              <a:pPr/>
              <a:t>35</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E130EAEE-F831-4252-B6EC-3E2AB8591268}" type="slidenum">
              <a:rPr lang="en-US" smtClean="0"/>
              <a:pPr/>
              <a:t>36</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55D98DAF-014F-4B7B-B879-D7DE9FBF107E}" type="slidenum">
              <a:rPr lang="en-US" smtClean="0"/>
              <a:pPr/>
              <a:t>37</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D58D3A51-6EC9-45D6-83DA-E5E70497EF12}" type="slidenum">
              <a:rPr lang="en-US" smtClean="0"/>
              <a:pPr/>
              <a:t>38</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49B27EB-8D04-41D2-91C8-D5EC3A975868}" type="slidenum">
              <a:rPr lang="en-US" smtClean="0"/>
              <a:pPr/>
              <a:t>39</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2A3E872-A4BB-4B0D-A224-6813ABF0A6EB}" type="slidenum">
              <a:rPr lang="en-US" smtClean="0"/>
              <a:pPr/>
              <a:t>4</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5B03BA0C-B24B-4850-BC08-48A8B1F41B74}" type="slidenum">
              <a:rPr lang="en-US" smtClean="0"/>
              <a:pPr/>
              <a:t>40</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7011E1E7-CB28-42FB-8487-BEA27C6B3FB2}" type="slidenum">
              <a:rPr lang="en-US" smtClean="0"/>
              <a:pPr/>
              <a:t>41</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F5CC6E66-C0EC-4226-9FA9-D434E2F101D3}" type="slidenum">
              <a:rPr lang="en-US" smtClean="0"/>
              <a:pPr/>
              <a:t>42</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CC9B57C2-E5E3-47B8-8424-A450CFD45E8A}" type="slidenum">
              <a:rPr lang="en-US" smtClean="0"/>
              <a:pPr/>
              <a:t>43</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3BDBAA13-E967-45BD-A1EC-5560462733BE}" type="slidenum">
              <a:rPr lang="en-US" smtClean="0"/>
              <a:pPr/>
              <a:t>44</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63A2C167-9C54-4109-84C1-A3502BB46AFC}" type="slidenum">
              <a:rPr lang="en-US" smtClean="0"/>
              <a:pPr/>
              <a:t>45</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3D4B2BF9-2105-4C40-B880-E5DCF3837F81}" type="slidenum">
              <a:rPr lang="en-US" smtClean="0"/>
              <a:pPr/>
              <a:t>46</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C7730905-0331-41E1-A97E-5819700AAD67}" type="slidenum">
              <a:rPr lang="en-US" smtClean="0"/>
              <a:pPr/>
              <a:t>47</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D6F80F36-03E7-4429-A339-FB1E4E1F9A36}" type="slidenum">
              <a:rPr lang="en-US" smtClean="0"/>
              <a:pPr/>
              <a:t>48</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CFC6E557-2BEA-43D1-BE7C-C60570EE385C}" type="slidenum">
              <a:rPr lang="en-US" smtClean="0"/>
              <a:pPr/>
              <a:t>49</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FD15769-2008-4198-A6B2-15AF5FF071EE}" type="slidenum">
              <a:rPr lang="en-US" smtClean="0"/>
              <a:pPr/>
              <a:t>5</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CCB3266B-C8E5-4198-8BB0-25E9D40389B3}" type="slidenum">
              <a:rPr lang="en-US" smtClean="0"/>
              <a:pPr/>
              <a:t>50</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4AFB8283-F13E-4363-B6B9-D3BBD530D228}" type="slidenum">
              <a:rPr lang="en-US" smtClean="0"/>
              <a:pPr/>
              <a:t>51</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5A714A1B-2FF9-4BD9-91BF-8CB59FC0972E}" type="slidenum">
              <a:rPr lang="en-US" smtClean="0"/>
              <a:pPr/>
              <a:t>52</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929B6199-D813-438D-B8A8-90ABD970417D}" type="slidenum">
              <a:rPr lang="en-US" smtClean="0"/>
              <a:pPr/>
              <a:t>53</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1F2A844F-1EB4-48BF-A280-4229EEED65D6}" type="slidenum">
              <a:rPr lang="en-US" smtClean="0"/>
              <a:pPr/>
              <a:t>54</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562CABD0-6077-4E7F-808A-AA428A38FC86}" type="slidenum">
              <a:rPr lang="en-US" smtClean="0"/>
              <a:pPr/>
              <a:t>55</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CFF8CAF-15CA-4ED4-B211-AA1C0C631F2F}" type="slidenum">
              <a:rPr lang="en-US" smtClean="0"/>
              <a:pPr/>
              <a:t>56</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073C811E-AA4C-475D-A8D7-F2A0803A7A38}" type="slidenum">
              <a:rPr lang="en-US" smtClean="0"/>
              <a:pPr/>
              <a:t>57</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8FE0921E-EB3E-4029-B295-59F344E11378}" type="slidenum">
              <a:rPr lang="en-US" smtClean="0"/>
              <a:pPr/>
              <a:t>58</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37693D1D-DF3B-45AC-A0C3-466460B16765}" type="slidenum">
              <a:rPr lang="en-US" smtClean="0"/>
              <a:pPr/>
              <a:t>59</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4F96EAA-A3A7-4AB3-B0A8-CCF6BAC0C07A}" type="slidenum">
              <a:rPr lang="en-US" smtClean="0"/>
              <a:pPr/>
              <a:t>6</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3D362510-21E5-4B48-A568-CE0BE5025AA8}" type="slidenum">
              <a:rPr lang="en-US" smtClean="0"/>
              <a:pPr/>
              <a:t>60</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A2392D84-3F73-4555-9F79-5E1118F644C0}" type="slidenum">
              <a:rPr lang="en-US" smtClean="0"/>
              <a:pPr/>
              <a:t>61</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BDC8AF4C-03BA-4BC1-9838-CB8BE3C167D9}" type="slidenum">
              <a:rPr lang="en-US" smtClean="0"/>
              <a:pPr/>
              <a:t>62</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40DE93F2-4DB6-4FEB-A1F3-B74A0EA6685B}" type="slidenum">
              <a:rPr lang="en-US" smtClean="0"/>
              <a:pPr/>
              <a:t>63</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CF421D9C-ACB2-4E34-B46D-E45EE384B4CE}" type="slidenum">
              <a:rPr lang="en-US" smtClean="0"/>
              <a:pPr/>
              <a:t>64</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FB67DDEE-4507-44BE-BEB6-35C85E7C1905}" type="slidenum">
              <a:rPr lang="en-US" smtClean="0"/>
              <a:pPr/>
              <a:t>65</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9856F3A-666A-463A-B787-9FBBF186265F}" type="slidenum">
              <a:rPr lang="en-US" smtClean="0"/>
              <a:pPr/>
              <a:t>7</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220E851-2C7C-49C0-8E91-388287469604}" type="slidenum">
              <a:rPr lang="en-US" smtClean="0"/>
              <a:pPr/>
              <a:t>8</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BC9DBBA-47D9-45D8-B224-29F0684700E0}" type="slidenum">
              <a:rPr lang="en-US" smtClean="0"/>
              <a:pPr/>
              <a:t>9</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1000" y="457200"/>
            <a:ext cx="8397875" cy="5562600"/>
            <a:chOff x="240" y="288"/>
            <a:chExt cx="5290" cy="3504"/>
          </a:xfrm>
        </p:grpSpPr>
        <p:sp>
          <p:nvSpPr>
            <p:cNvPr id="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eaLnBrk="1" hangingPunct="1">
                <a:defRPr/>
              </a:pPr>
              <a:endParaRPr lang="en-US" sz="2400">
                <a:latin typeface="Times New Roman" pitchFamily="18" charset="0"/>
              </a:endParaRPr>
            </a:p>
          </p:txBody>
        </p:sp>
      </p:grpSp>
      <p:sp>
        <p:nvSpPr>
          <p:cNvPr id="7174"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US"/>
              <a:t>Click to edit Master title style</a:t>
            </a:r>
          </a:p>
        </p:txBody>
      </p:sp>
      <p:sp>
        <p:nvSpPr>
          <p:cNvPr id="7175"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en-US"/>
              <a:t>Click to edit Master subtitle style</a:t>
            </a:r>
          </a:p>
        </p:txBody>
      </p:sp>
      <p:sp>
        <p:nvSpPr>
          <p:cNvPr id="7" name="Rectangle 8"/>
          <p:cNvSpPr>
            <a:spLocks noGrp="1" noChangeArrowheads="1"/>
          </p:cNvSpPr>
          <p:nvPr>
            <p:ph type="dt" sz="half" idx="10"/>
          </p:nvPr>
        </p:nvSpPr>
        <p:spPr>
          <a:xfrm>
            <a:off x="536575" y="6248400"/>
            <a:ext cx="2054225" cy="457200"/>
          </a:xfrm>
        </p:spPr>
        <p:txBody>
          <a:bodyPr/>
          <a:lstStyle>
            <a:lvl1pPr>
              <a:defRPr/>
            </a:lvl1pPr>
          </a:lstStyle>
          <a:p>
            <a:pPr>
              <a:defRPr/>
            </a:pPr>
            <a:fld id="{2F07ED54-58A9-4720-86AB-3FF19E4D227F}" type="datetime1">
              <a:rPr lang="en-US"/>
              <a:pPr>
                <a:defRPr/>
              </a:pPr>
              <a:t>3/28/2011</a:t>
            </a:fld>
            <a:endParaRPr lang="en-US"/>
          </a:p>
        </p:txBody>
      </p:sp>
      <p:sp>
        <p:nvSpPr>
          <p:cNvPr id="8" name="Rectangle 9"/>
          <p:cNvSpPr>
            <a:spLocks noGrp="1" noChangeArrowheads="1"/>
          </p:cNvSpPr>
          <p:nvPr>
            <p:ph type="ftr" sz="quarter" idx="11"/>
          </p:nvPr>
        </p:nvSpPr>
        <p:spPr>
          <a:xfrm>
            <a:off x="3251200" y="6248400"/>
            <a:ext cx="2887663" cy="457200"/>
          </a:xfrm>
        </p:spPr>
        <p:txBody>
          <a:bodyPr/>
          <a:lstStyle>
            <a:lvl1pPr>
              <a:defRPr/>
            </a:lvl1pPr>
          </a:lstStyle>
          <a:p>
            <a:pPr>
              <a:defRPr/>
            </a:pPr>
            <a:r>
              <a:rPr lang="en-US"/>
              <a:t>Copyright © 2010 AIHE</a:t>
            </a:r>
          </a:p>
        </p:txBody>
      </p:sp>
      <p:sp>
        <p:nvSpPr>
          <p:cNvPr id="9" name="Rectangle 10"/>
          <p:cNvSpPr>
            <a:spLocks noGrp="1" noChangeArrowheads="1"/>
          </p:cNvSpPr>
          <p:nvPr>
            <p:ph type="sldNum" sz="quarter" idx="12"/>
          </p:nvPr>
        </p:nvSpPr>
        <p:spPr>
          <a:xfrm>
            <a:off x="6788150" y="6257925"/>
            <a:ext cx="1905000" cy="457200"/>
          </a:xfrm>
        </p:spPr>
        <p:txBody>
          <a:bodyPr/>
          <a:lstStyle>
            <a:lvl1pPr>
              <a:defRPr/>
            </a:lvl1pPr>
          </a:lstStyle>
          <a:p>
            <a:pPr>
              <a:defRPr/>
            </a:pPr>
            <a:fld id="{C93B4730-A108-4E75-AFAB-5E56F5611E9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86300" y="1828800"/>
            <a:ext cx="4000500" cy="4038600"/>
          </a:xfrm>
        </p:spPr>
        <p:txBody>
          <a:bodyPr/>
          <a:lstStyle/>
          <a:p>
            <a:pPr lvl="0"/>
            <a:endParaRPr lang="en-US" noProof="0" smtClean="0"/>
          </a:p>
        </p:txBody>
      </p:sp>
      <p:sp>
        <p:nvSpPr>
          <p:cNvPr id="5" name="Rectangle 8"/>
          <p:cNvSpPr>
            <a:spLocks noGrp="1" noChangeArrowheads="1"/>
          </p:cNvSpPr>
          <p:nvPr>
            <p:ph type="dt" sz="half" idx="10"/>
          </p:nvPr>
        </p:nvSpPr>
        <p:spPr>
          <a:ln/>
        </p:spPr>
        <p:txBody>
          <a:bodyPr/>
          <a:lstStyle>
            <a:lvl1pPr>
              <a:defRPr/>
            </a:lvl1pPr>
          </a:lstStyle>
          <a:p>
            <a:pPr>
              <a:defRPr/>
            </a:pPr>
            <a:fld id="{CCEB6BE8-914A-4359-9D64-961E48C5EAD5}" type="datetime1">
              <a:rPr lang="en-US"/>
              <a:pPr>
                <a:defRPr/>
              </a:pPr>
              <a:t>3/28/2011</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Copyright © 2010 AIHE</a:t>
            </a:r>
          </a:p>
        </p:txBody>
      </p:sp>
      <p:sp>
        <p:nvSpPr>
          <p:cNvPr id="7" name="Rectangle 10"/>
          <p:cNvSpPr>
            <a:spLocks noGrp="1" noChangeArrowheads="1"/>
          </p:cNvSpPr>
          <p:nvPr>
            <p:ph type="sldNum" sz="quarter" idx="12"/>
          </p:nvPr>
        </p:nvSpPr>
        <p:spPr>
          <a:ln/>
        </p:spPr>
        <p:txBody>
          <a:bodyPr/>
          <a:lstStyle>
            <a:lvl1pPr>
              <a:defRPr/>
            </a:lvl1pPr>
          </a:lstStyle>
          <a:p>
            <a:pPr>
              <a:defRPr/>
            </a:pPr>
            <a:fld id="{5720AF30-B24F-4505-A7D9-1557B34802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fld id="{9DEBFB00-1E77-4B3A-93DF-F6E7347F8F55}" type="datetime1">
              <a:rPr lang="en-US"/>
              <a:pPr>
                <a:defRPr/>
              </a:pPr>
              <a:t>3/28/2011</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Copyright © 2010 AIHE</a:t>
            </a:r>
          </a:p>
        </p:txBody>
      </p:sp>
      <p:sp>
        <p:nvSpPr>
          <p:cNvPr id="6" name="Rectangle 10"/>
          <p:cNvSpPr>
            <a:spLocks noGrp="1" noChangeArrowheads="1"/>
          </p:cNvSpPr>
          <p:nvPr>
            <p:ph type="sldNum" sz="quarter" idx="12"/>
          </p:nvPr>
        </p:nvSpPr>
        <p:spPr>
          <a:ln/>
        </p:spPr>
        <p:txBody>
          <a:bodyPr/>
          <a:lstStyle>
            <a:lvl1pPr>
              <a:defRPr/>
            </a:lvl1pPr>
          </a:lstStyle>
          <a:p>
            <a:pPr>
              <a:defRPr/>
            </a:pPr>
            <a:fld id="{AE00C375-C4B4-4CBE-8DAE-DF52A413839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5"/>
          <p:cNvSpPr>
            <a:spLocks noChangeShapeType="1"/>
          </p:cNvSpPr>
          <p:nvPr userDrawn="1"/>
        </p:nvSpPr>
        <p:spPr bwMode="auto">
          <a:xfrm>
            <a:off x="533400" y="1733550"/>
            <a:ext cx="8153400" cy="0"/>
          </a:xfrm>
          <a:prstGeom prst="line">
            <a:avLst/>
          </a:prstGeom>
          <a:noFill/>
          <a:ln w="12700">
            <a:solidFill>
              <a:schemeClr val="accent2"/>
            </a:solidFill>
            <a:round/>
            <a:headEnd/>
            <a:tailEnd/>
          </a:ln>
          <a:effectLst/>
        </p:spPr>
        <p:txBody>
          <a:bodyPr/>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938BD02A-146D-4DED-AC72-DEB98DBBE075}" type="datetime1">
              <a:rPr lang="en-US"/>
              <a:pPr>
                <a:defRPr/>
              </a:pPr>
              <a:t>3/28/2011</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Copyright © 2010 AIHE</a:t>
            </a:r>
          </a:p>
        </p:txBody>
      </p:sp>
      <p:sp>
        <p:nvSpPr>
          <p:cNvPr id="8" name="Slide Number Placeholder 6"/>
          <p:cNvSpPr>
            <a:spLocks noGrp="1"/>
          </p:cNvSpPr>
          <p:nvPr>
            <p:ph type="sldNum" sz="quarter" idx="12"/>
          </p:nvPr>
        </p:nvSpPr>
        <p:spPr/>
        <p:txBody>
          <a:bodyPr/>
          <a:lstStyle>
            <a:lvl1pPr>
              <a:defRPr/>
            </a:lvl1pPr>
          </a:lstStyle>
          <a:p>
            <a:pPr>
              <a:defRPr/>
            </a:pPr>
            <a:fld id="{D6DF6D02-4FF3-4DAA-B8B4-4571D8E9D9B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fld id="{E1628E50-3955-467E-B333-CE3214F9B7D7}" type="datetime1">
              <a:rPr lang="en-US"/>
              <a:pPr>
                <a:defRPr/>
              </a:pPr>
              <a:t>3/28/2011</a:t>
            </a:fld>
            <a:endParaRPr lang="en-US"/>
          </a:p>
        </p:txBody>
      </p:sp>
      <p:sp>
        <p:nvSpPr>
          <p:cNvPr id="8" name="Rectangle 9"/>
          <p:cNvSpPr>
            <a:spLocks noGrp="1" noChangeArrowheads="1"/>
          </p:cNvSpPr>
          <p:nvPr>
            <p:ph type="ftr" sz="quarter" idx="11"/>
          </p:nvPr>
        </p:nvSpPr>
        <p:spPr>
          <a:ln/>
        </p:spPr>
        <p:txBody>
          <a:bodyPr/>
          <a:lstStyle>
            <a:lvl1pPr>
              <a:defRPr/>
            </a:lvl1pPr>
          </a:lstStyle>
          <a:p>
            <a:pPr>
              <a:defRPr/>
            </a:pPr>
            <a:r>
              <a:rPr lang="en-US"/>
              <a:t>Copyright © 2010 AIHE</a:t>
            </a:r>
          </a:p>
        </p:txBody>
      </p:sp>
      <p:sp>
        <p:nvSpPr>
          <p:cNvPr id="9" name="Rectangle 10"/>
          <p:cNvSpPr>
            <a:spLocks noGrp="1" noChangeArrowheads="1"/>
          </p:cNvSpPr>
          <p:nvPr>
            <p:ph type="sldNum" sz="quarter" idx="12"/>
          </p:nvPr>
        </p:nvSpPr>
        <p:spPr>
          <a:ln/>
        </p:spPr>
        <p:txBody>
          <a:bodyPr/>
          <a:lstStyle>
            <a:lvl1pPr>
              <a:defRPr/>
            </a:lvl1pPr>
          </a:lstStyle>
          <a:p>
            <a:pPr>
              <a:defRPr/>
            </a:pPr>
            <a:fld id="{3EA1BBE5-2949-4F30-87D0-E4F18ED9A80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B33975B3-4410-49DE-89B1-B0FDE5FCD677}" type="datetime1">
              <a:rPr lang="en-US"/>
              <a:pPr>
                <a:defRPr/>
              </a:pPr>
              <a:t>3/28/2011</a:t>
            </a:fld>
            <a:endParaRPr lang="en-US"/>
          </a:p>
        </p:txBody>
      </p:sp>
      <p:sp>
        <p:nvSpPr>
          <p:cNvPr id="3" name="Rectangle 9"/>
          <p:cNvSpPr>
            <a:spLocks noGrp="1" noChangeArrowheads="1"/>
          </p:cNvSpPr>
          <p:nvPr>
            <p:ph type="ftr" sz="quarter" idx="11"/>
          </p:nvPr>
        </p:nvSpPr>
        <p:spPr>
          <a:ln/>
        </p:spPr>
        <p:txBody>
          <a:bodyPr/>
          <a:lstStyle>
            <a:lvl1pPr>
              <a:defRPr/>
            </a:lvl1pPr>
          </a:lstStyle>
          <a:p>
            <a:pPr>
              <a:defRPr/>
            </a:pPr>
            <a:r>
              <a:rPr lang="en-US"/>
              <a:t>Copyright © 2010 AIHE</a:t>
            </a:r>
          </a:p>
        </p:txBody>
      </p:sp>
      <p:sp>
        <p:nvSpPr>
          <p:cNvPr id="4" name="Rectangle 10"/>
          <p:cNvSpPr>
            <a:spLocks noGrp="1" noChangeArrowheads="1"/>
          </p:cNvSpPr>
          <p:nvPr>
            <p:ph type="sldNum" sz="quarter" idx="12"/>
          </p:nvPr>
        </p:nvSpPr>
        <p:spPr>
          <a:ln/>
        </p:spPr>
        <p:txBody>
          <a:bodyPr/>
          <a:lstStyle>
            <a:lvl1pPr>
              <a:defRPr/>
            </a:lvl1pPr>
          </a:lstStyle>
          <a:p>
            <a:pPr>
              <a:defRPr/>
            </a:pPr>
            <a:fld id="{36CFBD75-8D4C-4C61-B5AD-8FAC277EE67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D9ECDEA5-3EEE-4471-8526-F9FD5576D199}" type="datetime1">
              <a:rPr lang="en-US"/>
              <a:pPr>
                <a:defRPr/>
              </a:pPr>
              <a:t>3/28/2011</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Copyright © 2010 AIHE</a:t>
            </a:r>
          </a:p>
        </p:txBody>
      </p:sp>
      <p:sp>
        <p:nvSpPr>
          <p:cNvPr id="7" name="Rectangle 10"/>
          <p:cNvSpPr>
            <a:spLocks noGrp="1" noChangeArrowheads="1"/>
          </p:cNvSpPr>
          <p:nvPr>
            <p:ph type="sldNum" sz="quarter" idx="12"/>
          </p:nvPr>
        </p:nvSpPr>
        <p:spPr>
          <a:ln/>
        </p:spPr>
        <p:txBody>
          <a:bodyPr/>
          <a:lstStyle>
            <a:lvl1pPr>
              <a:defRPr/>
            </a:lvl1pPr>
          </a:lstStyle>
          <a:p>
            <a:pPr>
              <a:defRPr/>
            </a:pPr>
            <a:fld id="{C19B66DA-FC16-46C4-8BEB-52E0D05265C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FD51CAF7-5C24-44E3-B7D7-74CCAD0CED20}" type="datetime1">
              <a:rPr lang="en-US"/>
              <a:pPr>
                <a:defRPr/>
              </a:pPr>
              <a:t>3/28/2011</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Copyright © 2010 AIHE</a:t>
            </a:r>
          </a:p>
        </p:txBody>
      </p:sp>
      <p:sp>
        <p:nvSpPr>
          <p:cNvPr id="7" name="Rectangle 10"/>
          <p:cNvSpPr>
            <a:spLocks noGrp="1" noChangeArrowheads="1"/>
          </p:cNvSpPr>
          <p:nvPr>
            <p:ph type="sldNum" sz="quarter" idx="12"/>
          </p:nvPr>
        </p:nvSpPr>
        <p:spPr>
          <a:ln/>
        </p:spPr>
        <p:txBody>
          <a:bodyPr/>
          <a:lstStyle>
            <a:lvl1pPr>
              <a:defRPr/>
            </a:lvl1pPr>
          </a:lstStyle>
          <a:p>
            <a:pPr>
              <a:defRPr/>
            </a:pPr>
            <a:fld id="{2BE1E8EF-BD13-4FF2-92B4-870A9EB10EA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533400" y="1733550"/>
            <a:ext cx="8153400" cy="0"/>
          </a:xfrm>
          <a:prstGeom prst="line">
            <a:avLst/>
          </a:prstGeom>
          <a:noFill/>
          <a:ln w="12700">
            <a:solidFill>
              <a:schemeClr val="accent2"/>
            </a:solidFill>
            <a:round/>
            <a:headEnd/>
            <a:tailEnd/>
          </a:ln>
          <a:effectLst/>
        </p:spPr>
        <p:txBody>
          <a:bodyPr/>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02FC4A9-5D44-4286-BB44-4BF8DE6EF3DE}" type="datetime1">
              <a:rPr lang="en-US"/>
              <a:pPr>
                <a:defRPr/>
              </a:pPr>
              <a:t>3/28/2011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2010 AIHE</a:t>
            </a:r>
          </a:p>
        </p:txBody>
      </p:sp>
      <p:sp>
        <p:nvSpPr>
          <p:cNvPr id="7" name="Slide Number Placeholder 5"/>
          <p:cNvSpPr>
            <a:spLocks noGrp="1"/>
          </p:cNvSpPr>
          <p:nvPr>
            <p:ph type="sldNum" sz="quarter" idx="12"/>
          </p:nvPr>
        </p:nvSpPr>
        <p:spPr/>
        <p:txBody>
          <a:bodyPr/>
          <a:lstStyle>
            <a:lvl1pPr>
              <a:defRPr/>
            </a:lvl1pPr>
          </a:lstStyle>
          <a:p>
            <a:pPr>
              <a:defRPr/>
            </a:pPr>
            <a:fld id="{4B22EDF6-018A-4897-91C8-A7F5845A2FE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DD1E560C-8791-4F66-BC4E-55CFE7CFED58}" type="datetime1">
              <a:rPr lang="en-US"/>
              <a:pPr>
                <a:defRPr/>
              </a:pPr>
              <a:t>3/28/2011</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Copyright © 2010 AIHE</a:t>
            </a:r>
          </a:p>
        </p:txBody>
      </p:sp>
      <p:sp>
        <p:nvSpPr>
          <p:cNvPr id="6" name="Rectangle 10"/>
          <p:cNvSpPr>
            <a:spLocks noGrp="1" noChangeArrowheads="1"/>
          </p:cNvSpPr>
          <p:nvPr>
            <p:ph type="sldNum" sz="quarter" idx="12"/>
          </p:nvPr>
        </p:nvSpPr>
        <p:spPr>
          <a:ln/>
        </p:spPr>
        <p:txBody>
          <a:bodyPr/>
          <a:lstStyle>
            <a:lvl1pPr>
              <a:defRPr/>
            </a:lvl1pPr>
          </a:lstStyle>
          <a:p>
            <a:pPr>
              <a:defRPr/>
            </a:pPr>
            <a:fld id="{BA7683E8-BF71-4E1C-A24F-C82D8C4E600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28600" y="228600"/>
            <a:ext cx="8686800" cy="5943600"/>
            <a:chOff x="144" y="144"/>
            <a:chExt cx="5472" cy="3744"/>
          </a:xfrm>
        </p:grpSpPr>
        <p:sp>
          <p:nvSpPr>
            <p:cNvPr id="6147"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6148"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eaLnBrk="1" hangingPunct="1">
                <a:defRPr/>
              </a:pPr>
              <a:endParaRPr lang="en-US" sz="2400">
                <a:latin typeface="Times New Roman" pitchFamily="18" charset="0"/>
              </a:endParaRPr>
            </a:p>
          </p:txBody>
        </p:sp>
      </p:grpSp>
      <p:sp>
        <p:nvSpPr>
          <p:cNvPr id="1027"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2"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vl1pPr>
          </a:lstStyle>
          <a:p>
            <a:pPr>
              <a:defRPr/>
            </a:pPr>
            <a:fld id="{344BD5DA-0E67-4AFA-8AAF-27A027054730}" type="datetime1">
              <a:rPr lang="en-US"/>
              <a:pPr>
                <a:defRPr/>
              </a:pPr>
              <a:t>3/28/2011</a:t>
            </a:fld>
            <a:endParaRPr lang="en-US"/>
          </a:p>
        </p:txBody>
      </p:sp>
      <p:sp>
        <p:nvSpPr>
          <p:cNvPr id="6153"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vl1pPr>
          </a:lstStyle>
          <a:p>
            <a:pPr>
              <a:defRPr/>
            </a:pPr>
            <a:r>
              <a:rPr lang="en-US"/>
              <a:t>Copyright © 2010 AIHE</a:t>
            </a:r>
          </a:p>
        </p:txBody>
      </p:sp>
      <p:sp>
        <p:nvSpPr>
          <p:cNvPr id="6154"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08995D4C-CB59-4ED6-85CF-22668C18F35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91" r:id="rId1"/>
    <p:sldLayoutId id="2147483784" r:id="rId2"/>
    <p:sldLayoutId id="2147483792" r:id="rId3"/>
    <p:sldLayoutId id="2147483785" r:id="rId4"/>
    <p:sldLayoutId id="2147483786" r:id="rId5"/>
    <p:sldLayoutId id="2147483787" r:id="rId6"/>
    <p:sldLayoutId id="2147483788" r:id="rId7"/>
    <p:sldLayoutId id="2147483793" r:id="rId8"/>
    <p:sldLayoutId id="2147483789" r:id="rId9"/>
    <p:sldLayoutId id="2147483790" r:id="rId10"/>
  </p:sldLayoutIdLst>
  <p:hf hdr="0" dt="0"/>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File:ThomasGageByCopley.jpg"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File:Portrait_of_George_Washington.jpeg"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image" Target="../media/image9.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image" Target="../media/image12.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image" Target="../media/image15.jpe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image" Target="../media/image19.jpeg"/><Relationship Id="rId4" Type="http://schemas.openxmlformats.org/officeDocument/2006/relationships/hyperlink" Target="http://en.wikipedia.org/wiki/File:General-Sir-Guy-Carleton_2.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image" Target="../media/image23.jpeg"/><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slide" Target="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slide" Target="slide31.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slide" Target="slide31.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slide" Target="slide31.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slide" Target="slide31.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slide" Target="slide31.xml"/></Relationships>
</file>

<file path=ppt/slides/_rels/slide38.xml.rels><?xml version="1.0" encoding="UTF-8" standalone="yes"?>
<Relationships xmlns="http://schemas.openxmlformats.org/package/2006/relationships"><Relationship Id="rId3" Type="http://schemas.openxmlformats.org/officeDocument/2006/relationships/slide" Target="slide38.xml"/><Relationship Id="rId7"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slide" Target="slide40.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image" Target="../media/image29.jpeg"/><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slide" Target="slide41.xml"/><Relationship Id="rId5" Type="http://schemas.openxmlformats.org/officeDocument/2006/relationships/slide" Target="slide38.xml"/><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slide" Target="slide41.xml"/><Relationship Id="rId7"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slide" Target="slide38.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image" Target="../media/image43.jpeg"/></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image" Target="../media/image45.jpeg"/><Relationship Id="rId4" Type="http://schemas.openxmlformats.org/officeDocument/2006/relationships/hyperlink" Target="http://en.wikipedia.org/wiki/File:Benedict_arnold_illustration.jp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1.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2.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image" Target="../media/image52.jpeg"/><Relationship Id="rId4" Type="http://schemas.openxmlformats.org/officeDocument/2006/relationships/image" Target="../media/image51.jpeg"/></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image" Target="../media/image54.jpeg"/></Relationships>
</file>

<file path=ppt/slides/_rels/slide54.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54.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image" Target="../media/image56.jpeg"/><Relationship Id="rId4" Type="http://schemas.openxmlformats.org/officeDocument/2006/relationships/image" Target="../media/image55.png"/></Relationships>
</file>

<file path=ppt/slides/_rels/slide5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5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5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5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5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 Target="slide42.xml"/><Relationship Id="rId7" Type="http://schemas.openxmlformats.org/officeDocument/2006/relationships/image" Target="../media/image62.jpeg"/><Relationship Id="rId2" Type="http://schemas.openxmlformats.org/officeDocument/2006/relationships/notesSlide" Target="../notesSlides/notesSlide59.xml"/><Relationship Id="rId1" Type="http://schemas.openxmlformats.org/officeDocument/2006/relationships/slideLayout" Target="../slideLayouts/slideLayout5.xml"/><Relationship Id="rId6" Type="http://schemas.openxmlformats.org/officeDocument/2006/relationships/image" Target="../media/image61.jpeg"/><Relationship Id="rId5" Type="http://schemas.openxmlformats.org/officeDocument/2006/relationships/slide" Target="slide40.xml"/><Relationship Id="rId4" Type="http://schemas.openxmlformats.org/officeDocument/2006/relationships/slide" Target="slide4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 Target="slide38.xml"/><Relationship Id="rId7" Type="http://schemas.openxmlformats.org/officeDocument/2006/relationships/image" Target="../media/image64.jpeg"/><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image" Target="../media/image63.jpeg"/><Relationship Id="rId5" Type="http://schemas.openxmlformats.org/officeDocument/2006/relationships/slide" Target="slide40.xml"/><Relationship Id="rId4" Type="http://schemas.openxmlformats.org/officeDocument/2006/relationships/slide" Target="slide41.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1.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62.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62.xml"/><Relationship Id="rId1" Type="http://schemas.openxmlformats.org/officeDocument/2006/relationships/slideLayout" Target="../slideLayouts/slideLayout10.xml"/><Relationship Id="rId6" Type="http://schemas.openxmlformats.org/officeDocument/2006/relationships/image" Target="../media/image1.jpeg"/><Relationship Id="rId5" Type="http://schemas.openxmlformats.org/officeDocument/2006/relationships/image" Target="../media/image67.jpeg"/><Relationship Id="rId4" Type="http://schemas.openxmlformats.org/officeDocument/2006/relationships/image" Target="../media/image66.jpeg"/></Relationships>
</file>

<file path=ppt/slides/_rels/slide6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3.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4.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6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5.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9"/>
          <p:cNvSpPr>
            <a:spLocks noGrp="1" noChangeArrowheads="1"/>
          </p:cNvSpPr>
          <p:nvPr>
            <p:ph type="ftr" sz="quarter" idx="11"/>
          </p:nvPr>
        </p:nvSpPr>
        <p:spPr>
          <a:noFill/>
        </p:spPr>
        <p:txBody>
          <a:bodyPr/>
          <a:lstStyle/>
          <a:p>
            <a:r>
              <a:rPr lang="en-US" smtClean="0"/>
              <a:t>Copyright © 2010 AIHE</a:t>
            </a:r>
          </a:p>
        </p:txBody>
      </p:sp>
      <p:sp>
        <p:nvSpPr>
          <p:cNvPr id="7170" name="Rectangle 2"/>
          <p:cNvSpPr>
            <a:spLocks noGrp="1" noChangeArrowheads="1"/>
          </p:cNvSpPr>
          <p:nvPr>
            <p:ph type="ctrTitle"/>
          </p:nvPr>
        </p:nvSpPr>
        <p:spPr>
          <a:xfrm>
            <a:off x="1219200" y="762000"/>
            <a:ext cx="6781800" cy="2559050"/>
          </a:xfrm>
        </p:spPr>
        <p:txBody>
          <a:bodyPr/>
          <a:lstStyle/>
          <a:p>
            <a:pPr eaLnBrk="1" hangingPunct="1"/>
            <a:r>
              <a:rPr lang="en-US" smtClean="0">
                <a:solidFill>
                  <a:srgbClr val="00CC00"/>
                </a:solidFill>
              </a:rPr>
              <a:t>The American Revolution</a:t>
            </a:r>
          </a:p>
        </p:txBody>
      </p:sp>
      <p:sp>
        <p:nvSpPr>
          <p:cNvPr id="7171" name="Rectangle 3"/>
          <p:cNvSpPr>
            <a:spLocks noGrp="1" noChangeArrowheads="1"/>
          </p:cNvSpPr>
          <p:nvPr>
            <p:ph type="subTitle" idx="1"/>
          </p:nvPr>
        </p:nvSpPr>
        <p:spPr>
          <a:xfrm>
            <a:off x="990600" y="3505200"/>
            <a:ext cx="7162800" cy="1873250"/>
          </a:xfrm>
        </p:spPr>
        <p:txBody>
          <a:bodyPr/>
          <a:lstStyle/>
          <a:p>
            <a:pPr eaLnBrk="1" hangingPunct="1">
              <a:spcBef>
                <a:spcPts val="0"/>
              </a:spcBef>
              <a:defRPr/>
            </a:pPr>
            <a:r>
              <a:rPr lang="en-US" b="1" dirty="0" smtClean="0">
                <a:solidFill>
                  <a:srgbClr val="FF0000"/>
                </a:solidFill>
              </a:rPr>
              <a:t>The World Turned Upside Down</a:t>
            </a:r>
          </a:p>
          <a:p>
            <a:pPr eaLnBrk="1" hangingPunct="1">
              <a:spcBef>
                <a:spcPts val="0"/>
              </a:spcBef>
              <a:defRPr/>
            </a:pPr>
            <a:endParaRPr lang="en-US" b="1" dirty="0" smtClean="0">
              <a:solidFill>
                <a:srgbClr val="FF0000"/>
              </a:solidFill>
            </a:endParaRPr>
          </a:p>
          <a:p>
            <a:pPr eaLnBrk="1" hangingPunct="1">
              <a:spcBef>
                <a:spcPts val="600"/>
              </a:spcBef>
              <a:defRPr/>
            </a:pPr>
            <a:r>
              <a:rPr lang="en-US" b="1" dirty="0" err="1" smtClean="0"/>
              <a:t>BLaST</a:t>
            </a:r>
            <a:r>
              <a:rPr lang="en-US" b="1" dirty="0" smtClean="0"/>
              <a:t> IU17- April 7</a:t>
            </a:r>
            <a:r>
              <a:rPr lang="en-US" b="1" baseline="30000" dirty="0" smtClean="0"/>
              <a:t>th</a:t>
            </a:r>
            <a:r>
              <a:rPr lang="en-US" b="1" dirty="0" smtClean="0"/>
              <a:t>, 2011</a:t>
            </a:r>
          </a:p>
          <a:p>
            <a:pPr eaLnBrk="1" hangingPunct="1">
              <a:spcBef>
                <a:spcPts val="600"/>
              </a:spcBef>
              <a:defRPr/>
            </a:pPr>
            <a:endParaRPr lang="en-US" sz="2400" i="1" dirty="0" smtClean="0">
              <a:effectLst>
                <a:outerShdw blurRad="38100" dist="38100" dir="2700000" algn="tl">
                  <a:srgbClr val="000000">
                    <a:alpha val="43137"/>
                  </a:srgbClr>
                </a:outerShdw>
              </a:effectLst>
            </a:endParaRPr>
          </a:p>
          <a:p>
            <a:pPr eaLnBrk="1" hangingPunct="1">
              <a:spcBef>
                <a:spcPts val="600"/>
              </a:spcBef>
              <a:defRPr/>
            </a:pPr>
            <a:r>
              <a:rPr lang="en-US" sz="2400" i="1" dirty="0" smtClean="0">
                <a:effectLst>
                  <a:outerShdw blurRad="38100" dist="38100" dir="2700000" algn="tl">
                    <a:srgbClr val="000000">
                      <a:alpha val="43137"/>
                    </a:srgbClr>
                  </a:outerShdw>
                </a:effectLst>
              </a:rPr>
              <a:t>A presentation by Kevin T. Brady, Ph.D.</a:t>
            </a:r>
          </a:p>
        </p:txBody>
      </p:sp>
      <p:sp>
        <p:nvSpPr>
          <p:cNvPr id="5125" name="Slide Number Placeholder 4"/>
          <p:cNvSpPr>
            <a:spLocks noGrp="1"/>
          </p:cNvSpPr>
          <p:nvPr>
            <p:ph type="sldNum" sz="quarter" idx="12"/>
          </p:nvPr>
        </p:nvSpPr>
        <p:spPr>
          <a:noFill/>
        </p:spPr>
        <p:txBody>
          <a:bodyPr/>
          <a:lstStyle/>
          <a:p>
            <a:fld id="{68B569F8-7CD0-4B21-A028-F340778C9778}" type="slidenum">
              <a:rPr lang="en-US" smtClean="0"/>
              <a:pPr/>
              <a:t>1</a:t>
            </a:fld>
            <a:endParaRPr lang="en-US" smtClean="0"/>
          </a:p>
        </p:txBody>
      </p:sp>
      <p:pic>
        <p:nvPicPr>
          <p:cNvPr id="5126"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pic>
        <p:nvPicPr>
          <p:cNvPr id="5127" name="Picture 9" descr="BlastIU17_logo.jpg"/>
          <p:cNvPicPr>
            <a:picLocks noChangeAspect="1"/>
          </p:cNvPicPr>
          <p:nvPr/>
        </p:nvPicPr>
        <p:blipFill>
          <a:blip r:embed="rId4" cstate="print"/>
          <a:srcRect/>
          <a:stretch>
            <a:fillRect/>
          </a:stretch>
        </p:blipFill>
        <p:spPr bwMode="auto">
          <a:xfrm>
            <a:off x="6858000" y="685800"/>
            <a:ext cx="1676400" cy="1257300"/>
          </a:xfrm>
          <a:prstGeom prst="rect">
            <a:avLst/>
          </a:prstGeom>
          <a:noFill/>
          <a:ln w="9525">
            <a:noFill/>
            <a:miter lim="800000"/>
            <a:headEnd/>
            <a:tailEnd/>
          </a:ln>
        </p:spPr>
      </p:pic>
      <p:pic>
        <p:nvPicPr>
          <p:cNvPr id="5128" name="Picture 12" descr="Pennsylvania State Seal Clip Art"/>
          <p:cNvPicPr>
            <a:picLocks noChangeAspect="1" noChangeArrowheads="1"/>
          </p:cNvPicPr>
          <p:nvPr/>
        </p:nvPicPr>
        <p:blipFill>
          <a:blip r:embed="rId5" cstate="print"/>
          <a:srcRect/>
          <a:stretch>
            <a:fillRect/>
          </a:stretch>
        </p:blipFill>
        <p:spPr bwMode="auto">
          <a:xfrm>
            <a:off x="685800" y="762000"/>
            <a:ext cx="1381125" cy="137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animEffect transition="in" filter="wipe(left)">
                                      <p:cBhvr>
                                        <p:cTn id="11" dur="500"/>
                                        <p:tgtEl>
                                          <p:spTgt spid="717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171">
                                            <p:txEl>
                                              <p:pRg st="2" end="2"/>
                                            </p:txEl>
                                          </p:spTgt>
                                        </p:tgtEl>
                                        <p:attrNameLst>
                                          <p:attrName>style.visibility</p:attrName>
                                        </p:attrNameLst>
                                      </p:cBhvr>
                                      <p:to>
                                        <p:strVal val="visible"/>
                                      </p:to>
                                    </p:set>
                                    <p:animEffect transition="in" filter="wipe(left)">
                                      <p:cBhvr>
                                        <p:cTn id="16" dur="500"/>
                                        <p:tgtEl>
                                          <p:spTgt spid="717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wipe(left)">
                                      <p:cBhvr>
                                        <p:cTn id="21"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idx="4294967295"/>
          </p:nvPr>
        </p:nvSpPr>
        <p:spPr/>
        <p:txBody>
          <a:bodyPr/>
          <a:lstStyle/>
          <a:p>
            <a:pPr algn="ctr" eaLnBrk="1" hangingPunct="1"/>
            <a:r>
              <a:rPr lang="en-US" sz="4000" smtClean="0"/>
              <a:t>King George III issues</a:t>
            </a:r>
            <a:br>
              <a:rPr lang="en-US" sz="4000" smtClean="0"/>
            </a:br>
            <a:r>
              <a:rPr lang="en-US" sz="4000" smtClean="0"/>
              <a:t>the Proclamation of 1763</a:t>
            </a:r>
          </a:p>
        </p:txBody>
      </p:sp>
      <p:sp>
        <p:nvSpPr>
          <p:cNvPr id="14339" name="Rectangle 3"/>
          <p:cNvSpPr>
            <a:spLocks noGrp="1" noChangeArrowheads="1"/>
          </p:cNvSpPr>
          <p:nvPr>
            <p:ph type="body" idx="4294967295"/>
          </p:nvPr>
        </p:nvSpPr>
        <p:spPr/>
        <p:txBody>
          <a:bodyPr/>
          <a:lstStyle/>
          <a:p>
            <a:pPr eaLnBrk="1" hangingPunct="1"/>
            <a:r>
              <a:rPr lang="en-US" sz="2700" smtClean="0">
                <a:solidFill>
                  <a:srgbClr val="33CCFF"/>
                </a:solidFill>
              </a:rPr>
              <a:t>No British settlement beyond the Appalachians</a:t>
            </a:r>
          </a:p>
          <a:p>
            <a:pPr lvl="1" eaLnBrk="1" hangingPunct="1"/>
            <a:r>
              <a:rPr lang="en-US" sz="2200" smtClean="0">
                <a:solidFill>
                  <a:srgbClr val="33CCFF"/>
                </a:solidFill>
              </a:rPr>
              <a:t>To prevent Indian uprising</a:t>
            </a:r>
          </a:p>
          <a:p>
            <a:pPr eaLnBrk="1" hangingPunct="1"/>
            <a:r>
              <a:rPr lang="en-US" sz="2700" smtClean="0">
                <a:solidFill>
                  <a:srgbClr val="33CCFF"/>
                </a:solidFill>
              </a:rPr>
              <a:t>British allies, the Iroquois, were looking to encroach into the Ohio Valley</a:t>
            </a:r>
          </a:p>
          <a:p>
            <a:pPr eaLnBrk="1" hangingPunct="1"/>
            <a:r>
              <a:rPr lang="en-US" sz="2700" smtClean="0">
                <a:solidFill>
                  <a:srgbClr val="33CCFF"/>
                </a:solidFill>
              </a:rPr>
              <a:t>1765 —frontier families poured into the Ohio Valley anyway</a:t>
            </a:r>
          </a:p>
          <a:p>
            <a:pPr eaLnBrk="1" hangingPunct="1"/>
            <a:r>
              <a:rPr lang="en-US" sz="2700" smtClean="0">
                <a:solidFill>
                  <a:srgbClr val="33CCFF"/>
                </a:solidFill>
              </a:rPr>
              <a:t>They resented the Proclamation and the King</a:t>
            </a:r>
          </a:p>
        </p:txBody>
      </p:sp>
      <p:sp>
        <p:nvSpPr>
          <p:cNvPr id="14341" name="Slide Number Placeholder 4"/>
          <p:cNvSpPr>
            <a:spLocks noGrp="1"/>
          </p:cNvSpPr>
          <p:nvPr>
            <p:ph type="sldNum" sz="quarter" idx="12"/>
          </p:nvPr>
        </p:nvSpPr>
        <p:spPr>
          <a:noFill/>
        </p:spPr>
        <p:txBody>
          <a:bodyPr/>
          <a:lstStyle/>
          <a:p>
            <a:fld id="{36D81A89-14C6-4E78-9067-930E6418FBE3}" type="slidenum">
              <a:rPr lang="en-US" smtClean="0"/>
              <a:pPr/>
              <a:t>10</a:t>
            </a:fld>
            <a:endParaRPr lang="en-US" smtClean="0"/>
          </a:p>
        </p:txBody>
      </p:sp>
      <p:pic>
        <p:nvPicPr>
          <p:cNvPr id="14342"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600">
                                          <p:stCondLst>
                                            <p:cond delay="0"/>
                                          </p:stCondLst>
                                        </p:cTn>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randombar(horizontal)">
                                      <p:cBhvr>
                                        <p:cTn id="12" dur="500"/>
                                        <p:tgtEl>
                                          <p:spTgt spid="14339">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animEffect transition="in" filter="randombar(horizontal)">
                                      <p:cBhvr>
                                        <p:cTn id="15" dur="500"/>
                                        <p:tgtEl>
                                          <p:spTgt spid="1433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4339">
                                            <p:txEl>
                                              <p:pRg st="2" end="2"/>
                                            </p:txEl>
                                          </p:spTgt>
                                        </p:tgtEl>
                                        <p:attrNameLst>
                                          <p:attrName>style.visibility</p:attrName>
                                        </p:attrNameLst>
                                      </p:cBhvr>
                                      <p:to>
                                        <p:strVal val="visible"/>
                                      </p:to>
                                    </p:set>
                                    <p:animEffect transition="in" filter="randombar(horizontal)">
                                      <p:cBhvr>
                                        <p:cTn id="20" dur="500"/>
                                        <p:tgtEl>
                                          <p:spTgt spid="1433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Effect transition="in" filter="randombar(horizontal)">
                                      <p:cBhvr>
                                        <p:cTn id="25" dur="500"/>
                                        <p:tgtEl>
                                          <p:spTgt spid="1433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4339">
                                            <p:txEl>
                                              <p:pRg st="4" end="4"/>
                                            </p:txEl>
                                          </p:spTgt>
                                        </p:tgtEl>
                                        <p:attrNameLst>
                                          <p:attrName>style.visibility</p:attrName>
                                        </p:attrNameLst>
                                      </p:cBhvr>
                                      <p:to>
                                        <p:strVal val="visible"/>
                                      </p:to>
                                    </p:set>
                                    <p:animEffect transition="in" filter="randombar(horizontal)">
                                      <p:cBhvr>
                                        <p:cTn id="30"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33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idx="4294967295"/>
          </p:nvPr>
        </p:nvSpPr>
        <p:spPr/>
        <p:txBody>
          <a:bodyPr/>
          <a:lstStyle/>
          <a:p>
            <a:pPr algn="ctr" eaLnBrk="1" hangingPunct="1"/>
            <a:r>
              <a:rPr lang="en-US" sz="4000" smtClean="0"/>
              <a:t>British look to Americans to help pay for the war</a:t>
            </a:r>
          </a:p>
        </p:txBody>
      </p:sp>
      <p:sp>
        <p:nvSpPr>
          <p:cNvPr id="15363" name="Rectangle 3"/>
          <p:cNvSpPr>
            <a:spLocks noGrp="1" noChangeArrowheads="1"/>
          </p:cNvSpPr>
          <p:nvPr>
            <p:ph type="body" idx="4294967295"/>
          </p:nvPr>
        </p:nvSpPr>
        <p:spPr/>
        <p:txBody>
          <a:bodyPr/>
          <a:lstStyle/>
          <a:p>
            <a:pPr eaLnBrk="1" hangingPunct="1">
              <a:lnSpc>
                <a:spcPct val="80000"/>
              </a:lnSpc>
            </a:pPr>
            <a:r>
              <a:rPr lang="en-US" sz="2200" smtClean="0">
                <a:solidFill>
                  <a:srgbClr val="9966FF"/>
                </a:solidFill>
              </a:rPr>
              <a:t>The British people were overtaxed</a:t>
            </a:r>
          </a:p>
          <a:p>
            <a:pPr eaLnBrk="1" hangingPunct="1">
              <a:lnSpc>
                <a:spcPct val="80000"/>
              </a:lnSpc>
            </a:pPr>
            <a:r>
              <a:rPr lang="en-US" sz="2200" smtClean="0">
                <a:solidFill>
                  <a:srgbClr val="9966FF"/>
                </a:solidFill>
              </a:rPr>
              <a:t>1764 Sugar Act</a:t>
            </a:r>
          </a:p>
          <a:p>
            <a:pPr eaLnBrk="1" hangingPunct="1">
              <a:lnSpc>
                <a:spcPct val="80000"/>
              </a:lnSpc>
            </a:pPr>
            <a:r>
              <a:rPr lang="en-US" sz="2200" smtClean="0">
                <a:solidFill>
                  <a:srgbClr val="9966FF"/>
                </a:solidFill>
              </a:rPr>
              <a:t>Currency Act</a:t>
            </a:r>
          </a:p>
          <a:p>
            <a:pPr eaLnBrk="1" hangingPunct="1">
              <a:lnSpc>
                <a:spcPct val="80000"/>
              </a:lnSpc>
            </a:pPr>
            <a:r>
              <a:rPr lang="en-US" sz="2200" smtClean="0">
                <a:solidFill>
                  <a:srgbClr val="9966FF"/>
                </a:solidFill>
              </a:rPr>
              <a:t>Quartering Act</a:t>
            </a:r>
          </a:p>
          <a:p>
            <a:pPr eaLnBrk="1" hangingPunct="1">
              <a:lnSpc>
                <a:spcPct val="80000"/>
              </a:lnSpc>
            </a:pPr>
            <a:r>
              <a:rPr lang="en-US" sz="2200" smtClean="0">
                <a:solidFill>
                  <a:srgbClr val="9966FF"/>
                </a:solidFill>
              </a:rPr>
              <a:t>Stamp Act of 1765</a:t>
            </a:r>
          </a:p>
          <a:p>
            <a:pPr eaLnBrk="1" hangingPunct="1">
              <a:lnSpc>
                <a:spcPct val="80000"/>
              </a:lnSpc>
            </a:pPr>
            <a:r>
              <a:rPr lang="en-US" sz="2200" smtClean="0">
                <a:solidFill>
                  <a:srgbClr val="9966FF"/>
                </a:solidFill>
              </a:rPr>
              <a:t>Declaratory Act</a:t>
            </a:r>
          </a:p>
          <a:p>
            <a:pPr eaLnBrk="1" hangingPunct="1">
              <a:lnSpc>
                <a:spcPct val="80000"/>
              </a:lnSpc>
            </a:pPr>
            <a:r>
              <a:rPr lang="en-US" sz="2200" smtClean="0">
                <a:solidFill>
                  <a:srgbClr val="9966FF"/>
                </a:solidFill>
              </a:rPr>
              <a:t>Townshend Acts (indirect taxes)</a:t>
            </a:r>
          </a:p>
          <a:p>
            <a:pPr eaLnBrk="1" hangingPunct="1">
              <a:lnSpc>
                <a:spcPct val="80000"/>
              </a:lnSpc>
            </a:pPr>
            <a:r>
              <a:rPr lang="en-US" sz="2200" smtClean="0">
                <a:solidFill>
                  <a:srgbClr val="9966FF"/>
                </a:solidFill>
              </a:rPr>
              <a:t>Writs of Assistance</a:t>
            </a:r>
          </a:p>
          <a:p>
            <a:pPr eaLnBrk="1" hangingPunct="1">
              <a:lnSpc>
                <a:spcPct val="80000"/>
              </a:lnSpc>
            </a:pPr>
            <a:r>
              <a:rPr lang="en-US" sz="2200" smtClean="0">
                <a:solidFill>
                  <a:srgbClr val="9966FF"/>
                </a:solidFill>
              </a:rPr>
              <a:t>Tea Act of 1773</a:t>
            </a:r>
          </a:p>
          <a:p>
            <a:pPr eaLnBrk="1" hangingPunct="1">
              <a:lnSpc>
                <a:spcPct val="80000"/>
              </a:lnSpc>
            </a:pPr>
            <a:r>
              <a:rPr lang="en-US" sz="2200" smtClean="0">
                <a:solidFill>
                  <a:srgbClr val="9966FF"/>
                </a:solidFill>
              </a:rPr>
              <a:t>Intolerable Acts</a:t>
            </a:r>
          </a:p>
          <a:p>
            <a:pPr eaLnBrk="1" hangingPunct="1">
              <a:lnSpc>
                <a:spcPct val="80000"/>
              </a:lnSpc>
            </a:pPr>
            <a:r>
              <a:rPr lang="en-US" sz="2200" smtClean="0">
                <a:solidFill>
                  <a:srgbClr val="9966FF"/>
                </a:solidFill>
              </a:rPr>
              <a:t>Quebec Acts (allowed religious freedom for French Catholics)</a:t>
            </a:r>
          </a:p>
          <a:p>
            <a:pPr eaLnBrk="1" hangingPunct="1">
              <a:lnSpc>
                <a:spcPct val="80000"/>
              </a:lnSpc>
            </a:pPr>
            <a:endParaRPr lang="en-US" sz="2200" smtClean="0">
              <a:solidFill>
                <a:srgbClr val="9966FF"/>
              </a:solidFill>
            </a:endParaRPr>
          </a:p>
          <a:p>
            <a:pPr eaLnBrk="1" hangingPunct="1">
              <a:lnSpc>
                <a:spcPct val="80000"/>
              </a:lnSpc>
            </a:pPr>
            <a:endParaRPr lang="en-US" sz="2200" smtClean="0"/>
          </a:p>
        </p:txBody>
      </p:sp>
      <p:sp>
        <p:nvSpPr>
          <p:cNvPr id="15365" name="Slide Number Placeholder 4"/>
          <p:cNvSpPr>
            <a:spLocks noGrp="1"/>
          </p:cNvSpPr>
          <p:nvPr>
            <p:ph type="sldNum" sz="quarter" idx="12"/>
          </p:nvPr>
        </p:nvSpPr>
        <p:spPr>
          <a:noFill/>
        </p:spPr>
        <p:txBody>
          <a:bodyPr/>
          <a:lstStyle/>
          <a:p>
            <a:fld id="{43EBC1DF-C81D-421B-A39A-1313CBE164EB}" type="slidenum">
              <a:rPr lang="en-US" smtClean="0"/>
              <a:pPr/>
              <a:t>11</a:t>
            </a:fld>
            <a:endParaRPr lang="en-US" smtClean="0"/>
          </a:p>
        </p:txBody>
      </p:sp>
      <p:pic>
        <p:nvPicPr>
          <p:cNvPr id="15366"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fade">
                                      <p:cBhvr>
                                        <p:cTn id="12" dur="2000"/>
                                        <p:tgtEl>
                                          <p:spTgt spid="153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Effect transition="in" filter="fade">
                                      <p:cBhvr>
                                        <p:cTn id="17" dur="2000"/>
                                        <p:tgtEl>
                                          <p:spTgt spid="153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3">
                                            <p:txEl>
                                              <p:pRg st="2" end="2"/>
                                            </p:txEl>
                                          </p:spTgt>
                                        </p:tgtEl>
                                        <p:attrNameLst>
                                          <p:attrName>style.visibility</p:attrName>
                                        </p:attrNameLst>
                                      </p:cBhvr>
                                      <p:to>
                                        <p:strVal val="visible"/>
                                      </p:to>
                                    </p:set>
                                    <p:animEffect transition="in" filter="fade">
                                      <p:cBhvr>
                                        <p:cTn id="22" dur="2000"/>
                                        <p:tgtEl>
                                          <p:spTgt spid="1536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3">
                                            <p:txEl>
                                              <p:pRg st="3" end="3"/>
                                            </p:txEl>
                                          </p:spTgt>
                                        </p:tgtEl>
                                        <p:attrNameLst>
                                          <p:attrName>style.visibility</p:attrName>
                                        </p:attrNameLst>
                                      </p:cBhvr>
                                      <p:to>
                                        <p:strVal val="visible"/>
                                      </p:to>
                                    </p:set>
                                    <p:animEffect transition="in" filter="fade">
                                      <p:cBhvr>
                                        <p:cTn id="27" dur="2000"/>
                                        <p:tgtEl>
                                          <p:spTgt spid="1536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363">
                                            <p:txEl>
                                              <p:pRg st="4" end="4"/>
                                            </p:txEl>
                                          </p:spTgt>
                                        </p:tgtEl>
                                        <p:attrNameLst>
                                          <p:attrName>style.visibility</p:attrName>
                                        </p:attrNameLst>
                                      </p:cBhvr>
                                      <p:to>
                                        <p:strVal val="visible"/>
                                      </p:to>
                                    </p:set>
                                    <p:animEffect transition="in" filter="fade">
                                      <p:cBhvr>
                                        <p:cTn id="32" dur="2000"/>
                                        <p:tgtEl>
                                          <p:spTgt spid="1536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Effect transition="in" filter="fade">
                                      <p:cBhvr>
                                        <p:cTn id="37" dur="2000"/>
                                        <p:tgtEl>
                                          <p:spTgt spid="1536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363">
                                            <p:txEl>
                                              <p:pRg st="6" end="6"/>
                                            </p:txEl>
                                          </p:spTgt>
                                        </p:tgtEl>
                                        <p:attrNameLst>
                                          <p:attrName>style.visibility</p:attrName>
                                        </p:attrNameLst>
                                      </p:cBhvr>
                                      <p:to>
                                        <p:strVal val="visible"/>
                                      </p:to>
                                    </p:set>
                                    <p:animEffect transition="in" filter="fade">
                                      <p:cBhvr>
                                        <p:cTn id="42" dur="2000"/>
                                        <p:tgtEl>
                                          <p:spTgt spid="1536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363">
                                            <p:txEl>
                                              <p:pRg st="7" end="7"/>
                                            </p:txEl>
                                          </p:spTgt>
                                        </p:tgtEl>
                                        <p:attrNameLst>
                                          <p:attrName>style.visibility</p:attrName>
                                        </p:attrNameLst>
                                      </p:cBhvr>
                                      <p:to>
                                        <p:strVal val="visible"/>
                                      </p:to>
                                    </p:set>
                                    <p:animEffect transition="in" filter="fade">
                                      <p:cBhvr>
                                        <p:cTn id="47" dur="2000"/>
                                        <p:tgtEl>
                                          <p:spTgt spid="1536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363">
                                            <p:txEl>
                                              <p:pRg st="8" end="8"/>
                                            </p:txEl>
                                          </p:spTgt>
                                        </p:tgtEl>
                                        <p:attrNameLst>
                                          <p:attrName>style.visibility</p:attrName>
                                        </p:attrNameLst>
                                      </p:cBhvr>
                                      <p:to>
                                        <p:strVal val="visible"/>
                                      </p:to>
                                    </p:set>
                                    <p:animEffect transition="in" filter="fade">
                                      <p:cBhvr>
                                        <p:cTn id="52" dur="2000"/>
                                        <p:tgtEl>
                                          <p:spTgt spid="1536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363">
                                            <p:txEl>
                                              <p:pRg st="9" end="9"/>
                                            </p:txEl>
                                          </p:spTgt>
                                        </p:tgtEl>
                                        <p:attrNameLst>
                                          <p:attrName>style.visibility</p:attrName>
                                        </p:attrNameLst>
                                      </p:cBhvr>
                                      <p:to>
                                        <p:strVal val="visible"/>
                                      </p:to>
                                    </p:set>
                                    <p:animEffect transition="in" filter="fade">
                                      <p:cBhvr>
                                        <p:cTn id="57" dur="2000"/>
                                        <p:tgtEl>
                                          <p:spTgt spid="1536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363">
                                            <p:txEl>
                                              <p:pRg st="10" end="10"/>
                                            </p:txEl>
                                          </p:spTgt>
                                        </p:tgtEl>
                                        <p:attrNameLst>
                                          <p:attrName>style.visibility</p:attrName>
                                        </p:attrNameLst>
                                      </p:cBhvr>
                                      <p:to>
                                        <p:strVal val="visible"/>
                                      </p:to>
                                    </p:set>
                                    <p:animEffect transition="in" filter="fade">
                                      <p:cBhvr>
                                        <p:cTn id="62" dur="2000"/>
                                        <p:tgtEl>
                                          <p:spTgt spid="1536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36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9"/>
          <p:cNvSpPr>
            <a:spLocks noGrp="1" noChangeArrowheads="1"/>
          </p:cNvSpPr>
          <p:nvPr>
            <p:ph type="ftr" sz="quarter" idx="11"/>
          </p:nvPr>
        </p:nvSpPr>
        <p:spPr>
          <a:noFill/>
        </p:spPr>
        <p:txBody>
          <a:bodyPr/>
          <a:lstStyle/>
          <a:p>
            <a:r>
              <a:rPr lang="en-US" smtClean="0"/>
              <a:t>Copyright © 2010 AIHE</a:t>
            </a:r>
          </a:p>
        </p:txBody>
      </p:sp>
      <p:sp>
        <p:nvSpPr>
          <p:cNvPr id="16387" name="Rectangle 2"/>
          <p:cNvSpPr>
            <a:spLocks noGrp="1" noChangeArrowheads="1"/>
          </p:cNvSpPr>
          <p:nvPr>
            <p:ph type="title" idx="4294967295"/>
          </p:nvPr>
        </p:nvSpPr>
        <p:spPr/>
        <p:txBody>
          <a:bodyPr/>
          <a:lstStyle/>
          <a:p>
            <a:pPr algn="ctr" eaLnBrk="1" hangingPunct="1"/>
            <a:r>
              <a:rPr lang="en-US" b="1" smtClean="0">
                <a:solidFill>
                  <a:srgbClr val="FFFF00"/>
                </a:solidFill>
              </a:rPr>
              <a:t>Intolerable (or Coercive) Acts</a:t>
            </a:r>
          </a:p>
        </p:txBody>
      </p:sp>
      <p:sp>
        <p:nvSpPr>
          <p:cNvPr id="2" name="Rectangle 3"/>
          <p:cNvSpPr>
            <a:spLocks noGrp="1" noChangeArrowheads="1"/>
          </p:cNvSpPr>
          <p:nvPr>
            <p:ph type="body" idx="4294967295"/>
          </p:nvPr>
        </p:nvSpPr>
        <p:spPr/>
        <p:txBody>
          <a:bodyPr/>
          <a:lstStyle/>
          <a:p>
            <a:pPr eaLnBrk="1" hangingPunct="1"/>
            <a:r>
              <a:rPr lang="en-US" sz="2700" smtClean="0"/>
              <a:t>Because of the famous Boston Tea Party</a:t>
            </a:r>
          </a:p>
          <a:p>
            <a:pPr lvl="1" eaLnBrk="1" hangingPunct="1"/>
            <a:r>
              <a:rPr lang="en-US" sz="2200" smtClean="0"/>
              <a:t>British closed Boston to all shipping until the tea was paid for</a:t>
            </a:r>
          </a:p>
          <a:p>
            <a:pPr lvl="1" eaLnBrk="1" hangingPunct="1"/>
            <a:r>
              <a:rPr lang="en-US" sz="2200" smtClean="0"/>
              <a:t>Revoked Massachusetts’ charter of 1691</a:t>
            </a:r>
          </a:p>
          <a:p>
            <a:pPr lvl="2" eaLnBrk="1" hangingPunct="1"/>
            <a:r>
              <a:rPr lang="en-US" sz="2000" smtClean="0"/>
              <a:t>No more town meetings</a:t>
            </a:r>
          </a:p>
          <a:p>
            <a:pPr lvl="1" eaLnBrk="1" hangingPunct="1"/>
            <a:r>
              <a:rPr lang="en-US" sz="2200" smtClean="0"/>
              <a:t>New Quartering Act – Bostonians had to provide food and shelter to troops sent to enforce the laws</a:t>
            </a:r>
          </a:p>
          <a:p>
            <a:pPr lvl="1" eaLnBrk="1" hangingPunct="1"/>
            <a:r>
              <a:rPr lang="en-US" sz="2200" smtClean="0"/>
              <a:t>British sent those accused of violating the law to England for trial</a:t>
            </a:r>
          </a:p>
          <a:p>
            <a:pPr lvl="1" eaLnBrk="1" hangingPunct="1"/>
            <a:endParaRPr lang="en-US" sz="2200" smtClean="0"/>
          </a:p>
        </p:txBody>
      </p:sp>
      <p:sp>
        <p:nvSpPr>
          <p:cNvPr id="16389" name="Slide Number Placeholder 4"/>
          <p:cNvSpPr>
            <a:spLocks noGrp="1"/>
          </p:cNvSpPr>
          <p:nvPr>
            <p:ph type="sldNum" sz="quarter" idx="12"/>
          </p:nvPr>
        </p:nvSpPr>
        <p:spPr>
          <a:noFill/>
        </p:spPr>
        <p:txBody>
          <a:bodyPr/>
          <a:lstStyle/>
          <a:p>
            <a:fld id="{20949278-AE34-49E0-B49B-963F42255708}" type="slidenum">
              <a:rPr lang="en-US" smtClean="0"/>
              <a:pPr/>
              <a:t>12</a:t>
            </a:fld>
            <a:endParaRPr lang="en-US" smtClean="0"/>
          </a:p>
        </p:txBody>
      </p:sp>
      <p:pic>
        <p:nvPicPr>
          <p:cNvPr id="16390"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
                                            <p:txEl>
                                              <p:pRg st="0" end="0"/>
                                            </p:txEl>
                                          </p:spTgt>
                                        </p:tgtEl>
                                        <p:attrNameLst>
                                          <p:attrName>style.opacity</p:attrName>
                                        </p:attrNameLst>
                                      </p:cBhvr>
                                      <p:to>
                                        <p:strVal val="0.25"/>
                                      </p:to>
                                    </p:set>
                                    <p:animEffect filter="image" prLst="opacity: 0.25">
                                      <p:cBhvr rctx="IE">
                                        <p:cTn id="7" dur="indefinite"/>
                                        <p:tgtEl>
                                          <p:spTgt spid="2">
                                            <p:txEl>
                                              <p:pRg st="0" end="0"/>
                                            </p:txEl>
                                          </p:spTgt>
                                        </p:tgtEl>
                                      </p:cBhvr>
                                    </p:animEffect>
                                  </p:childTnLst>
                                </p:cTn>
                              </p:par>
                              <p:par>
                                <p:cTn id="8" presetID="9" presetClass="emph" presetSubtype="0" grpId="0" nodeType="withEffect">
                                  <p:stCondLst>
                                    <p:cond delay="0"/>
                                  </p:stCondLst>
                                  <p:childTnLst>
                                    <p:set>
                                      <p:cBhvr rctx="PPT">
                                        <p:cTn id="9" dur="indefinite"/>
                                        <p:tgtEl>
                                          <p:spTgt spid="2">
                                            <p:txEl>
                                              <p:pRg st="1" end="1"/>
                                            </p:txEl>
                                          </p:spTgt>
                                        </p:tgtEl>
                                        <p:attrNameLst>
                                          <p:attrName>style.opacity</p:attrName>
                                        </p:attrNameLst>
                                      </p:cBhvr>
                                      <p:to>
                                        <p:strVal val="0.25"/>
                                      </p:to>
                                    </p:set>
                                    <p:animEffect filter="image" prLst="opacity: 0.25">
                                      <p:cBhvr rctx="IE">
                                        <p:cTn id="10" dur="indefinite"/>
                                        <p:tgtEl>
                                          <p:spTgt spid="2">
                                            <p:txEl>
                                              <p:pRg st="1" end="1"/>
                                            </p:txEl>
                                          </p:spTgt>
                                        </p:tgtEl>
                                      </p:cBhvr>
                                    </p:animEffect>
                                  </p:childTnLst>
                                </p:cTn>
                              </p:par>
                              <p:par>
                                <p:cTn id="11" presetID="9" presetClass="emph" presetSubtype="0" grpId="0" nodeType="withEffect">
                                  <p:stCondLst>
                                    <p:cond delay="0"/>
                                  </p:stCondLst>
                                  <p:childTnLst>
                                    <p:set>
                                      <p:cBhvr rctx="PPT">
                                        <p:cTn id="12" dur="indefinite"/>
                                        <p:tgtEl>
                                          <p:spTgt spid="2">
                                            <p:txEl>
                                              <p:pRg st="2" end="2"/>
                                            </p:txEl>
                                          </p:spTgt>
                                        </p:tgtEl>
                                        <p:attrNameLst>
                                          <p:attrName>style.opacity</p:attrName>
                                        </p:attrNameLst>
                                      </p:cBhvr>
                                      <p:to>
                                        <p:strVal val="0.25"/>
                                      </p:to>
                                    </p:set>
                                    <p:animEffect filter="image" prLst="opacity: 0.25">
                                      <p:cBhvr rctx="IE">
                                        <p:cTn id="13" dur="indefinite"/>
                                        <p:tgtEl>
                                          <p:spTgt spid="2">
                                            <p:txEl>
                                              <p:pRg st="2" end="2"/>
                                            </p:txEl>
                                          </p:spTgt>
                                        </p:tgtEl>
                                      </p:cBhvr>
                                    </p:animEffect>
                                  </p:childTnLst>
                                </p:cTn>
                              </p:par>
                              <p:par>
                                <p:cTn id="14" presetID="9" presetClass="emph" presetSubtype="0" grpId="0" nodeType="withEffect">
                                  <p:stCondLst>
                                    <p:cond delay="0"/>
                                  </p:stCondLst>
                                  <p:childTnLst>
                                    <p:set>
                                      <p:cBhvr rctx="PPT">
                                        <p:cTn id="15" dur="indefinite"/>
                                        <p:tgtEl>
                                          <p:spTgt spid="2">
                                            <p:txEl>
                                              <p:pRg st="3" end="3"/>
                                            </p:txEl>
                                          </p:spTgt>
                                        </p:tgtEl>
                                        <p:attrNameLst>
                                          <p:attrName>style.opacity</p:attrName>
                                        </p:attrNameLst>
                                      </p:cBhvr>
                                      <p:to>
                                        <p:strVal val="0.25"/>
                                      </p:to>
                                    </p:set>
                                    <p:animEffect filter="image" prLst="opacity: 0.25">
                                      <p:cBhvr rctx="IE">
                                        <p:cTn id="16" dur="indefinite"/>
                                        <p:tgtEl>
                                          <p:spTgt spid="2">
                                            <p:txEl>
                                              <p:pRg st="3" end="3"/>
                                            </p:txEl>
                                          </p:spTgt>
                                        </p:tgtEl>
                                      </p:cBhvr>
                                    </p:animEffect>
                                  </p:childTnLst>
                                </p:cTn>
                              </p:par>
                              <p:par>
                                <p:cTn id="17" presetID="9" presetClass="emph" presetSubtype="0" grpId="0" nodeType="withEffect">
                                  <p:stCondLst>
                                    <p:cond delay="0"/>
                                  </p:stCondLst>
                                  <p:childTnLst>
                                    <p:set>
                                      <p:cBhvr rctx="PPT">
                                        <p:cTn id="18" dur="indefinite"/>
                                        <p:tgtEl>
                                          <p:spTgt spid="2">
                                            <p:txEl>
                                              <p:pRg st="4" end="4"/>
                                            </p:txEl>
                                          </p:spTgt>
                                        </p:tgtEl>
                                        <p:attrNameLst>
                                          <p:attrName>style.opacity</p:attrName>
                                        </p:attrNameLst>
                                      </p:cBhvr>
                                      <p:to>
                                        <p:strVal val="0.25"/>
                                      </p:to>
                                    </p:set>
                                    <p:animEffect filter="image" prLst="opacity: 0.25">
                                      <p:cBhvr rctx="IE">
                                        <p:cTn id="19" dur="indefinite"/>
                                        <p:tgtEl>
                                          <p:spTgt spid="2">
                                            <p:txEl>
                                              <p:pRg st="4" end="4"/>
                                            </p:txEl>
                                          </p:spTgt>
                                        </p:tgtEl>
                                      </p:cBhvr>
                                    </p:animEffect>
                                  </p:childTnLst>
                                </p:cTn>
                              </p:par>
                              <p:par>
                                <p:cTn id="20" presetID="9" presetClass="emph" presetSubtype="0" grpId="0" nodeType="withEffect">
                                  <p:stCondLst>
                                    <p:cond delay="0"/>
                                  </p:stCondLst>
                                  <p:childTnLst>
                                    <p:set>
                                      <p:cBhvr rctx="PPT">
                                        <p:cTn id="21" dur="indefinite"/>
                                        <p:tgtEl>
                                          <p:spTgt spid="2">
                                            <p:txEl>
                                              <p:pRg st="5" end="5"/>
                                            </p:txEl>
                                          </p:spTgt>
                                        </p:tgtEl>
                                        <p:attrNameLst>
                                          <p:attrName>style.opacity</p:attrName>
                                        </p:attrNameLst>
                                      </p:cBhvr>
                                      <p:to>
                                        <p:strVal val="0.25"/>
                                      </p:to>
                                    </p:set>
                                    <p:animEffect filter="image" prLst="opacity: 0.25">
                                      <p:cBhvr rctx="IE">
                                        <p:cTn id="22" dur="indefinite"/>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grpId="1" nodeType="clickEffect">
                                  <p:stCondLst>
                                    <p:cond delay="0"/>
                                  </p:stCondLst>
                                  <p:endCondLst>
                                    <p:cond evt="onNext" delay="0">
                                      <p:tgtEl>
                                        <p:sldTgt/>
                                      </p:tgtEl>
                                    </p:cond>
                                  </p:endCondLst>
                                  <p:childTnLst>
                                    <p:set>
                                      <p:cBhvr rctx="PPT">
                                        <p:cTn id="26" dur="indefinite"/>
                                        <p:tgtEl>
                                          <p:spTgt spid="2">
                                            <p:txEl>
                                              <p:pRg st="0" end="0"/>
                                            </p:txEl>
                                          </p:spTgt>
                                        </p:tgtEl>
                                        <p:attrNameLst>
                                          <p:attrName>style.opacity</p:attrName>
                                        </p:attrNameLst>
                                      </p:cBhvr>
                                      <p:to>
                                        <p:strVal val="1.0"/>
                                      </p:to>
                                    </p:set>
                                    <p:animEffect filter="image" prLst="opacity: 1.0">
                                      <p:cBhvr rctx="IE">
                                        <p:cTn id="27" dur="indefinite"/>
                                        <p:tgtEl>
                                          <p:spTgt spid="2">
                                            <p:txEl>
                                              <p:pRg st="0" end="0"/>
                                            </p:txEl>
                                          </p:spTgt>
                                        </p:tgtEl>
                                      </p:cBhvr>
                                    </p:animEffect>
                                  </p:childTnLst>
                                </p:cTn>
                              </p:par>
                              <p:par>
                                <p:cTn id="28" presetID="9" presetClass="emph" presetSubtype="0" grpId="1" nodeType="withEffect">
                                  <p:stCondLst>
                                    <p:cond delay="0"/>
                                  </p:stCondLst>
                                  <p:endCondLst>
                                    <p:cond evt="onNext" delay="0">
                                      <p:tgtEl>
                                        <p:sldTgt/>
                                      </p:tgtEl>
                                    </p:cond>
                                  </p:endCondLst>
                                  <p:childTnLst>
                                    <p:set>
                                      <p:cBhvr rctx="PPT">
                                        <p:cTn id="29" dur="indefinite"/>
                                        <p:tgtEl>
                                          <p:spTgt spid="2">
                                            <p:txEl>
                                              <p:pRg st="1" end="1"/>
                                            </p:txEl>
                                          </p:spTgt>
                                        </p:tgtEl>
                                        <p:attrNameLst>
                                          <p:attrName>style.opacity</p:attrName>
                                        </p:attrNameLst>
                                      </p:cBhvr>
                                      <p:to>
                                        <p:strVal val="1.0"/>
                                      </p:to>
                                    </p:set>
                                    <p:animEffect filter="image" prLst="opacity: 1.0">
                                      <p:cBhvr rctx="IE">
                                        <p:cTn id="30" dur="indefinite"/>
                                        <p:tgtEl>
                                          <p:spTgt spid="2">
                                            <p:txEl>
                                              <p:pRg st="1" end="1"/>
                                            </p:txEl>
                                          </p:spTgt>
                                        </p:tgtEl>
                                      </p:cBhvr>
                                    </p:animEffect>
                                  </p:childTnLst>
                                </p:cTn>
                              </p:par>
                              <p:par>
                                <p:cTn id="31" presetID="9" presetClass="emph" presetSubtype="0" grpId="1" nodeType="withEffect">
                                  <p:stCondLst>
                                    <p:cond delay="0"/>
                                  </p:stCondLst>
                                  <p:endCondLst>
                                    <p:cond evt="onNext" delay="0">
                                      <p:tgtEl>
                                        <p:sldTgt/>
                                      </p:tgtEl>
                                    </p:cond>
                                  </p:endCondLst>
                                  <p:childTnLst>
                                    <p:set>
                                      <p:cBhvr rctx="PPT">
                                        <p:cTn id="32" dur="indefinite"/>
                                        <p:tgtEl>
                                          <p:spTgt spid="2">
                                            <p:txEl>
                                              <p:pRg st="2" end="2"/>
                                            </p:txEl>
                                          </p:spTgt>
                                        </p:tgtEl>
                                        <p:attrNameLst>
                                          <p:attrName>style.opacity</p:attrName>
                                        </p:attrNameLst>
                                      </p:cBhvr>
                                      <p:to>
                                        <p:strVal val="1.0"/>
                                      </p:to>
                                    </p:set>
                                    <p:animEffect filter="image" prLst="opacity: 1.0">
                                      <p:cBhvr rctx="IE">
                                        <p:cTn id="33" dur="indefinite"/>
                                        <p:tgtEl>
                                          <p:spTgt spid="2">
                                            <p:txEl>
                                              <p:pRg st="2" end="2"/>
                                            </p:txEl>
                                          </p:spTgt>
                                        </p:tgtEl>
                                      </p:cBhvr>
                                    </p:animEffect>
                                  </p:childTnLst>
                                </p:cTn>
                              </p:par>
                              <p:par>
                                <p:cTn id="34" presetID="9" presetClass="emph" presetSubtype="0" grpId="1" nodeType="withEffect">
                                  <p:stCondLst>
                                    <p:cond delay="0"/>
                                  </p:stCondLst>
                                  <p:endCondLst>
                                    <p:cond evt="onNext" delay="0">
                                      <p:tgtEl>
                                        <p:sldTgt/>
                                      </p:tgtEl>
                                    </p:cond>
                                  </p:endCondLst>
                                  <p:childTnLst>
                                    <p:set>
                                      <p:cBhvr rctx="PPT">
                                        <p:cTn id="35" dur="indefinite"/>
                                        <p:tgtEl>
                                          <p:spTgt spid="2">
                                            <p:txEl>
                                              <p:pRg st="3" end="3"/>
                                            </p:txEl>
                                          </p:spTgt>
                                        </p:tgtEl>
                                        <p:attrNameLst>
                                          <p:attrName>style.opacity</p:attrName>
                                        </p:attrNameLst>
                                      </p:cBhvr>
                                      <p:to>
                                        <p:strVal val="1.0"/>
                                      </p:to>
                                    </p:set>
                                    <p:animEffect filter="image" prLst="opacity: 1.0">
                                      <p:cBhvr rctx="IE">
                                        <p:cTn id="36" dur="indefinite"/>
                                        <p:tgtEl>
                                          <p:spTgt spid="2">
                                            <p:txEl>
                                              <p:pRg st="3" end="3"/>
                                            </p:txEl>
                                          </p:spTgt>
                                        </p:tgtEl>
                                      </p:cBhvr>
                                    </p:animEffect>
                                  </p:childTnLst>
                                </p:cTn>
                              </p:par>
                              <p:par>
                                <p:cTn id="37" presetID="9" presetClass="emph" presetSubtype="0" grpId="1" nodeType="withEffect">
                                  <p:stCondLst>
                                    <p:cond delay="0"/>
                                  </p:stCondLst>
                                  <p:endCondLst>
                                    <p:cond evt="onNext" delay="0">
                                      <p:tgtEl>
                                        <p:sldTgt/>
                                      </p:tgtEl>
                                    </p:cond>
                                  </p:endCondLst>
                                  <p:childTnLst>
                                    <p:set>
                                      <p:cBhvr rctx="PPT">
                                        <p:cTn id="38" dur="indefinite"/>
                                        <p:tgtEl>
                                          <p:spTgt spid="2">
                                            <p:txEl>
                                              <p:pRg st="4" end="4"/>
                                            </p:txEl>
                                          </p:spTgt>
                                        </p:tgtEl>
                                        <p:attrNameLst>
                                          <p:attrName>style.opacity</p:attrName>
                                        </p:attrNameLst>
                                      </p:cBhvr>
                                      <p:to>
                                        <p:strVal val="1.0"/>
                                      </p:to>
                                    </p:set>
                                    <p:animEffect filter="image" prLst="opacity: 1.0">
                                      <p:cBhvr rctx="IE">
                                        <p:cTn id="39" dur="indefinite"/>
                                        <p:tgtEl>
                                          <p:spTgt spid="2">
                                            <p:txEl>
                                              <p:pRg st="4" end="4"/>
                                            </p:txEl>
                                          </p:spTgt>
                                        </p:tgtEl>
                                      </p:cBhvr>
                                    </p:animEffect>
                                  </p:childTnLst>
                                </p:cTn>
                              </p:par>
                              <p:par>
                                <p:cTn id="40" presetID="9" presetClass="emph" presetSubtype="0" grpId="1" nodeType="withEffect">
                                  <p:stCondLst>
                                    <p:cond delay="0"/>
                                  </p:stCondLst>
                                  <p:endCondLst>
                                    <p:cond evt="onNext" delay="0">
                                      <p:tgtEl>
                                        <p:sldTgt/>
                                      </p:tgtEl>
                                    </p:cond>
                                  </p:endCondLst>
                                  <p:childTnLst>
                                    <p:set>
                                      <p:cBhvr rctx="PPT">
                                        <p:cTn id="41" dur="indefinite"/>
                                        <p:tgtEl>
                                          <p:spTgt spid="2">
                                            <p:txEl>
                                              <p:pRg st="5" end="5"/>
                                            </p:txEl>
                                          </p:spTgt>
                                        </p:tgtEl>
                                        <p:attrNameLst>
                                          <p:attrName>style.opacity</p:attrName>
                                        </p:attrNameLst>
                                      </p:cBhvr>
                                      <p:to>
                                        <p:strVal val="1.0"/>
                                      </p:to>
                                    </p:set>
                                    <p:animEffect filter="image" prLst="opacity: 1.0">
                                      <p:cBhvr rctx="IE">
                                        <p:cTn id="42" dur="indefinite"/>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2" grpI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idx="4294967295"/>
          </p:nvPr>
        </p:nvSpPr>
        <p:spPr>
          <a:xfrm>
            <a:off x="381000" y="473075"/>
            <a:ext cx="8382000" cy="1143000"/>
          </a:xfrm>
        </p:spPr>
        <p:txBody>
          <a:bodyPr/>
          <a:lstStyle/>
          <a:p>
            <a:pPr algn="ctr" eaLnBrk="1" hangingPunct="1"/>
            <a:r>
              <a:rPr lang="en-US" sz="4000" smtClean="0">
                <a:solidFill>
                  <a:srgbClr val="FFFF00"/>
                </a:solidFill>
              </a:rPr>
              <a:t>British General Gage was sent to Massachusetts with the Redcoats</a:t>
            </a:r>
          </a:p>
        </p:txBody>
      </p:sp>
      <p:sp>
        <p:nvSpPr>
          <p:cNvPr id="17411" name="Rectangle 3"/>
          <p:cNvSpPr>
            <a:spLocks noGrp="1" noChangeArrowheads="1"/>
          </p:cNvSpPr>
          <p:nvPr>
            <p:ph type="body" idx="4294967295"/>
          </p:nvPr>
        </p:nvSpPr>
        <p:spPr/>
        <p:txBody>
          <a:bodyPr/>
          <a:lstStyle/>
          <a:p>
            <a:pPr eaLnBrk="1" hangingPunct="1"/>
            <a:r>
              <a:rPr lang="en-US" smtClean="0"/>
              <a:t>He was appointed military governor</a:t>
            </a:r>
          </a:p>
        </p:txBody>
      </p:sp>
      <p:pic>
        <p:nvPicPr>
          <p:cNvPr id="17413" name="Picture 5" descr="225px-ThomasGageByCopley">
            <a:hlinkClick r:id="rId3" tooltip="Thomas Gage"/>
          </p:cNvPr>
          <p:cNvPicPr>
            <a:picLocks noChangeAspect="1" noChangeArrowheads="1"/>
          </p:cNvPicPr>
          <p:nvPr/>
        </p:nvPicPr>
        <p:blipFill>
          <a:blip r:embed="rId4" cstate="print"/>
          <a:srcRect/>
          <a:stretch>
            <a:fillRect/>
          </a:stretch>
        </p:blipFill>
        <p:spPr bwMode="auto">
          <a:xfrm>
            <a:off x="3429000" y="2743200"/>
            <a:ext cx="2443163" cy="3095625"/>
          </a:xfrm>
          <a:prstGeom prst="rect">
            <a:avLst/>
          </a:prstGeom>
          <a:noFill/>
          <a:ln w="9525">
            <a:noFill/>
            <a:miter lim="800000"/>
            <a:headEnd/>
            <a:tailEnd/>
          </a:ln>
        </p:spPr>
      </p:pic>
      <p:sp>
        <p:nvSpPr>
          <p:cNvPr id="17414" name="Slide Number Placeholder 5"/>
          <p:cNvSpPr>
            <a:spLocks noGrp="1"/>
          </p:cNvSpPr>
          <p:nvPr>
            <p:ph type="sldNum" sz="quarter" idx="12"/>
          </p:nvPr>
        </p:nvSpPr>
        <p:spPr>
          <a:noFill/>
        </p:spPr>
        <p:txBody>
          <a:bodyPr/>
          <a:lstStyle/>
          <a:p>
            <a:fld id="{98878495-1525-4AFB-87FD-6B37FBE5320D}" type="slidenum">
              <a:rPr lang="en-US" smtClean="0"/>
              <a:pPr/>
              <a:t>13</a:t>
            </a:fld>
            <a:endParaRPr lang="en-US" smtClean="0"/>
          </a:p>
        </p:txBody>
      </p:sp>
      <p:pic>
        <p:nvPicPr>
          <p:cNvPr id="17415" name="Picture 2" descr="C:\Users\psommers\Desktop\AIHE_long.jpg"/>
          <p:cNvPicPr>
            <a:picLocks noChangeAspect="1" noChangeArrowheads="1"/>
          </p:cNvPicPr>
          <p:nvPr/>
        </p:nvPicPr>
        <p:blipFill>
          <a:blip r:embed="rId5"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7411">
                                            <p:txEl>
                                              <p:pRg st="0" end="0"/>
                                            </p:txEl>
                                          </p:spTgt>
                                        </p:tgtEl>
                                        <p:attrNameLst>
                                          <p:attrName>style.visibility</p:attrName>
                                        </p:attrNameLst>
                                      </p:cBhvr>
                                      <p:to>
                                        <p:strVal val="visible"/>
                                      </p:to>
                                    </p:set>
                                    <p:animEffect transition="in" filter="fade">
                                      <p:cBhvr>
                                        <p:cTn id="11" dur="1000"/>
                                        <p:tgtEl>
                                          <p:spTgt spid="17411">
                                            <p:txEl>
                                              <p:pRg st="0" end="0"/>
                                            </p:txEl>
                                          </p:spTgt>
                                        </p:tgtEl>
                                      </p:cBhvr>
                                    </p:animEffect>
                                    <p:anim calcmode="lin" valueType="num">
                                      <p:cBhvr>
                                        <p:cTn id="12"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17411">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17411">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411"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idx="4294967295"/>
          </p:nvPr>
        </p:nvSpPr>
        <p:spPr/>
        <p:txBody>
          <a:bodyPr/>
          <a:lstStyle/>
          <a:p>
            <a:pPr algn="ctr" eaLnBrk="1" hangingPunct="1"/>
            <a:r>
              <a:rPr lang="en-US" smtClean="0">
                <a:solidFill>
                  <a:srgbClr val="FFFF00"/>
                </a:solidFill>
              </a:rPr>
              <a:t>Continental Congress</a:t>
            </a:r>
          </a:p>
        </p:txBody>
      </p:sp>
      <p:sp>
        <p:nvSpPr>
          <p:cNvPr id="18436" name="Rectangle 3"/>
          <p:cNvSpPr>
            <a:spLocks noGrp="1" noChangeArrowheads="1"/>
          </p:cNvSpPr>
          <p:nvPr>
            <p:ph type="body" idx="4294967295"/>
          </p:nvPr>
        </p:nvSpPr>
        <p:spPr/>
        <p:txBody>
          <a:bodyPr/>
          <a:lstStyle/>
          <a:p>
            <a:pPr eaLnBrk="1" hangingPunct="1"/>
            <a:r>
              <a:rPr lang="en-US" smtClean="0"/>
              <a:t>September 1774</a:t>
            </a:r>
          </a:p>
          <a:p>
            <a:pPr lvl="1" eaLnBrk="1" hangingPunct="1"/>
            <a:r>
              <a:rPr lang="en-US" smtClean="0"/>
              <a:t>Congress tells colonies to mobilize for war</a:t>
            </a:r>
          </a:p>
          <a:p>
            <a:pPr lvl="1" eaLnBrk="1" hangingPunct="1"/>
            <a:r>
              <a:rPr lang="en-US" smtClean="0"/>
              <a:t>Gates moves troops east to Boston</a:t>
            </a:r>
          </a:p>
          <a:p>
            <a:pPr lvl="2" eaLnBrk="1" hangingPunct="1"/>
            <a:r>
              <a:rPr lang="en-US" smtClean="0"/>
              <a:t>He employs spies</a:t>
            </a:r>
          </a:p>
          <a:p>
            <a:pPr lvl="2" eaLnBrk="1" hangingPunct="1"/>
            <a:r>
              <a:rPr lang="en-US" smtClean="0"/>
              <a:t>Benjamin Church informs Gates the colonists have stored guns at Concord</a:t>
            </a:r>
          </a:p>
          <a:p>
            <a:pPr lvl="1" eaLnBrk="1" hangingPunct="1"/>
            <a:endParaRPr lang="en-US" smtClean="0"/>
          </a:p>
        </p:txBody>
      </p:sp>
      <p:sp>
        <p:nvSpPr>
          <p:cNvPr id="18437" name="Slide Number Placeholder 4"/>
          <p:cNvSpPr>
            <a:spLocks noGrp="1"/>
          </p:cNvSpPr>
          <p:nvPr>
            <p:ph type="sldNum" sz="quarter" idx="12"/>
          </p:nvPr>
        </p:nvSpPr>
        <p:spPr>
          <a:noFill/>
        </p:spPr>
        <p:txBody>
          <a:bodyPr/>
          <a:lstStyle/>
          <a:p>
            <a:fld id="{57E8FD8D-C3F5-4F02-8E88-BFCBC67BAC5E}" type="slidenum">
              <a:rPr lang="en-US" smtClean="0"/>
              <a:pPr/>
              <a:t>14</a:t>
            </a:fld>
            <a:endParaRPr lang="en-US" smtClean="0"/>
          </a:p>
        </p:txBody>
      </p:sp>
      <p:pic>
        <p:nvPicPr>
          <p:cNvPr id="18438"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idx="4294967295"/>
          </p:nvPr>
        </p:nvSpPr>
        <p:spPr/>
        <p:txBody>
          <a:bodyPr/>
          <a:lstStyle/>
          <a:p>
            <a:pPr eaLnBrk="1" hangingPunct="1"/>
            <a:r>
              <a:rPr lang="en-US" smtClean="0">
                <a:solidFill>
                  <a:srgbClr val="FF0000"/>
                </a:solidFill>
              </a:rPr>
              <a:t>The Shot Heard ’round the World</a:t>
            </a:r>
          </a:p>
        </p:txBody>
      </p:sp>
      <p:sp>
        <p:nvSpPr>
          <p:cNvPr id="19459" name="Rectangle 3"/>
          <p:cNvSpPr>
            <a:spLocks noGrp="1" noChangeArrowheads="1"/>
          </p:cNvSpPr>
          <p:nvPr>
            <p:ph type="body" idx="4294967295"/>
          </p:nvPr>
        </p:nvSpPr>
        <p:spPr/>
        <p:txBody>
          <a:bodyPr/>
          <a:lstStyle/>
          <a:p>
            <a:pPr eaLnBrk="1" hangingPunct="1"/>
            <a:r>
              <a:rPr lang="en-US" smtClean="0"/>
              <a:t>Audacious</a:t>
            </a:r>
          </a:p>
          <a:p>
            <a:pPr eaLnBrk="1" hangingPunct="1"/>
            <a:r>
              <a:rPr lang="en-US" smtClean="0"/>
              <a:t>Unbelievable</a:t>
            </a:r>
          </a:p>
          <a:p>
            <a:pPr eaLnBrk="1" hangingPunct="1"/>
            <a:r>
              <a:rPr lang="en-US" smtClean="0"/>
              <a:t>Incredible</a:t>
            </a:r>
          </a:p>
          <a:p>
            <a:pPr eaLnBrk="1" hangingPunct="1"/>
            <a:r>
              <a:rPr lang="en-US" smtClean="0"/>
              <a:t>Outrageous</a:t>
            </a:r>
          </a:p>
          <a:p>
            <a:pPr eaLnBrk="1" hangingPunct="1"/>
            <a:r>
              <a:rPr lang="en-US" smtClean="0"/>
              <a:t>Insane</a:t>
            </a:r>
          </a:p>
        </p:txBody>
      </p:sp>
      <p:pic>
        <p:nvPicPr>
          <p:cNvPr id="19461" name="Picture 4" descr="britishretreat"/>
          <p:cNvPicPr>
            <a:picLocks noChangeAspect="1" noChangeArrowheads="1"/>
          </p:cNvPicPr>
          <p:nvPr/>
        </p:nvPicPr>
        <p:blipFill>
          <a:blip r:embed="rId3" cstate="print"/>
          <a:srcRect/>
          <a:stretch>
            <a:fillRect/>
          </a:stretch>
        </p:blipFill>
        <p:spPr bwMode="auto">
          <a:xfrm>
            <a:off x="3886200" y="2133600"/>
            <a:ext cx="4038600" cy="2881313"/>
          </a:xfrm>
          <a:prstGeom prst="rect">
            <a:avLst/>
          </a:prstGeom>
          <a:noFill/>
          <a:ln w="9525">
            <a:noFill/>
            <a:miter lim="800000"/>
            <a:headEnd/>
            <a:tailEnd/>
          </a:ln>
        </p:spPr>
      </p:pic>
      <p:sp>
        <p:nvSpPr>
          <p:cNvPr id="19462" name="Slide Number Placeholder 5"/>
          <p:cNvSpPr>
            <a:spLocks noGrp="1"/>
          </p:cNvSpPr>
          <p:nvPr>
            <p:ph type="sldNum" sz="quarter" idx="12"/>
          </p:nvPr>
        </p:nvSpPr>
        <p:spPr>
          <a:noFill/>
        </p:spPr>
        <p:txBody>
          <a:bodyPr/>
          <a:lstStyle/>
          <a:p>
            <a:fld id="{6B02EF84-A98E-45B3-8A5D-BCE391DD0F2F}" type="slidenum">
              <a:rPr lang="en-US" smtClean="0"/>
              <a:pPr/>
              <a:t>15</a:t>
            </a:fld>
            <a:endParaRPr lang="en-US" smtClean="0"/>
          </a:p>
        </p:txBody>
      </p:sp>
      <p:pic>
        <p:nvPicPr>
          <p:cNvPr id="19463" name="Picture 2" descr="C:\Users\psommers\Desktop\AIHE_long.jpg"/>
          <p:cNvPicPr>
            <a:picLocks noChangeAspect="1" noChangeArrowheads="1"/>
          </p:cNvPicPr>
          <p:nvPr/>
        </p:nvPicPr>
        <p:blipFill>
          <a:blip r:embed="rId4"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dissolve">
                                      <p:cBhvr>
                                        <p:cTn id="12" dur="500"/>
                                        <p:tgtEl>
                                          <p:spTgt spid="19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dissolve">
                                      <p:cBhvr>
                                        <p:cTn id="17" dur="500"/>
                                        <p:tgtEl>
                                          <p:spTgt spid="194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459">
                                            <p:txEl>
                                              <p:pRg st="2" end="2"/>
                                            </p:txEl>
                                          </p:spTgt>
                                        </p:tgtEl>
                                        <p:attrNameLst>
                                          <p:attrName>style.visibility</p:attrName>
                                        </p:attrNameLst>
                                      </p:cBhvr>
                                      <p:to>
                                        <p:strVal val="visible"/>
                                      </p:to>
                                    </p:set>
                                    <p:animEffect transition="in" filter="dissolve">
                                      <p:cBhvr>
                                        <p:cTn id="22" dur="500"/>
                                        <p:tgtEl>
                                          <p:spTgt spid="194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459">
                                            <p:txEl>
                                              <p:pRg st="3" end="3"/>
                                            </p:txEl>
                                          </p:spTgt>
                                        </p:tgtEl>
                                        <p:attrNameLst>
                                          <p:attrName>style.visibility</p:attrName>
                                        </p:attrNameLst>
                                      </p:cBhvr>
                                      <p:to>
                                        <p:strVal val="visible"/>
                                      </p:to>
                                    </p:set>
                                    <p:animEffect transition="in" filter="dissolve">
                                      <p:cBhvr>
                                        <p:cTn id="27" dur="500"/>
                                        <p:tgtEl>
                                          <p:spTgt spid="1945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459">
                                            <p:txEl>
                                              <p:pRg st="4" end="4"/>
                                            </p:txEl>
                                          </p:spTgt>
                                        </p:tgtEl>
                                        <p:attrNameLst>
                                          <p:attrName>style.visibility</p:attrName>
                                        </p:attrNameLst>
                                      </p:cBhvr>
                                      <p:to>
                                        <p:strVal val="visible"/>
                                      </p:to>
                                    </p:set>
                                    <p:animEffect transition="in" filter="dissolve">
                                      <p:cBhvr>
                                        <p:cTn id="32" dur="5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45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p:nvPr>
        </p:nvSpPr>
        <p:spPr>
          <a:xfrm>
            <a:off x="457200" y="381000"/>
            <a:ext cx="8229600" cy="1143000"/>
          </a:xfrm>
        </p:spPr>
        <p:txBody>
          <a:bodyPr/>
          <a:lstStyle/>
          <a:p>
            <a:pPr algn="ctr" eaLnBrk="1" hangingPunct="1"/>
            <a:r>
              <a:rPr lang="en-US" smtClean="0">
                <a:solidFill>
                  <a:schemeClr val="bg1"/>
                </a:solidFill>
              </a:rPr>
              <a:t> </a:t>
            </a:r>
            <a:r>
              <a:rPr lang="en-US" smtClean="0">
                <a:solidFill>
                  <a:srgbClr val="FFFF00"/>
                </a:solidFill>
              </a:rPr>
              <a:t>Lexington and Concord</a:t>
            </a:r>
            <a:r>
              <a:rPr lang="en-US" sz="1800" smtClean="0">
                <a:solidFill>
                  <a:srgbClr val="FFFF00"/>
                </a:solidFill>
              </a:rPr>
              <a:t/>
            </a:r>
            <a:br>
              <a:rPr lang="en-US" sz="1800" smtClean="0">
                <a:solidFill>
                  <a:srgbClr val="FFFF00"/>
                </a:solidFill>
              </a:rPr>
            </a:br>
            <a:r>
              <a:rPr lang="en-US" sz="1800" smtClean="0">
                <a:solidFill>
                  <a:srgbClr val="FFFF00"/>
                </a:solidFill>
              </a:rPr>
              <a:t>April 19, 1775</a:t>
            </a:r>
            <a:endParaRPr lang="en-US" smtClean="0">
              <a:solidFill>
                <a:srgbClr val="FFFF00"/>
              </a:solidFill>
            </a:endParaRPr>
          </a:p>
        </p:txBody>
      </p:sp>
      <p:sp>
        <p:nvSpPr>
          <p:cNvPr id="20483" name="Rectangle 3"/>
          <p:cNvSpPr>
            <a:spLocks noGrp="1" noChangeArrowheads="1"/>
          </p:cNvSpPr>
          <p:nvPr>
            <p:ph type="body" sz="half" idx="1"/>
          </p:nvPr>
        </p:nvSpPr>
        <p:spPr>
          <a:xfrm>
            <a:off x="4267200" y="1828800"/>
            <a:ext cx="4648200" cy="4495800"/>
          </a:xfrm>
        </p:spPr>
        <p:txBody>
          <a:bodyPr/>
          <a:lstStyle/>
          <a:p>
            <a:pPr eaLnBrk="1" hangingPunct="1">
              <a:lnSpc>
                <a:spcPct val="80000"/>
              </a:lnSpc>
            </a:pPr>
            <a:r>
              <a:rPr lang="en-US" sz="1400" smtClean="0">
                <a:solidFill>
                  <a:srgbClr val="FFFF00"/>
                </a:solidFill>
              </a:rPr>
              <a:t>This was the first engagement of the Revolutionary War and came to be known as the “Shot Heard ’round the World.”</a:t>
            </a:r>
          </a:p>
          <a:p>
            <a:pPr eaLnBrk="1" hangingPunct="1">
              <a:lnSpc>
                <a:spcPct val="80000"/>
              </a:lnSpc>
            </a:pPr>
            <a:r>
              <a:rPr lang="en-US" sz="1400" smtClean="0">
                <a:solidFill>
                  <a:srgbClr val="FFFF00"/>
                </a:solidFill>
              </a:rPr>
              <a:t>The British were marching toward Concord to capture weapons the militia had been collecting.</a:t>
            </a:r>
          </a:p>
          <a:p>
            <a:pPr eaLnBrk="1" hangingPunct="1">
              <a:lnSpc>
                <a:spcPct val="80000"/>
              </a:lnSpc>
            </a:pPr>
            <a:r>
              <a:rPr lang="en-US" sz="1400" smtClean="0">
                <a:solidFill>
                  <a:srgbClr val="FFFF00"/>
                </a:solidFill>
              </a:rPr>
              <a:t>Paul Revere and William Dawes helped warn the countryside of the British approach. Contrary to common belief, they did not yell “The British are coming!” Since everyone was British at the time, the riders announced that “The regulars are coming!”</a:t>
            </a:r>
          </a:p>
          <a:p>
            <a:pPr eaLnBrk="1" hangingPunct="1">
              <a:lnSpc>
                <a:spcPct val="80000"/>
              </a:lnSpc>
            </a:pPr>
            <a:r>
              <a:rPr lang="en-US" sz="1400" smtClean="0">
                <a:solidFill>
                  <a:srgbClr val="FFFF00"/>
                </a:solidFill>
              </a:rPr>
              <a:t>When the British arrived at Lexington Green they ordered the militia to disperse. No one knows who fired the first shot, but when the firing began, the militia began to retreat.</a:t>
            </a:r>
          </a:p>
          <a:p>
            <a:pPr eaLnBrk="1" hangingPunct="1">
              <a:lnSpc>
                <a:spcPct val="80000"/>
              </a:lnSpc>
            </a:pPr>
            <a:r>
              <a:rPr lang="en-US" sz="1400" smtClean="0">
                <a:solidFill>
                  <a:srgbClr val="FFFF00"/>
                </a:solidFill>
              </a:rPr>
              <a:t>The British marched on to Concord where they burned the few supplies they could find. Seeing this, the militiamen believed the British were burning Concord and began to line the road back to Boston. The British would lose more than 250 men on the way back to Boston. </a:t>
            </a:r>
          </a:p>
        </p:txBody>
      </p:sp>
      <p:sp>
        <p:nvSpPr>
          <p:cNvPr id="20485" name="Rectangle 4"/>
          <p:cNvSpPr>
            <a:spLocks noChangeArrowheads="1"/>
          </p:cNvSpPr>
          <p:nvPr/>
        </p:nvSpPr>
        <p:spPr bwMode="auto">
          <a:xfrm>
            <a:off x="7315200" y="228600"/>
            <a:ext cx="1600200" cy="381000"/>
          </a:xfrm>
          <a:prstGeom prst="rect">
            <a:avLst/>
          </a:prstGeom>
          <a:solidFill>
            <a:srgbClr val="FF3300"/>
          </a:solidFill>
          <a:ln w="9525">
            <a:solidFill>
              <a:schemeClr val="tx1"/>
            </a:solidFill>
            <a:miter lim="800000"/>
            <a:headEnd/>
            <a:tailEnd/>
          </a:ln>
        </p:spPr>
        <p:txBody>
          <a:bodyPr wrap="none" anchor="ctr"/>
          <a:lstStyle/>
          <a:p>
            <a:pPr algn="ctr" eaLnBrk="1" hangingPunct="1"/>
            <a:r>
              <a:rPr lang="en-US">
                <a:solidFill>
                  <a:schemeClr val="bg1"/>
                </a:solidFill>
              </a:rPr>
              <a:t>Massachusetts</a:t>
            </a:r>
          </a:p>
        </p:txBody>
      </p:sp>
      <p:sp>
        <p:nvSpPr>
          <p:cNvPr id="20486" name="Rectangle 8"/>
          <p:cNvSpPr>
            <a:spLocks noChangeArrowheads="1"/>
          </p:cNvSpPr>
          <p:nvPr/>
        </p:nvSpPr>
        <p:spPr bwMode="auto">
          <a:xfrm>
            <a:off x="3886200" y="6400800"/>
            <a:ext cx="1157288" cy="274638"/>
          </a:xfrm>
          <a:prstGeom prst="rect">
            <a:avLst/>
          </a:prstGeom>
          <a:noFill/>
          <a:ln w="9525" algn="ctr">
            <a:noFill/>
            <a:miter lim="800000"/>
            <a:headEnd/>
            <a:tailEnd/>
          </a:ln>
        </p:spPr>
        <p:txBody>
          <a:bodyPr wrap="none">
            <a:spAutoFit/>
          </a:bodyPr>
          <a:lstStyle/>
          <a:p>
            <a:pPr marL="342900" indent="-342900" eaLnBrk="1" hangingPunct="1">
              <a:spcBef>
                <a:spcPct val="50000"/>
              </a:spcBef>
            </a:pPr>
            <a:r>
              <a:rPr lang="en-US" sz="1200">
                <a:solidFill>
                  <a:schemeClr val="bg1"/>
                </a:solidFill>
              </a:rPr>
              <a:t>Cicero © 2007</a:t>
            </a:r>
          </a:p>
        </p:txBody>
      </p:sp>
      <p:pic>
        <p:nvPicPr>
          <p:cNvPr id="20487" name="Picture 9" descr="lexington4"/>
          <p:cNvPicPr>
            <a:picLocks noChangeAspect="1" noChangeArrowheads="1"/>
          </p:cNvPicPr>
          <p:nvPr/>
        </p:nvPicPr>
        <p:blipFill>
          <a:blip r:embed="rId3" cstate="print"/>
          <a:srcRect/>
          <a:stretch>
            <a:fillRect/>
          </a:stretch>
        </p:blipFill>
        <p:spPr bwMode="auto">
          <a:xfrm>
            <a:off x="457200" y="1828800"/>
            <a:ext cx="3733800" cy="2209800"/>
          </a:xfrm>
          <a:prstGeom prst="rect">
            <a:avLst/>
          </a:prstGeom>
          <a:noFill/>
          <a:ln w="9525">
            <a:noFill/>
            <a:miter lim="800000"/>
            <a:headEnd/>
            <a:tailEnd/>
          </a:ln>
        </p:spPr>
      </p:pic>
      <p:sp>
        <p:nvSpPr>
          <p:cNvPr id="20488" name="Text Box 10"/>
          <p:cNvSpPr txBox="1">
            <a:spLocks noChangeArrowheads="1"/>
          </p:cNvSpPr>
          <p:nvPr/>
        </p:nvSpPr>
        <p:spPr bwMode="auto">
          <a:xfrm>
            <a:off x="228600" y="4191000"/>
            <a:ext cx="4038600" cy="1793875"/>
          </a:xfrm>
          <a:prstGeom prst="rect">
            <a:avLst/>
          </a:prstGeom>
          <a:noFill/>
          <a:ln w="9525" algn="ctr">
            <a:noFill/>
            <a:miter lim="800000"/>
            <a:headEnd/>
            <a:tailEnd/>
          </a:ln>
        </p:spPr>
        <p:txBody>
          <a:bodyPr>
            <a:spAutoFit/>
          </a:bodyPr>
          <a:lstStyle/>
          <a:p>
            <a:pPr marL="342900" indent="-342900" eaLnBrk="1" hangingPunct="1">
              <a:spcBef>
                <a:spcPct val="50000"/>
              </a:spcBef>
            </a:pPr>
            <a:r>
              <a:rPr lang="en-US" sz="1400">
                <a:solidFill>
                  <a:schemeClr val="bg1"/>
                </a:solidFill>
              </a:rPr>
              <a:t>       </a:t>
            </a:r>
            <a:r>
              <a:rPr lang="en-US" sz="1400">
                <a:solidFill>
                  <a:srgbClr val="FFFF00"/>
                </a:solidFill>
              </a:rPr>
              <a:t>Paul Revere was actually at Lexington Green and gave two different accounts of the battle. In the first, he claims to have seen smoke coming from the tree line where several militiamen had gathered. In an account Revere gave years later, he claimed to have witnessed the British firing on the colonists.</a:t>
            </a:r>
          </a:p>
        </p:txBody>
      </p:sp>
      <p:sp>
        <p:nvSpPr>
          <p:cNvPr id="20489" name="Slide Number Placeholder 8"/>
          <p:cNvSpPr>
            <a:spLocks noGrp="1"/>
          </p:cNvSpPr>
          <p:nvPr>
            <p:ph type="sldNum" sz="quarter" idx="12"/>
          </p:nvPr>
        </p:nvSpPr>
        <p:spPr>
          <a:noFill/>
        </p:spPr>
        <p:txBody>
          <a:bodyPr/>
          <a:lstStyle/>
          <a:p>
            <a:fld id="{C37B435C-4059-4685-A548-7AF6F7A4223D}" type="slidenum">
              <a:rPr lang="en-US" smtClean="0"/>
              <a:pPr/>
              <a:t>16</a:t>
            </a:fld>
            <a:endParaRPr lang="en-US" smtClean="0"/>
          </a:p>
        </p:txBody>
      </p:sp>
      <p:pic>
        <p:nvPicPr>
          <p:cNvPr id="20490" name="Picture 2" descr="C:\Users\psommers\Desktop\AIHE_long.jpg"/>
          <p:cNvPicPr>
            <a:picLocks noChangeAspect="1" noChangeArrowheads="1"/>
          </p:cNvPicPr>
          <p:nvPr/>
        </p:nvPicPr>
        <p:blipFill>
          <a:blip r:embed="rId4"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483"/>
                                        </p:tgtEl>
                                        <p:attrNameLst>
                                          <p:attrName>style.visibility</p:attrName>
                                        </p:attrNameLst>
                                      </p:cBhvr>
                                      <p:to>
                                        <p:strVal val="visible"/>
                                      </p:to>
                                    </p:set>
                                    <p:animEffect transition="in" filter="fade">
                                      <p:cBhvr>
                                        <p:cTn id="10" dur="2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48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Footer Placeholder 5"/>
          <p:cNvSpPr>
            <a:spLocks noGrp="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p:nvPr>
        </p:nvSpPr>
        <p:spPr/>
        <p:txBody>
          <a:bodyPr/>
          <a:lstStyle/>
          <a:p>
            <a:pPr eaLnBrk="1" hangingPunct="1"/>
            <a:r>
              <a:rPr lang="en-US" smtClean="0"/>
              <a:t>The Odds</a:t>
            </a:r>
          </a:p>
        </p:txBody>
      </p:sp>
      <p:sp>
        <p:nvSpPr>
          <p:cNvPr id="21507" name="Rectangle 4"/>
          <p:cNvSpPr>
            <a:spLocks noGrp="1" noChangeArrowheads="1"/>
          </p:cNvSpPr>
          <p:nvPr>
            <p:ph type="body" sz="half" idx="1"/>
          </p:nvPr>
        </p:nvSpPr>
        <p:spPr>
          <a:xfrm>
            <a:off x="457200" y="2133600"/>
            <a:ext cx="4000500" cy="2438400"/>
          </a:xfrm>
        </p:spPr>
        <p:txBody>
          <a:bodyPr/>
          <a:lstStyle/>
          <a:p>
            <a:pPr eaLnBrk="1" hangingPunct="1"/>
            <a:r>
              <a:rPr lang="en-US" sz="2700" smtClean="0">
                <a:solidFill>
                  <a:srgbClr val="33CCFF"/>
                </a:solidFill>
              </a:rPr>
              <a:t>2.5 million population</a:t>
            </a:r>
          </a:p>
          <a:p>
            <a:pPr lvl="1" eaLnBrk="1" hangingPunct="1"/>
            <a:r>
              <a:rPr lang="en-US" sz="2200" smtClean="0">
                <a:solidFill>
                  <a:srgbClr val="33CCFF"/>
                </a:solidFill>
              </a:rPr>
              <a:t>20% enslaved</a:t>
            </a:r>
          </a:p>
          <a:p>
            <a:pPr eaLnBrk="1" hangingPunct="1"/>
            <a:r>
              <a:rPr lang="en-US" sz="2700" smtClean="0">
                <a:solidFill>
                  <a:srgbClr val="33CCFF"/>
                </a:solidFill>
              </a:rPr>
              <a:t>No navy</a:t>
            </a:r>
          </a:p>
          <a:p>
            <a:pPr eaLnBrk="1" hangingPunct="1">
              <a:buFont typeface="Wingdings" pitchFamily="2" charset="2"/>
              <a:buNone/>
            </a:pPr>
            <a:endParaRPr lang="en-US" sz="2700" smtClean="0">
              <a:solidFill>
                <a:srgbClr val="33CCFF"/>
              </a:solidFill>
            </a:endParaRPr>
          </a:p>
          <a:p>
            <a:pPr eaLnBrk="1" hangingPunct="1"/>
            <a:r>
              <a:rPr lang="en-US" sz="2700" smtClean="0">
                <a:solidFill>
                  <a:srgbClr val="33CCFF"/>
                </a:solidFill>
              </a:rPr>
              <a:t>No army</a:t>
            </a:r>
          </a:p>
        </p:txBody>
      </p:sp>
      <p:sp>
        <p:nvSpPr>
          <p:cNvPr id="21508" name="Rectangle 5"/>
          <p:cNvSpPr>
            <a:spLocks noGrp="1" noChangeArrowheads="1"/>
          </p:cNvSpPr>
          <p:nvPr>
            <p:ph type="body" sz="half" idx="2"/>
          </p:nvPr>
        </p:nvSpPr>
        <p:spPr>
          <a:xfrm>
            <a:off x="4648200" y="2133600"/>
            <a:ext cx="4000500" cy="3200400"/>
          </a:xfrm>
        </p:spPr>
        <p:txBody>
          <a:bodyPr/>
          <a:lstStyle/>
          <a:p>
            <a:pPr eaLnBrk="1" hangingPunct="1"/>
            <a:r>
              <a:rPr lang="en-US" sz="2700" smtClean="0">
                <a:solidFill>
                  <a:srgbClr val="FF0000"/>
                </a:solidFill>
              </a:rPr>
              <a:t>8 million population</a:t>
            </a:r>
          </a:p>
          <a:p>
            <a:pPr eaLnBrk="1" hangingPunct="1"/>
            <a:endParaRPr lang="en-US" sz="2700" smtClean="0">
              <a:solidFill>
                <a:srgbClr val="FF0000"/>
              </a:solidFill>
            </a:endParaRPr>
          </a:p>
          <a:p>
            <a:pPr eaLnBrk="1" hangingPunct="1"/>
            <a:r>
              <a:rPr lang="en-US" sz="2700" smtClean="0">
                <a:solidFill>
                  <a:srgbClr val="FF0000"/>
                </a:solidFill>
              </a:rPr>
              <a:t>The biggest navy in the world</a:t>
            </a:r>
          </a:p>
          <a:p>
            <a:pPr eaLnBrk="1" hangingPunct="1"/>
            <a:r>
              <a:rPr lang="en-US" sz="2700" smtClean="0">
                <a:solidFill>
                  <a:srgbClr val="FF0000"/>
                </a:solidFill>
              </a:rPr>
              <a:t>An inured standing army</a:t>
            </a:r>
          </a:p>
        </p:txBody>
      </p:sp>
      <p:sp>
        <p:nvSpPr>
          <p:cNvPr id="21510" name="Text Box 8"/>
          <p:cNvSpPr txBox="1">
            <a:spLocks noChangeArrowheads="1"/>
          </p:cNvSpPr>
          <p:nvPr/>
        </p:nvSpPr>
        <p:spPr bwMode="auto">
          <a:xfrm>
            <a:off x="746125" y="1789113"/>
            <a:ext cx="3444875" cy="366712"/>
          </a:xfrm>
          <a:prstGeom prst="rect">
            <a:avLst/>
          </a:prstGeom>
          <a:noFill/>
          <a:ln w="9525">
            <a:noFill/>
            <a:miter lim="800000"/>
            <a:headEnd/>
            <a:tailEnd/>
          </a:ln>
        </p:spPr>
        <p:txBody>
          <a:bodyPr>
            <a:spAutoFit/>
          </a:bodyPr>
          <a:lstStyle/>
          <a:p>
            <a:endParaRPr lang="en-US"/>
          </a:p>
        </p:txBody>
      </p:sp>
      <p:sp>
        <p:nvSpPr>
          <p:cNvPr id="21511" name="Slide Number Placeholder 6"/>
          <p:cNvSpPr>
            <a:spLocks noGrp="1"/>
          </p:cNvSpPr>
          <p:nvPr>
            <p:ph type="sldNum" sz="quarter" idx="12"/>
          </p:nvPr>
        </p:nvSpPr>
        <p:spPr>
          <a:noFill/>
        </p:spPr>
        <p:txBody>
          <a:bodyPr/>
          <a:lstStyle/>
          <a:p>
            <a:fld id="{2468BB56-7353-45E8-AFBF-A1A91711F05C}" type="slidenum">
              <a:rPr lang="en-US" smtClean="0"/>
              <a:pPr/>
              <a:t>17</a:t>
            </a:fld>
            <a:endParaRPr lang="en-US" smtClean="0"/>
          </a:p>
        </p:txBody>
      </p:sp>
      <p:pic>
        <p:nvPicPr>
          <p:cNvPr id="21512"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8">
                                            <p:txEl>
                                              <p:pRg st="0" end="0"/>
                                            </p:txEl>
                                          </p:spTgt>
                                        </p:tgtEl>
                                        <p:attrNameLst>
                                          <p:attrName>style.visibility</p:attrName>
                                        </p:attrNameLst>
                                      </p:cBhvr>
                                      <p:to>
                                        <p:strVal val="visible"/>
                                      </p:to>
                                    </p:set>
                                    <p:animEffect transition="in" filter="dissolve">
                                      <p:cBhvr>
                                        <p:cTn id="12" dur="500"/>
                                        <p:tgtEl>
                                          <p:spTgt spid="2150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508">
                                            <p:txEl>
                                              <p:pRg st="2" end="2"/>
                                            </p:txEl>
                                          </p:spTgt>
                                        </p:tgtEl>
                                        <p:attrNameLst>
                                          <p:attrName>style.visibility</p:attrName>
                                        </p:attrNameLst>
                                      </p:cBhvr>
                                      <p:to>
                                        <p:strVal val="visible"/>
                                      </p:to>
                                    </p:set>
                                    <p:animEffect transition="in" filter="dissolve">
                                      <p:cBhvr>
                                        <p:cTn id="17" dur="500"/>
                                        <p:tgtEl>
                                          <p:spTgt spid="215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508">
                                            <p:txEl>
                                              <p:pRg st="3" end="3"/>
                                            </p:txEl>
                                          </p:spTgt>
                                        </p:tgtEl>
                                        <p:attrNameLst>
                                          <p:attrName>style.visibility</p:attrName>
                                        </p:attrNameLst>
                                      </p:cBhvr>
                                      <p:to>
                                        <p:strVal val="visible"/>
                                      </p:to>
                                    </p:set>
                                    <p:animEffect transition="in" filter="dissolve">
                                      <p:cBhvr>
                                        <p:cTn id="22" dur="500"/>
                                        <p:tgtEl>
                                          <p:spTgt spid="215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507">
                                            <p:txEl>
                                              <p:pRg st="0" end="0"/>
                                            </p:txEl>
                                          </p:spTgt>
                                        </p:tgtEl>
                                        <p:attrNameLst>
                                          <p:attrName>style.visibility</p:attrName>
                                        </p:attrNameLst>
                                      </p:cBhvr>
                                      <p:to>
                                        <p:strVal val="visible"/>
                                      </p:to>
                                    </p:set>
                                    <p:animEffect transition="in" filter="dissolve">
                                      <p:cBhvr>
                                        <p:cTn id="27" dur="500"/>
                                        <p:tgtEl>
                                          <p:spTgt spid="21507">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1507">
                                            <p:txEl>
                                              <p:pRg st="1" end="1"/>
                                            </p:txEl>
                                          </p:spTgt>
                                        </p:tgtEl>
                                        <p:attrNameLst>
                                          <p:attrName>style.visibility</p:attrName>
                                        </p:attrNameLst>
                                      </p:cBhvr>
                                      <p:to>
                                        <p:strVal val="visible"/>
                                      </p:to>
                                    </p:set>
                                    <p:animEffect transition="in" filter="dissolve">
                                      <p:cBhvr>
                                        <p:cTn id="30" dur="500"/>
                                        <p:tgtEl>
                                          <p:spTgt spid="2150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1507">
                                            <p:txEl>
                                              <p:pRg st="2" end="2"/>
                                            </p:txEl>
                                          </p:spTgt>
                                        </p:tgtEl>
                                        <p:attrNameLst>
                                          <p:attrName>style.visibility</p:attrName>
                                        </p:attrNameLst>
                                      </p:cBhvr>
                                      <p:to>
                                        <p:strVal val="visible"/>
                                      </p:to>
                                    </p:set>
                                    <p:animEffect transition="in" filter="dissolve">
                                      <p:cBhvr>
                                        <p:cTn id="35" dur="500"/>
                                        <p:tgtEl>
                                          <p:spTgt spid="21507">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1507">
                                            <p:txEl>
                                              <p:pRg st="4" end="4"/>
                                            </p:txEl>
                                          </p:spTgt>
                                        </p:tgtEl>
                                        <p:attrNameLst>
                                          <p:attrName>style.visibility</p:attrName>
                                        </p:attrNameLst>
                                      </p:cBhvr>
                                      <p:to>
                                        <p:strVal val="visible"/>
                                      </p:to>
                                    </p:set>
                                    <p:animEffect transition="in" filter="dissolve">
                                      <p:cBhvr>
                                        <p:cTn id="40"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507" grpId="0" build="p"/>
      <p:bldP spid="21508"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idx="4294967295"/>
          </p:nvPr>
        </p:nvSpPr>
        <p:spPr/>
        <p:txBody>
          <a:bodyPr/>
          <a:lstStyle/>
          <a:p>
            <a:pPr algn="ctr" eaLnBrk="1" hangingPunct="1"/>
            <a:r>
              <a:rPr lang="en-US" sz="4000" smtClean="0">
                <a:solidFill>
                  <a:srgbClr val="00CC00"/>
                </a:solidFill>
              </a:rPr>
              <a:t>Colonists thought God was on their side</a:t>
            </a:r>
          </a:p>
        </p:txBody>
      </p:sp>
      <p:sp>
        <p:nvSpPr>
          <p:cNvPr id="22531" name="Rectangle 3"/>
          <p:cNvSpPr>
            <a:spLocks noGrp="1" noChangeArrowheads="1"/>
          </p:cNvSpPr>
          <p:nvPr>
            <p:ph type="body" idx="4294967295"/>
          </p:nvPr>
        </p:nvSpPr>
        <p:spPr/>
        <p:txBody>
          <a:bodyPr/>
          <a:lstStyle/>
          <a:p>
            <a:pPr eaLnBrk="1" hangingPunct="1"/>
            <a:r>
              <a:rPr lang="en-US" smtClean="0"/>
              <a:t>They were fighting for LIBERTY</a:t>
            </a:r>
          </a:p>
          <a:p>
            <a:pPr eaLnBrk="1" hangingPunct="1"/>
            <a:r>
              <a:rPr lang="en-US" smtClean="0"/>
              <a:t>The war had an ideology</a:t>
            </a:r>
          </a:p>
          <a:p>
            <a:pPr eaLnBrk="1" hangingPunct="1"/>
            <a:r>
              <a:rPr lang="en-US" smtClean="0"/>
              <a:t>Not just a European dynastic squabble</a:t>
            </a:r>
          </a:p>
        </p:txBody>
      </p:sp>
      <p:sp>
        <p:nvSpPr>
          <p:cNvPr id="22533" name="Slide Number Placeholder 4"/>
          <p:cNvSpPr>
            <a:spLocks noGrp="1"/>
          </p:cNvSpPr>
          <p:nvPr>
            <p:ph type="sldNum" sz="quarter" idx="12"/>
          </p:nvPr>
        </p:nvSpPr>
        <p:spPr>
          <a:noFill/>
        </p:spPr>
        <p:txBody>
          <a:bodyPr/>
          <a:lstStyle/>
          <a:p>
            <a:fld id="{4DBCD56D-862E-42B2-A77A-FDB5772E8118}" type="slidenum">
              <a:rPr lang="en-US" smtClean="0"/>
              <a:pPr/>
              <a:t>18</a:t>
            </a:fld>
            <a:endParaRPr lang="en-US" smtClean="0"/>
          </a:p>
        </p:txBody>
      </p:sp>
      <p:pic>
        <p:nvPicPr>
          <p:cNvPr id="22534"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2531">
                                            <p:txEl>
                                              <p:pRg st="0" end="0"/>
                                            </p:txEl>
                                          </p:spTgt>
                                        </p:tgtEl>
                                        <p:attrNameLst>
                                          <p:attrName>style.visibility</p:attrName>
                                        </p:attrNameLst>
                                      </p:cBhvr>
                                      <p:to>
                                        <p:strVal val="visible"/>
                                      </p:to>
                                    </p:set>
                                    <p:anim calcmode="lin" valueType="num">
                                      <p:cBhvr>
                                        <p:cTn id="14" dur="1000" fill="hold"/>
                                        <p:tgtEl>
                                          <p:spTgt spid="22531">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22531">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253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2531">
                                            <p:txEl>
                                              <p:pRg st="1" end="1"/>
                                            </p:txEl>
                                          </p:spTgt>
                                        </p:tgtEl>
                                        <p:attrNameLst>
                                          <p:attrName>style.visibility</p:attrName>
                                        </p:attrNameLst>
                                      </p:cBhvr>
                                      <p:to>
                                        <p:strVal val="visible"/>
                                      </p:to>
                                    </p:set>
                                    <p:anim calcmode="lin" valueType="num">
                                      <p:cBhvr>
                                        <p:cTn id="21" dur="1000" fill="hold"/>
                                        <p:tgtEl>
                                          <p:spTgt spid="22531">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22531">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2253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22531">
                                            <p:txEl>
                                              <p:pRg st="2" end="2"/>
                                            </p:txEl>
                                          </p:spTgt>
                                        </p:tgtEl>
                                        <p:attrNameLst>
                                          <p:attrName>style.visibility</p:attrName>
                                        </p:attrNameLst>
                                      </p:cBhvr>
                                      <p:to>
                                        <p:strVal val="visible"/>
                                      </p:to>
                                    </p:set>
                                    <p:anim calcmode="lin" valueType="num">
                                      <p:cBhvr>
                                        <p:cTn id="28" dur="1000" fill="hold"/>
                                        <p:tgtEl>
                                          <p:spTgt spid="22531">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22531">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531"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idx="4294967295"/>
          </p:nvPr>
        </p:nvSpPr>
        <p:spPr/>
        <p:txBody>
          <a:bodyPr/>
          <a:lstStyle/>
          <a:p>
            <a:pPr eaLnBrk="1" hangingPunct="1"/>
            <a:r>
              <a:rPr lang="en-US" b="1" smtClean="0">
                <a:solidFill>
                  <a:srgbClr val="9966FF"/>
                </a:solidFill>
              </a:rPr>
              <a:t>The British had serious problems</a:t>
            </a:r>
          </a:p>
        </p:txBody>
      </p:sp>
      <p:sp>
        <p:nvSpPr>
          <p:cNvPr id="23555" name="Rectangle 3"/>
          <p:cNvSpPr>
            <a:spLocks noGrp="1" noChangeArrowheads="1"/>
          </p:cNvSpPr>
          <p:nvPr>
            <p:ph type="body" idx="4294967295"/>
          </p:nvPr>
        </p:nvSpPr>
        <p:spPr/>
        <p:txBody>
          <a:bodyPr/>
          <a:lstStyle/>
          <a:p>
            <a:pPr eaLnBrk="1" hangingPunct="1"/>
            <a:r>
              <a:rPr lang="en-US" smtClean="0"/>
              <a:t>They thought the militia was weak</a:t>
            </a:r>
          </a:p>
          <a:p>
            <a:pPr eaLnBrk="1" hangingPunct="1"/>
            <a:r>
              <a:rPr lang="en-US" smtClean="0"/>
              <a:t>They never made a distinction between militia and wartime units</a:t>
            </a:r>
          </a:p>
          <a:p>
            <a:pPr eaLnBrk="1" hangingPunct="1"/>
            <a:r>
              <a:rPr lang="en-US" smtClean="0"/>
              <a:t>They believed the rebels were a very small minority</a:t>
            </a:r>
          </a:p>
          <a:p>
            <a:pPr eaLnBrk="1" hangingPunct="1"/>
            <a:r>
              <a:rPr lang="en-US" smtClean="0"/>
              <a:t>British counted on a large loyalist backing (but only had around 20%)</a:t>
            </a:r>
          </a:p>
        </p:txBody>
      </p:sp>
      <p:sp>
        <p:nvSpPr>
          <p:cNvPr id="23557" name="Slide Number Placeholder 4"/>
          <p:cNvSpPr>
            <a:spLocks noGrp="1"/>
          </p:cNvSpPr>
          <p:nvPr>
            <p:ph type="sldNum" sz="quarter" idx="12"/>
          </p:nvPr>
        </p:nvSpPr>
        <p:spPr>
          <a:noFill/>
        </p:spPr>
        <p:txBody>
          <a:bodyPr/>
          <a:lstStyle/>
          <a:p>
            <a:fld id="{0BFFC2C6-0646-4FD5-AC35-6DE710458A67}" type="slidenum">
              <a:rPr lang="en-US" smtClean="0"/>
              <a:pPr/>
              <a:t>19</a:t>
            </a:fld>
            <a:endParaRPr lang="en-US" smtClean="0"/>
          </a:p>
        </p:txBody>
      </p:sp>
      <p:pic>
        <p:nvPicPr>
          <p:cNvPr id="23558"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fade">
                                      <p:cBhvr>
                                        <p:cTn id="12" dur="2000"/>
                                        <p:tgtEl>
                                          <p:spTgt spid="23555">
                                            <p:txEl>
                                              <p:pRg st="0" end="0"/>
                                            </p:txEl>
                                          </p:spTgt>
                                        </p:tgtEl>
                                      </p:cBhvr>
                                    </p:animEffect>
                                  </p:childTnLst>
                                  <p:subTnLst>
                                    <p:animClr clrSpc="rgb" dir="cw">
                                      <p:cBhvr override="childStyle">
                                        <p:cTn dur="1" fill="hold" display="0" masterRel="nextClick" afterEffect="1"/>
                                        <p:tgtEl>
                                          <p:spTgt spid="23555">
                                            <p:txEl>
                                              <p:pRg st="0" end="0"/>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fade">
                                      <p:cBhvr>
                                        <p:cTn id="17" dur="2000"/>
                                        <p:tgtEl>
                                          <p:spTgt spid="23555">
                                            <p:txEl>
                                              <p:pRg st="1" end="1"/>
                                            </p:txEl>
                                          </p:spTgt>
                                        </p:tgtEl>
                                      </p:cBhvr>
                                    </p:animEffect>
                                  </p:childTnLst>
                                  <p:subTnLst>
                                    <p:animClr clrSpc="rgb" dir="cw">
                                      <p:cBhvr override="childStyle">
                                        <p:cTn dur="1" fill="hold" display="0" masterRel="nextClick" afterEffect="1"/>
                                        <p:tgtEl>
                                          <p:spTgt spid="23555">
                                            <p:txEl>
                                              <p:pRg st="1" end="1"/>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5">
                                            <p:txEl>
                                              <p:pRg st="2" end="2"/>
                                            </p:txEl>
                                          </p:spTgt>
                                        </p:tgtEl>
                                        <p:attrNameLst>
                                          <p:attrName>style.visibility</p:attrName>
                                        </p:attrNameLst>
                                      </p:cBhvr>
                                      <p:to>
                                        <p:strVal val="visible"/>
                                      </p:to>
                                    </p:set>
                                    <p:animEffect transition="in" filter="fade">
                                      <p:cBhvr>
                                        <p:cTn id="22" dur="2000"/>
                                        <p:tgtEl>
                                          <p:spTgt spid="23555">
                                            <p:txEl>
                                              <p:pRg st="2" end="2"/>
                                            </p:txEl>
                                          </p:spTgt>
                                        </p:tgtEl>
                                      </p:cBhvr>
                                    </p:animEffect>
                                  </p:childTnLst>
                                  <p:subTnLst>
                                    <p:animClr clrSpc="rgb" dir="cw">
                                      <p:cBhvr override="childStyle">
                                        <p:cTn dur="1" fill="hold" display="0" masterRel="nextClick" afterEffect="1"/>
                                        <p:tgtEl>
                                          <p:spTgt spid="23555">
                                            <p:txEl>
                                              <p:pRg st="2" end="2"/>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555">
                                            <p:txEl>
                                              <p:pRg st="3" end="3"/>
                                            </p:txEl>
                                          </p:spTgt>
                                        </p:tgtEl>
                                        <p:attrNameLst>
                                          <p:attrName>style.visibility</p:attrName>
                                        </p:attrNameLst>
                                      </p:cBhvr>
                                      <p:to>
                                        <p:strVal val="visible"/>
                                      </p:to>
                                    </p:set>
                                    <p:animEffect transition="in" filter="fade">
                                      <p:cBhvr>
                                        <p:cTn id="27" dur="2000"/>
                                        <p:tgtEl>
                                          <p:spTgt spid="23555">
                                            <p:txEl>
                                              <p:pRg st="3" end="3"/>
                                            </p:txEl>
                                          </p:spTgt>
                                        </p:tgtEl>
                                      </p:cBhvr>
                                    </p:animEffect>
                                  </p:childTnLst>
                                  <p:subTnLst>
                                    <p:animClr clrSpc="rgb" dir="cw">
                                      <p:cBhvr override="childStyle">
                                        <p:cTn dur="1" fill="hold" display="0" masterRel="nextClick" afterEffect="1"/>
                                        <p:tgtEl>
                                          <p:spTgt spid="23555">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55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
          <p:cNvSpPr>
            <a:spLocks noGrp="1" noChangeArrowheads="1"/>
          </p:cNvSpPr>
          <p:nvPr>
            <p:ph type="ftr" sz="quarter" idx="11"/>
          </p:nvPr>
        </p:nvSpPr>
        <p:spPr>
          <a:noFill/>
        </p:spPr>
        <p:txBody>
          <a:bodyPr/>
          <a:lstStyle/>
          <a:p>
            <a:r>
              <a:rPr lang="en-US" smtClean="0"/>
              <a:t>Copyright © 2010 AIHE</a:t>
            </a:r>
          </a:p>
        </p:txBody>
      </p:sp>
      <p:sp>
        <p:nvSpPr>
          <p:cNvPr id="6147" name="Rectangle 2"/>
          <p:cNvSpPr>
            <a:spLocks noGrp="1" noChangeArrowheads="1"/>
          </p:cNvSpPr>
          <p:nvPr>
            <p:ph type="title" idx="4294967295"/>
          </p:nvPr>
        </p:nvSpPr>
        <p:spPr>
          <a:xfrm>
            <a:off x="228600" y="533400"/>
            <a:ext cx="8610600" cy="1143000"/>
          </a:xfrm>
        </p:spPr>
        <p:txBody>
          <a:bodyPr/>
          <a:lstStyle/>
          <a:p>
            <a:pPr algn="ctr" eaLnBrk="1" hangingPunct="1">
              <a:defRPr/>
            </a:pPr>
            <a:r>
              <a:rPr lang="en-US" sz="4000" dirty="0" smtClean="0">
                <a:solidFill>
                  <a:srgbClr val="FF0000"/>
                </a:solidFill>
              </a:rPr>
              <a:t>Pennsylvania Academic Standards </a:t>
            </a:r>
            <a:br>
              <a:rPr lang="en-US" sz="4000" dirty="0" smtClean="0">
                <a:solidFill>
                  <a:srgbClr val="FF0000"/>
                </a:solidFill>
              </a:rPr>
            </a:br>
            <a:r>
              <a:rPr lang="en-US" sz="4000" dirty="0" smtClean="0">
                <a:solidFill>
                  <a:srgbClr val="FF0000"/>
                </a:solidFill>
              </a:rPr>
              <a:t>for History</a:t>
            </a:r>
            <a:endParaRPr lang="en-US" sz="4000" b="1" dirty="0" smtClean="0">
              <a:solidFill>
                <a:srgbClr val="FF0000"/>
              </a:solidFill>
              <a:effectLst>
                <a:outerShdw blurRad="38100" dist="38100" dir="2700000" algn="tl">
                  <a:srgbClr val="000000">
                    <a:alpha val="43137"/>
                  </a:srgbClr>
                </a:outerShdw>
              </a:effectLst>
            </a:endParaRPr>
          </a:p>
        </p:txBody>
      </p:sp>
      <p:sp>
        <p:nvSpPr>
          <p:cNvPr id="6148" name="Rectangle 3"/>
          <p:cNvSpPr>
            <a:spLocks noGrp="1" noChangeArrowheads="1"/>
          </p:cNvSpPr>
          <p:nvPr>
            <p:ph type="body" idx="4294967295"/>
          </p:nvPr>
        </p:nvSpPr>
        <p:spPr>
          <a:xfrm>
            <a:off x="533400" y="1752600"/>
            <a:ext cx="8153400" cy="4038600"/>
          </a:xfrm>
        </p:spPr>
        <p:txBody>
          <a:bodyPr/>
          <a:lstStyle/>
          <a:p>
            <a:pPr eaLnBrk="1" hangingPunct="1">
              <a:lnSpc>
                <a:spcPct val="90000"/>
              </a:lnSpc>
            </a:pPr>
            <a:r>
              <a:rPr lang="en-US" smtClean="0"/>
              <a:t>Grade Three - History</a:t>
            </a:r>
          </a:p>
          <a:p>
            <a:pPr lvl="1" eaLnBrk="1" hangingPunct="1">
              <a:lnSpc>
                <a:spcPct val="90000"/>
              </a:lnSpc>
            </a:pPr>
            <a:r>
              <a:rPr lang="en-US" sz="2200" smtClean="0">
                <a:solidFill>
                  <a:srgbClr val="FF0000"/>
                </a:solidFill>
              </a:rPr>
              <a:t>8.2.3.B.</a:t>
            </a:r>
            <a:r>
              <a:rPr lang="en-US" sz="2200" smtClean="0">
                <a:solidFill>
                  <a:srgbClr val="FFFF00"/>
                </a:solidFill>
              </a:rPr>
              <a:t> Identify and describe primary documents, material artifacts and historic sites important in Pennsylvania history. </a:t>
            </a:r>
          </a:p>
          <a:p>
            <a:pPr lvl="2" eaLnBrk="1" hangingPunct="1">
              <a:lnSpc>
                <a:spcPct val="90000"/>
              </a:lnSpc>
            </a:pPr>
            <a:r>
              <a:rPr lang="en-US" sz="2000" smtClean="0">
                <a:solidFill>
                  <a:srgbClr val="FFFF00"/>
                </a:solidFill>
              </a:rPr>
              <a:t>Documents, Writings and Oral  Traditions (e.g., Penn’s Charter, Pennsylvania “Declaration of Rights”)</a:t>
            </a:r>
          </a:p>
          <a:p>
            <a:pPr lvl="1" eaLnBrk="1" hangingPunct="1">
              <a:lnSpc>
                <a:spcPct val="90000"/>
              </a:lnSpc>
            </a:pPr>
            <a:r>
              <a:rPr lang="en-US" sz="2200" smtClean="0">
                <a:solidFill>
                  <a:srgbClr val="FF0000"/>
                </a:solidFill>
              </a:rPr>
              <a:t>8.3.3.B.</a:t>
            </a:r>
            <a:r>
              <a:rPr lang="en-US" sz="2200" smtClean="0">
                <a:solidFill>
                  <a:srgbClr val="FFFF00"/>
                </a:solidFill>
              </a:rPr>
              <a:t> Identify contributions of individuals and groups to United States history.  </a:t>
            </a:r>
          </a:p>
          <a:p>
            <a:pPr lvl="2" eaLnBrk="1" hangingPunct="1">
              <a:lnSpc>
                <a:spcPct val="90000"/>
              </a:lnSpc>
            </a:pPr>
            <a:r>
              <a:rPr lang="en-US" sz="1600" smtClean="0">
                <a:solidFill>
                  <a:srgbClr val="FFFF00"/>
                </a:solidFill>
              </a:rPr>
              <a:t>George Washington   </a:t>
            </a:r>
          </a:p>
          <a:p>
            <a:pPr lvl="2" eaLnBrk="1" hangingPunct="1">
              <a:lnSpc>
                <a:spcPct val="90000"/>
              </a:lnSpc>
            </a:pPr>
            <a:r>
              <a:rPr lang="en-US" sz="1600" smtClean="0">
                <a:solidFill>
                  <a:srgbClr val="FFFF00"/>
                </a:solidFill>
              </a:rPr>
              <a:t>Thomas Jefferson   </a:t>
            </a:r>
          </a:p>
          <a:p>
            <a:pPr lvl="2" eaLnBrk="1" hangingPunct="1">
              <a:lnSpc>
                <a:spcPct val="90000"/>
              </a:lnSpc>
            </a:pPr>
            <a:r>
              <a:rPr lang="en-US" sz="1600" smtClean="0">
                <a:solidFill>
                  <a:srgbClr val="FFFF00"/>
                </a:solidFill>
              </a:rPr>
              <a:t>Abraham Lincoln   </a:t>
            </a:r>
          </a:p>
          <a:p>
            <a:pPr lvl="2" eaLnBrk="1" hangingPunct="1">
              <a:lnSpc>
                <a:spcPct val="90000"/>
              </a:lnSpc>
            </a:pPr>
            <a:r>
              <a:rPr lang="en-US" sz="1600" smtClean="0">
                <a:solidFill>
                  <a:srgbClr val="FFFF00"/>
                </a:solidFill>
              </a:rPr>
              <a:t>Theodore Roosevelt   </a:t>
            </a:r>
          </a:p>
          <a:p>
            <a:pPr lvl="2" eaLnBrk="1" hangingPunct="1">
              <a:lnSpc>
                <a:spcPct val="90000"/>
              </a:lnSpc>
            </a:pPr>
            <a:r>
              <a:rPr lang="en-US" sz="1600" smtClean="0">
                <a:solidFill>
                  <a:srgbClr val="FFFF00"/>
                </a:solidFill>
              </a:rPr>
              <a:t>Franklin D. Roosevelt</a:t>
            </a:r>
          </a:p>
        </p:txBody>
      </p:sp>
      <p:sp>
        <p:nvSpPr>
          <p:cNvPr id="6149" name="Text Box 6"/>
          <p:cNvSpPr txBox="1">
            <a:spLocks noChangeArrowheads="1"/>
          </p:cNvSpPr>
          <p:nvPr/>
        </p:nvSpPr>
        <p:spPr bwMode="auto">
          <a:xfrm>
            <a:off x="1066800" y="3962400"/>
            <a:ext cx="7086600" cy="366713"/>
          </a:xfrm>
          <a:prstGeom prst="rect">
            <a:avLst/>
          </a:prstGeom>
          <a:noFill/>
          <a:ln w="9525">
            <a:noFill/>
            <a:miter lim="800000"/>
            <a:headEnd/>
            <a:tailEnd/>
          </a:ln>
        </p:spPr>
        <p:txBody>
          <a:bodyPr>
            <a:spAutoFit/>
          </a:bodyPr>
          <a:lstStyle/>
          <a:p>
            <a:endParaRPr lang="en-US"/>
          </a:p>
        </p:txBody>
      </p:sp>
      <p:sp>
        <p:nvSpPr>
          <p:cNvPr id="6150" name="Slide Number Placeholder 5"/>
          <p:cNvSpPr>
            <a:spLocks noGrp="1"/>
          </p:cNvSpPr>
          <p:nvPr>
            <p:ph type="sldNum" sz="quarter" idx="12"/>
          </p:nvPr>
        </p:nvSpPr>
        <p:spPr>
          <a:noFill/>
        </p:spPr>
        <p:txBody>
          <a:bodyPr/>
          <a:lstStyle/>
          <a:p>
            <a:fld id="{ED8DE5E9-BFEF-47CC-B1B5-E81A1463B647}" type="slidenum">
              <a:rPr lang="en-US" smtClean="0"/>
              <a:pPr/>
              <a:t>2</a:t>
            </a:fld>
            <a:endParaRPr lang="en-US" smtClean="0"/>
          </a:p>
        </p:txBody>
      </p:sp>
      <p:pic>
        <p:nvPicPr>
          <p:cNvPr id="6151"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idx="4294967295"/>
          </p:nvPr>
        </p:nvSpPr>
        <p:spPr>
          <a:xfrm>
            <a:off x="609600" y="533400"/>
            <a:ext cx="8077200" cy="1524000"/>
          </a:xfrm>
        </p:spPr>
        <p:txBody>
          <a:bodyPr/>
          <a:lstStyle/>
          <a:p>
            <a:pPr eaLnBrk="1" hangingPunct="1"/>
            <a:r>
              <a:rPr lang="en-US" smtClean="0">
                <a:solidFill>
                  <a:srgbClr val="33CCFF"/>
                </a:solidFill>
              </a:rPr>
              <a:t>More Problems:</a:t>
            </a:r>
            <a:br>
              <a:rPr lang="en-US" smtClean="0">
                <a:solidFill>
                  <a:srgbClr val="33CCFF"/>
                </a:solidFill>
              </a:rPr>
            </a:br>
            <a:endParaRPr lang="en-US" smtClean="0">
              <a:solidFill>
                <a:srgbClr val="33CCFF"/>
              </a:solidFill>
            </a:endParaRPr>
          </a:p>
        </p:txBody>
      </p:sp>
      <p:sp>
        <p:nvSpPr>
          <p:cNvPr id="24579" name="Rectangle 3"/>
          <p:cNvSpPr>
            <a:spLocks noGrp="1" noChangeArrowheads="1"/>
          </p:cNvSpPr>
          <p:nvPr>
            <p:ph type="body" idx="4294967295"/>
          </p:nvPr>
        </p:nvSpPr>
        <p:spPr/>
        <p:txBody>
          <a:bodyPr/>
          <a:lstStyle/>
          <a:p>
            <a:pPr eaLnBrk="1" hangingPunct="1">
              <a:lnSpc>
                <a:spcPct val="80000"/>
              </a:lnSpc>
            </a:pPr>
            <a:r>
              <a:rPr lang="en-US" sz="2200" smtClean="0"/>
              <a:t>Divided Centralized Colonies – No strategic heart</a:t>
            </a:r>
          </a:p>
          <a:p>
            <a:pPr eaLnBrk="1" hangingPunct="1">
              <a:lnSpc>
                <a:spcPct val="80000"/>
              </a:lnSpc>
            </a:pPr>
            <a:r>
              <a:rPr lang="en-US" sz="2200" smtClean="0"/>
              <a:t>They had major logistics and manpower problems</a:t>
            </a:r>
          </a:p>
          <a:p>
            <a:pPr eaLnBrk="1" hangingPunct="1">
              <a:lnSpc>
                <a:spcPct val="80000"/>
              </a:lnSpc>
            </a:pPr>
            <a:r>
              <a:rPr lang="en-US" sz="2200" smtClean="0"/>
              <a:t>3,000 miles across the Atlantic</a:t>
            </a:r>
          </a:p>
          <a:p>
            <a:pPr lvl="1" eaLnBrk="1" hangingPunct="1">
              <a:lnSpc>
                <a:spcPct val="80000"/>
              </a:lnSpc>
            </a:pPr>
            <a:r>
              <a:rPr lang="en-US" sz="2200" smtClean="0"/>
              <a:t>Includes, difficult communication</a:t>
            </a:r>
          </a:p>
          <a:p>
            <a:pPr eaLnBrk="1" hangingPunct="1">
              <a:lnSpc>
                <a:spcPct val="80000"/>
              </a:lnSpc>
            </a:pPr>
            <a:r>
              <a:rPr lang="en-US" sz="2200" smtClean="0"/>
              <a:t>Cumbersome administration bureaucracy</a:t>
            </a:r>
          </a:p>
          <a:p>
            <a:pPr eaLnBrk="1" hangingPunct="1">
              <a:lnSpc>
                <a:spcPct val="80000"/>
              </a:lnSpc>
            </a:pPr>
            <a:r>
              <a:rPr lang="en-US" sz="2200" smtClean="0"/>
              <a:t>Staffed with incompetent patronage appointees</a:t>
            </a:r>
          </a:p>
          <a:p>
            <a:pPr eaLnBrk="1" hangingPunct="1">
              <a:lnSpc>
                <a:spcPct val="80000"/>
              </a:lnSpc>
            </a:pPr>
            <a:r>
              <a:rPr lang="en-US" sz="2200" smtClean="0"/>
              <a:t>Little coordination between departments</a:t>
            </a:r>
          </a:p>
          <a:p>
            <a:pPr eaLnBrk="1" hangingPunct="1">
              <a:lnSpc>
                <a:spcPct val="80000"/>
              </a:lnSpc>
            </a:pPr>
            <a:r>
              <a:rPr lang="en-US" sz="2200" smtClean="0"/>
              <a:t>Bad roads in America</a:t>
            </a:r>
          </a:p>
          <a:p>
            <a:pPr eaLnBrk="1" hangingPunct="1">
              <a:lnSpc>
                <a:spcPct val="80000"/>
              </a:lnSpc>
            </a:pPr>
            <a:r>
              <a:rPr lang="en-US" sz="2200" smtClean="0"/>
              <a:t>During the French and Indian War, Americans fed the Brits –  not now.</a:t>
            </a:r>
          </a:p>
          <a:p>
            <a:pPr eaLnBrk="1" hangingPunct="1">
              <a:lnSpc>
                <a:spcPct val="80000"/>
              </a:lnSpc>
            </a:pPr>
            <a:r>
              <a:rPr lang="en-US" sz="2200" smtClean="0"/>
              <a:t>British foraging became pillaging</a:t>
            </a:r>
          </a:p>
          <a:p>
            <a:pPr lvl="1" eaLnBrk="1" hangingPunct="1">
              <a:lnSpc>
                <a:spcPct val="80000"/>
              </a:lnSpc>
            </a:pPr>
            <a:r>
              <a:rPr lang="en-US" sz="2200" smtClean="0"/>
              <a:t>Drove many colonists to the Patriot cause</a:t>
            </a:r>
          </a:p>
          <a:p>
            <a:pPr eaLnBrk="1" hangingPunct="1">
              <a:lnSpc>
                <a:spcPct val="80000"/>
              </a:lnSpc>
            </a:pPr>
            <a:endParaRPr lang="en-US" sz="2200" smtClean="0"/>
          </a:p>
        </p:txBody>
      </p:sp>
      <p:sp>
        <p:nvSpPr>
          <p:cNvPr id="24581" name="Slide Number Placeholder 4"/>
          <p:cNvSpPr>
            <a:spLocks noGrp="1"/>
          </p:cNvSpPr>
          <p:nvPr>
            <p:ph type="sldNum" sz="quarter" idx="12"/>
          </p:nvPr>
        </p:nvSpPr>
        <p:spPr>
          <a:noFill/>
        </p:spPr>
        <p:txBody>
          <a:bodyPr/>
          <a:lstStyle/>
          <a:p>
            <a:fld id="{C7C5A3CA-FBB6-4832-8DFA-2CF7787D946E}" type="slidenum">
              <a:rPr lang="en-US" smtClean="0"/>
              <a:pPr/>
              <a:t>20</a:t>
            </a:fld>
            <a:endParaRPr lang="en-US" smtClean="0"/>
          </a:p>
        </p:txBody>
      </p:sp>
      <p:pic>
        <p:nvPicPr>
          <p:cNvPr id="24582"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898"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4579">
                                            <p:txEl>
                                              <p:pRg st="0" end="0"/>
                                            </p:txEl>
                                          </p:spTgt>
                                        </p:tgtEl>
                                        <p:attrNameLst>
                                          <p:attrName>style.visibility</p:attrName>
                                        </p:attrNameLst>
                                      </p:cBhvr>
                                      <p:to>
                                        <p:strVal val="visible"/>
                                      </p:to>
                                    </p:set>
                                    <p:animEffect transition="in" filter="fade">
                                      <p:cBhvr>
                                        <p:cTn id="15" dur="1000"/>
                                        <p:tgtEl>
                                          <p:spTgt spid="24579">
                                            <p:txEl>
                                              <p:pRg st="0" end="0"/>
                                            </p:txEl>
                                          </p:spTgt>
                                        </p:tgtEl>
                                      </p:cBhvr>
                                    </p:animEffect>
                                    <p:anim calcmode="lin" valueType="num">
                                      <p:cBhvr>
                                        <p:cTn id="16"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457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457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4579">
                                            <p:txEl>
                                              <p:pRg st="1" end="1"/>
                                            </p:txEl>
                                          </p:spTgt>
                                        </p:tgtEl>
                                        <p:attrNameLst>
                                          <p:attrName>style.visibility</p:attrName>
                                        </p:attrNameLst>
                                      </p:cBhvr>
                                      <p:to>
                                        <p:strVal val="visible"/>
                                      </p:to>
                                    </p:set>
                                    <p:animEffect transition="in" filter="fade">
                                      <p:cBhvr>
                                        <p:cTn id="23" dur="1000"/>
                                        <p:tgtEl>
                                          <p:spTgt spid="24579">
                                            <p:txEl>
                                              <p:pRg st="1" end="1"/>
                                            </p:txEl>
                                          </p:spTgt>
                                        </p:tgtEl>
                                      </p:cBhvr>
                                    </p:animEffect>
                                    <p:anim calcmode="lin" valueType="num">
                                      <p:cBhvr>
                                        <p:cTn id="24"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457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457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4579">
                                            <p:txEl>
                                              <p:pRg st="2" end="2"/>
                                            </p:txEl>
                                          </p:spTgt>
                                        </p:tgtEl>
                                        <p:attrNameLst>
                                          <p:attrName>style.visibility</p:attrName>
                                        </p:attrNameLst>
                                      </p:cBhvr>
                                      <p:to>
                                        <p:strVal val="visible"/>
                                      </p:to>
                                    </p:set>
                                    <p:animEffect transition="in" filter="fade">
                                      <p:cBhvr>
                                        <p:cTn id="31" dur="1000"/>
                                        <p:tgtEl>
                                          <p:spTgt spid="24579">
                                            <p:txEl>
                                              <p:pRg st="2" end="2"/>
                                            </p:txEl>
                                          </p:spTgt>
                                        </p:tgtEl>
                                      </p:cBhvr>
                                    </p:animEffect>
                                    <p:anim calcmode="lin" valueType="num">
                                      <p:cBhvr>
                                        <p:cTn id="32"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457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4579">
                                            <p:txEl>
                                              <p:pRg st="2" end="2"/>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24579">
                                            <p:txEl>
                                              <p:pRg st="3" end="3"/>
                                            </p:txEl>
                                          </p:spTgt>
                                        </p:tgtEl>
                                        <p:attrNameLst>
                                          <p:attrName>style.visibility</p:attrName>
                                        </p:attrNameLst>
                                      </p:cBhvr>
                                      <p:to>
                                        <p:strVal val="visible"/>
                                      </p:to>
                                    </p:set>
                                    <p:animEffect transition="in" filter="fade">
                                      <p:cBhvr>
                                        <p:cTn id="37" dur="1000"/>
                                        <p:tgtEl>
                                          <p:spTgt spid="24579">
                                            <p:txEl>
                                              <p:pRg st="3" end="3"/>
                                            </p:txEl>
                                          </p:spTgt>
                                        </p:tgtEl>
                                      </p:cBhvr>
                                    </p:animEffect>
                                    <p:anim calcmode="lin" valueType="num">
                                      <p:cBhvr>
                                        <p:cTn id="38"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39" dur="898" decel="100000" fill="hold"/>
                                        <p:tgtEl>
                                          <p:spTgt spid="24579">
                                            <p:txEl>
                                              <p:pRg st="3" end="3"/>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898"/>
                                          </p:stCondLst>
                                        </p:cTn>
                                        <p:tgtEl>
                                          <p:spTgt spid="2457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24579">
                                            <p:txEl>
                                              <p:pRg st="4" end="4"/>
                                            </p:txEl>
                                          </p:spTgt>
                                        </p:tgtEl>
                                        <p:attrNameLst>
                                          <p:attrName>style.visibility</p:attrName>
                                        </p:attrNameLst>
                                      </p:cBhvr>
                                      <p:to>
                                        <p:strVal val="visible"/>
                                      </p:to>
                                    </p:set>
                                    <p:animEffect transition="in" filter="fade">
                                      <p:cBhvr>
                                        <p:cTn id="45" dur="1000"/>
                                        <p:tgtEl>
                                          <p:spTgt spid="24579">
                                            <p:txEl>
                                              <p:pRg st="4" end="4"/>
                                            </p:txEl>
                                          </p:spTgt>
                                        </p:tgtEl>
                                      </p:cBhvr>
                                    </p:animEffect>
                                    <p:anim calcmode="lin" valueType="num">
                                      <p:cBhvr>
                                        <p:cTn id="46" dur="1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47" dur="898" decel="100000" fill="hold"/>
                                        <p:tgtEl>
                                          <p:spTgt spid="24579">
                                            <p:txEl>
                                              <p:pRg st="4" end="4"/>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898"/>
                                          </p:stCondLst>
                                        </p:cTn>
                                        <p:tgtEl>
                                          <p:spTgt spid="2457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24579">
                                            <p:txEl>
                                              <p:pRg st="5" end="5"/>
                                            </p:txEl>
                                          </p:spTgt>
                                        </p:tgtEl>
                                        <p:attrNameLst>
                                          <p:attrName>style.visibility</p:attrName>
                                        </p:attrNameLst>
                                      </p:cBhvr>
                                      <p:to>
                                        <p:strVal val="visible"/>
                                      </p:to>
                                    </p:set>
                                    <p:animEffect transition="in" filter="fade">
                                      <p:cBhvr>
                                        <p:cTn id="53" dur="1000"/>
                                        <p:tgtEl>
                                          <p:spTgt spid="24579">
                                            <p:txEl>
                                              <p:pRg st="5" end="5"/>
                                            </p:txEl>
                                          </p:spTgt>
                                        </p:tgtEl>
                                      </p:cBhvr>
                                    </p:animEffect>
                                    <p:anim calcmode="lin" valueType="num">
                                      <p:cBhvr>
                                        <p:cTn id="54" dur="10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p:cTn id="55" dur="898" decel="100000" fill="hold"/>
                                        <p:tgtEl>
                                          <p:spTgt spid="24579">
                                            <p:txEl>
                                              <p:pRg st="5" end="5"/>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898"/>
                                          </p:stCondLst>
                                        </p:cTn>
                                        <p:tgtEl>
                                          <p:spTgt spid="2457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24579">
                                            <p:txEl>
                                              <p:pRg st="6" end="6"/>
                                            </p:txEl>
                                          </p:spTgt>
                                        </p:tgtEl>
                                        <p:attrNameLst>
                                          <p:attrName>style.visibility</p:attrName>
                                        </p:attrNameLst>
                                      </p:cBhvr>
                                      <p:to>
                                        <p:strVal val="visible"/>
                                      </p:to>
                                    </p:set>
                                    <p:animEffect transition="in" filter="fade">
                                      <p:cBhvr>
                                        <p:cTn id="61" dur="1000"/>
                                        <p:tgtEl>
                                          <p:spTgt spid="24579">
                                            <p:txEl>
                                              <p:pRg st="6" end="6"/>
                                            </p:txEl>
                                          </p:spTgt>
                                        </p:tgtEl>
                                      </p:cBhvr>
                                    </p:animEffect>
                                    <p:anim calcmode="lin" valueType="num">
                                      <p:cBhvr>
                                        <p:cTn id="62" dur="10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p:cTn id="63" dur="898" decel="100000" fill="hold"/>
                                        <p:tgtEl>
                                          <p:spTgt spid="24579">
                                            <p:txEl>
                                              <p:pRg st="6" end="6"/>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898"/>
                                          </p:stCondLst>
                                        </p:cTn>
                                        <p:tgtEl>
                                          <p:spTgt spid="24579">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grpId="0" nodeType="clickEffect">
                                  <p:stCondLst>
                                    <p:cond delay="0"/>
                                  </p:stCondLst>
                                  <p:childTnLst>
                                    <p:set>
                                      <p:cBhvr>
                                        <p:cTn id="68" dur="1" fill="hold">
                                          <p:stCondLst>
                                            <p:cond delay="0"/>
                                          </p:stCondLst>
                                        </p:cTn>
                                        <p:tgtEl>
                                          <p:spTgt spid="24579">
                                            <p:txEl>
                                              <p:pRg st="7" end="7"/>
                                            </p:txEl>
                                          </p:spTgt>
                                        </p:tgtEl>
                                        <p:attrNameLst>
                                          <p:attrName>style.visibility</p:attrName>
                                        </p:attrNameLst>
                                      </p:cBhvr>
                                      <p:to>
                                        <p:strVal val="visible"/>
                                      </p:to>
                                    </p:set>
                                    <p:animEffect transition="in" filter="fade">
                                      <p:cBhvr>
                                        <p:cTn id="69" dur="1000"/>
                                        <p:tgtEl>
                                          <p:spTgt spid="24579">
                                            <p:txEl>
                                              <p:pRg st="7" end="7"/>
                                            </p:txEl>
                                          </p:spTgt>
                                        </p:tgtEl>
                                      </p:cBhvr>
                                    </p:animEffect>
                                    <p:anim calcmode="lin" valueType="num">
                                      <p:cBhvr>
                                        <p:cTn id="70" dur="1000" fill="hold"/>
                                        <p:tgtEl>
                                          <p:spTgt spid="24579">
                                            <p:txEl>
                                              <p:pRg st="7" end="7"/>
                                            </p:txEl>
                                          </p:spTgt>
                                        </p:tgtEl>
                                        <p:attrNameLst>
                                          <p:attrName>ppt_x</p:attrName>
                                        </p:attrNameLst>
                                      </p:cBhvr>
                                      <p:tavLst>
                                        <p:tav tm="0">
                                          <p:val>
                                            <p:strVal val="#ppt_x"/>
                                          </p:val>
                                        </p:tav>
                                        <p:tav tm="100000">
                                          <p:val>
                                            <p:strVal val="#ppt_x"/>
                                          </p:val>
                                        </p:tav>
                                      </p:tavLst>
                                    </p:anim>
                                    <p:anim calcmode="lin" valueType="num">
                                      <p:cBhvr>
                                        <p:cTn id="71" dur="898" decel="100000" fill="hold"/>
                                        <p:tgtEl>
                                          <p:spTgt spid="24579">
                                            <p:txEl>
                                              <p:pRg st="7" end="7"/>
                                            </p:tx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898"/>
                                          </p:stCondLst>
                                        </p:cTn>
                                        <p:tgtEl>
                                          <p:spTgt spid="24579">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7" presetClass="entr" presetSubtype="0" fill="hold" grpId="0" nodeType="clickEffect">
                                  <p:stCondLst>
                                    <p:cond delay="0"/>
                                  </p:stCondLst>
                                  <p:childTnLst>
                                    <p:set>
                                      <p:cBhvr>
                                        <p:cTn id="76" dur="1" fill="hold">
                                          <p:stCondLst>
                                            <p:cond delay="0"/>
                                          </p:stCondLst>
                                        </p:cTn>
                                        <p:tgtEl>
                                          <p:spTgt spid="24579">
                                            <p:txEl>
                                              <p:pRg st="8" end="8"/>
                                            </p:txEl>
                                          </p:spTgt>
                                        </p:tgtEl>
                                        <p:attrNameLst>
                                          <p:attrName>style.visibility</p:attrName>
                                        </p:attrNameLst>
                                      </p:cBhvr>
                                      <p:to>
                                        <p:strVal val="visible"/>
                                      </p:to>
                                    </p:set>
                                    <p:animEffect transition="in" filter="fade">
                                      <p:cBhvr>
                                        <p:cTn id="77" dur="1000"/>
                                        <p:tgtEl>
                                          <p:spTgt spid="24579">
                                            <p:txEl>
                                              <p:pRg st="8" end="8"/>
                                            </p:txEl>
                                          </p:spTgt>
                                        </p:tgtEl>
                                      </p:cBhvr>
                                    </p:animEffect>
                                    <p:anim calcmode="lin" valueType="num">
                                      <p:cBhvr>
                                        <p:cTn id="78" dur="1000" fill="hold"/>
                                        <p:tgtEl>
                                          <p:spTgt spid="24579">
                                            <p:txEl>
                                              <p:pRg st="8" end="8"/>
                                            </p:txEl>
                                          </p:spTgt>
                                        </p:tgtEl>
                                        <p:attrNameLst>
                                          <p:attrName>ppt_x</p:attrName>
                                        </p:attrNameLst>
                                      </p:cBhvr>
                                      <p:tavLst>
                                        <p:tav tm="0">
                                          <p:val>
                                            <p:strVal val="#ppt_x"/>
                                          </p:val>
                                        </p:tav>
                                        <p:tav tm="100000">
                                          <p:val>
                                            <p:strVal val="#ppt_x"/>
                                          </p:val>
                                        </p:tav>
                                      </p:tavLst>
                                    </p:anim>
                                    <p:anim calcmode="lin" valueType="num">
                                      <p:cBhvr>
                                        <p:cTn id="79" dur="898" decel="100000" fill="hold"/>
                                        <p:tgtEl>
                                          <p:spTgt spid="24579">
                                            <p:txEl>
                                              <p:pRg st="8" end="8"/>
                                            </p:txEl>
                                          </p:spTgt>
                                        </p:tgtEl>
                                        <p:attrNameLst>
                                          <p:attrName>ppt_y</p:attrName>
                                        </p:attrNameLst>
                                      </p:cBhvr>
                                      <p:tavLst>
                                        <p:tav tm="0">
                                          <p:val>
                                            <p:strVal val="#ppt_y+1"/>
                                          </p:val>
                                        </p:tav>
                                        <p:tav tm="100000">
                                          <p:val>
                                            <p:strVal val="#ppt_y-.03"/>
                                          </p:val>
                                        </p:tav>
                                      </p:tavLst>
                                    </p:anim>
                                    <p:anim calcmode="lin" valueType="num">
                                      <p:cBhvr>
                                        <p:cTn id="80" dur="100" accel="100000" fill="hold">
                                          <p:stCondLst>
                                            <p:cond delay="898"/>
                                          </p:stCondLst>
                                        </p:cTn>
                                        <p:tgtEl>
                                          <p:spTgt spid="24579">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37" presetClass="entr" presetSubtype="0" fill="hold" grpId="0" nodeType="clickEffect">
                                  <p:stCondLst>
                                    <p:cond delay="0"/>
                                  </p:stCondLst>
                                  <p:childTnLst>
                                    <p:set>
                                      <p:cBhvr>
                                        <p:cTn id="84" dur="1" fill="hold">
                                          <p:stCondLst>
                                            <p:cond delay="0"/>
                                          </p:stCondLst>
                                        </p:cTn>
                                        <p:tgtEl>
                                          <p:spTgt spid="24579">
                                            <p:txEl>
                                              <p:pRg st="9" end="9"/>
                                            </p:txEl>
                                          </p:spTgt>
                                        </p:tgtEl>
                                        <p:attrNameLst>
                                          <p:attrName>style.visibility</p:attrName>
                                        </p:attrNameLst>
                                      </p:cBhvr>
                                      <p:to>
                                        <p:strVal val="visible"/>
                                      </p:to>
                                    </p:set>
                                    <p:animEffect transition="in" filter="fade">
                                      <p:cBhvr>
                                        <p:cTn id="85" dur="1000"/>
                                        <p:tgtEl>
                                          <p:spTgt spid="24579">
                                            <p:txEl>
                                              <p:pRg st="9" end="9"/>
                                            </p:txEl>
                                          </p:spTgt>
                                        </p:tgtEl>
                                      </p:cBhvr>
                                    </p:animEffect>
                                    <p:anim calcmode="lin" valueType="num">
                                      <p:cBhvr>
                                        <p:cTn id="86" dur="1000" fill="hold"/>
                                        <p:tgtEl>
                                          <p:spTgt spid="24579">
                                            <p:txEl>
                                              <p:pRg st="9" end="9"/>
                                            </p:txEl>
                                          </p:spTgt>
                                        </p:tgtEl>
                                        <p:attrNameLst>
                                          <p:attrName>ppt_x</p:attrName>
                                        </p:attrNameLst>
                                      </p:cBhvr>
                                      <p:tavLst>
                                        <p:tav tm="0">
                                          <p:val>
                                            <p:strVal val="#ppt_x"/>
                                          </p:val>
                                        </p:tav>
                                        <p:tav tm="100000">
                                          <p:val>
                                            <p:strVal val="#ppt_x"/>
                                          </p:val>
                                        </p:tav>
                                      </p:tavLst>
                                    </p:anim>
                                    <p:anim calcmode="lin" valueType="num">
                                      <p:cBhvr>
                                        <p:cTn id="87" dur="898" decel="100000" fill="hold"/>
                                        <p:tgtEl>
                                          <p:spTgt spid="24579">
                                            <p:txEl>
                                              <p:pRg st="9" end="9"/>
                                            </p:txEl>
                                          </p:spTgt>
                                        </p:tgtEl>
                                        <p:attrNameLst>
                                          <p:attrName>ppt_y</p:attrName>
                                        </p:attrNameLst>
                                      </p:cBhvr>
                                      <p:tavLst>
                                        <p:tav tm="0">
                                          <p:val>
                                            <p:strVal val="#ppt_y+1"/>
                                          </p:val>
                                        </p:tav>
                                        <p:tav tm="100000">
                                          <p:val>
                                            <p:strVal val="#ppt_y-.03"/>
                                          </p:val>
                                        </p:tav>
                                      </p:tavLst>
                                    </p:anim>
                                    <p:anim calcmode="lin" valueType="num">
                                      <p:cBhvr>
                                        <p:cTn id="88" dur="100" accel="100000" fill="hold">
                                          <p:stCondLst>
                                            <p:cond delay="898"/>
                                          </p:stCondLst>
                                        </p:cTn>
                                        <p:tgtEl>
                                          <p:spTgt spid="24579">
                                            <p:txEl>
                                              <p:pRg st="9" end="9"/>
                                            </p:txEl>
                                          </p:spTgt>
                                        </p:tgtEl>
                                        <p:attrNameLst>
                                          <p:attrName>ppt_y</p:attrName>
                                        </p:attrNameLst>
                                      </p:cBhvr>
                                      <p:tavLst>
                                        <p:tav tm="0">
                                          <p:val>
                                            <p:strVal val="#ppt_y-.03"/>
                                          </p:val>
                                        </p:tav>
                                        <p:tav tm="100000">
                                          <p:val>
                                            <p:strVal val="#ppt_y"/>
                                          </p:val>
                                        </p:tav>
                                      </p:tavLst>
                                    </p:anim>
                                  </p:childTnLst>
                                </p:cTn>
                              </p:par>
                              <p:par>
                                <p:cTn id="89" presetID="37" presetClass="entr" presetSubtype="0" fill="hold" grpId="0" nodeType="withEffect">
                                  <p:stCondLst>
                                    <p:cond delay="0"/>
                                  </p:stCondLst>
                                  <p:childTnLst>
                                    <p:set>
                                      <p:cBhvr>
                                        <p:cTn id="90" dur="1" fill="hold">
                                          <p:stCondLst>
                                            <p:cond delay="0"/>
                                          </p:stCondLst>
                                        </p:cTn>
                                        <p:tgtEl>
                                          <p:spTgt spid="24579">
                                            <p:txEl>
                                              <p:pRg st="10" end="10"/>
                                            </p:txEl>
                                          </p:spTgt>
                                        </p:tgtEl>
                                        <p:attrNameLst>
                                          <p:attrName>style.visibility</p:attrName>
                                        </p:attrNameLst>
                                      </p:cBhvr>
                                      <p:to>
                                        <p:strVal val="visible"/>
                                      </p:to>
                                    </p:set>
                                    <p:animEffect transition="in" filter="fade">
                                      <p:cBhvr>
                                        <p:cTn id="91" dur="1000"/>
                                        <p:tgtEl>
                                          <p:spTgt spid="24579">
                                            <p:txEl>
                                              <p:pRg st="10" end="10"/>
                                            </p:txEl>
                                          </p:spTgt>
                                        </p:tgtEl>
                                      </p:cBhvr>
                                    </p:animEffect>
                                    <p:anim calcmode="lin" valueType="num">
                                      <p:cBhvr>
                                        <p:cTn id="92" dur="1000" fill="hold"/>
                                        <p:tgtEl>
                                          <p:spTgt spid="24579">
                                            <p:txEl>
                                              <p:pRg st="10" end="10"/>
                                            </p:txEl>
                                          </p:spTgt>
                                        </p:tgtEl>
                                        <p:attrNameLst>
                                          <p:attrName>ppt_x</p:attrName>
                                        </p:attrNameLst>
                                      </p:cBhvr>
                                      <p:tavLst>
                                        <p:tav tm="0">
                                          <p:val>
                                            <p:strVal val="#ppt_x"/>
                                          </p:val>
                                        </p:tav>
                                        <p:tav tm="100000">
                                          <p:val>
                                            <p:strVal val="#ppt_x"/>
                                          </p:val>
                                        </p:tav>
                                      </p:tavLst>
                                    </p:anim>
                                    <p:anim calcmode="lin" valueType="num">
                                      <p:cBhvr>
                                        <p:cTn id="93" dur="898" decel="100000" fill="hold"/>
                                        <p:tgtEl>
                                          <p:spTgt spid="24579">
                                            <p:txEl>
                                              <p:pRg st="10" end="10"/>
                                            </p:tx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898"/>
                                          </p:stCondLst>
                                        </p:cTn>
                                        <p:tgtEl>
                                          <p:spTgt spid="24579">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579"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idx="4294967295"/>
          </p:nvPr>
        </p:nvSpPr>
        <p:spPr/>
        <p:txBody>
          <a:bodyPr/>
          <a:lstStyle/>
          <a:p>
            <a:pPr eaLnBrk="1" hangingPunct="1"/>
            <a:r>
              <a:rPr lang="en-US" smtClean="0">
                <a:solidFill>
                  <a:srgbClr val="FFFF00"/>
                </a:solidFill>
              </a:rPr>
              <a:t>And More:</a:t>
            </a:r>
          </a:p>
        </p:txBody>
      </p:sp>
      <p:sp>
        <p:nvSpPr>
          <p:cNvPr id="25603" name="Rectangle 3"/>
          <p:cNvSpPr>
            <a:spLocks noGrp="1" noChangeArrowheads="1"/>
          </p:cNvSpPr>
          <p:nvPr>
            <p:ph type="body" idx="4294967295"/>
          </p:nvPr>
        </p:nvSpPr>
        <p:spPr/>
        <p:txBody>
          <a:bodyPr/>
          <a:lstStyle/>
          <a:p>
            <a:pPr eaLnBrk="1" hangingPunct="1">
              <a:lnSpc>
                <a:spcPct val="90000"/>
              </a:lnSpc>
            </a:pPr>
            <a:r>
              <a:rPr lang="en-US" sz="2700" smtClean="0">
                <a:solidFill>
                  <a:srgbClr val="33CCFF"/>
                </a:solidFill>
              </a:rPr>
              <a:t>British did not have full support at home</a:t>
            </a:r>
          </a:p>
          <a:p>
            <a:pPr eaLnBrk="1" hangingPunct="1">
              <a:lnSpc>
                <a:spcPct val="90000"/>
              </a:lnSpc>
            </a:pPr>
            <a:r>
              <a:rPr lang="en-US" sz="2700" smtClean="0">
                <a:solidFill>
                  <a:srgbClr val="33CCFF"/>
                </a:solidFill>
              </a:rPr>
              <a:t>William Pitt, Edmund Burke, Isaac Barre, John Wilkes and merchants were against the war.</a:t>
            </a:r>
          </a:p>
          <a:p>
            <a:pPr eaLnBrk="1" hangingPunct="1">
              <a:lnSpc>
                <a:spcPct val="90000"/>
              </a:lnSpc>
            </a:pPr>
            <a:r>
              <a:rPr lang="en-US" sz="2700" smtClean="0">
                <a:solidFill>
                  <a:srgbClr val="33CCFF"/>
                </a:solidFill>
              </a:rPr>
              <a:t>Difficult recruiting</a:t>
            </a:r>
          </a:p>
          <a:p>
            <a:pPr eaLnBrk="1" hangingPunct="1">
              <a:lnSpc>
                <a:spcPct val="90000"/>
              </a:lnSpc>
            </a:pPr>
            <a:r>
              <a:rPr lang="en-US" sz="2700" smtClean="0">
                <a:solidFill>
                  <a:srgbClr val="33CCFF"/>
                </a:solidFill>
              </a:rPr>
              <a:t>They had to hire 30,000 Germans (not mercenaries) </a:t>
            </a:r>
          </a:p>
          <a:p>
            <a:pPr eaLnBrk="1" hangingPunct="1">
              <a:lnSpc>
                <a:spcPct val="90000"/>
              </a:lnSpc>
            </a:pPr>
            <a:r>
              <a:rPr lang="en-US" sz="2700" smtClean="0">
                <a:solidFill>
                  <a:srgbClr val="33CCFF"/>
                </a:solidFill>
              </a:rPr>
              <a:t>They used slaves and mobilized Indian tribes</a:t>
            </a:r>
          </a:p>
          <a:p>
            <a:pPr eaLnBrk="1" hangingPunct="1">
              <a:lnSpc>
                <a:spcPct val="90000"/>
              </a:lnSpc>
            </a:pPr>
            <a:r>
              <a:rPr lang="en-US" sz="2700" smtClean="0">
                <a:solidFill>
                  <a:srgbClr val="33CCFF"/>
                </a:solidFill>
              </a:rPr>
              <a:t>Unsure Parliament vacillated between conciliation and coercion</a:t>
            </a:r>
          </a:p>
        </p:txBody>
      </p:sp>
      <p:sp>
        <p:nvSpPr>
          <p:cNvPr id="25605" name="Slide Number Placeholder 4"/>
          <p:cNvSpPr>
            <a:spLocks noGrp="1"/>
          </p:cNvSpPr>
          <p:nvPr>
            <p:ph type="sldNum" sz="quarter" idx="12"/>
          </p:nvPr>
        </p:nvSpPr>
        <p:spPr>
          <a:noFill/>
        </p:spPr>
        <p:txBody>
          <a:bodyPr/>
          <a:lstStyle/>
          <a:p>
            <a:fld id="{A74697FC-5401-45BC-8207-A3751FE853B8}" type="slidenum">
              <a:rPr lang="en-US" smtClean="0"/>
              <a:pPr/>
              <a:t>21</a:t>
            </a:fld>
            <a:endParaRPr lang="en-US" smtClean="0"/>
          </a:p>
        </p:txBody>
      </p:sp>
      <p:pic>
        <p:nvPicPr>
          <p:cNvPr id="25606"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898"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5603">
                                            <p:txEl>
                                              <p:pRg st="0" end="0"/>
                                            </p:txEl>
                                          </p:spTgt>
                                        </p:tgtEl>
                                        <p:attrNameLst>
                                          <p:attrName>style.visibility</p:attrName>
                                        </p:attrNameLst>
                                      </p:cBhvr>
                                      <p:to>
                                        <p:strVal val="visible"/>
                                      </p:to>
                                    </p:set>
                                    <p:animEffect transition="in" filter="fade">
                                      <p:cBhvr>
                                        <p:cTn id="15" dur="1000"/>
                                        <p:tgtEl>
                                          <p:spTgt spid="25603">
                                            <p:txEl>
                                              <p:pRg st="0" end="0"/>
                                            </p:txEl>
                                          </p:spTgt>
                                        </p:tgtEl>
                                      </p:cBhvr>
                                    </p:animEffect>
                                    <p:anim calcmode="lin" valueType="num">
                                      <p:cBhvr>
                                        <p:cTn id="16"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560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560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5603">
                                            <p:txEl>
                                              <p:pRg st="1" end="1"/>
                                            </p:txEl>
                                          </p:spTgt>
                                        </p:tgtEl>
                                        <p:attrNameLst>
                                          <p:attrName>style.visibility</p:attrName>
                                        </p:attrNameLst>
                                      </p:cBhvr>
                                      <p:to>
                                        <p:strVal val="visible"/>
                                      </p:to>
                                    </p:set>
                                    <p:animEffect transition="in" filter="fade">
                                      <p:cBhvr>
                                        <p:cTn id="23" dur="1000"/>
                                        <p:tgtEl>
                                          <p:spTgt spid="25603">
                                            <p:txEl>
                                              <p:pRg st="1" end="1"/>
                                            </p:txEl>
                                          </p:spTgt>
                                        </p:tgtEl>
                                      </p:cBhvr>
                                    </p:animEffect>
                                    <p:anim calcmode="lin" valueType="num">
                                      <p:cBhvr>
                                        <p:cTn id="24"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560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560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5603">
                                            <p:txEl>
                                              <p:pRg st="2" end="2"/>
                                            </p:txEl>
                                          </p:spTgt>
                                        </p:tgtEl>
                                        <p:attrNameLst>
                                          <p:attrName>style.visibility</p:attrName>
                                        </p:attrNameLst>
                                      </p:cBhvr>
                                      <p:to>
                                        <p:strVal val="visible"/>
                                      </p:to>
                                    </p:set>
                                    <p:animEffect transition="in" filter="fade">
                                      <p:cBhvr>
                                        <p:cTn id="31" dur="1000"/>
                                        <p:tgtEl>
                                          <p:spTgt spid="25603">
                                            <p:txEl>
                                              <p:pRg st="2" end="2"/>
                                            </p:txEl>
                                          </p:spTgt>
                                        </p:tgtEl>
                                      </p:cBhvr>
                                    </p:animEffect>
                                    <p:anim calcmode="lin" valueType="num">
                                      <p:cBhvr>
                                        <p:cTn id="32"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560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560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5603">
                                            <p:txEl>
                                              <p:pRg st="3" end="3"/>
                                            </p:txEl>
                                          </p:spTgt>
                                        </p:tgtEl>
                                        <p:attrNameLst>
                                          <p:attrName>style.visibility</p:attrName>
                                        </p:attrNameLst>
                                      </p:cBhvr>
                                      <p:to>
                                        <p:strVal val="visible"/>
                                      </p:to>
                                    </p:set>
                                    <p:animEffect transition="in" filter="fade">
                                      <p:cBhvr>
                                        <p:cTn id="39" dur="1000"/>
                                        <p:tgtEl>
                                          <p:spTgt spid="25603">
                                            <p:txEl>
                                              <p:pRg st="3" end="3"/>
                                            </p:txEl>
                                          </p:spTgt>
                                        </p:tgtEl>
                                      </p:cBhvr>
                                    </p:animEffect>
                                    <p:anim calcmode="lin" valueType="num">
                                      <p:cBhvr>
                                        <p:cTn id="40" dur="1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25603">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2560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5603">
                                            <p:txEl>
                                              <p:pRg st="4" end="4"/>
                                            </p:txEl>
                                          </p:spTgt>
                                        </p:tgtEl>
                                        <p:attrNameLst>
                                          <p:attrName>style.visibility</p:attrName>
                                        </p:attrNameLst>
                                      </p:cBhvr>
                                      <p:to>
                                        <p:strVal val="visible"/>
                                      </p:to>
                                    </p:set>
                                    <p:animEffect transition="in" filter="fade">
                                      <p:cBhvr>
                                        <p:cTn id="47" dur="1000"/>
                                        <p:tgtEl>
                                          <p:spTgt spid="25603">
                                            <p:txEl>
                                              <p:pRg st="4" end="4"/>
                                            </p:txEl>
                                          </p:spTgt>
                                        </p:tgtEl>
                                      </p:cBhvr>
                                    </p:animEffect>
                                    <p:anim calcmode="lin" valueType="num">
                                      <p:cBhvr>
                                        <p:cTn id="48" dur="10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25603">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2560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5603">
                                            <p:txEl>
                                              <p:pRg st="5" end="5"/>
                                            </p:txEl>
                                          </p:spTgt>
                                        </p:tgtEl>
                                        <p:attrNameLst>
                                          <p:attrName>style.visibility</p:attrName>
                                        </p:attrNameLst>
                                      </p:cBhvr>
                                      <p:to>
                                        <p:strVal val="visible"/>
                                      </p:to>
                                    </p:set>
                                    <p:animEffect transition="in" filter="fade">
                                      <p:cBhvr>
                                        <p:cTn id="55" dur="1000"/>
                                        <p:tgtEl>
                                          <p:spTgt spid="25603">
                                            <p:txEl>
                                              <p:pRg st="5" end="5"/>
                                            </p:txEl>
                                          </p:spTgt>
                                        </p:tgtEl>
                                      </p:cBhvr>
                                    </p:animEffect>
                                    <p:anim calcmode="lin" valueType="num">
                                      <p:cBhvr>
                                        <p:cTn id="56" dur="10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25603">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2560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60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idx="4294967295"/>
          </p:nvPr>
        </p:nvSpPr>
        <p:spPr>
          <a:xfrm>
            <a:off x="990600" y="473075"/>
            <a:ext cx="8153400" cy="1143000"/>
          </a:xfrm>
        </p:spPr>
        <p:txBody>
          <a:bodyPr/>
          <a:lstStyle/>
          <a:p>
            <a:pPr eaLnBrk="1" hangingPunct="1"/>
            <a:r>
              <a:rPr lang="en-US" smtClean="0"/>
              <a:t>General George Washington</a:t>
            </a:r>
          </a:p>
        </p:txBody>
      </p:sp>
      <p:pic>
        <p:nvPicPr>
          <p:cNvPr id="26628" name="Picture 5" descr="180px-Portrait_of_George_Washington">
            <a:hlinkClick r:id="rId3"/>
          </p:cNvPr>
          <p:cNvPicPr>
            <a:picLocks noChangeAspect="1" noChangeArrowheads="1"/>
          </p:cNvPicPr>
          <p:nvPr/>
        </p:nvPicPr>
        <p:blipFill>
          <a:blip r:embed="rId4" cstate="print"/>
          <a:srcRect/>
          <a:stretch>
            <a:fillRect/>
          </a:stretch>
        </p:blipFill>
        <p:spPr bwMode="auto">
          <a:xfrm>
            <a:off x="3276600" y="2057400"/>
            <a:ext cx="2819400" cy="3429000"/>
          </a:xfrm>
          <a:prstGeom prst="rect">
            <a:avLst/>
          </a:prstGeom>
          <a:noFill/>
          <a:ln w="9525">
            <a:noFill/>
            <a:miter lim="800000"/>
            <a:headEnd/>
            <a:tailEnd/>
          </a:ln>
        </p:spPr>
      </p:pic>
      <p:sp>
        <p:nvSpPr>
          <p:cNvPr id="26629" name="Slide Number Placeholder 4"/>
          <p:cNvSpPr>
            <a:spLocks noGrp="1"/>
          </p:cNvSpPr>
          <p:nvPr>
            <p:ph type="sldNum" sz="quarter" idx="12"/>
          </p:nvPr>
        </p:nvSpPr>
        <p:spPr>
          <a:noFill/>
        </p:spPr>
        <p:txBody>
          <a:bodyPr/>
          <a:lstStyle/>
          <a:p>
            <a:fld id="{79F6AA25-CBCF-4E50-8745-7789ACC924E2}" type="slidenum">
              <a:rPr lang="en-US" smtClean="0"/>
              <a:pPr/>
              <a:t>22</a:t>
            </a:fld>
            <a:endParaRPr lang="en-US" smtClean="0"/>
          </a:p>
        </p:txBody>
      </p:sp>
      <p:pic>
        <p:nvPicPr>
          <p:cNvPr id="26630" name="Picture 2" descr="C:\Users\psommers\Desktop\AIHE_long.jpg"/>
          <p:cNvPicPr>
            <a:picLocks noChangeAspect="1" noChangeArrowheads="1"/>
          </p:cNvPicPr>
          <p:nvPr/>
        </p:nvPicPr>
        <p:blipFill>
          <a:blip r:embed="rId5"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9"/>
          <p:cNvSpPr>
            <a:spLocks noGrp="1" noChangeArrowheads="1"/>
          </p:cNvSpPr>
          <p:nvPr>
            <p:ph type="ftr" sz="quarter" idx="11"/>
          </p:nvPr>
        </p:nvSpPr>
        <p:spPr>
          <a:noFill/>
        </p:spPr>
        <p:txBody>
          <a:bodyPr/>
          <a:lstStyle/>
          <a:p>
            <a:r>
              <a:rPr lang="en-US" smtClean="0"/>
              <a:t>Copyright © 2010 AIHE</a:t>
            </a:r>
          </a:p>
        </p:txBody>
      </p:sp>
      <p:sp>
        <p:nvSpPr>
          <p:cNvPr id="2" name="Rectangle 3"/>
          <p:cNvSpPr>
            <a:spLocks noGrp="1" noChangeArrowheads="1"/>
          </p:cNvSpPr>
          <p:nvPr>
            <p:ph type="body" idx="4294967295"/>
          </p:nvPr>
        </p:nvSpPr>
        <p:spPr>
          <a:xfrm>
            <a:off x="3581400" y="1295400"/>
            <a:ext cx="5105400" cy="4724400"/>
          </a:xfrm>
        </p:spPr>
        <p:txBody>
          <a:bodyPr/>
          <a:lstStyle/>
          <a:p>
            <a:pPr eaLnBrk="1" hangingPunct="1">
              <a:lnSpc>
                <a:spcPct val="80000"/>
              </a:lnSpc>
            </a:pPr>
            <a:r>
              <a:rPr lang="en-US" sz="1800" smtClean="0">
                <a:solidFill>
                  <a:srgbClr val="33CCFF"/>
                </a:solidFill>
              </a:rPr>
              <a:t>With the outbreak of hostilities in Boston, two separate groups set out to capture Fort Ticonderoga in order to use the cannons it contained to lift the siege of Boston.</a:t>
            </a:r>
          </a:p>
          <a:p>
            <a:pPr eaLnBrk="1" hangingPunct="1">
              <a:lnSpc>
                <a:spcPct val="80000"/>
              </a:lnSpc>
            </a:pPr>
            <a:r>
              <a:rPr lang="en-US" sz="1800" smtClean="0">
                <a:solidFill>
                  <a:srgbClr val="33CCFF"/>
                </a:solidFill>
              </a:rPr>
              <a:t>One group from Vermont was led by Ethan Allen. His group of rough backwoodsmen were known as the Green Mountain Boys. The other group was led by Benedict Arnold. When the two groups met along the way, Arnold and Allen agreed to share command.</a:t>
            </a:r>
          </a:p>
          <a:p>
            <a:pPr eaLnBrk="1" hangingPunct="1">
              <a:lnSpc>
                <a:spcPct val="80000"/>
              </a:lnSpc>
            </a:pPr>
            <a:r>
              <a:rPr lang="en-US" sz="1800" smtClean="0">
                <a:solidFill>
                  <a:srgbClr val="33CCFF"/>
                </a:solidFill>
              </a:rPr>
              <a:t>The Americans were able to get to the front gates of the fort before a British guard saw them and aimed his weapon at them. The soldier’s </a:t>
            </a:r>
            <a:r>
              <a:rPr lang="en-US" sz="1800" u="sng" smtClean="0">
                <a:solidFill>
                  <a:srgbClr val="33CCFF"/>
                </a:solidFill>
                <a:hlinkClick r:id="rId3" action="ppaction://hlinksldjump"/>
              </a:rPr>
              <a:t>musket</a:t>
            </a:r>
            <a:r>
              <a:rPr lang="en-US" sz="1800" u="sng" smtClean="0">
                <a:solidFill>
                  <a:srgbClr val="33CCFF"/>
                </a:solidFill>
              </a:rPr>
              <a:t> </a:t>
            </a:r>
            <a:r>
              <a:rPr lang="en-US" sz="1800" smtClean="0">
                <a:solidFill>
                  <a:srgbClr val="33CCFF"/>
                </a:solidFill>
              </a:rPr>
              <a:t>misfired and the fort was taken without another shot being fired.</a:t>
            </a:r>
          </a:p>
          <a:p>
            <a:pPr eaLnBrk="1" hangingPunct="1">
              <a:lnSpc>
                <a:spcPct val="80000"/>
              </a:lnSpc>
            </a:pPr>
            <a:r>
              <a:rPr lang="en-US" sz="1800" smtClean="0">
                <a:solidFill>
                  <a:srgbClr val="33CCFF"/>
                </a:solidFill>
              </a:rPr>
              <a:t>General Knox had the cannons transported to Boston and set on the surrounding hills.</a:t>
            </a:r>
          </a:p>
          <a:p>
            <a:pPr eaLnBrk="1" hangingPunct="1">
              <a:lnSpc>
                <a:spcPct val="80000"/>
              </a:lnSpc>
            </a:pPr>
            <a:r>
              <a:rPr lang="en-US" sz="1800" smtClean="0">
                <a:solidFill>
                  <a:srgbClr val="33CCFF"/>
                </a:solidFill>
              </a:rPr>
              <a:t>The British promptly left Boston!</a:t>
            </a:r>
          </a:p>
        </p:txBody>
      </p:sp>
      <p:sp>
        <p:nvSpPr>
          <p:cNvPr id="27652" name="Rectangle 2"/>
          <p:cNvSpPr>
            <a:spLocks noGrp="1" noChangeArrowheads="1"/>
          </p:cNvSpPr>
          <p:nvPr>
            <p:ph type="title" idx="4294967295"/>
          </p:nvPr>
        </p:nvSpPr>
        <p:spPr>
          <a:xfrm>
            <a:off x="609600" y="457200"/>
            <a:ext cx="7620000" cy="685800"/>
          </a:xfrm>
        </p:spPr>
        <p:txBody>
          <a:bodyPr/>
          <a:lstStyle/>
          <a:p>
            <a:pPr algn="ctr" eaLnBrk="1" hangingPunct="1"/>
            <a:r>
              <a:rPr lang="en-US" smtClean="0">
                <a:solidFill>
                  <a:srgbClr val="FF0000"/>
                </a:solidFill>
              </a:rPr>
              <a:t>Ticonderoga</a:t>
            </a:r>
            <a:r>
              <a:rPr lang="en-US" sz="1800" smtClean="0">
                <a:solidFill>
                  <a:srgbClr val="FF0000"/>
                </a:solidFill>
              </a:rPr>
              <a:t/>
            </a:r>
            <a:br>
              <a:rPr lang="en-US" sz="1800" smtClean="0">
                <a:solidFill>
                  <a:srgbClr val="FF0000"/>
                </a:solidFill>
              </a:rPr>
            </a:br>
            <a:r>
              <a:rPr lang="en-US" sz="1800" smtClean="0">
                <a:solidFill>
                  <a:srgbClr val="FF0000"/>
                </a:solidFill>
              </a:rPr>
              <a:t>May 10, 1775</a:t>
            </a:r>
            <a:endParaRPr lang="en-US" smtClean="0">
              <a:solidFill>
                <a:srgbClr val="FF0000"/>
              </a:solidFill>
            </a:endParaRPr>
          </a:p>
        </p:txBody>
      </p:sp>
      <p:pic>
        <p:nvPicPr>
          <p:cNvPr id="27653" name="Picture 4" descr="ticonderoga1"/>
          <p:cNvPicPr>
            <a:picLocks noChangeAspect="1" noChangeArrowheads="1"/>
          </p:cNvPicPr>
          <p:nvPr/>
        </p:nvPicPr>
        <p:blipFill>
          <a:blip r:embed="rId4" cstate="print"/>
          <a:srcRect/>
          <a:stretch>
            <a:fillRect/>
          </a:stretch>
        </p:blipFill>
        <p:spPr bwMode="auto">
          <a:xfrm>
            <a:off x="533400" y="3810000"/>
            <a:ext cx="3124200" cy="1828800"/>
          </a:xfrm>
          <a:prstGeom prst="rect">
            <a:avLst/>
          </a:prstGeom>
          <a:noFill/>
          <a:ln w="9525">
            <a:noFill/>
            <a:miter lim="800000"/>
            <a:headEnd/>
            <a:tailEnd/>
          </a:ln>
        </p:spPr>
      </p:pic>
      <p:pic>
        <p:nvPicPr>
          <p:cNvPr id="27654" name="Picture 5" descr="ticonderoga3"/>
          <p:cNvPicPr>
            <a:picLocks noChangeAspect="1" noChangeArrowheads="1"/>
          </p:cNvPicPr>
          <p:nvPr/>
        </p:nvPicPr>
        <p:blipFill>
          <a:blip r:embed="rId5" cstate="print"/>
          <a:srcRect/>
          <a:stretch>
            <a:fillRect/>
          </a:stretch>
        </p:blipFill>
        <p:spPr bwMode="auto">
          <a:xfrm>
            <a:off x="533400" y="1219200"/>
            <a:ext cx="2971800" cy="1828800"/>
          </a:xfrm>
          <a:prstGeom prst="rect">
            <a:avLst/>
          </a:prstGeom>
          <a:noFill/>
          <a:ln w="9525">
            <a:noFill/>
            <a:miter lim="800000"/>
            <a:headEnd/>
            <a:tailEnd/>
          </a:ln>
        </p:spPr>
      </p:pic>
      <p:sp>
        <p:nvSpPr>
          <p:cNvPr id="27655" name="Text Box 6"/>
          <p:cNvSpPr txBox="1">
            <a:spLocks noChangeArrowheads="1"/>
          </p:cNvSpPr>
          <p:nvPr/>
        </p:nvSpPr>
        <p:spPr bwMode="auto">
          <a:xfrm>
            <a:off x="381000" y="3124200"/>
            <a:ext cx="3352800" cy="639763"/>
          </a:xfrm>
          <a:prstGeom prst="rect">
            <a:avLst/>
          </a:prstGeom>
          <a:noFill/>
          <a:ln w="9525">
            <a:noFill/>
            <a:miter lim="800000"/>
            <a:headEnd/>
            <a:tailEnd/>
          </a:ln>
        </p:spPr>
        <p:txBody>
          <a:bodyPr>
            <a:spAutoFit/>
          </a:bodyPr>
          <a:lstStyle/>
          <a:p>
            <a:pPr eaLnBrk="1" hangingPunct="1">
              <a:spcBef>
                <a:spcPct val="50000"/>
              </a:spcBef>
            </a:pPr>
            <a:r>
              <a:rPr lang="en-US" sz="1200">
                <a:solidFill>
                  <a:srgbClr val="FFFF00"/>
                </a:solidFill>
              </a:rPr>
              <a:t>When the British commander refused to open the door Ethan Allen reportedly said, “Come out you old rat!”</a:t>
            </a:r>
          </a:p>
        </p:txBody>
      </p:sp>
      <p:sp>
        <p:nvSpPr>
          <p:cNvPr id="27656" name="Text Box 7"/>
          <p:cNvSpPr txBox="1">
            <a:spLocks noChangeArrowheads="1"/>
          </p:cNvSpPr>
          <p:nvPr/>
        </p:nvSpPr>
        <p:spPr bwMode="auto">
          <a:xfrm>
            <a:off x="533400" y="5638800"/>
            <a:ext cx="3352800" cy="457200"/>
          </a:xfrm>
          <a:prstGeom prst="rect">
            <a:avLst/>
          </a:prstGeom>
          <a:noFill/>
          <a:ln w="9525">
            <a:noFill/>
            <a:miter lim="800000"/>
            <a:headEnd/>
            <a:tailEnd/>
          </a:ln>
        </p:spPr>
        <p:txBody>
          <a:bodyPr>
            <a:spAutoFit/>
          </a:bodyPr>
          <a:lstStyle/>
          <a:p>
            <a:pPr eaLnBrk="1" hangingPunct="1">
              <a:spcBef>
                <a:spcPct val="50000"/>
              </a:spcBef>
            </a:pPr>
            <a:r>
              <a:rPr lang="en-US" sz="1200">
                <a:solidFill>
                  <a:srgbClr val="FFFF00"/>
                </a:solidFill>
              </a:rPr>
              <a:t>Fort Ticonderoga commanded the approaches to the Hudson River.</a:t>
            </a:r>
          </a:p>
        </p:txBody>
      </p:sp>
      <p:sp>
        <p:nvSpPr>
          <p:cNvPr id="27657" name="Rectangle 8"/>
          <p:cNvSpPr>
            <a:spLocks noChangeArrowheads="1"/>
          </p:cNvSpPr>
          <p:nvPr/>
        </p:nvSpPr>
        <p:spPr bwMode="auto">
          <a:xfrm>
            <a:off x="7391400" y="304800"/>
            <a:ext cx="1447800" cy="381000"/>
          </a:xfrm>
          <a:prstGeom prst="rect">
            <a:avLst/>
          </a:prstGeom>
          <a:solidFill>
            <a:srgbClr val="0000FF"/>
          </a:solidFill>
          <a:ln w="9525">
            <a:solidFill>
              <a:schemeClr val="tx1"/>
            </a:solidFill>
            <a:miter lim="800000"/>
            <a:headEnd/>
            <a:tailEnd/>
          </a:ln>
        </p:spPr>
        <p:txBody>
          <a:bodyPr wrap="none" anchor="ctr"/>
          <a:lstStyle/>
          <a:p>
            <a:pPr algn="ctr" eaLnBrk="1" hangingPunct="1"/>
            <a:r>
              <a:rPr lang="en-US"/>
              <a:t>New York</a:t>
            </a:r>
          </a:p>
        </p:txBody>
      </p:sp>
      <p:sp>
        <p:nvSpPr>
          <p:cNvPr id="27658" name="Slide Number Placeholder 9"/>
          <p:cNvSpPr>
            <a:spLocks noGrp="1"/>
          </p:cNvSpPr>
          <p:nvPr>
            <p:ph type="sldNum" sz="quarter" idx="12"/>
          </p:nvPr>
        </p:nvSpPr>
        <p:spPr>
          <a:noFill/>
        </p:spPr>
        <p:txBody>
          <a:bodyPr/>
          <a:lstStyle/>
          <a:p>
            <a:fld id="{48DA2F27-FDDD-4A5E-8A95-580645EEE66B}" type="slidenum">
              <a:rPr lang="en-US" smtClean="0"/>
              <a:pPr/>
              <a:t>23</a:t>
            </a:fld>
            <a:endParaRPr lang="en-US" smtClean="0"/>
          </a:p>
        </p:txBody>
      </p:sp>
      <p:pic>
        <p:nvPicPr>
          <p:cNvPr id="27659" name="Picture 2" descr="C:\Users\psommers\Desktop\AIHE_long.jpg"/>
          <p:cNvPicPr>
            <a:picLocks noChangeAspect="1" noChangeArrowheads="1"/>
          </p:cNvPicPr>
          <p:nvPr/>
        </p:nvPicPr>
        <p:blipFill>
          <a:blip r:embed="rId6"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9"/>
          <p:cNvSpPr>
            <a:spLocks noGrp="1" noChangeArrowheads="1"/>
          </p:cNvSpPr>
          <p:nvPr>
            <p:ph type="ftr" sz="quarter" idx="11"/>
          </p:nvPr>
        </p:nvSpPr>
        <p:spPr>
          <a:noFill/>
        </p:spPr>
        <p:txBody>
          <a:bodyPr/>
          <a:lstStyle/>
          <a:p>
            <a:r>
              <a:rPr lang="en-US" smtClean="0"/>
              <a:t>Copyright © 2010 AIHE</a:t>
            </a:r>
          </a:p>
        </p:txBody>
      </p:sp>
      <p:sp>
        <p:nvSpPr>
          <p:cNvPr id="28675" name="Text Box 2"/>
          <p:cNvSpPr txBox="1">
            <a:spLocks noChangeArrowheads="1"/>
          </p:cNvSpPr>
          <p:nvPr/>
        </p:nvSpPr>
        <p:spPr bwMode="auto">
          <a:xfrm>
            <a:off x="381000" y="381000"/>
            <a:ext cx="8229600" cy="519113"/>
          </a:xfrm>
          <a:prstGeom prst="rect">
            <a:avLst/>
          </a:prstGeom>
          <a:noFill/>
          <a:ln w="9525">
            <a:noFill/>
            <a:miter lim="800000"/>
            <a:headEnd/>
            <a:tailEnd/>
          </a:ln>
        </p:spPr>
        <p:txBody>
          <a:bodyPr>
            <a:spAutoFit/>
          </a:bodyPr>
          <a:lstStyle/>
          <a:p>
            <a:pPr algn="ctr" eaLnBrk="1" hangingPunct="1">
              <a:spcBef>
                <a:spcPct val="50000"/>
              </a:spcBef>
            </a:pPr>
            <a:r>
              <a:rPr lang="en-US" sz="2800" b="1">
                <a:solidFill>
                  <a:srgbClr val="FFFF00"/>
                </a:solidFill>
                <a:latin typeface="AmeriGarmnd BT" pitchFamily="18" charset="0"/>
              </a:rPr>
              <a:t>Battle of Bunker Hill, 1775</a:t>
            </a:r>
          </a:p>
        </p:txBody>
      </p:sp>
      <p:pic>
        <p:nvPicPr>
          <p:cNvPr id="28676" name="Picture 3" descr="bunker hill map"/>
          <p:cNvPicPr>
            <a:picLocks noChangeAspect="1" noChangeArrowheads="1"/>
          </p:cNvPicPr>
          <p:nvPr/>
        </p:nvPicPr>
        <p:blipFill>
          <a:blip r:embed="rId3" cstate="print"/>
          <a:srcRect/>
          <a:stretch>
            <a:fillRect/>
          </a:stretch>
        </p:blipFill>
        <p:spPr bwMode="auto">
          <a:xfrm>
            <a:off x="533400" y="914400"/>
            <a:ext cx="3413125" cy="4876800"/>
          </a:xfrm>
          <a:prstGeom prst="rect">
            <a:avLst/>
          </a:prstGeom>
          <a:noFill/>
          <a:ln w="9525">
            <a:noFill/>
            <a:miter lim="800000"/>
            <a:headEnd/>
            <a:tailEnd/>
          </a:ln>
        </p:spPr>
      </p:pic>
      <p:pic>
        <p:nvPicPr>
          <p:cNvPr id="28677" name="Picture 4" descr="BattleofBunkerHill2"/>
          <p:cNvPicPr>
            <a:picLocks noChangeAspect="1" noChangeArrowheads="1"/>
          </p:cNvPicPr>
          <p:nvPr/>
        </p:nvPicPr>
        <p:blipFill>
          <a:blip r:embed="rId4" cstate="print"/>
          <a:srcRect/>
          <a:stretch>
            <a:fillRect/>
          </a:stretch>
        </p:blipFill>
        <p:spPr bwMode="auto">
          <a:xfrm>
            <a:off x="4114800" y="3810000"/>
            <a:ext cx="4191000" cy="2106613"/>
          </a:xfrm>
          <a:prstGeom prst="rect">
            <a:avLst/>
          </a:prstGeom>
          <a:noFill/>
          <a:ln w="9525">
            <a:noFill/>
            <a:miter lim="800000"/>
            <a:headEnd/>
            <a:tailEnd/>
          </a:ln>
        </p:spPr>
      </p:pic>
      <p:pic>
        <p:nvPicPr>
          <p:cNvPr id="28678" name="Picture 5" descr="bunker-hill"/>
          <p:cNvPicPr>
            <a:picLocks noChangeAspect="1" noChangeArrowheads="1"/>
          </p:cNvPicPr>
          <p:nvPr/>
        </p:nvPicPr>
        <p:blipFill>
          <a:blip r:embed="rId5" cstate="print"/>
          <a:srcRect/>
          <a:stretch>
            <a:fillRect/>
          </a:stretch>
        </p:blipFill>
        <p:spPr bwMode="auto">
          <a:xfrm>
            <a:off x="4114800" y="914400"/>
            <a:ext cx="4267200" cy="2798763"/>
          </a:xfrm>
          <a:prstGeom prst="rect">
            <a:avLst/>
          </a:prstGeom>
          <a:noFill/>
          <a:ln w="9525">
            <a:noFill/>
            <a:miter lim="800000"/>
            <a:headEnd/>
            <a:tailEnd/>
          </a:ln>
        </p:spPr>
      </p:pic>
      <p:sp>
        <p:nvSpPr>
          <p:cNvPr id="28679" name="Slide Number Placeholder 6"/>
          <p:cNvSpPr>
            <a:spLocks noGrp="1"/>
          </p:cNvSpPr>
          <p:nvPr>
            <p:ph type="sldNum" sz="quarter" idx="12"/>
          </p:nvPr>
        </p:nvSpPr>
        <p:spPr>
          <a:noFill/>
        </p:spPr>
        <p:txBody>
          <a:bodyPr/>
          <a:lstStyle/>
          <a:p>
            <a:fld id="{747FE95C-446D-42E9-9CEA-7336B625F2B3}" type="slidenum">
              <a:rPr lang="en-US" smtClean="0"/>
              <a:pPr/>
              <a:t>24</a:t>
            </a:fld>
            <a:endParaRPr lang="en-US" smtClean="0"/>
          </a:p>
        </p:txBody>
      </p:sp>
      <p:pic>
        <p:nvPicPr>
          <p:cNvPr id="28680" name="Picture 2" descr="C:\Users\psommers\Desktop\AIHE_long.jpg"/>
          <p:cNvPicPr>
            <a:picLocks noChangeAspect="1" noChangeArrowheads="1"/>
          </p:cNvPicPr>
          <p:nvPr/>
        </p:nvPicPr>
        <p:blipFill>
          <a:blip r:embed="rId6"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idx="4294967295"/>
          </p:nvPr>
        </p:nvSpPr>
        <p:spPr/>
        <p:txBody>
          <a:bodyPr/>
          <a:lstStyle/>
          <a:p>
            <a:pPr algn="ctr" eaLnBrk="1" hangingPunct="1"/>
            <a:r>
              <a:rPr lang="en-US" sz="3200" b="1" smtClean="0">
                <a:solidFill>
                  <a:srgbClr val="FFFF00"/>
                </a:solidFill>
              </a:rPr>
              <a:t>Patriot Militia in Action:  </a:t>
            </a:r>
            <a:br>
              <a:rPr lang="en-US" sz="3200" b="1" smtClean="0">
                <a:solidFill>
                  <a:srgbClr val="FFFF00"/>
                </a:solidFill>
              </a:rPr>
            </a:br>
            <a:r>
              <a:rPr lang="en-US" sz="3200" b="1" smtClean="0">
                <a:solidFill>
                  <a:srgbClr val="FFFF00"/>
                </a:solidFill>
              </a:rPr>
              <a:t>Breed’s Hill, June 17, 1775</a:t>
            </a:r>
            <a:br>
              <a:rPr lang="en-US" sz="3200" b="1" smtClean="0">
                <a:solidFill>
                  <a:srgbClr val="FFFF00"/>
                </a:solidFill>
              </a:rPr>
            </a:br>
            <a:endParaRPr lang="en-US" sz="2000" b="1" smtClean="0">
              <a:solidFill>
                <a:srgbClr val="FFFF00"/>
              </a:solidFill>
            </a:endParaRPr>
          </a:p>
        </p:txBody>
      </p:sp>
      <p:sp>
        <p:nvSpPr>
          <p:cNvPr id="29699" name="Rectangle 3"/>
          <p:cNvSpPr>
            <a:spLocks noGrp="1" noChangeArrowheads="1"/>
          </p:cNvSpPr>
          <p:nvPr>
            <p:ph type="body" idx="4294967295"/>
          </p:nvPr>
        </p:nvSpPr>
        <p:spPr/>
        <p:txBody>
          <a:bodyPr/>
          <a:lstStyle/>
          <a:p>
            <a:pPr eaLnBrk="1" hangingPunct="1">
              <a:buFont typeface="Wingdings" pitchFamily="2" charset="2"/>
              <a:buNone/>
            </a:pPr>
            <a:r>
              <a:rPr lang="en-US" sz="2400" b="1" smtClean="0">
                <a:solidFill>
                  <a:srgbClr val="00CC00"/>
                </a:solidFill>
              </a:rPr>
              <a:t>Fighting from behind stout field works, New England</a:t>
            </a:r>
          </a:p>
          <a:p>
            <a:pPr eaLnBrk="1" hangingPunct="1">
              <a:buFont typeface="Wingdings" pitchFamily="2" charset="2"/>
              <a:buNone/>
            </a:pPr>
            <a:r>
              <a:rPr lang="en-US" sz="2400" b="1" smtClean="0">
                <a:solidFill>
                  <a:srgbClr val="00CC00"/>
                </a:solidFill>
              </a:rPr>
              <a:t>militiamen stood their ground and held off two British </a:t>
            </a:r>
          </a:p>
          <a:p>
            <a:pPr eaLnBrk="1" hangingPunct="1">
              <a:buFont typeface="Wingdings" pitchFamily="2" charset="2"/>
              <a:buNone/>
            </a:pPr>
            <a:r>
              <a:rPr lang="en-US" sz="2400" b="1" smtClean="0">
                <a:solidFill>
                  <a:srgbClr val="00CC00"/>
                </a:solidFill>
              </a:rPr>
              <a:t>assaults, retreating before a third only after their</a:t>
            </a:r>
          </a:p>
          <a:p>
            <a:pPr eaLnBrk="1" hangingPunct="1">
              <a:buFont typeface="Wingdings" pitchFamily="2" charset="2"/>
              <a:buNone/>
            </a:pPr>
            <a:r>
              <a:rPr lang="en-US" sz="2400" b="1" smtClean="0">
                <a:solidFill>
                  <a:srgbClr val="00CC00"/>
                </a:solidFill>
              </a:rPr>
              <a:t>ammunition gave out.</a:t>
            </a:r>
          </a:p>
        </p:txBody>
      </p:sp>
      <p:pic>
        <p:nvPicPr>
          <p:cNvPr id="29701" name="Picture 4" descr="bunkerhill3"/>
          <p:cNvPicPr>
            <a:picLocks noChangeAspect="1" noChangeArrowheads="1"/>
          </p:cNvPicPr>
          <p:nvPr/>
        </p:nvPicPr>
        <p:blipFill>
          <a:blip r:embed="rId3" cstate="print"/>
          <a:srcRect/>
          <a:stretch>
            <a:fillRect/>
          </a:stretch>
        </p:blipFill>
        <p:spPr bwMode="auto">
          <a:xfrm>
            <a:off x="4191000" y="3657600"/>
            <a:ext cx="3962400" cy="2133600"/>
          </a:xfrm>
          <a:prstGeom prst="rect">
            <a:avLst/>
          </a:prstGeom>
          <a:noFill/>
          <a:ln w="9525">
            <a:noFill/>
            <a:miter lim="800000"/>
            <a:headEnd/>
            <a:tailEnd/>
          </a:ln>
        </p:spPr>
      </p:pic>
      <p:sp>
        <p:nvSpPr>
          <p:cNvPr id="29702" name="Rectangle 5"/>
          <p:cNvSpPr>
            <a:spLocks noChangeArrowheads="1"/>
          </p:cNvSpPr>
          <p:nvPr/>
        </p:nvSpPr>
        <p:spPr bwMode="auto">
          <a:xfrm>
            <a:off x="457200" y="4724400"/>
            <a:ext cx="4572000" cy="641350"/>
          </a:xfrm>
          <a:prstGeom prst="rect">
            <a:avLst/>
          </a:prstGeom>
          <a:noFill/>
          <a:ln w="9525">
            <a:noFill/>
            <a:miter lim="800000"/>
            <a:headEnd/>
            <a:tailEnd/>
          </a:ln>
        </p:spPr>
        <p:txBody>
          <a:bodyPr>
            <a:spAutoFit/>
          </a:bodyPr>
          <a:lstStyle/>
          <a:p>
            <a:r>
              <a:rPr lang="en-US"/>
              <a:t>The Death of Dr. Warren</a:t>
            </a:r>
          </a:p>
          <a:p>
            <a:r>
              <a:rPr lang="en-US"/>
              <a:t>“The Martyr of Bunker Hill”</a:t>
            </a:r>
          </a:p>
        </p:txBody>
      </p:sp>
      <p:sp>
        <p:nvSpPr>
          <p:cNvPr id="29703" name="Slide Number Placeholder 6"/>
          <p:cNvSpPr>
            <a:spLocks noGrp="1"/>
          </p:cNvSpPr>
          <p:nvPr>
            <p:ph type="sldNum" sz="quarter" idx="12"/>
          </p:nvPr>
        </p:nvSpPr>
        <p:spPr>
          <a:noFill/>
        </p:spPr>
        <p:txBody>
          <a:bodyPr/>
          <a:lstStyle/>
          <a:p>
            <a:fld id="{11C7B9ED-7FBB-4D0B-9B5F-F999DB6669F1}" type="slidenum">
              <a:rPr lang="en-US" smtClean="0"/>
              <a:pPr/>
              <a:t>25</a:t>
            </a:fld>
            <a:endParaRPr lang="en-US" smtClean="0"/>
          </a:p>
        </p:txBody>
      </p:sp>
      <p:pic>
        <p:nvPicPr>
          <p:cNvPr id="29704" name="Picture 2" descr="C:\Users\psommers\Desktop\AIHE_long.jpg"/>
          <p:cNvPicPr>
            <a:picLocks noChangeAspect="1" noChangeArrowheads="1"/>
          </p:cNvPicPr>
          <p:nvPr/>
        </p:nvPicPr>
        <p:blipFill>
          <a:blip r:embed="rId4"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dissolve">
                                      <p:cBhvr>
                                        <p:cTn id="12" dur="500"/>
                                        <p:tgtEl>
                                          <p:spTgt spid="296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699">
                                            <p:txEl>
                                              <p:pRg st="1" end="1"/>
                                            </p:txEl>
                                          </p:spTgt>
                                        </p:tgtEl>
                                        <p:attrNameLst>
                                          <p:attrName>style.visibility</p:attrName>
                                        </p:attrNameLst>
                                      </p:cBhvr>
                                      <p:to>
                                        <p:strVal val="visible"/>
                                      </p:to>
                                    </p:set>
                                    <p:animEffect transition="in" filter="dissolve">
                                      <p:cBhvr>
                                        <p:cTn id="17" dur="500"/>
                                        <p:tgtEl>
                                          <p:spTgt spid="296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699">
                                            <p:txEl>
                                              <p:pRg st="2" end="2"/>
                                            </p:txEl>
                                          </p:spTgt>
                                        </p:tgtEl>
                                        <p:attrNameLst>
                                          <p:attrName>style.visibility</p:attrName>
                                        </p:attrNameLst>
                                      </p:cBhvr>
                                      <p:to>
                                        <p:strVal val="visible"/>
                                      </p:to>
                                    </p:set>
                                    <p:animEffect transition="in" filter="dissolve">
                                      <p:cBhvr>
                                        <p:cTn id="22" dur="500"/>
                                        <p:tgtEl>
                                          <p:spTgt spid="296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699">
                                            <p:txEl>
                                              <p:pRg st="3" end="3"/>
                                            </p:txEl>
                                          </p:spTgt>
                                        </p:tgtEl>
                                        <p:attrNameLst>
                                          <p:attrName>style.visibility</p:attrName>
                                        </p:attrNameLst>
                                      </p:cBhvr>
                                      <p:to>
                                        <p:strVal val="visible"/>
                                      </p:to>
                                    </p:set>
                                    <p:animEffect transition="in" filter="dissolve">
                                      <p:cBhvr>
                                        <p:cTn id="27" dur="5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699"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idx="4294967295"/>
          </p:nvPr>
        </p:nvSpPr>
        <p:spPr/>
        <p:txBody>
          <a:bodyPr/>
          <a:lstStyle/>
          <a:p>
            <a:pPr algn="ctr" eaLnBrk="1" hangingPunct="1"/>
            <a:r>
              <a:rPr lang="en-US" smtClean="0">
                <a:solidFill>
                  <a:srgbClr val="FF0000"/>
                </a:solidFill>
              </a:rPr>
              <a:t>Patriots go on the offensive</a:t>
            </a:r>
          </a:p>
        </p:txBody>
      </p:sp>
      <p:sp>
        <p:nvSpPr>
          <p:cNvPr id="30724" name="Rectangle 3"/>
          <p:cNvSpPr>
            <a:spLocks noGrp="1" noChangeArrowheads="1"/>
          </p:cNvSpPr>
          <p:nvPr>
            <p:ph type="body" idx="4294967295"/>
          </p:nvPr>
        </p:nvSpPr>
        <p:spPr/>
        <p:txBody>
          <a:bodyPr/>
          <a:lstStyle/>
          <a:p>
            <a:pPr eaLnBrk="1" hangingPunct="1"/>
            <a:r>
              <a:rPr lang="en-US" smtClean="0"/>
              <a:t>Ethan Allen and Benedict Arnold go after Canada!</a:t>
            </a:r>
          </a:p>
          <a:p>
            <a:pPr eaLnBrk="1" hangingPunct="1"/>
            <a:r>
              <a:rPr lang="en-US" smtClean="0"/>
              <a:t>French Canadians do not rise against the British</a:t>
            </a:r>
          </a:p>
          <a:p>
            <a:pPr eaLnBrk="1" hangingPunct="1"/>
            <a:r>
              <a:rPr lang="en-US" smtClean="0"/>
              <a:t>Remember the Quartering Act</a:t>
            </a:r>
          </a:p>
        </p:txBody>
      </p:sp>
      <p:sp>
        <p:nvSpPr>
          <p:cNvPr id="30725" name="Slide Number Placeholder 4"/>
          <p:cNvSpPr>
            <a:spLocks noGrp="1"/>
          </p:cNvSpPr>
          <p:nvPr>
            <p:ph type="sldNum" sz="quarter" idx="12"/>
          </p:nvPr>
        </p:nvSpPr>
        <p:spPr>
          <a:noFill/>
        </p:spPr>
        <p:txBody>
          <a:bodyPr/>
          <a:lstStyle/>
          <a:p>
            <a:fld id="{4A2BC34E-2390-4F73-A92B-20E8CED31B5B}" type="slidenum">
              <a:rPr lang="en-US" smtClean="0"/>
              <a:pPr/>
              <a:t>26</a:t>
            </a:fld>
            <a:endParaRPr lang="en-US" smtClean="0"/>
          </a:p>
        </p:txBody>
      </p:sp>
      <p:pic>
        <p:nvPicPr>
          <p:cNvPr id="30726"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idx="4294967295"/>
          </p:nvPr>
        </p:nvSpPr>
        <p:spPr>
          <a:xfrm>
            <a:off x="609600" y="0"/>
            <a:ext cx="7620000" cy="1143000"/>
          </a:xfrm>
        </p:spPr>
        <p:txBody>
          <a:bodyPr/>
          <a:lstStyle/>
          <a:p>
            <a:pPr algn="ctr" eaLnBrk="1" hangingPunct="1"/>
            <a:r>
              <a:rPr lang="en-US" smtClean="0">
                <a:solidFill>
                  <a:srgbClr val="33CCFF"/>
                </a:solidFill>
              </a:rPr>
              <a:t>Quebec</a:t>
            </a:r>
            <a:r>
              <a:rPr lang="en-US" sz="1800" smtClean="0">
                <a:solidFill>
                  <a:srgbClr val="33CCFF"/>
                </a:solidFill>
              </a:rPr>
              <a:t/>
            </a:r>
            <a:br>
              <a:rPr lang="en-US" sz="1800" smtClean="0">
                <a:solidFill>
                  <a:srgbClr val="33CCFF"/>
                </a:solidFill>
              </a:rPr>
            </a:br>
            <a:r>
              <a:rPr lang="en-US" sz="1800" smtClean="0">
                <a:solidFill>
                  <a:srgbClr val="33CCFF"/>
                </a:solidFill>
              </a:rPr>
              <a:t> December 31, 1775</a:t>
            </a:r>
            <a:endParaRPr lang="en-US" smtClean="0">
              <a:solidFill>
                <a:srgbClr val="33CCFF"/>
              </a:solidFill>
            </a:endParaRPr>
          </a:p>
        </p:txBody>
      </p:sp>
      <p:sp>
        <p:nvSpPr>
          <p:cNvPr id="31748" name="Rectangle 3"/>
          <p:cNvSpPr>
            <a:spLocks noGrp="1" noChangeArrowheads="1"/>
          </p:cNvSpPr>
          <p:nvPr>
            <p:ph type="body" idx="4294967295"/>
          </p:nvPr>
        </p:nvSpPr>
        <p:spPr>
          <a:xfrm>
            <a:off x="4343400" y="1295400"/>
            <a:ext cx="4419600" cy="4800600"/>
          </a:xfrm>
        </p:spPr>
        <p:txBody>
          <a:bodyPr/>
          <a:lstStyle/>
          <a:p>
            <a:pPr eaLnBrk="1" hangingPunct="1">
              <a:lnSpc>
                <a:spcPct val="80000"/>
              </a:lnSpc>
            </a:pPr>
            <a:r>
              <a:rPr lang="en-US" sz="1800" smtClean="0">
                <a:solidFill>
                  <a:srgbClr val="FF0000"/>
                </a:solidFill>
              </a:rPr>
              <a:t>While General Washington was </a:t>
            </a:r>
            <a:r>
              <a:rPr lang="en-US" sz="1800" u="sng" smtClean="0">
                <a:solidFill>
                  <a:srgbClr val="FF0000"/>
                </a:solidFill>
                <a:hlinkClick r:id="rId3" action="ppaction://hlinksldjump"/>
              </a:rPr>
              <a:t>blockading</a:t>
            </a:r>
            <a:r>
              <a:rPr lang="en-US" sz="1800" u="sng" smtClean="0">
                <a:solidFill>
                  <a:srgbClr val="FF0000"/>
                </a:solidFill>
              </a:rPr>
              <a:t> </a:t>
            </a:r>
            <a:r>
              <a:rPr lang="en-US" sz="1800" smtClean="0">
                <a:solidFill>
                  <a:srgbClr val="FF0000"/>
                </a:solidFill>
              </a:rPr>
              <a:t>Boston, General Montgomery and Benedict Arnold led armies up Lake Champlain into Canada.</a:t>
            </a:r>
          </a:p>
          <a:p>
            <a:pPr eaLnBrk="1" hangingPunct="1">
              <a:lnSpc>
                <a:spcPct val="80000"/>
              </a:lnSpc>
            </a:pPr>
            <a:r>
              <a:rPr lang="en-US" sz="1800" smtClean="0">
                <a:solidFill>
                  <a:srgbClr val="FF0000"/>
                </a:solidFill>
              </a:rPr>
              <a:t>The purpose of the invasion of Canada was in part to bring the Canadian population into the war on the American side.</a:t>
            </a:r>
          </a:p>
          <a:p>
            <a:pPr eaLnBrk="1" hangingPunct="1">
              <a:lnSpc>
                <a:spcPct val="80000"/>
              </a:lnSpc>
            </a:pPr>
            <a:r>
              <a:rPr lang="en-US" sz="1800" smtClean="0">
                <a:solidFill>
                  <a:srgbClr val="FF0000"/>
                </a:solidFill>
              </a:rPr>
              <a:t>The two armies attacked Quebec from opposite directions. While Montgomery’s troops were forced back by heavy grapeshot (one of which killed Montgomery), Arnold’s men entered the other side of the city. Arnold was wounded in a fierce British counterattack and his troops were forced to retreat.</a:t>
            </a:r>
          </a:p>
          <a:p>
            <a:pPr eaLnBrk="1" hangingPunct="1">
              <a:lnSpc>
                <a:spcPct val="80000"/>
              </a:lnSpc>
            </a:pPr>
            <a:r>
              <a:rPr lang="en-US" sz="1800" smtClean="0">
                <a:solidFill>
                  <a:srgbClr val="FF0000"/>
                </a:solidFill>
              </a:rPr>
              <a:t>The British lost only 20 men to the </a:t>
            </a:r>
          </a:p>
          <a:p>
            <a:pPr eaLnBrk="1" hangingPunct="1">
              <a:lnSpc>
                <a:spcPct val="80000"/>
              </a:lnSpc>
              <a:buFont typeface="Wingdings" pitchFamily="2" charset="2"/>
              <a:buNone/>
            </a:pPr>
            <a:r>
              <a:rPr lang="en-US" sz="1800" smtClean="0">
                <a:solidFill>
                  <a:srgbClr val="FF0000"/>
                </a:solidFill>
              </a:rPr>
              <a:t>     Americans, who lost 500.</a:t>
            </a:r>
          </a:p>
        </p:txBody>
      </p:sp>
      <p:pic>
        <p:nvPicPr>
          <p:cNvPr id="31749" name="Picture 4" descr="quebec2"/>
          <p:cNvPicPr>
            <a:picLocks noChangeAspect="1" noChangeArrowheads="1"/>
          </p:cNvPicPr>
          <p:nvPr/>
        </p:nvPicPr>
        <p:blipFill>
          <a:blip r:embed="rId4" cstate="print"/>
          <a:srcRect/>
          <a:stretch>
            <a:fillRect/>
          </a:stretch>
        </p:blipFill>
        <p:spPr bwMode="auto">
          <a:xfrm>
            <a:off x="457200" y="1219200"/>
            <a:ext cx="3352800" cy="2212975"/>
          </a:xfrm>
          <a:prstGeom prst="rect">
            <a:avLst/>
          </a:prstGeom>
          <a:noFill/>
          <a:ln w="9525">
            <a:noFill/>
            <a:miter lim="800000"/>
            <a:headEnd/>
            <a:tailEnd/>
          </a:ln>
        </p:spPr>
      </p:pic>
      <p:sp>
        <p:nvSpPr>
          <p:cNvPr id="31750" name="Text Box 5"/>
          <p:cNvSpPr txBox="1">
            <a:spLocks noChangeArrowheads="1"/>
          </p:cNvSpPr>
          <p:nvPr/>
        </p:nvSpPr>
        <p:spPr bwMode="auto">
          <a:xfrm>
            <a:off x="533400" y="3733800"/>
            <a:ext cx="3581400" cy="304800"/>
          </a:xfrm>
          <a:prstGeom prst="rect">
            <a:avLst/>
          </a:prstGeom>
          <a:noFill/>
          <a:ln w="9525">
            <a:noFill/>
            <a:miter lim="800000"/>
            <a:headEnd/>
            <a:tailEnd/>
          </a:ln>
        </p:spPr>
        <p:txBody>
          <a:bodyPr>
            <a:spAutoFit/>
          </a:bodyPr>
          <a:lstStyle/>
          <a:p>
            <a:pPr eaLnBrk="1" hangingPunct="1">
              <a:spcBef>
                <a:spcPct val="50000"/>
              </a:spcBef>
            </a:pPr>
            <a:r>
              <a:rPr lang="en-US" sz="1400">
                <a:solidFill>
                  <a:schemeClr val="bg1"/>
                </a:solidFill>
              </a:rPr>
              <a:t>The death of General Montgomery</a:t>
            </a:r>
            <a:r>
              <a:rPr lang="en-US" sz="1400"/>
              <a:t> </a:t>
            </a:r>
          </a:p>
        </p:txBody>
      </p:sp>
      <p:sp useBgFill="1">
        <p:nvSpPr>
          <p:cNvPr id="31751" name="Rectangle 6"/>
          <p:cNvSpPr>
            <a:spLocks noChangeArrowheads="1"/>
          </p:cNvSpPr>
          <p:nvPr/>
        </p:nvSpPr>
        <p:spPr bwMode="auto">
          <a:xfrm>
            <a:off x="7543800" y="304800"/>
            <a:ext cx="1295400" cy="228600"/>
          </a:xfrm>
          <a:prstGeom prst="rect">
            <a:avLst/>
          </a:prstGeom>
          <a:ln w="9525">
            <a:solidFill>
              <a:srgbClr val="FF3300"/>
            </a:solidFill>
            <a:miter lim="800000"/>
            <a:headEnd/>
            <a:tailEnd/>
          </a:ln>
        </p:spPr>
        <p:txBody>
          <a:bodyPr wrap="none" anchor="ctr"/>
          <a:lstStyle/>
          <a:p>
            <a:pPr algn="ctr" eaLnBrk="1" hangingPunct="1"/>
            <a:r>
              <a:rPr lang="en-US" b="1">
                <a:solidFill>
                  <a:srgbClr val="33CCFF"/>
                </a:solidFill>
              </a:rPr>
              <a:t>Canada</a:t>
            </a:r>
          </a:p>
        </p:txBody>
      </p:sp>
      <p:sp>
        <p:nvSpPr>
          <p:cNvPr id="31752" name="Text Box 7"/>
          <p:cNvSpPr txBox="1">
            <a:spLocks noChangeArrowheads="1"/>
          </p:cNvSpPr>
          <p:nvPr/>
        </p:nvSpPr>
        <p:spPr bwMode="auto">
          <a:xfrm>
            <a:off x="381000" y="5638800"/>
            <a:ext cx="3810000" cy="304800"/>
          </a:xfrm>
          <a:prstGeom prst="rect">
            <a:avLst/>
          </a:prstGeom>
          <a:noFill/>
          <a:ln w="9525">
            <a:noFill/>
            <a:miter lim="800000"/>
            <a:headEnd/>
            <a:tailEnd/>
          </a:ln>
        </p:spPr>
        <p:txBody>
          <a:bodyPr>
            <a:spAutoFit/>
          </a:bodyPr>
          <a:lstStyle/>
          <a:p>
            <a:pPr eaLnBrk="1" hangingPunct="1">
              <a:spcBef>
                <a:spcPct val="50000"/>
              </a:spcBef>
            </a:pPr>
            <a:r>
              <a:rPr lang="en-US" sz="1400">
                <a:solidFill>
                  <a:srgbClr val="33CCFF"/>
                </a:solidFill>
              </a:rPr>
              <a:t>Satellite</a:t>
            </a:r>
            <a:r>
              <a:rPr lang="en-US" sz="1400">
                <a:solidFill>
                  <a:schemeClr val="bg1"/>
                </a:solidFill>
              </a:rPr>
              <a:t> </a:t>
            </a:r>
            <a:r>
              <a:rPr lang="en-US" sz="1400">
                <a:solidFill>
                  <a:srgbClr val="33CCFF"/>
                </a:solidFill>
              </a:rPr>
              <a:t>image of the</a:t>
            </a:r>
            <a:r>
              <a:rPr lang="en-US" sz="1400">
                <a:solidFill>
                  <a:schemeClr val="bg1"/>
                </a:solidFill>
              </a:rPr>
              <a:t> </a:t>
            </a:r>
            <a:r>
              <a:rPr lang="en-US" sz="1400">
                <a:solidFill>
                  <a:srgbClr val="33CCFF"/>
                </a:solidFill>
              </a:rPr>
              <a:t>fortifications</a:t>
            </a:r>
            <a:r>
              <a:rPr lang="en-US" sz="1400">
                <a:solidFill>
                  <a:schemeClr val="bg1"/>
                </a:solidFill>
              </a:rPr>
              <a:t> </a:t>
            </a:r>
            <a:r>
              <a:rPr lang="en-US" sz="1400">
                <a:solidFill>
                  <a:srgbClr val="33CCFF"/>
                </a:solidFill>
              </a:rPr>
              <a:t>at Quebec</a:t>
            </a:r>
          </a:p>
        </p:txBody>
      </p:sp>
      <p:pic>
        <p:nvPicPr>
          <p:cNvPr id="31753" name="Picture 8" descr="quebec3"/>
          <p:cNvPicPr>
            <a:picLocks noChangeAspect="1" noChangeArrowheads="1"/>
          </p:cNvPicPr>
          <p:nvPr/>
        </p:nvPicPr>
        <p:blipFill>
          <a:blip r:embed="rId5" cstate="print"/>
          <a:srcRect/>
          <a:stretch>
            <a:fillRect/>
          </a:stretch>
        </p:blipFill>
        <p:spPr bwMode="auto">
          <a:xfrm>
            <a:off x="457200" y="3581400"/>
            <a:ext cx="3352800" cy="2008188"/>
          </a:xfrm>
          <a:prstGeom prst="rect">
            <a:avLst/>
          </a:prstGeom>
          <a:noFill/>
          <a:ln w="9525">
            <a:noFill/>
            <a:miter lim="800000"/>
            <a:headEnd/>
            <a:tailEnd/>
          </a:ln>
        </p:spPr>
      </p:pic>
      <p:sp>
        <p:nvSpPr>
          <p:cNvPr id="31754" name="Rectangle 9"/>
          <p:cNvSpPr>
            <a:spLocks noChangeArrowheads="1"/>
          </p:cNvSpPr>
          <p:nvPr/>
        </p:nvSpPr>
        <p:spPr bwMode="auto">
          <a:xfrm>
            <a:off x="3886200" y="6583363"/>
            <a:ext cx="1157288" cy="274637"/>
          </a:xfrm>
          <a:prstGeom prst="rect">
            <a:avLst/>
          </a:prstGeom>
          <a:noFill/>
          <a:ln w="9525" algn="ctr">
            <a:noFill/>
            <a:miter lim="800000"/>
            <a:headEnd/>
            <a:tailEnd/>
          </a:ln>
        </p:spPr>
        <p:txBody>
          <a:bodyPr wrap="none">
            <a:spAutoFit/>
          </a:bodyPr>
          <a:lstStyle/>
          <a:p>
            <a:pPr marL="342900" indent="-342900" eaLnBrk="1" hangingPunct="1">
              <a:spcBef>
                <a:spcPct val="50000"/>
              </a:spcBef>
            </a:pPr>
            <a:r>
              <a:rPr lang="en-US" sz="1200">
                <a:solidFill>
                  <a:schemeClr val="bg1"/>
                </a:solidFill>
              </a:rPr>
              <a:t>Cicero © 2007</a:t>
            </a:r>
          </a:p>
        </p:txBody>
      </p:sp>
      <p:sp>
        <p:nvSpPr>
          <p:cNvPr id="31755" name="Slide Number Placeholder 10"/>
          <p:cNvSpPr>
            <a:spLocks noGrp="1"/>
          </p:cNvSpPr>
          <p:nvPr>
            <p:ph type="sldNum" sz="quarter" idx="12"/>
          </p:nvPr>
        </p:nvSpPr>
        <p:spPr>
          <a:noFill/>
        </p:spPr>
        <p:txBody>
          <a:bodyPr/>
          <a:lstStyle/>
          <a:p>
            <a:fld id="{9B55B5EB-9CE7-4F4D-B95D-FC8DE7AFF255}" type="slidenum">
              <a:rPr lang="en-US" smtClean="0"/>
              <a:pPr/>
              <a:t>27</a:t>
            </a:fld>
            <a:endParaRPr lang="en-US" smtClean="0"/>
          </a:p>
        </p:txBody>
      </p:sp>
      <p:pic>
        <p:nvPicPr>
          <p:cNvPr id="31756" name="Picture 2" descr="C:\Users\psommers\Desktop\AIHE_long.jpg"/>
          <p:cNvPicPr>
            <a:picLocks noChangeAspect="1" noChangeArrowheads="1"/>
          </p:cNvPicPr>
          <p:nvPr/>
        </p:nvPicPr>
        <p:blipFill>
          <a:blip r:embed="rId6"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idx="4294967295"/>
          </p:nvPr>
        </p:nvSpPr>
        <p:spPr>
          <a:xfrm>
            <a:off x="1828800" y="381000"/>
            <a:ext cx="6019800" cy="914400"/>
          </a:xfrm>
        </p:spPr>
        <p:txBody>
          <a:bodyPr/>
          <a:lstStyle/>
          <a:p>
            <a:pPr algn="ctr" eaLnBrk="1" hangingPunct="1"/>
            <a:r>
              <a:rPr lang="en-US" smtClean="0">
                <a:solidFill>
                  <a:srgbClr val="9966FF"/>
                </a:solidFill>
              </a:rPr>
              <a:t>Battle of New York</a:t>
            </a:r>
            <a:r>
              <a:rPr lang="en-US" sz="1800" smtClean="0">
                <a:solidFill>
                  <a:srgbClr val="9966FF"/>
                </a:solidFill>
              </a:rPr>
              <a:t/>
            </a:r>
            <a:br>
              <a:rPr lang="en-US" sz="1800" smtClean="0">
                <a:solidFill>
                  <a:srgbClr val="9966FF"/>
                </a:solidFill>
              </a:rPr>
            </a:br>
            <a:r>
              <a:rPr lang="en-US" sz="1800" smtClean="0">
                <a:solidFill>
                  <a:srgbClr val="9966FF"/>
                </a:solidFill>
              </a:rPr>
              <a:t>August 26-October 28, 1776</a:t>
            </a:r>
            <a:endParaRPr lang="en-US" smtClean="0">
              <a:solidFill>
                <a:srgbClr val="9966FF"/>
              </a:solidFill>
            </a:endParaRPr>
          </a:p>
        </p:txBody>
      </p:sp>
      <p:sp>
        <p:nvSpPr>
          <p:cNvPr id="32771" name="Rectangle 3"/>
          <p:cNvSpPr>
            <a:spLocks noGrp="1" noChangeArrowheads="1"/>
          </p:cNvSpPr>
          <p:nvPr>
            <p:ph type="body" idx="4294967295"/>
          </p:nvPr>
        </p:nvSpPr>
        <p:spPr>
          <a:xfrm>
            <a:off x="4191000" y="1371600"/>
            <a:ext cx="4419600" cy="4419600"/>
          </a:xfrm>
        </p:spPr>
        <p:txBody>
          <a:bodyPr/>
          <a:lstStyle/>
          <a:p>
            <a:pPr eaLnBrk="1" hangingPunct="1">
              <a:lnSpc>
                <a:spcPct val="90000"/>
              </a:lnSpc>
            </a:pPr>
            <a:r>
              <a:rPr lang="en-US" sz="2200" smtClean="0"/>
              <a:t>In 1776, the British set forth to subdue the colonies. They began the effort by recapturing New York. First, they drove Washington off Long Island; then, from lower Harlem. After this initiative, Washington retreated to White Plains, where for the first time he was able to hold off the British forces. The British, then again, outmaneuvered Washington. Washington was forced to retreat to New Jersey. </a:t>
            </a:r>
          </a:p>
        </p:txBody>
      </p:sp>
      <p:sp>
        <p:nvSpPr>
          <p:cNvPr id="32773" name="Text Box 4"/>
          <p:cNvSpPr txBox="1">
            <a:spLocks noChangeArrowheads="1"/>
          </p:cNvSpPr>
          <p:nvPr/>
        </p:nvSpPr>
        <p:spPr bwMode="auto">
          <a:xfrm>
            <a:off x="7315200" y="304800"/>
            <a:ext cx="1524000" cy="396875"/>
          </a:xfrm>
          <a:prstGeom prst="rect">
            <a:avLst/>
          </a:prstGeom>
          <a:noFill/>
          <a:ln w="9525" algn="ctr">
            <a:noFill/>
            <a:miter lim="800000"/>
            <a:headEnd/>
            <a:tailEnd/>
          </a:ln>
        </p:spPr>
        <p:txBody>
          <a:bodyPr>
            <a:spAutoFit/>
          </a:bodyPr>
          <a:lstStyle/>
          <a:p>
            <a:pPr marL="342900" indent="-342900" eaLnBrk="1" hangingPunct="1">
              <a:spcBef>
                <a:spcPct val="50000"/>
              </a:spcBef>
            </a:pPr>
            <a:r>
              <a:rPr lang="en-US" sz="2000" b="1">
                <a:solidFill>
                  <a:srgbClr val="33CCFF"/>
                </a:solidFill>
              </a:rPr>
              <a:t>New York</a:t>
            </a:r>
          </a:p>
        </p:txBody>
      </p:sp>
      <p:pic>
        <p:nvPicPr>
          <p:cNvPr id="32774" name="Picture 5" descr="fleet"/>
          <p:cNvPicPr>
            <a:picLocks noChangeAspect="1" noChangeArrowheads="1"/>
          </p:cNvPicPr>
          <p:nvPr/>
        </p:nvPicPr>
        <p:blipFill>
          <a:blip r:embed="rId3" cstate="print"/>
          <a:srcRect/>
          <a:stretch>
            <a:fillRect/>
          </a:stretch>
        </p:blipFill>
        <p:spPr bwMode="auto">
          <a:xfrm>
            <a:off x="533400" y="1371600"/>
            <a:ext cx="3276600" cy="2225675"/>
          </a:xfrm>
          <a:prstGeom prst="rect">
            <a:avLst/>
          </a:prstGeom>
          <a:noFill/>
          <a:ln w="9525">
            <a:noFill/>
            <a:miter lim="800000"/>
            <a:headEnd/>
            <a:tailEnd/>
          </a:ln>
        </p:spPr>
      </p:pic>
      <p:pic>
        <p:nvPicPr>
          <p:cNvPr id="32775" name="Picture 6" descr="troops-crossing"/>
          <p:cNvPicPr>
            <a:picLocks noChangeAspect="1" noChangeArrowheads="1"/>
          </p:cNvPicPr>
          <p:nvPr/>
        </p:nvPicPr>
        <p:blipFill>
          <a:blip r:embed="rId4" cstate="print"/>
          <a:srcRect/>
          <a:stretch>
            <a:fillRect/>
          </a:stretch>
        </p:blipFill>
        <p:spPr bwMode="auto">
          <a:xfrm>
            <a:off x="533400" y="4038600"/>
            <a:ext cx="3276600" cy="1828800"/>
          </a:xfrm>
          <a:prstGeom prst="rect">
            <a:avLst/>
          </a:prstGeom>
          <a:noFill/>
          <a:ln w="9525">
            <a:noFill/>
            <a:miter lim="800000"/>
            <a:headEnd/>
            <a:tailEnd/>
          </a:ln>
        </p:spPr>
      </p:pic>
      <p:sp>
        <p:nvSpPr>
          <p:cNvPr id="32776" name="Text Box 7"/>
          <p:cNvSpPr txBox="1">
            <a:spLocks noChangeArrowheads="1"/>
          </p:cNvSpPr>
          <p:nvPr/>
        </p:nvSpPr>
        <p:spPr bwMode="auto">
          <a:xfrm>
            <a:off x="0" y="3505200"/>
            <a:ext cx="3962400" cy="492125"/>
          </a:xfrm>
          <a:prstGeom prst="rect">
            <a:avLst/>
          </a:prstGeom>
          <a:noFill/>
          <a:ln w="9525" algn="ctr">
            <a:noFill/>
            <a:miter lim="800000"/>
            <a:headEnd/>
            <a:tailEnd/>
          </a:ln>
        </p:spPr>
        <p:txBody>
          <a:bodyPr>
            <a:spAutoFit/>
          </a:bodyPr>
          <a:lstStyle/>
          <a:p>
            <a:pPr marL="342900" indent="-342900" eaLnBrk="1" hangingPunct="1">
              <a:spcBef>
                <a:spcPct val="50000"/>
              </a:spcBef>
            </a:pPr>
            <a:r>
              <a:rPr lang="en-US" sz="1400">
                <a:solidFill>
                  <a:schemeClr val="bg1"/>
                </a:solidFill>
              </a:rPr>
              <a:t>       </a:t>
            </a:r>
            <a:r>
              <a:rPr lang="en-US" sz="1200">
                <a:solidFill>
                  <a:srgbClr val="33CCFF"/>
                </a:solidFill>
              </a:rPr>
              <a:t>The British used their navy to keep the Americans guessing as to where they would attack.</a:t>
            </a:r>
          </a:p>
        </p:txBody>
      </p:sp>
      <p:sp>
        <p:nvSpPr>
          <p:cNvPr id="32777" name="Rectangle 11"/>
          <p:cNvSpPr>
            <a:spLocks noChangeArrowheads="1"/>
          </p:cNvSpPr>
          <p:nvPr/>
        </p:nvSpPr>
        <p:spPr bwMode="auto">
          <a:xfrm>
            <a:off x="3886200" y="6583363"/>
            <a:ext cx="1157288" cy="274637"/>
          </a:xfrm>
          <a:prstGeom prst="rect">
            <a:avLst/>
          </a:prstGeom>
          <a:noFill/>
          <a:ln w="9525" algn="ctr">
            <a:noFill/>
            <a:miter lim="800000"/>
            <a:headEnd/>
            <a:tailEnd/>
          </a:ln>
        </p:spPr>
        <p:txBody>
          <a:bodyPr wrap="none">
            <a:spAutoFit/>
          </a:bodyPr>
          <a:lstStyle/>
          <a:p>
            <a:pPr marL="342900" indent="-342900" eaLnBrk="1" hangingPunct="1">
              <a:spcBef>
                <a:spcPct val="50000"/>
              </a:spcBef>
            </a:pPr>
            <a:r>
              <a:rPr lang="en-US" sz="1200">
                <a:solidFill>
                  <a:schemeClr val="bg1"/>
                </a:solidFill>
              </a:rPr>
              <a:t>Cicero © 2007</a:t>
            </a:r>
          </a:p>
        </p:txBody>
      </p:sp>
      <p:sp>
        <p:nvSpPr>
          <p:cNvPr id="32778" name="Slide Number Placeholder 9"/>
          <p:cNvSpPr>
            <a:spLocks noGrp="1"/>
          </p:cNvSpPr>
          <p:nvPr>
            <p:ph type="sldNum" sz="quarter" idx="12"/>
          </p:nvPr>
        </p:nvSpPr>
        <p:spPr>
          <a:noFill/>
        </p:spPr>
        <p:txBody>
          <a:bodyPr/>
          <a:lstStyle/>
          <a:p>
            <a:fld id="{BD9B715D-2198-4151-8B02-B8CE8DEE64F3}" type="slidenum">
              <a:rPr lang="en-US" smtClean="0"/>
              <a:pPr/>
              <a:t>28</a:t>
            </a:fld>
            <a:endParaRPr lang="en-US" smtClean="0"/>
          </a:p>
        </p:txBody>
      </p:sp>
      <p:pic>
        <p:nvPicPr>
          <p:cNvPr id="32779" name="Picture 2" descr="C:\Users\psommers\Desktop\AIHE_long.jpg"/>
          <p:cNvPicPr>
            <a:picLocks noChangeAspect="1" noChangeArrowheads="1"/>
          </p:cNvPicPr>
          <p:nvPr/>
        </p:nvPicPr>
        <p:blipFill>
          <a:blip r:embed="rId5"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dissolve">
                                      <p:cBhvr>
                                        <p:cTn id="12" dur="500"/>
                                        <p:tgtEl>
                                          <p:spTgt spid="327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771"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idx="4294967295"/>
          </p:nvPr>
        </p:nvSpPr>
        <p:spPr>
          <a:xfrm>
            <a:off x="381000" y="473075"/>
            <a:ext cx="8305800" cy="1143000"/>
          </a:xfrm>
        </p:spPr>
        <p:txBody>
          <a:bodyPr/>
          <a:lstStyle/>
          <a:p>
            <a:pPr algn="ctr" eaLnBrk="1" hangingPunct="1"/>
            <a:r>
              <a:rPr lang="en-US" sz="4000" b="1" smtClean="0">
                <a:solidFill>
                  <a:schemeClr val="tx1"/>
                </a:solidFill>
              </a:rPr>
              <a:t>Classical British Strategy</a:t>
            </a:r>
            <a:br>
              <a:rPr lang="en-US" sz="4000" b="1" smtClean="0">
                <a:solidFill>
                  <a:schemeClr val="tx1"/>
                </a:solidFill>
              </a:rPr>
            </a:br>
            <a:r>
              <a:rPr lang="en-US" sz="4000" b="1" smtClean="0">
                <a:solidFill>
                  <a:schemeClr val="tx1"/>
                </a:solidFill>
              </a:rPr>
              <a:t> 1776-1781</a:t>
            </a:r>
          </a:p>
        </p:txBody>
      </p:sp>
      <p:sp>
        <p:nvSpPr>
          <p:cNvPr id="33795" name="Rectangle 3"/>
          <p:cNvSpPr>
            <a:spLocks noGrp="1" noChangeArrowheads="1"/>
          </p:cNvSpPr>
          <p:nvPr>
            <p:ph type="body" idx="4294967295"/>
          </p:nvPr>
        </p:nvSpPr>
        <p:spPr>
          <a:xfrm>
            <a:off x="990600" y="1828800"/>
            <a:ext cx="3048000" cy="4038600"/>
          </a:xfrm>
        </p:spPr>
        <p:txBody>
          <a:bodyPr/>
          <a:lstStyle/>
          <a:p>
            <a:pPr eaLnBrk="1" hangingPunct="1"/>
            <a:r>
              <a:rPr lang="en-US" smtClean="0"/>
              <a:t>Divide</a:t>
            </a:r>
            <a:br>
              <a:rPr lang="en-US" smtClean="0"/>
            </a:br>
            <a:r>
              <a:rPr lang="en-US" smtClean="0"/>
              <a:t>and Conquer</a:t>
            </a:r>
          </a:p>
        </p:txBody>
      </p:sp>
      <p:pic>
        <p:nvPicPr>
          <p:cNvPr id="33797" name="Picture 4" descr="map-06-02"/>
          <p:cNvPicPr>
            <a:picLocks noChangeAspect="1" noChangeArrowheads="1"/>
          </p:cNvPicPr>
          <p:nvPr/>
        </p:nvPicPr>
        <p:blipFill>
          <a:blip r:embed="rId3" cstate="print"/>
          <a:srcRect/>
          <a:stretch>
            <a:fillRect/>
          </a:stretch>
        </p:blipFill>
        <p:spPr bwMode="auto">
          <a:xfrm>
            <a:off x="4038600" y="2057400"/>
            <a:ext cx="4611688" cy="3802063"/>
          </a:xfrm>
          <a:prstGeom prst="rect">
            <a:avLst/>
          </a:prstGeom>
          <a:noFill/>
          <a:ln w="9525">
            <a:noFill/>
            <a:miter lim="800000"/>
            <a:headEnd/>
            <a:tailEnd/>
          </a:ln>
        </p:spPr>
      </p:pic>
      <p:pic>
        <p:nvPicPr>
          <p:cNvPr id="33798" name="Picture 7" descr="180px-General-Sir-Guy-Carleton_2">
            <a:hlinkClick r:id="rId4"/>
          </p:cNvPr>
          <p:cNvPicPr>
            <a:picLocks noChangeAspect="1" noChangeArrowheads="1"/>
          </p:cNvPicPr>
          <p:nvPr/>
        </p:nvPicPr>
        <p:blipFill>
          <a:blip r:embed="rId5" cstate="print"/>
          <a:srcRect/>
          <a:stretch>
            <a:fillRect/>
          </a:stretch>
        </p:blipFill>
        <p:spPr bwMode="auto">
          <a:xfrm>
            <a:off x="990600" y="3200400"/>
            <a:ext cx="2286000" cy="2590800"/>
          </a:xfrm>
          <a:prstGeom prst="rect">
            <a:avLst/>
          </a:prstGeom>
          <a:noFill/>
          <a:ln w="9525">
            <a:noFill/>
            <a:miter lim="800000"/>
            <a:headEnd/>
            <a:tailEnd/>
          </a:ln>
        </p:spPr>
      </p:pic>
      <p:sp>
        <p:nvSpPr>
          <p:cNvPr id="33799" name="Slide Number Placeholder 6"/>
          <p:cNvSpPr>
            <a:spLocks noGrp="1"/>
          </p:cNvSpPr>
          <p:nvPr>
            <p:ph type="sldNum" sz="quarter" idx="12"/>
          </p:nvPr>
        </p:nvSpPr>
        <p:spPr>
          <a:noFill/>
        </p:spPr>
        <p:txBody>
          <a:bodyPr/>
          <a:lstStyle/>
          <a:p>
            <a:fld id="{AA616F41-F807-4F3A-A365-668BE7EB9379}" type="slidenum">
              <a:rPr lang="en-US" smtClean="0"/>
              <a:pPr/>
              <a:t>29</a:t>
            </a:fld>
            <a:endParaRPr lang="en-US" smtClean="0"/>
          </a:p>
        </p:txBody>
      </p:sp>
      <p:pic>
        <p:nvPicPr>
          <p:cNvPr id="33800" name="Picture 2" descr="C:\Users\psommers\Desktop\AIHE_long.jpg"/>
          <p:cNvPicPr>
            <a:picLocks noChangeAspect="1" noChangeArrowheads="1"/>
          </p:cNvPicPr>
          <p:nvPr/>
        </p:nvPicPr>
        <p:blipFill>
          <a:blip r:embed="rId6"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795">
                                            <p:txEl>
                                              <p:pRg st="0" end="0"/>
                                            </p:txEl>
                                          </p:spTgt>
                                        </p:tgtEl>
                                        <p:attrNameLst>
                                          <p:attrName>style.visibility</p:attrName>
                                        </p:attrNameLst>
                                      </p:cBhvr>
                                      <p:to>
                                        <p:strVal val="visible"/>
                                      </p:to>
                                    </p:set>
                                    <p:animEffect transition="in" filter="fade">
                                      <p:cBhvr>
                                        <p:cTn id="14" dur="1000">
                                          <p:stCondLst>
                                            <p:cond delay="0"/>
                                          </p:stCondLst>
                                        </p:cTn>
                                        <p:tgtEl>
                                          <p:spTgt spid="33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79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p:cNvSpPr>
            <a:spLocks noGrp="1" noChangeArrowheads="1"/>
          </p:cNvSpPr>
          <p:nvPr>
            <p:ph type="ftr" sz="quarter" idx="11"/>
          </p:nvPr>
        </p:nvSpPr>
        <p:spPr>
          <a:noFill/>
        </p:spPr>
        <p:txBody>
          <a:bodyPr/>
          <a:lstStyle/>
          <a:p>
            <a:r>
              <a:rPr lang="en-US" smtClean="0"/>
              <a:t>Copyright © 2010 AIHE</a:t>
            </a:r>
          </a:p>
        </p:txBody>
      </p:sp>
      <p:sp>
        <p:nvSpPr>
          <p:cNvPr id="7171" name="Rectangle 2"/>
          <p:cNvSpPr>
            <a:spLocks noGrp="1" noChangeArrowheads="1"/>
          </p:cNvSpPr>
          <p:nvPr>
            <p:ph type="title" idx="4294967295"/>
          </p:nvPr>
        </p:nvSpPr>
        <p:spPr>
          <a:xfrm>
            <a:off x="0" y="473075"/>
            <a:ext cx="9144000" cy="1279525"/>
          </a:xfrm>
        </p:spPr>
        <p:txBody>
          <a:bodyPr/>
          <a:lstStyle/>
          <a:p>
            <a:pPr algn="ctr">
              <a:defRPr/>
            </a:pPr>
            <a:r>
              <a:rPr lang="en-US" sz="3600" dirty="0" smtClean="0">
                <a:solidFill>
                  <a:srgbClr val="0033CC"/>
                </a:solidFill>
              </a:rPr>
              <a:t>Pennsylvania Academic Standards </a:t>
            </a:r>
            <a:br>
              <a:rPr lang="en-US" sz="3600" dirty="0" smtClean="0">
                <a:solidFill>
                  <a:srgbClr val="0033CC"/>
                </a:solidFill>
              </a:rPr>
            </a:br>
            <a:r>
              <a:rPr lang="en-US" sz="3600" dirty="0" smtClean="0">
                <a:solidFill>
                  <a:srgbClr val="0033CC"/>
                </a:solidFill>
              </a:rPr>
              <a:t>for History</a:t>
            </a:r>
            <a:endParaRPr lang="en-US" sz="3600" b="1" dirty="0" smtClean="0">
              <a:effectLst>
                <a:outerShdw blurRad="38100" dist="38100" dir="2700000" algn="tl">
                  <a:srgbClr val="000000">
                    <a:alpha val="43137"/>
                  </a:srgbClr>
                </a:outerShdw>
              </a:effectLst>
            </a:endParaRPr>
          </a:p>
        </p:txBody>
      </p:sp>
      <p:sp>
        <p:nvSpPr>
          <p:cNvPr id="7172" name="Rectangle 3"/>
          <p:cNvSpPr>
            <a:spLocks noGrp="1" noChangeArrowheads="1"/>
          </p:cNvSpPr>
          <p:nvPr>
            <p:ph type="body" idx="4294967295"/>
          </p:nvPr>
        </p:nvSpPr>
        <p:spPr>
          <a:xfrm>
            <a:off x="609600" y="1828800"/>
            <a:ext cx="8077200" cy="4038600"/>
          </a:xfrm>
        </p:spPr>
        <p:txBody>
          <a:bodyPr/>
          <a:lstStyle/>
          <a:p>
            <a:pPr lvl="1" eaLnBrk="1" hangingPunct="1">
              <a:lnSpc>
                <a:spcPct val="90000"/>
              </a:lnSpc>
              <a:buFont typeface="Wingdings" pitchFamily="2" charset="2"/>
              <a:buNone/>
            </a:pPr>
            <a:r>
              <a:rPr lang="en-US" sz="2800" smtClean="0"/>
              <a:t>Grade Six - History</a:t>
            </a:r>
            <a:endParaRPr lang="en-US" sz="2800" smtClean="0">
              <a:solidFill>
                <a:srgbClr val="FF0000"/>
              </a:solidFill>
            </a:endParaRPr>
          </a:p>
          <a:p>
            <a:pPr lvl="1" eaLnBrk="1" hangingPunct="1">
              <a:lnSpc>
                <a:spcPct val="90000"/>
              </a:lnSpc>
            </a:pPr>
            <a:r>
              <a:rPr lang="en-US" sz="2400" smtClean="0">
                <a:solidFill>
                  <a:srgbClr val="FF0000"/>
                </a:solidFill>
              </a:rPr>
              <a:t>8.3.6.D.</a:t>
            </a:r>
            <a:r>
              <a:rPr lang="en-US" sz="2400" smtClean="0">
                <a:solidFill>
                  <a:srgbClr val="FFFF00"/>
                </a:solidFill>
              </a:rPr>
              <a:t> Identify and explain conflict and cooperation among social groups and organizations in United States history from Beginnings to 1824</a:t>
            </a:r>
          </a:p>
          <a:p>
            <a:pPr lvl="2" eaLnBrk="1" hangingPunct="1">
              <a:lnSpc>
                <a:spcPct val="90000"/>
              </a:lnSpc>
            </a:pPr>
            <a:r>
              <a:rPr lang="en-US" sz="2000" smtClean="0">
                <a:solidFill>
                  <a:srgbClr val="FFFF00"/>
                </a:solidFill>
              </a:rPr>
              <a:t>Military Conflicts (e.g., French and Indian War, American </a:t>
            </a:r>
          </a:p>
          <a:p>
            <a:pPr lvl="2" eaLnBrk="1" hangingPunct="1">
              <a:lnSpc>
                <a:spcPct val="90000"/>
              </a:lnSpc>
              <a:buFont typeface="Wingdings" pitchFamily="2" charset="2"/>
              <a:buNone/>
            </a:pPr>
            <a:r>
              <a:rPr lang="en-US" sz="2000" smtClean="0">
                <a:solidFill>
                  <a:srgbClr val="FFFF00"/>
                </a:solidFill>
              </a:rPr>
              <a:t>    Revolutionary War, War of 1812) </a:t>
            </a:r>
            <a:endParaRPr lang="en-US" sz="2000" smtClean="0"/>
          </a:p>
        </p:txBody>
      </p:sp>
      <p:sp>
        <p:nvSpPr>
          <p:cNvPr id="7173" name="Slide Number Placeholder 4"/>
          <p:cNvSpPr>
            <a:spLocks noGrp="1"/>
          </p:cNvSpPr>
          <p:nvPr>
            <p:ph type="sldNum" sz="quarter" idx="12"/>
          </p:nvPr>
        </p:nvSpPr>
        <p:spPr>
          <a:noFill/>
        </p:spPr>
        <p:txBody>
          <a:bodyPr/>
          <a:lstStyle/>
          <a:p>
            <a:fld id="{BF23F02C-B39C-4789-B5E0-C26F7627661C}" type="slidenum">
              <a:rPr lang="en-US" smtClean="0"/>
              <a:pPr/>
              <a:t>3</a:t>
            </a:fld>
            <a:endParaRPr lang="en-US" smtClean="0"/>
          </a:p>
        </p:txBody>
      </p:sp>
      <p:pic>
        <p:nvPicPr>
          <p:cNvPr id="7174"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9"/>
          <p:cNvSpPr>
            <a:spLocks noGrp="1" noChangeArrowheads="1"/>
          </p:cNvSpPr>
          <p:nvPr>
            <p:ph type="ftr" sz="quarter" idx="11"/>
          </p:nvPr>
        </p:nvSpPr>
        <p:spPr>
          <a:noFill/>
        </p:spPr>
        <p:txBody>
          <a:bodyPr/>
          <a:lstStyle/>
          <a:p>
            <a:r>
              <a:rPr lang="en-US" smtClean="0"/>
              <a:t>Copyright © 2010 AIHE</a:t>
            </a:r>
          </a:p>
        </p:txBody>
      </p:sp>
      <p:pic>
        <p:nvPicPr>
          <p:cNvPr id="34819" name="Picture 2" descr="NEW YORK TO TRENTON, 1776"/>
          <p:cNvPicPr>
            <a:picLocks noChangeAspect="1" noChangeArrowheads="1"/>
          </p:cNvPicPr>
          <p:nvPr/>
        </p:nvPicPr>
        <p:blipFill>
          <a:blip r:embed="rId3" cstate="print"/>
          <a:srcRect/>
          <a:stretch>
            <a:fillRect/>
          </a:stretch>
        </p:blipFill>
        <p:spPr bwMode="auto">
          <a:xfrm>
            <a:off x="381000" y="290513"/>
            <a:ext cx="8382000" cy="5743575"/>
          </a:xfrm>
          <a:prstGeom prst="rect">
            <a:avLst/>
          </a:prstGeom>
          <a:noFill/>
          <a:ln w="9525">
            <a:noFill/>
            <a:miter lim="800000"/>
            <a:headEnd/>
            <a:tailEnd/>
          </a:ln>
        </p:spPr>
      </p:pic>
      <p:sp>
        <p:nvSpPr>
          <p:cNvPr id="34820" name="Slide Number Placeholder 3"/>
          <p:cNvSpPr>
            <a:spLocks noGrp="1"/>
          </p:cNvSpPr>
          <p:nvPr>
            <p:ph type="sldNum" sz="quarter" idx="12"/>
          </p:nvPr>
        </p:nvSpPr>
        <p:spPr>
          <a:noFill/>
        </p:spPr>
        <p:txBody>
          <a:bodyPr/>
          <a:lstStyle/>
          <a:p>
            <a:fld id="{B37794EF-CCB0-430B-9FF4-827ACBB15863}" type="slidenum">
              <a:rPr lang="en-US" smtClean="0"/>
              <a:pPr/>
              <a:t>30</a:t>
            </a:fld>
            <a:endParaRPr lang="en-US" smtClean="0"/>
          </a:p>
        </p:txBody>
      </p:sp>
      <p:pic>
        <p:nvPicPr>
          <p:cNvPr id="34821" name="Picture 2" descr="C:\Users\psommers\Desktop\AIHE_long.jpg"/>
          <p:cNvPicPr>
            <a:picLocks noChangeAspect="1" noChangeArrowheads="1"/>
          </p:cNvPicPr>
          <p:nvPr/>
        </p:nvPicPr>
        <p:blipFill>
          <a:blip r:embed="rId4"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9"/>
          <p:cNvSpPr>
            <a:spLocks noGrp="1" noChangeArrowheads="1"/>
          </p:cNvSpPr>
          <p:nvPr>
            <p:ph type="ftr" sz="quarter" idx="11"/>
          </p:nvPr>
        </p:nvSpPr>
        <p:spPr>
          <a:noFill/>
        </p:spPr>
        <p:txBody>
          <a:bodyPr/>
          <a:lstStyle/>
          <a:p>
            <a:r>
              <a:rPr lang="en-US" smtClean="0"/>
              <a:t>Copyright © 2010 AIHE</a:t>
            </a:r>
          </a:p>
        </p:txBody>
      </p:sp>
      <p:pic>
        <p:nvPicPr>
          <p:cNvPr id="35843" name="Picture 4" descr="300px-NY-retreat-1776"/>
          <p:cNvPicPr>
            <a:picLocks noChangeAspect="1" noChangeArrowheads="1"/>
          </p:cNvPicPr>
          <p:nvPr/>
        </p:nvPicPr>
        <p:blipFill>
          <a:blip r:embed="rId3" cstate="print"/>
          <a:srcRect/>
          <a:stretch>
            <a:fillRect/>
          </a:stretch>
        </p:blipFill>
        <p:spPr bwMode="auto">
          <a:xfrm>
            <a:off x="4343400" y="457200"/>
            <a:ext cx="3940175" cy="5410200"/>
          </a:xfrm>
          <a:prstGeom prst="rect">
            <a:avLst/>
          </a:prstGeom>
          <a:noFill/>
          <a:ln w="9525">
            <a:noFill/>
            <a:miter lim="800000"/>
            <a:headEnd/>
            <a:tailEnd/>
          </a:ln>
        </p:spPr>
      </p:pic>
      <p:pic>
        <p:nvPicPr>
          <p:cNvPr id="35844" name="Picture 5" descr="british-troops-crossing"/>
          <p:cNvPicPr>
            <a:picLocks noChangeAspect="1" noChangeArrowheads="1"/>
          </p:cNvPicPr>
          <p:nvPr/>
        </p:nvPicPr>
        <p:blipFill>
          <a:blip r:embed="rId4" cstate="print"/>
          <a:srcRect/>
          <a:stretch>
            <a:fillRect/>
          </a:stretch>
        </p:blipFill>
        <p:spPr bwMode="auto">
          <a:xfrm>
            <a:off x="609600" y="3124200"/>
            <a:ext cx="3276600" cy="2933700"/>
          </a:xfrm>
          <a:prstGeom prst="rect">
            <a:avLst/>
          </a:prstGeom>
          <a:noFill/>
          <a:ln w="9525">
            <a:noFill/>
            <a:miter lim="800000"/>
            <a:headEnd/>
            <a:tailEnd/>
          </a:ln>
        </p:spPr>
      </p:pic>
      <p:pic>
        <p:nvPicPr>
          <p:cNvPr id="35845" name="Picture 6" descr="longisland"/>
          <p:cNvPicPr>
            <a:picLocks noChangeAspect="1" noChangeArrowheads="1"/>
          </p:cNvPicPr>
          <p:nvPr/>
        </p:nvPicPr>
        <p:blipFill>
          <a:blip r:embed="rId5" cstate="print"/>
          <a:srcRect/>
          <a:stretch>
            <a:fillRect/>
          </a:stretch>
        </p:blipFill>
        <p:spPr bwMode="auto">
          <a:xfrm>
            <a:off x="381000" y="381000"/>
            <a:ext cx="3886200" cy="2593975"/>
          </a:xfrm>
          <a:prstGeom prst="rect">
            <a:avLst/>
          </a:prstGeom>
          <a:noFill/>
          <a:ln w="9525">
            <a:noFill/>
            <a:miter lim="800000"/>
            <a:headEnd/>
            <a:tailEnd/>
          </a:ln>
        </p:spPr>
      </p:pic>
      <p:sp>
        <p:nvSpPr>
          <p:cNvPr id="35846" name="Slide Number Placeholder 5"/>
          <p:cNvSpPr>
            <a:spLocks noGrp="1"/>
          </p:cNvSpPr>
          <p:nvPr>
            <p:ph type="sldNum" sz="quarter" idx="12"/>
          </p:nvPr>
        </p:nvSpPr>
        <p:spPr>
          <a:noFill/>
        </p:spPr>
        <p:txBody>
          <a:bodyPr/>
          <a:lstStyle/>
          <a:p>
            <a:fld id="{8D242E3E-8FC0-49ED-8FB6-248088AC0174}" type="slidenum">
              <a:rPr lang="en-US" smtClean="0"/>
              <a:pPr/>
              <a:t>31</a:t>
            </a:fld>
            <a:endParaRPr lang="en-US" smtClean="0"/>
          </a:p>
        </p:txBody>
      </p:sp>
      <p:pic>
        <p:nvPicPr>
          <p:cNvPr id="35847" name="Picture 2" descr="C:\Users\psommers\Desktop\AIHE_long.jpg"/>
          <p:cNvPicPr>
            <a:picLocks noChangeAspect="1" noChangeArrowheads="1"/>
          </p:cNvPicPr>
          <p:nvPr/>
        </p:nvPicPr>
        <p:blipFill>
          <a:blip r:embed="rId6"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9"/>
          <p:cNvSpPr>
            <a:spLocks noGrp="1" noChangeArrowheads="1"/>
          </p:cNvSpPr>
          <p:nvPr>
            <p:ph type="ftr" sz="quarter" idx="11"/>
          </p:nvPr>
        </p:nvSpPr>
        <p:spPr>
          <a:noFill/>
        </p:spPr>
        <p:txBody>
          <a:bodyPr/>
          <a:lstStyle/>
          <a:p>
            <a:r>
              <a:rPr lang="en-US" smtClean="0"/>
              <a:t>Copyright © 2010 AIHE</a:t>
            </a:r>
          </a:p>
        </p:txBody>
      </p:sp>
      <p:sp>
        <p:nvSpPr>
          <p:cNvPr id="36867" name="Rectangle 2"/>
          <p:cNvSpPr>
            <a:spLocks noGrp="1" noChangeArrowheads="1"/>
          </p:cNvSpPr>
          <p:nvPr>
            <p:ph type="title" idx="4294967295"/>
          </p:nvPr>
        </p:nvSpPr>
        <p:spPr>
          <a:xfrm>
            <a:off x="533400" y="5638800"/>
            <a:ext cx="8229600" cy="381000"/>
          </a:xfrm>
        </p:spPr>
        <p:txBody>
          <a:bodyPr/>
          <a:lstStyle/>
          <a:p>
            <a:pPr eaLnBrk="1" hangingPunct="1"/>
            <a:r>
              <a:rPr lang="en-US" sz="1800" b="1" i="1" smtClean="0">
                <a:solidFill>
                  <a:srgbClr val="00CC00"/>
                </a:solidFill>
              </a:rPr>
              <a:t>George Washington Crossing The Delaware</a:t>
            </a:r>
            <a:r>
              <a:rPr lang="en-US" sz="1800" b="1" smtClean="0">
                <a:solidFill>
                  <a:srgbClr val="00CC00"/>
                </a:solidFill>
              </a:rPr>
              <a:t>, Emanuel Leutze 1851</a:t>
            </a:r>
          </a:p>
        </p:txBody>
      </p:sp>
      <p:pic>
        <p:nvPicPr>
          <p:cNvPr id="36868" name="Picture 3" descr="crossing-the-delaware"/>
          <p:cNvPicPr>
            <a:picLocks noChangeAspect="1" noChangeArrowheads="1"/>
          </p:cNvPicPr>
          <p:nvPr/>
        </p:nvPicPr>
        <p:blipFill>
          <a:blip r:embed="rId3" cstate="print"/>
          <a:srcRect/>
          <a:stretch>
            <a:fillRect/>
          </a:stretch>
        </p:blipFill>
        <p:spPr bwMode="auto">
          <a:xfrm>
            <a:off x="381000" y="685800"/>
            <a:ext cx="8153400" cy="4999038"/>
          </a:xfrm>
          <a:prstGeom prst="rect">
            <a:avLst/>
          </a:prstGeom>
          <a:noFill/>
          <a:ln w="9525">
            <a:noFill/>
            <a:miter lim="800000"/>
            <a:headEnd/>
            <a:tailEnd/>
          </a:ln>
        </p:spPr>
      </p:pic>
      <p:sp>
        <p:nvSpPr>
          <p:cNvPr id="36869" name="Text Box 4"/>
          <p:cNvSpPr txBox="1">
            <a:spLocks noChangeArrowheads="1"/>
          </p:cNvSpPr>
          <p:nvPr/>
        </p:nvSpPr>
        <p:spPr bwMode="auto">
          <a:xfrm>
            <a:off x="2133600" y="228600"/>
            <a:ext cx="5486400" cy="519113"/>
          </a:xfrm>
          <a:prstGeom prst="rect">
            <a:avLst/>
          </a:prstGeom>
          <a:noFill/>
          <a:ln w="9525">
            <a:noFill/>
            <a:miter lim="800000"/>
            <a:headEnd/>
            <a:tailEnd/>
          </a:ln>
        </p:spPr>
        <p:txBody>
          <a:bodyPr>
            <a:spAutoFit/>
          </a:bodyPr>
          <a:lstStyle/>
          <a:p>
            <a:pPr eaLnBrk="1" hangingPunct="1">
              <a:spcBef>
                <a:spcPct val="50000"/>
              </a:spcBef>
            </a:pPr>
            <a:r>
              <a:rPr lang="en-US" sz="2800">
                <a:latin typeface="Times New Roman" pitchFamily="18" charset="0"/>
              </a:rPr>
              <a:t>What Is Wrong With This Picture?</a:t>
            </a:r>
          </a:p>
        </p:txBody>
      </p:sp>
      <p:sp>
        <p:nvSpPr>
          <p:cNvPr id="36870" name="Oval 5">
            <a:hlinkClick r:id="rId4" action="ppaction://hlinksldjump"/>
          </p:cNvPr>
          <p:cNvSpPr>
            <a:spLocks noChangeArrowheads="1"/>
          </p:cNvSpPr>
          <p:nvPr/>
        </p:nvSpPr>
        <p:spPr bwMode="auto">
          <a:xfrm>
            <a:off x="7543800" y="152400"/>
            <a:ext cx="1447800" cy="609600"/>
          </a:xfrm>
          <a:prstGeom prst="ellipse">
            <a:avLst/>
          </a:prstGeom>
          <a:solidFill>
            <a:srgbClr val="FF0000"/>
          </a:solidFill>
          <a:ln w="9525">
            <a:solidFill>
              <a:schemeClr val="tx1"/>
            </a:solidFill>
            <a:round/>
            <a:headEnd/>
            <a:tailEnd/>
          </a:ln>
        </p:spPr>
        <p:txBody>
          <a:bodyPr wrap="none" anchor="ctr"/>
          <a:lstStyle/>
          <a:p>
            <a:pPr algn="ctr" eaLnBrk="1" hangingPunct="1"/>
            <a:r>
              <a:rPr lang="en-US" sz="1400" b="1">
                <a:solidFill>
                  <a:schemeClr val="bg1"/>
                </a:solidFill>
              </a:rPr>
              <a:t>Picture Prompts</a:t>
            </a:r>
          </a:p>
        </p:txBody>
      </p:sp>
      <p:sp>
        <p:nvSpPr>
          <p:cNvPr id="36871" name="Slide Number Placeholder 6"/>
          <p:cNvSpPr>
            <a:spLocks noGrp="1"/>
          </p:cNvSpPr>
          <p:nvPr>
            <p:ph type="sldNum" sz="quarter" idx="12"/>
          </p:nvPr>
        </p:nvSpPr>
        <p:spPr>
          <a:noFill/>
        </p:spPr>
        <p:txBody>
          <a:bodyPr/>
          <a:lstStyle/>
          <a:p>
            <a:fld id="{0B46A5DC-DA35-4CC3-8B98-17069CBF3D60}" type="slidenum">
              <a:rPr lang="en-US" smtClean="0"/>
              <a:pPr/>
              <a:t>32</a:t>
            </a:fld>
            <a:endParaRPr lang="en-US" smtClean="0"/>
          </a:p>
        </p:txBody>
      </p:sp>
      <p:pic>
        <p:nvPicPr>
          <p:cNvPr id="36872" name="Picture 2" descr="C:\Users\psommers\Desktop\AIHE_long.jpg"/>
          <p:cNvPicPr>
            <a:picLocks noChangeAspect="1" noChangeArrowheads="1"/>
          </p:cNvPicPr>
          <p:nvPr/>
        </p:nvPicPr>
        <p:blipFill>
          <a:blip r:embed="rId5"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9"/>
          <p:cNvSpPr>
            <a:spLocks noGrp="1" noChangeArrowheads="1"/>
          </p:cNvSpPr>
          <p:nvPr>
            <p:ph type="ftr" sz="quarter" idx="11"/>
          </p:nvPr>
        </p:nvSpPr>
        <p:spPr>
          <a:noFill/>
        </p:spPr>
        <p:txBody>
          <a:bodyPr/>
          <a:lstStyle/>
          <a:p>
            <a:r>
              <a:rPr lang="en-US" smtClean="0"/>
              <a:t>Copyright © 2010 AIHE</a:t>
            </a:r>
          </a:p>
        </p:txBody>
      </p:sp>
      <p:pic>
        <p:nvPicPr>
          <p:cNvPr id="37891" name="Picture 3" descr="crossing-the-delaware"/>
          <p:cNvPicPr>
            <a:picLocks noChangeAspect="1" noChangeArrowheads="1"/>
          </p:cNvPicPr>
          <p:nvPr/>
        </p:nvPicPr>
        <p:blipFill>
          <a:blip r:embed="rId3" cstate="print"/>
          <a:srcRect/>
          <a:stretch>
            <a:fillRect/>
          </a:stretch>
        </p:blipFill>
        <p:spPr bwMode="auto">
          <a:xfrm>
            <a:off x="381000" y="914400"/>
            <a:ext cx="8305800" cy="5092700"/>
          </a:xfrm>
          <a:prstGeom prst="rect">
            <a:avLst/>
          </a:prstGeom>
          <a:noFill/>
          <a:ln w="9525">
            <a:noFill/>
            <a:miter lim="800000"/>
            <a:headEnd/>
            <a:tailEnd/>
          </a:ln>
        </p:spPr>
      </p:pic>
      <p:sp>
        <p:nvSpPr>
          <p:cNvPr id="37892" name="Text Box 4"/>
          <p:cNvSpPr txBox="1">
            <a:spLocks noChangeArrowheads="1"/>
          </p:cNvSpPr>
          <p:nvPr/>
        </p:nvSpPr>
        <p:spPr bwMode="auto">
          <a:xfrm>
            <a:off x="2209800" y="304800"/>
            <a:ext cx="5410200" cy="519113"/>
          </a:xfrm>
          <a:prstGeom prst="rect">
            <a:avLst/>
          </a:prstGeom>
          <a:noFill/>
          <a:ln w="9525">
            <a:noFill/>
            <a:miter lim="800000"/>
            <a:headEnd/>
            <a:tailEnd/>
          </a:ln>
        </p:spPr>
        <p:txBody>
          <a:bodyPr>
            <a:spAutoFit/>
          </a:bodyPr>
          <a:lstStyle/>
          <a:p>
            <a:pPr eaLnBrk="1" hangingPunct="1">
              <a:spcBef>
                <a:spcPct val="50000"/>
              </a:spcBef>
            </a:pPr>
            <a:r>
              <a:rPr lang="en-US" sz="2800">
                <a:latin typeface="Times New Roman" pitchFamily="18" charset="0"/>
              </a:rPr>
              <a:t>What Is Wrong With This Picture?</a:t>
            </a:r>
          </a:p>
        </p:txBody>
      </p:sp>
      <p:sp>
        <p:nvSpPr>
          <p:cNvPr id="37893" name="Text Box 5"/>
          <p:cNvSpPr txBox="1">
            <a:spLocks noChangeArrowheads="1"/>
          </p:cNvSpPr>
          <p:nvPr/>
        </p:nvSpPr>
        <p:spPr bwMode="auto">
          <a:xfrm>
            <a:off x="609600" y="1295400"/>
            <a:ext cx="3276600" cy="1465263"/>
          </a:xfrm>
          <a:prstGeom prst="rect">
            <a:avLst/>
          </a:prstGeom>
          <a:noFill/>
          <a:ln w="9525">
            <a:noFill/>
            <a:miter lim="800000"/>
            <a:headEnd/>
            <a:tailEnd/>
          </a:ln>
        </p:spPr>
        <p:txBody>
          <a:bodyPr>
            <a:spAutoFit/>
          </a:bodyPr>
          <a:lstStyle/>
          <a:p>
            <a:pPr eaLnBrk="1" hangingPunct="1">
              <a:spcBef>
                <a:spcPct val="50000"/>
              </a:spcBef>
            </a:pPr>
            <a:r>
              <a:rPr lang="en-US">
                <a:solidFill>
                  <a:srgbClr val="0033CC"/>
                </a:solidFill>
                <a:latin typeface="Arial Black" pitchFamily="34" charset="0"/>
              </a:rPr>
              <a:t>The flag shown was not created until June 1777. The Grand Union flag would have been carried at the time.</a:t>
            </a:r>
          </a:p>
        </p:txBody>
      </p:sp>
      <p:sp>
        <p:nvSpPr>
          <p:cNvPr id="37894" name="Oval 6"/>
          <p:cNvSpPr>
            <a:spLocks noChangeArrowheads="1"/>
          </p:cNvSpPr>
          <p:nvPr/>
        </p:nvSpPr>
        <p:spPr bwMode="auto">
          <a:xfrm>
            <a:off x="4648200" y="1447800"/>
            <a:ext cx="1600200" cy="1981200"/>
          </a:xfrm>
          <a:prstGeom prst="ellipse">
            <a:avLst/>
          </a:prstGeom>
          <a:noFill/>
          <a:ln w="53975">
            <a:solidFill>
              <a:srgbClr val="FF0000"/>
            </a:solidFill>
            <a:round/>
            <a:headEnd/>
            <a:tailEnd/>
          </a:ln>
        </p:spPr>
        <p:txBody>
          <a:bodyPr wrap="none" anchor="ctr"/>
          <a:lstStyle/>
          <a:p>
            <a:endParaRPr lang="en-US"/>
          </a:p>
        </p:txBody>
      </p:sp>
      <p:sp>
        <p:nvSpPr>
          <p:cNvPr id="37895" name="Line 7"/>
          <p:cNvSpPr>
            <a:spLocks noChangeShapeType="1"/>
          </p:cNvSpPr>
          <p:nvPr/>
        </p:nvSpPr>
        <p:spPr bwMode="auto">
          <a:xfrm>
            <a:off x="3733800" y="1905000"/>
            <a:ext cx="914400" cy="228600"/>
          </a:xfrm>
          <a:prstGeom prst="line">
            <a:avLst/>
          </a:prstGeom>
          <a:noFill/>
          <a:ln w="9525">
            <a:solidFill>
              <a:schemeClr val="tx1"/>
            </a:solidFill>
            <a:round/>
            <a:headEnd/>
            <a:tailEnd type="triangle" w="med" len="med"/>
          </a:ln>
        </p:spPr>
        <p:txBody>
          <a:bodyPr/>
          <a:lstStyle/>
          <a:p>
            <a:endParaRPr lang="en-US"/>
          </a:p>
        </p:txBody>
      </p:sp>
      <p:sp>
        <p:nvSpPr>
          <p:cNvPr id="37896" name="Oval 8">
            <a:hlinkClick r:id="rId4" action="ppaction://hlinksldjump"/>
          </p:cNvPr>
          <p:cNvSpPr>
            <a:spLocks noChangeArrowheads="1"/>
          </p:cNvSpPr>
          <p:nvPr/>
        </p:nvSpPr>
        <p:spPr bwMode="auto">
          <a:xfrm>
            <a:off x="7543800" y="152400"/>
            <a:ext cx="1447800" cy="609600"/>
          </a:xfrm>
          <a:prstGeom prst="ellipse">
            <a:avLst/>
          </a:prstGeom>
          <a:solidFill>
            <a:srgbClr val="FF0000"/>
          </a:solidFill>
          <a:ln w="9525">
            <a:solidFill>
              <a:schemeClr val="tx1"/>
            </a:solidFill>
            <a:round/>
            <a:headEnd/>
            <a:tailEnd/>
          </a:ln>
        </p:spPr>
        <p:txBody>
          <a:bodyPr wrap="none" anchor="ctr"/>
          <a:lstStyle/>
          <a:p>
            <a:pPr algn="ctr" eaLnBrk="1" hangingPunct="1"/>
            <a:r>
              <a:rPr lang="en-US" sz="1400" b="1">
                <a:solidFill>
                  <a:schemeClr val="bg1"/>
                </a:solidFill>
              </a:rPr>
              <a:t>Picture Prompts</a:t>
            </a:r>
          </a:p>
        </p:txBody>
      </p:sp>
      <p:sp>
        <p:nvSpPr>
          <p:cNvPr id="37897" name="Rectangle 13"/>
          <p:cNvSpPr>
            <a:spLocks noGrp="1" noChangeArrowheads="1"/>
          </p:cNvSpPr>
          <p:nvPr>
            <p:ph type="title" idx="4294967295"/>
          </p:nvPr>
        </p:nvSpPr>
        <p:spPr/>
        <p:txBody>
          <a:bodyPr/>
          <a:lstStyle/>
          <a:p>
            <a:pPr eaLnBrk="1" hangingPunct="1"/>
            <a:endParaRPr lang="en-US" smtClean="0"/>
          </a:p>
        </p:txBody>
      </p:sp>
      <p:sp>
        <p:nvSpPr>
          <p:cNvPr id="37898" name="Slide Number Placeholder 9"/>
          <p:cNvSpPr>
            <a:spLocks noGrp="1"/>
          </p:cNvSpPr>
          <p:nvPr>
            <p:ph type="sldNum" sz="quarter" idx="12"/>
          </p:nvPr>
        </p:nvSpPr>
        <p:spPr>
          <a:noFill/>
        </p:spPr>
        <p:txBody>
          <a:bodyPr/>
          <a:lstStyle/>
          <a:p>
            <a:fld id="{366DD0E3-685E-42F7-BBB6-CDD57B771CF3}" type="slidenum">
              <a:rPr lang="en-US" smtClean="0"/>
              <a:pPr/>
              <a:t>33</a:t>
            </a:fld>
            <a:endParaRPr lang="en-US" smtClean="0"/>
          </a:p>
        </p:txBody>
      </p:sp>
      <p:pic>
        <p:nvPicPr>
          <p:cNvPr id="37899" name="Picture 2" descr="C:\Users\psommers\Desktop\AIHE_long.jpg"/>
          <p:cNvPicPr>
            <a:picLocks noChangeAspect="1" noChangeArrowheads="1"/>
          </p:cNvPicPr>
          <p:nvPr/>
        </p:nvPicPr>
        <p:blipFill>
          <a:blip r:embed="rId5"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9"/>
          <p:cNvSpPr>
            <a:spLocks noGrp="1" noChangeArrowheads="1"/>
          </p:cNvSpPr>
          <p:nvPr>
            <p:ph type="ftr" sz="quarter" idx="11"/>
          </p:nvPr>
        </p:nvSpPr>
        <p:spPr>
          <a:noFill/>
        </p:spPr>
        <p:txBody>
          <a:bodyPr/>
          <a:lstStyle/>
          <a:p>
            <a:r>
              <a:rPr lang="en-US" smtClean="0"/>
              <a:t>Copyright © 2010 AIHE</a:t>
            </a:r>
          </a:p>
        </p:txBody>
      </p:sp>
      <p:pic>
        <p:nvPicPr>
          <p:cNvPr id="38915" name="Picture 3" descr="crossing-the-delaware"/>
          <p:cNvPicPr>
            <a:picLocks noChangeAspect="1" noChangeArrowheads="1"/>
          </p:cNvPicPr>
          <p:nvPr/>
        </p:nvPicPr>
        <p:blipFill>
          <a:blip r:embed="rId3" cstate="print"/>
          <a:srcRect/>
          <a:stretch>
            <a:fillRect/>
          </a:stretch>
        </p:blipFill>
        <p:spPr bwMode="auto">
          <a:xfrm>
            <a:off x="457200" y="914400"/>
            <a:ext cx="8305800" cy="5092700"/>
          </a:xfrm>
          <a:prstGeom prst="rect">
            <a:avLst/>
          </a:prstGeom>
          <a:noFill/>
          <a:ln w="9525">
            <a:noFill/>
            <a:miter lim="800000"/>
            <a:headEnd/>
            <a:tailEnd/>
          </a:ln>
        </p:spPr>
      </p:pic>
      <p:sp>
        <p:nvSpPr>
          <p:cNvPr id="38916" name="Text Box 4"/>
          <p:cNvSpPr txBox="1">
            <a:spLocks noChangeArrowheads="1"/>
          </p:cNvSpPr>
          <p:nvPr/>
        </p:nvSpPr>
        <p:spPr bwMode="auto">
          <a:xfrm>
            <a:off x="2286000" y="304800"/>
            <a:ext cx="5410200" cy="519113"/>
          </a:xfrm>
          <a:prstGeom prst="rect">
            <a:avLst/>
          </a:prstGeom>
          <a:noFill/>
          <a:ln w="9525">
            <a:noFill/>
            <a:miter lim="800000"/>
            <a:headEnd/>
            <a:tailEnd/>
          </a:ln>
        </p:spPr>
        <p:txBody>
          <a:bodyPr>
            <a:spAutoFit/>
          </a:bodyPr>
          <a:lstStyle/>
          <a:p>
            <a:pPr eaLnBrk="1" hangingPunct="1">
              <a:spcBef>
                <a:spcPct val="50000"/>
              </a:spcBef>
            </a:pPr>
            <a:r>
              <a:rPr lang="en-US" sz="2800">
                <a:latin typeface="Times New Roman" pitchFamily="18" charset="0"/>
              </a:rPr>
              <a:t>What Is Wrong With This Picture?</a:t>
            </a:r>
          </a:p>
        </p:txBody>
      </p:sp>
      <p:sp>
        <p:nvSpPr>
          <p:cNvPr id="38917" name="Oval 5"/>
          <p:cNvSpPr>
            <a:spLocks noChangeArrowheads="1"/>
          </p:cNvSpPr>
          <p:nvPr/>
        </p:nvSpPr>
        <p:spPr bwMode="auto">
          <a:xfrm>
            <a:off x="1828800" y="4191000"/>
            <a:ext cx="6477000" cy="1447800"/>
          </a:xfrm>
          <a:prstGeom prst="ellipse">
            <a:avLst/>
          </a:prstGeom>
          <a:noFill/>
          <a:ln w="76200">
            <a:solidFill>
              <a:srgbClr val="FF0000"/>
            </a:solidFill>
            <a:round/>
            <a:headEnd/>
            <a:tailEnd/>
          </a:ln>
        </p:spPr>
        <p:txBody>
          <a:bodyPr wrap="none" anchor="ctr"/>
          <a:lstStyle/>
          <a:p>
            <a:endParaRPr lang="en-US"/>
          </a:p>
        </p:txBody>
      </p:sp>
      <p:sp>
        <p:nvSpPr>
          <p:cNvPr id="38918" name="Text Box 6"/>
          <p:cNvSpPr txBox="1">
            <a:spLocks noChangeArrowheads="1"/>
          </p:cNvSpPr>
          <p:nvPr/>
        </p:nvSpPr>
        <p:spPr bwMode="auto">
          <a:xfrm>
            <a:off x="685800" y="1143000"/>
            <a:ext cx="2895600" cy="1739900"/>
          </a:xfrm>
          <a:prstGeom prst="rect">
            <a:avLst/>
          </a:prstGeom>
          <a:noFill/>
          <a:ln w="9525">
            <a:noFill/>
            <a:miter lim="800000"/>
            <a:headEnd/>
            <a:tailEnd/>
          </a:ln>
        </p:spPr>
        <p:txBody>
          <a:bodyPr>
            <a:spAutoFit/>
          </a:bodyPr>
          <a:lstStyle/>
          <a:p>
            <a:pPr eaLnBrk="1" hangingPunct="1">
              <a:spcBef>
                <a:spcPct val="50000"/>
              </a:spcBef>
            </a:pPr>
            <a:r>
              <a:rPr lang="en-US">
                <a:solidFill>
                  <a:srgbClr val="0033CC"/>
                </a:solidFill>
                <a:latin typeface="Arial Black" pitchFamily="34" charset="0"/>
              </a:rPr>
              <a:t>The boat was the wrong size and model. The actual boats used had higher sides and were much bigger.</a:t>
            </a:r>
          </a:p>
        </p:txBody>
      </p:sp>
      <p:sp>
        <p:nvSpPr>
          <p:cNvPr id="38919" name="Line 7"/>
          <p:cNvSpPr>
            <a:spLocks noChangeShapeType="1"/>
          </p:cNvSpPr>
          <p:nvPr/>
        </p:nvSpPr>
        <p:spPr bwMode="auto">
          <a:xfrm>
            <a:off x="1752600" y="2895600"/>
            <a:ext cx="304800" cy="1600200"/>
          </a:xfrm>
          <a:prstGeom prst="line">
            <a:avLst/>
          </a:prstGeom>
          <a:noFill/>
          <a:ln w="9525">
            <a:solidFill>
              <a:schemeClr val="tx1"/>
            </a:solidFill>
            <a:round/>
            <a:headEnd/>
            <a:tailEnd type="triangle" w="med" len="med"/>
          </a:ln>
        </p:spPr>
        <p:txBody>
          <a:bodyPr/>
          <a:lstStyle/>
          <a:p>
            <a:endParaRPr lang="en-US"/>
          </a:p>
        </p:txBody>
      </p:sp>
      <p:sp>
        <p:nvSpPr>
          <p:cNvPr id="38920" name="Oval 8">
            <a:hlinkClick r:id="rId4" action="ppaction://hlinksldjump"/>
          </p:cNvPr>
          <p:cNvSpPr>
            <a:spLocks noChangeArrowheads="1"/>
          </p:cNvSpPr>
          <p:nvPr/>
        </p:nvSpPr>
        <p:spPr bwMode="auto">
          <a:xfrm>
            <a:off x="7543800" y="152400"/>
            <a:ext cx="1447800" cy="609600"/>
          </a:xfrm>
          <a:prstGeom prst="ellipse">
            <a:avLst/>
          </a:prstGeom>
          <a:solidFill>
            <a:srgbClr val="FF0000"/>
          </a:solidFill>
          <a:ln w="9525">
            <a:solidFill>
              <a:schemeClr val="tx1"/>
            </a:solidFill>
            <a:round/>
            <a:headEnd/>
            <a:tailEnd/>
          </a:ln>
        </p:spPr>
        <p:txBody>
          <a:bodyPr wrap="none" anchor="ctr"/>
          <a:lstStyle/>
          <a:p>
            <a:pPr algn="ctr" eaLnBrk="1" hangingPunct="1"/>
            <a:r>
              <a:rPr lang="en-US" sz="1400" b="1">
                <a:solidFill>
                  <a:schemeClr val="bg1"/>
                </a:solidFill>
              </a:rPr>
              <a:t>Picture Prompts</a:t>
            </a:r>
          </a:p>
        </p:txBody>
      </p:sp>
      <p:sp>
        <p:nvSpPr>
          <p:cNvPr id="38921" name="Slide Number Placeholder 8"/>
          <p:cNvSpPr>
            <a:spLocks noGrp="1"/>
          </p:cNvSpPr>
          <p:nvPr>
            <p:ph type="sldNum" sz="quarter" idx="12"/>
          </p:nvPr>
        </p:nvSpPr>
        <p:spPr>
          <a:noFill/>
        </p:spPr>
        <p:txBody>
          <a:bodyPr/>
          <a:lstStyle/>
          <a:p>
            <a:fld id="{88209CB6-E8A2-4A71-98AB-07F22196B7CF}" type="slidenum">
              <a:rPr lang="en-US" smtClean="0"/>
              <a:pPr/>
              <a:t>34</a:t>
            </a:fld>
            <a:endParaRPr lang="en-US" smtClean="0"/>
          </a:p>
        </p:txBody>
      </p:sp>
      <p:pic>
        <p:nvPicPr>
          <p:cNvPr id="38922" name="Picture 2" descr="C:\Users\psommers\Desktop\AIHE_long.jpg"/>
          <p:cNvPicPr>
            <a:picLocks noChangeAspect="1" noChangeArrowheads="1"/>
          </p:cNvPicPr>
          <p:nvPr/>
        </p:nvPicPr>
        <p:blipFill>
          <a:blip r:embed="rId5"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9"/>
          <p:cNvSpPr>
            <a:spLocks noGrp="1" noChangeArrowheads="1"/>
          </p:cNvSpPr>
          <p:nvPr>
            <p:ph type="ftr" sz="quarter" idx="11"/>
          </p:nvPr>
        </p:nvSpPr>
        <p:spPr>
          <a:noFill/>
        </p:spPr>
        <p:txBody>
          <a:bodyPr/>
          <a:lstStyle/>
          <a:p>
            <a:r>
              <a:rPr lang="en-US" smtClean="0"/>
              <a:t>Copyright © 2010 AIHE</a:t>
            </a:r>
          </a:p>
        </p:txBody>
      </p:sp>
      <p:pic>
        <p:nvPicPr>
          <p:cNvPr id="39939" name="Picture 3" descr="crossing-the-delaware"/>
          <p:cNvPicPr>
            <a:picLocks noChangeAspect="1" noChangeArrowheads="1"/>
          </p:cNvPicPr>
          <p:nvPr/>
        </p:nvPicPr>
        <p:blipFill>
          <a:blip r:embed="rId3" cstate="print"/>
          <a:srcRect/>
          <a:stretch>
            <a:fillRect/>
          </a:stretch>
        </p:blipFill>
        <p:spPr bwMode="auto">
          <a:xfrm>
            <a:off x="457200" y="914400"/>
            <a:ext cx="8305800" cy="5092700"/>
          </a:xfrm>
          <a:prstGeom prst="rect">
            <a:avLst/>
          </a:prstGeom>
          <a:noFill/>
          <a:ln w="9525">
            <a:noFill/>
            <a:miter lim="800000"/>
            <a:headEnd/>
            <a:tailEnd/>
          </a:ln>
        </p:spPr>
      </p:pic>
      <p:sp>
        <p:nvSpPr>
          <p:cNvPr id="39940" name="Text Box 4"/>
          <p:cNvSpPr txBox="1">
            <a:spLocks noChangeArrowheads="1"/>
          </p:cNvSpPr>
          <p:nvPr/>
        </p:nvSpPr>
        <p:spPr bwMode="auto">
          <a:xfrm>
            <a:off x="2209800" y="304800"/>
            <a:ext cx="5410200" cy="519113"/>
          </a:xfrm>
          <a:prstGeom prst="rect">
            <a:avLst/>
          </a:prstGeom>
          <a:noFill/>
          <a:ln w="9525">
            <a:noFill/>
            <a:miter lim="800000"/>
            <a:headEnd/>
            <a:tailEnd/>
          </a:ln>
        </p:spPr>
        <p:txBody>
          <a:bodyPr>
            <a:spAutoFit/>
          </a:bodyPr>
          <a:lstStyle/>
          <a:p>
            <a:pPr eaLnBrk="1" hangingPunct="1">
              <a:spcBef>
                <a:spcPct val="50000"/>
              </a:spcBef>
            </a:pPr>
            <a:r>
              <a:rPr lang="en-US" sz="2800">
                <a:latin typeface="Times New Roman" pitchFamily="18" charset="0"/>
              </a:rPr>
              <a:t>What Is Wrong With This Picture?</a:t>
            </a:r>
          </a:p>
        </p:txBody>
      </p:sp>
      <p:sp>
        <p:nvSpPr>
          <p:cNvPr id="39941" name="Oval 5"/>
          <p:cNvSpPr>
            <a:spLocks noChangeArrowheads="1"/>
          </p:cNvSpPr>
          <p:nvPr/>
        </p:nvSpPr>
        <p:spPr bwMode="auto">
          <a:xfrm>
            <a:off x="3200400" y="2209800"/>
            <a:ext cx="1447800" cy="2514600"/>
          </a:xfrm>
          <a:prstGeom prst="ellipse">
            <a:avLst/>
          </a:prstGeom>
          <a:noFill/>
          <a:ln w="47625">
            <a:solidFill>
              <a:srgbClr val="FF0000"/>
            </a:solidFill>
            <a:round/>
            <a:headEnd/>
            <a:tailEnd/>
          </a:ln>
        </p:spPr>
        <p:txBody>
          <a:bodyPr wrap="none" anchor="ctr"/>
          <a:lstStyle/>
          <a:p>
            <a:endParaRPr lang="en-US"/>
          </a:p>
        </p:txBody>
      </p:sp>
      <p:sp>
        <p:nvSpPr>
          <p:cNvPr id="39942" name="Text Box 6"/>
          <p:cNvSpPr txBox="1">
            <a:spLocks noChangeArrowheads="1"/>
          </p:cNvSpPr>
          <p:nvPr/>
        </p:nvSpPr>
        <p:spPr bwMode="auto">
          <a:xfrm>
            <a:off x="457200" y="990600"/>
            <a:ext cx="3048000" cy="2014538"/>
          </a:xfrm>
          <a:prstGeom prst="rect">
            <a:avLst/>
          </a:prstGeom>
          <a:noFill/>
          <a:ln w="9525">
            <a:noFill/>
            <a:miter lim="800000"/>
            <a:headEnd/>
            <a:tailEnd/>
          </a:ln>
        </p:spPr>
        <p:txBody>
          <a:bodyPr>
            <a:spAutoFit/>
          </a:bodyPr>
          <a:lstStyle/>
          <a:p>
            <a:pPr eaLnBrk="1" hangingPunct="1">
              <a:spcBef>
                <a:spcPct val="50000"/>
              </a:spcBef>
            </a:pPr>
            <a:r>
              <a:rPr lang="en-US">
                <a:solidFill>
                  <a:srgbClr val="0033CC"/>
                </a:solidFill>
                <a:latin typeface="Arial Black" pitchFamily="34" charset="0"/>
              </a:rPr>
              <a:t>Washington is shown standing heroically in the front of the boat. He probably would have been sitting to keep from falling into the water.</a:t>
            </a:r>
          </a:p>
        </p:txBody>
      </p:sp>
      <p:sp>
        <p:nvSpPr>
          <p:cNvPr id="39943" name="Line 7"/>
          <p:cNvSpPr>
            <a:spLocks noChangeShapeType="1"/>
          </p:cNvSpPr>
          <p:nvPr/>
        </p:nvSpPr>
        <p:spPr bwMode="auto">
          <a:xfrm>
            <a:off x="1981200" y="2819400"/>
            <a:ext cx="1219200" cy="152400"/>
          </a:xfrm>
          <a:prstGeom prst="line">
            <a:avLst/>
          </a:prstGeom>
          <a:noFill/>
          <a:ln w="9525">
            <a:solidFill>
              <a:schemeClr val="tx1"/>
            </a:solidFill>
            <a:round/>
            <a:headEnd/>
            <a:tailEnd type="triangle" w="med" len="med"/>
          </a:ln>
        </p:spPr>
        <p:txBody>
          <a:bodyPr/>
          <a:lstStyle/>
          <a:p>
            <a:endParaRPr lang="en-US"/>
          </a:p>
        </p:txBody>
      </p:sp>
      <p:sp>
        <p:nvSpPr>
          <p:cNvPr id="39944" name="Oval 8">
            <a:hlinkClick r:id="rId4" action="ppaction://hlinksldjump"/>
          </p:cNvPr>
          <p:cNvSpPr>
            <a:spLocks noChangeArrowheads="1"/>
          </p:cNvSpPr>
          <p:nvPr/>
        </p:nvSpPr>
        <p:spPr bwMode="auto">
          <a:xfrm>
            <a:off x="7543800" y="152400"/>
            <a:ext cx="1447800" cy="609600"/>
          </a:xfrm>
          <a:prstGeom prst="ellipse">
            <a:avLst/>
          </a:prstGeom>
          <a:solidFill>
            <a:srgbClr val="FF0000"/>
          </a:solidFill>
          <a:ln w="9525">
            <a:solidFill>
              <a:schemeClr val="tx1"/>
            </a:solidFill>
            <a:round/>
            <a:headEnd/>
            <a:tailEnd/>
          </a:ln>
        </p:spPr>
        <p:txBody>
          <a:bodyPr wrap="none" anchor="ctr"/>
          <a:lstStyle/>
          <a:p>
            <a:pPr algn="ctr" eaLnBrk="1" hangingPunct="1"/>
            <a:r>
              <a:rPr lang="en-US" sz="1400" b="1">
                <a:solidFill>
                  <a:schemeClr val="bg1"/>
                </a:solidFill>
              </a:rPr>
              <a:t>Picture Prompts</a:t>
            </a:r>
          </a:p>
        </p:txBody>
      </p:sp>
      <p:sp>
        <p:nvSpPr>
          <p:cNvPr id="39945" name="Slide Number Placeholder 8"/>
          <p:cNvSpPr>
            <a:spLocks noGrp="1"/>
          </p:cNvSpPr>
          <p:nvPr>
            <p:ph type="sldNum" sz="quarter" idx="12"/>
          </p:nvPr>
        </p:nvSpPr>
        <p:spPr>
          <a:noFill/>
        </p:spPr>
        <p:txBody>
          <a:bodyPr/>
          <a:lstStyle/>
          <a:p>
            <a:fld id="{C467539F-109C-4B41-9FAE-CC9DE2CB902A}" type="slidenum">
              <a:rPr lang="en-US" smtClean="0"/>
              <a:pPr/>
              <a:t>35</a:t>
            </a:fld>
            <a:endParaRPr lang="en-US" smtClean="0"/>
          </a:p>
        </p:txBody>
      </p:sp>
      <p:pic>
        <p:nvPicPr>
          <p:cNvPr id="39946" name="Picture 2" descr="C:\Users\psommers\Desktop\AIHE_long.jpg"/>
          <p:cNvPicPr>
            <a:picLocks noChangeAspect="1" noChangeArrowheads="1"/>
          </p:cNvPicPr>
          <p:nvPr/>
        </p:nvPicPr>
        <p:blipFill>
          <a:blip r:embed="rId5"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9"/>
          <p:cNvSpPr>
            <a:spLocks noGrp="1" noChangeArrowheads="1"/>
          </p:cNvSpPr>
          <p:nvPr>
            <p:ph type="ftr" sz="quarter" idx="11"/>
          </p:nvPr>
        </p:nvSpPr>
        <p:spPr>
          <a:noFill/>
        </p:spPr>
        <p:txBody>
          <a:bodyPr/>
          <a:lstStyle/>
          <a:p>
            <a:r>
              <a:rPr lang="en-US" smtClean="0"/>
              <a:t>Copyright © 2010 AIHE</a:t>
            </a:r>
          </a:p>
        </p:txBody>
      </p:sp>
      <p:pic>
        <p:nvPicPr>
          <p:cNvPr id="40963" name="Picture 3" descr="crossing-the-delaware"/>
          <p:cNvPicPr>
            <a:picLocks noChangeAspect="1" noChangeArrowheads="1"/>
          </p:cNvPicPr>
          <p:nvPr/>
        </p:nvPicPr>
        <p:blipFill>
          <a:blip r:embed="rId3" cstate="print"/>
          <a:srcRect/>
          <a:stretch>
            <a:fillRect/>
          </a:stretch>
        </p:blipFill>
        <p:spPr bwMode="auto">
          <a:xfrm>
            <a:off x="457200" y="914400"/>
            <a:ext cx="8305800" cy="5092700"/>
          </a:xfrm>
          <a:prstGeom prst="rect">
            <a:avLst/>
          </a:prstGeom>
          <a:noFill/>
          <a:ln w="9525">
            <a:noFill/>
            <a:miter lim="800000"/>
            <a:headEnd/>
            <a:tailEnd/>
          </a:ln>
        </p:spPr>
      </p:pic>
      <p:sp>
        <p:nvSpPr>
          <p:cNvPr id="40964" name="Text Box 4"/>
          <p:cNvSpPr txBox="1">
            <a:spLocks noChangeArrowheads="1"/>
          </p:cNvSpPr>
          <p:nvPr/>
        </p:nvSpPr>
        <p:spPr bwMode="auto">
          <a:xfrm>
            <a:off x="2209800" y="304800"/>
            <a:ext cx="5638800" cy="519113"/>
          </a:xfrm>
          <a:prstGeom prst="rect">
            <a:avLst/>
          </a:prstGeom>
          <a:noFill/>
          <a:ln w="9525">
            <a:noFill/>
            <a:miter lim="800000"/>
            <a:headEnd/>
            <a:tailEnd/>
          </a:ln>
        </p:spPr>
        <p:txBody>
          <a:bodyPr>
            <a:spAutoFit/>
          </a:bodyPr>
          <a:lstStyle/>
          <a:p>
            <a:pPr eaLnBrk="1" hangingPunct="1">
              <a:spcBef>
                <a:spcPct val="50000"/>
              </a:spcBef>
            </a:pPr>
            <a:r>
              <a:rPr lang="en-US" sz="2800">
                <a:latin typeface="Times New Roman" pitchFamily="18" charset="0"/>
              </a:rPr>
              <a:t>What Is Wrong With This Picture</a:t>
            </a:r>
            <a:r>
              <a:rPr lang="en-US" sz="2800">
                <a:latin typeface="Poor Richard" pitchFamily="18" charset="0"/>
              </a:rPr>
              <a:t>?</a:t>
            </a:r>
          </a:p>
        </p:txBody>
      </p:sp>
      <p:sp>
        <p:nvSpPr>
          <p:cNvPr id="40965" name="Oval 5"/>
          <p:cNvSpPr>
            <a:spLocks noChangeArrowheads="1"/>
          </p:cNvSpPr>
          <p:nvPr/>
        </p:nvSpPr>
        <p:spPr bwMode="auto">
          <a:xfrm>
            <a:off x="533400" y="3733800"/>
            <a:ext cx="1295400" cy="1524000"/>
          </a:xfrm>
          <a:prstGeom prst="ellipse">
            <a:avLst/>
          </a:prstGeom>
          <a:noFill/>
          <a:ln w="50800">
            <a:solidFill>
              <a:srgbClr val="FF0000"/>
            </a:solidFill>
            <a:round/>
            <a:headEnd/>
            <a:tailEnd/>
          </a:ln>
        </p:spPr>
        <p:txBody>
          <a:bodyPr wrap="none" anchor="ctr"/>
          <a:lstStyle/>
          <a:p>
            <a:endParaRPr lang="en-US"/>
          </a:p>
        </p:txBody>
      </p:sp>
      <p:sp>
        <p:nvSpPr>
          <p:cNvPr id="40966" name="Text Box 6"/>
          <p:cNvSpPr txBox="1">
            <a:spLocks noChangeArrowheads="1"/>
          </p:cNvSpPr>
          <p:nvPr/>
        </p:nvSpPr>
        <p:spPr bwMode="auto">
          <a:xfrm>
            <a:off x="685800" y="1066800"/>
            <a:ext cx="3200400" cy="1739900"/>
          </a:xfrm>
          <a:prstGeom prst="rect">
            <a:avLst/>
          </a:prstGeom>
          <a:noFill/>
          <a:ln w="9525">
            <a:noFill/>
            <a:miter lim="800000"/>
            <a:headEnd/>
            <a:tailEnd/>
          </a:ln>
        </p:spPr>
        <p:txBody>
          <a:bodyPr>
            <a:spAutoFit/>
          </a:bodyPr>
          <a:lstStyle/>
          <a:p>
            <a:pPr eaLnBrk="1" hangingPunct="1">
              <a:spcBef>
                <a:spcPct val="50000"/>
              </a:spcBef>
            </a:pPr>
            <a:r>
              <a:rPr lang="en-US">
                <a:solidFill>
                  <a:srgbClr val="000099"/>
                </a:solidFill>
                <a:latin typeface="Arial Black" pitchFamily="34" charset="0"/>
              </a:rPr>
              <a:t>While the Delaware did freeze over in the winter, it was too early to see much ice in the river, let alone ice the size shown.</a:t>
            </a:r>
          </a:p>
        </p:txBody>
      </p:sp>
      <p:sp>
        <p:nvSpPr>
          <p:cNvPr id="40967" name="Line 7"/>
          <p:cNvSpPr>
            <a:spLocks noChangeShapeType="1"/>
          </p:cNvSpPr>
          <p:nvPr/>
        </p:nvSpPr>
        <p:spPr bwMode="auto">
          <a:xfrm flipH="1">
            <a:off x="1524000" y="2819400"/>
            <a:ext cx="304800" cy="914400"/>
          </a:xfrm>
          <a:prstGeom prst="line">
            <a:avLst/>
          </a:prstGeom>
          <a:noFill/>
          <a:ln w="9525">
            <a:solidFill>
              <a:schemeClr val="tx1"/>
            </a:solidFill>
            <a:round/>
            <a:headEnd/>
            <a:tailEnd type="triangle" w="med" len="med"/>
          </a:ln>
        </p:spPr>
        <p:txBody>
          <a:bodyPr/>
          <a:lstStyle/>
          <a:p>
            <a:endParaRPr lang="en-US"/>
          </a:p>
        </p:txBody>
      </p:sp>
      <p:sp>
        <p:nvSpPr>
          <p:cNvPr id="40968" name="Oval 8">
            <a:hlinkClick r:id="rId4" action="ppaction://hlinksldjump"/>
          </p:cNvPr>
          <p:cNvSpPr>
            <a:spLocks noChangeArrowheads="1"/>
          </p:cNvSpPr>
          <p:nvPr/>
        </p:nvSpPr>
        <p:spPr bwMode="auto">
          <a:xfrm>
            <a:off x="7543800" y="152400"/>
            <a:ext cx="1447800" cy="609600"/>
          </a:xfrm>
          <a:prstGeom prst="ellipse">
            <a:avLst/>
          </a:prstGeom>
          <a:solidFill>
            <a:srgbClr val="FF0000"/>
          </a:solidFill>
          <a:ln w="9525">
            <a:solidFill>
              <a:schemeClr val="tx1"/>
            </a:solidFill>
            <a:round/>
            <a:headEnd/>
            <a:tailEnd/>
          </a:ln>
        </p:spPr>
        <p:txBody>
          <a:bodyPr wrap="none" anchor="ctr"/>
          <a:lstStyle/>
          <a:p>
            <a:pPr algn="ctr" eaLnBrk="1" hangingPunct="1"/>
            <a:r>
              <a:rPr lang="en-US" sz="1400" b="1">
                <a:solidFill>
                  <a:schemeClr val="bg1"/>
                </a:solidFill>
              </a:rPr>
              <a:t>Picture Prompts</a:t>
            </a:r>
          </a:p>
        </p:txBody>
      </p:sp>
      <p:sp>
        <p:nvSpPr>
          <p:cNvPr id="40969" name="Slide Number Placeholder 8"/>
          <p:cNvSpPr>
            <a:spLocks noGrp="1"/>
          </p:cNvSpPr>
          <p:nvPr>
            <p:ph type="sldNum" sz="quarter" idx="12"/>
          </p:nvPr>
        </p:nvSpPr>
        <p:spPr>
          <a:noFill/>
        </p:spPr>
        <p:txBody>
          <a:bodyPr/>
          <a:lstStyle/>
          <a:p>
            <a:fld id="{4214E197-DE7E-4A5D-A56C-38719DB9642D}" type="slidenum">
              <a:rPr lang="en-US" smtClean="0"/>
              <a:pPr/>
              <a:t>36</a:t>
            </a:fld>
            <a:endParaRPr lang="en-US" smtClean="0"/>
          </a:p>
        </p:txBody>
      </p:sp>
      <p:pic>
        <p:nvPicPr>
          <p:cNvPr id="40970" name="Picture 2" descr="C:\Users\psommers\Desktop\AIHE_long.jpg"/>
          <p:cNvPicPr>
            <a:picLocks noChangeAspect="1" noChangeArrowheads="1"/>
          </p:cNvPicPr>
          <p:nvPr/>
        </p:nvPicPr>
        <p:blipFill>
          <a:blip r:embed="rId5"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9"/>
          <p:cNvSpPr>
            <a:spLocks noGrp="1" noChangeArrowheads="1"/>
          </p:cNvSpPr>
          <p:nvPr>
            <p:ph type="ftr" sz="quarter" idx="11"/>
          </p:nvPr>
        </p:nvSpPr>
        <p:spPr>
          <a:noFill/>
        </p:spPr>
        <p:txBody>
          <a:bodyPr/>
          <a:lstStyle/>
          <a:p>
            <a:r>
              <a:rPr lang="en-US" smtClean="0"/>
              <a:t>Copyright © 2010 AIHE</a:t>
            </a:r>
          </a:p>
        </p:txBody>
      </p:sp>
      <p:pic>
        <p:nvPicPr>
          <p:cNvPr id="41987" name="Picture 3" descr="crossing-the-delaware"/>
          <p:cNvPicPr>
            <a:picLocks noChangeAspect="1" noChangeArrowheads="1"/>
          </p:cNvPicPr>
          <p:nvPr/>
        </p:nvPicPr>
        <p:blipFill>
          <a:blip r:embed="rId3" cstate="print"/>
          <a:srcRect/>
          <a:stretch>
            <a:fillRect/>
          </a:stretch>
        </p:blipFill>
        <p:spPr bwMode="auto">
          <a:xfrm>
            <a:off x="457200" y="914400"/>
            <a:ext cx="8305800" cy="5092700"/>
          </a:xfrm>
          <a:prstGeom prst="rect">
            <a:avLst/>
          </a:prstGeom>
          <a:noFill/>
          <a:ln w="9525">
            <a:noFill/>
            <a:miter lim="800000"/>
            <a:headEnd/>
            <a:tailEnd/>
          </a:ln>
        </p:spPr>
      </p:pic>
      <p:sp>
        <p:nvSpPr>
          <p:cNvPr id="41988" name="Text Box 4"/>
          <p:cNvSpPr txBox="1">
            <a:spLocks noChangeArrowheads="1"/>
          </p:cNvSpPr>
          <p:nvPr/>
        </p:nvSpPr>
        <p:spPr bwMode="auto">
          <a:xfrm>
            <a:off x="2362200" y="304800"/>
            <a:ext cx="5486400" cy="519113"/>
          </a:xfrm>
          <a:prstGeom prst="rect">
            <a:avLst/>
          </a:prstGeom>
          <a:noFill/>
          <a:ln w="9525">
            <a:noFill/>
            <a:miter lim="800000"/>
            <a:headEnd/>
            <a:tailEnd/>
          </a:ln>
        </p:spPr>
        <p:txBody>
          <a:bodyPr>
            <a:spAutoFit/>
          </a:bodyPr>
          <a:lstStyle/>
          <a:p>
            <a:pPr eaLnBrk="1" hangingPunct="1">
              <a:spcBef>
                <a:spcPct val="50000"/>
              </a:spcBef>
            </a:pPr>
            <a:r>
              <a:rPr lang="en-US" sz="2800">
                <a:latin typeface="Times New Roman" pitchFamily="18" charset="0"/>
              </a:rPr>
              <a:t>What Is Wrong With This Picture?</a:t>
            </a:r>
          </a:p>
        </p:txBody>
      </p:sp>
      <p:sp>
        <p:nvSpPr>
          <p:cNvPr id="41989" name="Oval 5"/>
          <p:cNvSpPr>
            <a:spLocks noChangeArrowheads="1"/>
          </p:cNvSpPr>
          <p:nvPr/>
        </p:nvSpPr>
        <p:spPr bwMode="auto">
          <a:xfrm>
            <a:off x="2286000" y="1676400"/>
            <a:ext cx="1600200" cy="1143000"/>
          </a:xfrm>
          <a:prstGeom prst="ellipse">
            <a:avLst/>
          </a:prstGeom>
          <a:noFill/>
          <a:ln w="50800">
            <a:solidFill>
              <a:srgbClr val="FF0000"/>
            </a:solidFill>
            <a:round/>
            <a:headEnd/>
            <a:tailEnd/>
          </a:ln>
        </p:spPr>
        <p:txBody>
          <a:bodyPr wrap="none" anchor="ctr"/>
          <a:lstStyle/>
          <a:p>
            <a:endParaRPr lang="en-US"/>
          </a:p>
        </p:txBody>
      </p:sp>
      <p:sp>
        <p:nvSpPr>
          <p:cNvPr id="41990" name="Text Box 6"/>
          <p:cNvSpPr txBox="1">
            <a:spLocks noChangeArrowheads="1"/>
          </p:cNvSpPr>
          <p:nvPr/>
        </p:nvSpPr>
        <p:spPr bwMode="auto">
          <a:xfrm>
            <a:off x="6172200" y="914400"/>
            <a:ext cx="2743200" cy="1739900"/>
          </a:xfrm>
          <a:prstGeom prst="rect">
            <a:avLst/>
          </a:prstGeom>
          <a:noFill/>
          <a:ln w="9525">
            <a:noFill/>
            <a:miter lim="800000"/>
            <a:headEnd/>
            <a:tailEnd/>
          </a:ln>
        </p:spPr>
        <p:txBody>
          <a:bodyPr>
            <a:spAutoFit/>
          </a:bodyPr>
          <a:lstStyle/>
          <a:p>
            <a:pPr eaLnBrk="1" hangingPunct="1">
              <a:spcBef>
                <a:spcPct val="50000"/>
              </a:spcBef>
            </a:pPr>
            <a:r>
              <a:rPr lang="en-US">
                <a:solidFill>
                  <a:srgbClr val="0033CC"/>
                </a:solidFill>
                <a:latin typeface="Arial Black" pitchFamily="34" charset="0"/>
              </a:rPr>
              <a:t>While the sun is shown rising in the distance, the crossing actually took place in the middle of the night.</a:t>
            </a:r>
          </a:p>
        </p:txBody>
      </p:sp>
      <p:sp>
        <p:nvSpPr>
          <p:cNvPr id="41991" name="Line 7"/>
          <p:cNvSpPr>
            <a:spLocks noChangeShapeType="1"/>
          </p:cNvSpPr>
          <p:nvPr/>
        </p:nvSpPr>
        <p:spPr bwMode="auto">
          <a:xfrm flipH="1">
            <a:off x="3886200" y="1219200"/>
            <a:ext cx="2286000" cy="685800"/>
          </a:xfrm>
          <a:prstGeom prst="line">
            <a:avLst/>
          </a:prstGeom>
          <a:noFill/>
          <a:ln w="9525">
            <a:solidFill>
              <a:schemeClr val="tx1"/>
            </a:solidFill>
            <a:round/>
            <a:headEnd/>
            <a:tailEnd type="triangle" w="med" len="med"/>
          </a:ln>
        </p:spPr>
        <p:txBody>
          <a:bodyPr/>
          <a:lstStyle/>
          <a:p>
            <a:endParaRPr lang="en-US"/>
          </a:p>
        </p:txBody>
      </p:sp>
      <p:sp>
        <p:nvSpPr>
          <p:cNvPr id="41992" name="Oval 8">
            <a:hlinkClick r:id="rId4" action="ppaction://hlinksldjump"/>
          </p:cNvPr>
          <p:cNvSpPr>
            <a:spLocks noChangeArrowheads="1"/>
          </p:cNvSpPr>
          <p:nvPr/>
        </p:nvSpPr>
        <p:spPr bwMode="auto">
          <a:xfrm>
            <a:off x="7543800" y="152400"/>
            <a:ext cx="1447800" cy="609600"/>
          </a:xfrm>
          <a:prstGeom prst="ellipse">
            <a:avLst/>
          </a:prstGeom>
          <a:solidFill>
            <a:srgbClr val="FF0000"/>
          </a:solidFill>
          <a:ln w="9525">
            <a:solidFill>
              <a:schemeClr val="tx1"/>
            </a:solidFill>
            <a:round/>
            <a:headEnd/>
            <a:tailEnd/>
          </a:ln>
        </p:spPr>
        <p:txBody>
          <a:bodyPr wrap="none" anchor="ctr"/>
          <a:lstStyle/>
          <a:p>
            <a:pPr algn="ctr" eaLnBrk="1" hangingPunct="1"/>
            <a:r>
              <a:rPr lang="en-US" sz="1400" b="1">
                <a:solidFill>
                  <a:schemeClr val="bg1"/>
                </a:solidFill>
              </a:rPr>
              <a:t>Picture Prompts</a:t>
            </a:r>
          </a:p>
        </p:txBody>
      </p:sp>
      <p:sp>
        <p:nvSpPr>
          <p:cNvPr id="41993" name="Slide Number Placeholder 8"/>
          <p:cNvSpPr>
            <a:spLocks noGrp="1"/>
          </p:cNvSpPr>
          <p:nvPr>
            <p:ph type="sldNum" sz="quarter" idx="12"/>
          </p:nvPr>
        </p:nvSpPr>
        <p:spPr>
          <a:noFill/>
        </p:spPr>
        <p:txBody>
          <a:bodyPr/>
          <a:lstStyle/>
          <a:p>
            <a:fld id="{8D1C178C-70E7-423E-A65A-AD58C73D2D2D}" type="slidenum">
              <a:rPr lang="en-US" smtClean="0"/>
              <a:pPr/>
              <a:t>37</a:t>
            </a:fld>
            <a:endParaRPr lang="en-US" smtClean="0"/>
          </a:p>
        </p:txBody>
      </p:sp>
      <p:pic>
        <p:nvPicPr>
          <p:cNvPr id="41994" name="Picture 2" descr="C:\Users\psommers\Desktop\AIHE_long.jpg"/>
          <p:cNvPicPr>
            <a:picLocks noChangeAspect="1" noChangeArrowheads="1"/>
          </p:cNvPicPr>
          <p:nvPr/>
        </p:nvPicPr>
        <p:blipFill>
          <a:blip r:embed="rId5"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ransition advClick="0">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idx="4294967295"/>
          </p:nvPr>
        </p:nvSpPr>
        <p:spPr>
          <a:xfrm>
            <a:off x="457200" y="304800"/>
            <a:ext cx="8229600" cy="990600"/>
          </a:xfrm>
        </p:spPr>
        <p:txBody>
          <a:bodyPr/>
          <a:lstStyle/>
          <a:p>
            <a:pPr algn="ctr" eaLnBrk="1" hangingPunct="1"/>
            <a:r>
              <a:rPr lang="en-US" smtClean="0">
                <a:solidFill>
                  <a:schemeClr val="tx1"/>
                </a:solidFill>
              </a:rPr>
              <a:t>Trenton</a:t>
            </a:r>
            <a:r>
              <a:rPr lang="en-US" sz="1800" smtClean="0">
                <a:solidFill>
                  <a:schemeClr val="tx1"/>
                </a:solidFill>
              </a:rPr>
              <a:t/>
            </a:r>
            <a:br>
              <a:rPr lang="en-US" sz="1800" smtClean="0">
                <a:solidFill>
                  <a:schemeClr val="tx1"/>
                </a:solidFill>
              </a:rPr>
            </a:br>
            <a:r>
              <a:rPr lang="en-US" sz="1800" smtClean="0">
                <a:solidFill>
                  <a:schemeClr val="tx1"/>
                </a:solidFill>
              </a:rPr>
              <a:t>December 26, 1776</a:t>
            </a:r>
            <a:endParaRPr lang="en-US" smtClean="0">
              <a:solidFill>
                <a:schemeClr val="tx1"/>
              </a:solidFill>
            </a:endParaRPr>
          </a:p>
        </p:txBody>
      </p:sp>
      <p:sp>
        <p:nvSpPr>
          <p:cNvPr id="43011" name="Rectangle 3"/>
          <p:cNvSpPr>
            <a:spLocks noGrp="1" noChangeArrowheads="1"/>
          </p:cNvSpPr>
          <p:nvPr>
            <p:ph type="body" idx="4294967295"/>
          </p:nvPr>
        </p:nvSpPr>
        <p:spPr>
          <a:xfrm>
            <a:off x="4343400" y="1447800"/>
            <a:ext cx="4191000" cy="4419600"/>
          </a:xfrm>
        </p:spPr>
        <p:txBody>
          <a:bodyPr/>
          <a:lstStyle/>
          <a:p>
            <a:pPr eaLnBrk="1" hangingPunct="1">
              <a:lnSpc>
                <a:spcPct val="80000"/>
              </a:lnSpc>
            </a:pPr>
            <a:r>
              <a:rPr lang="en-US" sz="1400" smtClean="0">
                <a:solidFill>
                  <a:srgbClr val="33CCFF"/>
                </a:solidFill>
              </a:rPr>
              <a:t>In late 1776, the American Army was at a low point. To make things worse, the </a:t>
            </a:r>
            <a:r>
              <a:rPr lang="en-US" sz="1400" b="1" smtClean="0">
                <a:solidFill>
                  <a:srgbClr val="33CCFF"/>
                </a:solidFill>
                <a:hlinkClick r:id="rId3" action="ppaction://hlinksldjump"/>
              </a:rPr>
              <a:t>enlistments</a:t>
            </a:r>
            <a:r>
              <a:rPr lang="en-US" sz="1400" smtClean="0">
                <a:solidFill>
                  <a:srgbClr val="33CCFF"/>
                </a:solidFill>
              </a:rPr>
              <a:t> of much of Washington’s army were about to expire.</a:t>
            </a:r>
          </a:p>
          <a:p>
            <a:pPr eaLnBrk="1" hangingPunct="1">
              <a:lnSpc>
                <a:spcPct val="80000"/>
              </a:lnSpc>
            </a:pPr>
            <a:r>
              <a:rPr lang="en-US" sz="1400" smtClean="0">
                <a:solidFill>
                  <a:srgbClr val="33CCFF"/>
                </a:solidFill>
              </a:rPr>
              <a:t>Washington decided that he needed a quick victory to raise the morale of the soldiers and the country.</a:t>
            </a:r>
          </a:p>
          <a:p>
            <a:pPr eaLnBrk="1" hangingPunct="1">
              <a:lnSpc>
                <a:spcPct val="80000"/>
              </a:lnSpc>
            </a:pPr>
            <a:r>
              <a:rPr lang="en-US" sz="1400" smtClean="0">
                <a:solidFill>
                  <a:srgbClr val="33CCFF"/>
                </a:solidFill>
              </a:rPr>
              <a:t>On the night of December 25, the American army crossed the ice-filled Delaware River and led a surprise attack on the </a:t>
            </a:r>
            <a:r>
              <a:rPr lang="en-US" sz="1400" b="1" smtClean="0">
                <a:solidFill>
                  <a:srgbClr val="33CCFF"/>
                </a:solidFill>
                <a:hlinkClick r:id="rId4" action="ppaction://hlinksldjump"/>
              </a:rPr>
              <a:t>Hessian</a:t>
            </a:r>
            <a:r>
              <a:rPr lang="en-US" sz="1400" smtClean="0">
                <a:solidFill>
                  <a:srgbClr val="33CCFF"/>
                </a:solidFill>
              </a:rPr>
              <a:t> regiment occupying the city of Trenton.</a:t>
            </a:r>
          </a:p>
          <a:p>
            <a:pPr eaLnBrk="1" hangingPunct="1">
              <a:lnSpc>
                <a:spcPct val="80000"/>
              </a:lnSpc>
            </a:pPr>
            <a:r>
              <a:rPr lang="en-US" sz="1400" smtClean="0">
                <a:solidFill>
                  <a:srgbClr val="33CCFF"/>
                </a:solidFill>
              </a:rPr>
              <a:t>The Hessians were caught off guard and defeated in about 30 minutes.</a:t>
            </a:r>
          </a:p>
          <a:p>
            <a:pPr eaLnBrk="1" hangingPunct="1">
              <a:lnSpc>
                <a:spcPct val="80000"/>
              </a:lnSpc>
            </a:pPr>
            <a:r>
              <a:rPr lang="en-US" sz="1400" smtClean="0">
                <a:solidFill>
                  <a:srgbClr val="33CCFF"/>
                </a:solidFill>
              </a:rPr>
              <a:t>The Americans captured much needed supplies, including more than 50 </a:t>
            </a:r>
            <a:r>
              <a:rPr lang="en-US" sz="1400" b="1" smtClean="0">
                <a:solidFill>
                  <a:srgbClr val="33CCFF"/>
                </a:solidFill>
                <a:hlinkClick r:id="rId3" action="ppaction://hlinksldjump"/>
              </a:rPr>
              <a:t>artillery</a:t>
            </a:r>
            <a:r>
              <a:rPr lang="en-US" sz="1400" smtClean="0">
                <a:solidFill>
                  <a:srgbClr val="33CCFF"/>
                </a:solidFill>
              </a:rPr>
              <a:t> pieces. </a:t>
            </a:r>
          </a:p>
          <a:p>
            <a:pPr eaLnBrk="1" hangingPunct="1">
              <a:lnSpc>
                <a:spcPct val="80000"/>
              </a:lnSpc>
            </a:pPr>
            <a:r>
              <a:rPr lang="en-US" sz="1400" smtClean="0">
                <a:solidFill>
                  <a:srgbClr val="33CCFF"/>
                </a:solidFill>
              </a:rPr>
              <a:t>Ironically the Hessian commander, Colonel Raul, had been given a message warning him of Washington’s plans the night before, but he had not bothered to have the note translated because he was busy playing cards. The note was found on his body after he was mortally wounded in the battle.</a:t>
            </a:r>
          </a:p>
        </p:txBody>
      </p:sp>
      <p:pic>
        <p:nvPicPr>
          <p:cNvPr id="43013" name="Picture 5" descr="hessians"/>
          <p:cNvPicPr>
            <a:picLocks noChangeAspect="1" noChangeArrowheads="1"/>
          </p:cNvPicPr>
          <p:nvPr/>
        </p:nvPicPr>
        <p:blipFill>
          <a:blip r:embed="rId5" cstate="print"/>
          <a:srcRect/>
          <a:stretch>
            <a:fillRect/>
          </a:stretch>
        </p:blipFill>
        <p:spPr bwMode="auto">
          <a:xfrm>
            <a:off x="533400" y="1346200"/>
            <a:ext cx="3657600" cy="2038350"/>
          </a:xfrm>
          <a:prstGeom prst="rect">
            <a:avLst/>
          </a:prstGeom>
          <a:noFill/>
          <a:ln w="9525">
            <a:noFill/>
            <a:miter lim="800000"/>
            <a:headEnd/>
            <a:tailEnd/>
          </a:ln>
        </p:spPr>
      </p:pic>
      <p:sp>
        <p:nvSpPr>
          <p:cNvPr id="43014" name="Text Box 6"/>
          <p:cNvSpPr txBox="1">
            <a:spLocks noChangeArrowheads="1"/>
          </p:cNvSpPr>
          <p:nvPr/>
        </p:nvSpPr>
        <p:spPr bwMode="auto">
          <a:xfrm>
            <a:off x="914400" y="6477000"/>
            <a:ext cx="2743200" cy="304800"/>
          </a:xfrm>
          <a:prstGeom prst="rect">
            <a:avLst/>
          </a:prstGeom>
          <a:noFill/>
          <a:ln w="9525">
            <a:noFill/>
            <a:miter lim="800000"/>
            <a:headEnd/>
            <a:tailEnd/>
          </a:ln>
        </p:spPr>
        <p:txBody>
          <a:bodyPr>
            <a:spAutoFit/>
          </a:bodyPr>
          <a:lstStyle/>
          <a:p>
            <a:pPr eaLnBrk="1" hangingPunct="1">
              <a:spcBef>
                <a:spcPct val="50000"/>
              </a:spcBef>
            </a:pPr>
            <a:r>
              <a:rPr lang="en-US" sz="1400">
                <a:solidFill>
                  <a:schemeClr val="bg1"/>
                </a:solidFill>
              </a:rPr>
              <a:t>Hessian Barracks at Trenton</a:t>
            </a:r>
          </a:p>
        </p:txBody>
      </p:sp>
      <p:sp>
        <p:nvSpPr>
          <p:cNvPr id="43015" name="Text Box 7"/>
          <p:cNvSpPr txBox="1">
            <a:spLocks noChangeArrowheads="1"/>
          </p:cNvSpPr>
          <p:nvPr/>
        </p:nvSpPr>
        <p:spPr bwMode="auto">
          <a:xfrm>
            <a:off x="533400" y="3505200"/>
            <a:ext cx="3581400" cy="304800"/>
          </a:xfrm>
          <a:prstGeom prst="rect">
            <a:avLst/>
          </a:prstGeom>
          <a:noFill/>
          <a:ln w="9525">
            <a:noFill/>
            <a:miter lim="800000"/>
            <a:headEnd/>
            <a:tailEnd/>
          </a:ln>
        </p:spPr>
        <p:txBody>
          <a:bodyPr>
            <a:spAutoFit/>
          </a:bodyPr>
          <a:lstStyle/>
          <a:p>
            <a:pPr eaLnBrk="1" hangingPunct="1">
              <a:spcBef>
                <a:spcPct val="50000"/>
              </a:spcBef>
            </a:pPr>
            <a:r>
              <a:rPr lang="en-US" sz="1400">
                <a:solidFill>
                  <a:srgbClr val="00CC00"/>
                </a:solidFill>
              </a:rPr>
              <a:t>                    Hessian Soldiers</a:t>
            </a:r>
          </a:p>
        </p:txBody>
      </p:sp>
      <p:sp>
        <p:nvSpPr>
          <p:cNvPr id="43016" name="Rectangle 8"/>
          <p:cNvSpPr>
            <a:spLocks noChangeArrowheads="1"/>
          </p:cNvSpPr>
          <p:nvPr/>
        </p:nvSpPr>
        <p:spPr bwMode="auto">
          <a:xfrm>
            <a:off x="7162800" y="304800"/>
            <a:ext cx="1676400" cy="457200"/>
          </a:xfrm>
          <a:prstGeom prst="rect">
            <a:avLst/>
          </a:prstGeom>
          <a:solidFill>
            <a:srgbClr val="0000FF"/>
          </a:solidFill>
          <a:ln w="9525">
            <a:solidFill>
              <a:srgbClr val="0000FF"/>
            </a:solidFill>
            <a:miter lim="800000"/>
            <a:headEnd/>
            <a:tailEnd/>
          </a:ln>
        </p:spPr>
        <p:txBody>
          <a:bodyPr wrap="none" anchor="ctr"/>
          <a:lstStyle/>
          <a:p>
            <a:pPr algn="ctr" eaLnBrk="1" hangingPunct="1"/>
            <a:r>
              <a:rPr lang="en-US" b="1">
                <a:solidFill>
                  <a:schemeClr val="bg1"/>
                </a:solidFill>
              </a:rPr>
              <a:t>New Jersey</a:t>
            </a:r>
          </a:p>
        </p:txBody>
      </p:sp>
      <p:sp>
        <p:nvSpPr>
          <p:cNvPr id="43017" name="Rectangle 12"/>
          <p:cNvSpPr>
            <a:spLocks noChangeArrowheads="1"/>
          </p:cNvSpPr>
          <p:nvPr/>
        </p:nvSpPr>
        <p:spPr bwMode="auto">
          <a:xfrm>
            <a:off x="3886200" y="6583363"/>
            <a:ext cx="1157288" cy="274637"/>
          </a:xfrm>
          <a:prstGeom prst="rect">
            <a:avLst/>
          </a:prstGeom>
          <a:noFill/>
          <a:ln w="9525" algn="ctr">
            <a:noFill/>
            <a:miter lim="800000"/>
            <a:headEnd/>
            <a:tailEnd/>
          </a:ln>
        </p:spPr>
        <p:txBody>
          <a:bodyPr wrap="none">
            <a:spAutoFit/>
          </a:bodyPr>
          <a:lstStyle/>
          <a:p>
            <a:pPr marL="342900" indent="-342900" eaLnBrk="1" hangingPunct="1">
              <a:spcBef>
                <a:spcPct val="50000"/>
              </a:spcBef>
            </a:pPr>
            <a:r>
              <a:rPr lang="en-US" sz="1200">
                <a:solidFill>
                  <a:schemeClr val="bg1"/>
                </a:solidFill>
              </a:rPr>
              <a:t>Cicero © 2007</a:t>
            </a:r>
          </a:p>
        </p:txBody>
      </p:sp>
      <p:pic>
        <p:nvPicPr>
          <p:cNvPr id="43018" name="Picture 13" descr="hessians"/>
          <p:cNvPicPr>
            <a:picLocks noChangeAspect="1" noChangeArrowheads="1"/>
          </p:cNvPicPr>
          <p:nvPr/>
        </p:nvPicPr>
        <p:blipFill>
          <a:blip r:embed="rId6" cstate="print"/>
          <a:srcRect/>
          <a:stretch>
            <a:fillRect/>
          </a:stretch>
        </p:blipFill>
        <p:spPr bwMode="auto">
          <a:xfrm>
            <a:off x="457200" y="3886200"/>
            <a:ext cx="3810000" cy="2057400"/>
          </a:xfrm>
          <a:prstGeom prst="rect">
            <a:avLst/>
          </a:prstGeom>
          <a:noFill/>
          <a:ln w="9525">
            <a:noFill/>
            <a:miter lim="800000"/>
            <a:headEnd/>
            <a:tailEnd/>
          </a:ln>
        </p:spPr>
      </p:pic>
      <p:sp>
        <p:nvSpPr>
          <p:cNvPr id="43019" name="Slide Number Placeholder 10"/>
          <p:cNvSpPr>
            <a:spLocks noGrp="1"/>
          </p:cNvSpPr>
          <p:nvPr>
            <p:ph type="sldNum" sz="quarter" idx="12"/>
          </p:nvPr>
        </p:nvSpPr>
        <p:spPr>
          <a:noFill/>
        </p:spPr>
        <p:txBody>
          <a:bodyPr/>
          <a:lstStyle/>
          <a:p>
            <a:fld id="{BD9410A3-5512-4E0F-AEA9-BA92DAC5185C}" type="slidenum">
              <a:rPr lang="en-US" smtClean="0"/>
              <a:pPr/>
              <a:t>38</a:t>
            </a:fld>
            <a:endParaRPr lang="en-US" smtClean="0"/>
          </a:p>
        </p:txBody>
      </p:sp>
      <p:pic>
        <p:nvPicPr>
          <p:cNvPr id="43020" name="Picture 2" descr="C:\Users\psommers\Desktop\AIHE_long.jpg"/>
          <p:cNvPicPr>
            <a:picLocks noChangeAspect="1" noChangeArrowheads="1"/>
          </p:cNvPicPr>
          <p:nvPr/>
        </p:nvPicPr>
        <p:blipFill>
          <a:blip r:embed="rId7"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Effect transition="in" filter="fade">
                                      <p:cBhvr>
                                        <p:cTn id="12" dur="2000"/>
                                        <p:tgtEl>
                                          <p:spTgt spid="430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011">
                                            <p:txEl>
                                              <p:pRg st="1" end="1"/>
                                            </p:txEl>
                                          </p:spTgt>
                                        </p:tgtEl>
                                        <p:attrNameLst>
                                          <p:attrName>style.visibility</p:attrName>
                                        </p:attrNameLst>
                                      </p:cBhvr>
                                      <p:to>
                                        <p:strVal val="visible"/>
                                      </p:to>
                                    </p:set>
                                    <p:animEffect transition="in" filter="fade">
                                      <p:cBhvr>
                                        <p:cTn id="17" dur="2000"/>
                                        <p:tgtEl>
                                          <p:spTgt spid="430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011">
                                            <p:txEl>
                                              <p:pRg st="2" end="2"/>
                                            </p:txEl>
                                          </p:spTgt>
                                        </p:tgtEl>
                                        <p:attrNameLst>
                                          <p:attrName>style.visibility</p:attrName>
                                        </p:attrNameLst>
                                      </p:cBhvr>
                                      <p:to>
                                        <p:strVal val="visible"/>
                                      </p:to>
                                    </p:set>
                                    <p:animEffect transition="in" filter="fade">
                                      <p:cBhvr>
                                        <p:cTn id="22" dur="2000"/>
                                        <p:tgtEl>
                                          <p:spTgt spid="430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011">
                                            <p:txEl>
                                              <p:pRg st="3" end="3"/>
                                            </p:txEl>
                                          </p:spTgt>
                                        </p:tgtEl>
                                        <p:attrNameLst>
                                          <p:attrName>style.visibility</p:attrName>
                                        </p:attrNameLst>
                                      </p:cBhvr>
                                      <p:to>
                                        <p:strVal val="visible"/>
                                      </p:to>
                                    </p:set>
                                    <p:animEffect transition="in" filter="fade">
                                      <p:cBhvr>
                                        <p:cTn id="27" dur="2000"/>
                                        <p:tgtEl>
                                          <p:spTgt spid="430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3011">
                                            <p:txEl>
                                              <p:pRg st="4" end="4"/>
                                            </p:txEl>
                                          </p:spTgt>
                                        </p:tgtEl>
                                        <p:attrNameLst>
                                          <p:attrName>style.visibility</p:attrName>
                                        </p:attrNameLst>
                                      </p:cBhvr>
                                      <p:to>
                                        <p:strVal val="visible"/>
                                      </p:to>
                                    </p:set>
                                    <p:animEffect transition="in" filter="fade">
                                      <p:cBhvr>
                                        <p:cTn id="32" dur="2000"/>
                                        <p:tgtEl>
                                          <p:spTgt spid="430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3011">
                                            <p:txEl>
                                              <p:pRg st="5" end="5"/>
                                            </p:txEl>
                                          </p:spTgt>
                                        </p:tgtEl>
                                        <p:attrNameLst>
                                          <p:attrName>style.visibility</p:attrName>
                                        </p:attrNameLst>
                                      </p:cBhvr>
                                      <p:to>
                                        <p:strVal val="visible"/>
                                      </p:to>
                                    </p:set>
                                    <p:animEffect transition="in" filter="fade">
                                      <p:cBhvr>
                                        <p:cTn id="37" dur="2000"/>
                                        <p:tgtEl>
                                          <p:spTgt spid="430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01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9"/>
          <p:cNvSpPr>
            <a:spLocks noGrp="1" noChangeArrowheads="1"/>
          </p:cNvSpPr>
          <p:nvPr>
            <p:ph type="ftr" sz="quarter" idx="11"/>
          </p:nvPr>
        </p:nvSpPr>
        <p:spPr>
          <a:noFill/>
        </p:spPr>
        <p:txBody>
          <a:bodyPr/>
          <a:lstStyle/>
          <a:p>
            <a:r>
              <a:rPr lang="en-US" smtClean="0"/>
              <a:t>Copyright © 2010 AIHE</a:t>
            </a:r>
          </a:p>
        </p:txBody>
      </p:sp>
      <p:pic>
        <p:nvPicPr>
          <p:cNvPr id="44035" name="Picture 2" descr="trenton4"/>
          <p:cNvPicPr>
            <a:picLocks noChangeAspect="1" noChangeArrowheads="1"/>
          </p:cNvPicPr>
          <p:nvPr/>
        </p:nvPicPr>
        <p:blipFill>
          <a:blip r:embed="rId3" cstate="print"/>
          <a:srcRect/>
          <a:stretch>
            <a:fillRect/>
          </a:stretch>
        </p:blipFill>
        <p:spPr bwMode="auto">
          <a:xfrm>
            <a:off x="609600" y="457200"/>
            <a:ext cx="8001000" cy="5410200"/>
          </a:xfrm>
          <a:prstGeom prst="rect">
            <a:avLst/>
          </a:prstGeom>
          <a:noFill/>
          <a:ln w="9525">
            <a:noFill/>
            <a:miter lim="800000"/>
            <a:headEnd/>
            <a:tailEnd/>
          </a:ln>
        </p:spPr>
      </p:pic>
      <p:sp>
        <p:nvSpPr>
          <p:cNvPr id="44036" name="Slide Number Placeholder 3"/>
          <p:cNvSpPr>
            <a:spLocks noGrp="1"/>
          </p:cNvSpPr>
          <p:nvPr>
            <p:ph type="sldNum" sz="quarter" idx="12"/>
          </p:nvPr>
        </p:nvSpPr>
        <p:spPr>
          <a:noFill/>
        </p:spPr>
        <p:txBody>
          <a:bodyPr/>
          <a:lstStyle/>
          <a:p>
            <a:fld id="{CBFCB0B2-EEB9-4513-AC8A-E8FC44593E06}" type="slidenum">
              <a:rPr lang="en-US" smtClean="0"/>
              <a:pPr/>
              <a:t>39</a:t>
            </a:fld>
            <a:endParaRPr lang="en-US" smtClean="0"/>
          </a:p>
        </p:txBody>
      </p:sp>
      <p:pic>
        <p:nvPicPr>
          <p:cNvPr id="44037" name="Picture 2" descr="C:\Users\psommers\Desktop\AIHE_long.jpg"/>
          <p:cNvPicPr>
            <a:picLocks noChangeAspect="1" noChangeArrowheads="1"/>
          </p:cNvPicPr>
          <p:nvPr/>
        </p:nvPicPr>
        <p:blipFill>
          <a:blip r:embed="rId4"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ctrTitle"/>
          </p:nvPr>
        </p:nvSpPr>
        <p:spPr/>
        <p:txBody>
          <a:bodyPr/>
          <a:lstStyle/>
          <a:p>
            <a:pPr eaLnBrk="1" hangingPunct="1"/>
            <a:r>
              <a:rPr lang="en-US" b="1" smtClean="0">
                <a:solidFill>
                  <a:srgbClr val="FF0000"/>
                </a:solidFill>
              </a:rPr>
              <a:t>From the French and Indian War</a:t>
            </a:r>
          </a:p>
        </p:txBody>
      </p:sp>
      <p:sp>
        <p:nvSpPr>
          <p:cNvPr id="8195" name="Rectangle 3"/>
          <p:cNvSpPr>
            <a:spLocks noGrp="1" noChangeArrowheads="1"/>
          </p:cNvSpPr>
          <p:nvPr>
            <p:ph type="subTitle" idx="1"/>
          </p:nvPr>
        </p:nvSpPr>
        <p:spPr/>
        <p:txBody>
          <a:bodyPr/>
          <a:lstStyle/>
          <a:p>
            <a:pPr eaLnBrk="1" hangingPunct="1"/>
            <a:r>
              <a:rPr lang="en-US" smtClean="0"/>
              <a:t>Colonists emerge with a sense of military power.</a:t>
            </a:r>
          </a:p>
          <a:p>
            <a:pPr eaLnBrk="1" hangingPunct="1"/>
            <a:r>
              <a:rPr lang="en-US" smtClean="0"/>
              <a:t>The Revolution starts here.</a:t>
            </a:r>
          </a:p>
        </p:txBody>
      </p:sp>
      <p:sp>
        <p:nvSpPr>
          <p:cNvPr id="8197" name="Slide Number Placeholder 4"/>
          <p:cNvSpPr>
            <a:spLocks noGrp="1"/>
          </p:cNvSpPr>
          <p:nvPr>
            <p:ph type="sldNum" sz="quarter" idx="12"/>
          </p:nvPr>
        </p:nvSpPr>
        <p:spPr>
          <a:noFill/>
        </p:spPr>
        <p:txBody>
          <a:bodyPr/>
          <a:lstStyle/>
          <a:p>
            <a:fld id="{D0CE05DD-8F44-47F4-ABCD-8EBDC9C78834}" type="slidenum">
              <a:rPr lang="en-US" smtClean="0"/>
              <a:pPr/>
              <a:t>4</a:t>
            </a:fld>
            <a:endParaRPr lang="en-US" smtClean="0"/>
          </a:p>
        </p:txBody>
      </p:sp>
      <p:pic>
        <p:nvPicPr>
          <p:cNvPr id="8198"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195">
                                            <p:txEl>
                                              <p:pRg st="0" end="0"/>
                                            </p:txEl>
                                          </p:spTgt>
                                        </p:tgtEl>
                                        <p:attrNameLst>
                                          <p:attrName>style.visibility</p:attrName>
                                        </p:attrNameLst>
                                      </p:cBhvr>
                                      <p:to>
                                        <p:strVal val="visible"/>
                                      </p:to>
                                    </p:set>
                                    <p:animEffect transition="in" filter="fade">
                                      <p:cBhvr>
                                        <p:cTn id="14" dur="1000">
                                          <p:stCondLst>
                                            <p:cond delay="0"/>
                                          </p:stCondLst>
                                        </p:cTn>
                                        <p:tgtEl>
                                          <p:spTgt spid="819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195">
                                            <p:txEl>
                                              <p:pRg st="1" end="1"/>
                                            </p:txEl>
                                          </p:spTgt>
                                        </p:tgtEl>
                                        <p:attrNameLst>
                                          <p:attrName>style.visibility</p:attrName>
                                        </p:attrNameLst>
                                      </p:cBhvr>
                                      <p:to>
                                        <p:strVal val="visible"/>
                                      </p:to>
                                    </p:set>
                                    <p:animEffect transition="in" filter="fade">
                                      <p:cBhvr>
                                        <p:cTn id="19" dur="1000">
                                          <p:stCondLst>
                                            <p:cond delay="0"/>
                                          </p:stCondLst>
                                        </p:cTn>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9"/>
          <p:cNvSpPr>
            <a:spLocks noGrp="1" noChangeArrowheads="1"/>
          </p:cNvSpPr>
          <p:nvPr>
            <p:ph type="ftr" sz="quarter" idx="11"/>
          </p:nvPr>
        </p:nvSpPr>
        <p:spPr>
          <a:noFill/>
        </p:spPr>
        <p:txBody>
          <a:bodyPr/>
          <a:lstStyle/>
          <a:p>
            <a:r>
              <a:rPr lang="en-US" smtClean="0"/>
              <a:t>Copyright © 2010 AIHE</a:t>
            </a:r>
          </a:p>
        </p:txBody>
      </p:sp>
      <p:sp>
        <p:nvSpPr>
          <p:cNvPr id="45059" name="Rectangle 2"/>
          <p:cNvSpPr>
            <a:spLocks noGrp="1" noChangeArrowheads="1"/>
          </p:cNvSpPr>
          <p:nvPr>
            <p:ph type="title" idx="4294967295"/>
          </p:nvPr>
        </p:nvSpPr>
        <p:spPr>
          <a:xfrm>
            <a:off x="3810000" y="0"/>
            <a:ext cx="4800600" cy="1600200"/>
          </a:xfrm>
        </p:spPr>
        <p:txBody>
          <a:bodyPr/>
          <a:lstStyle/>
          <a:p>
            <a:pPr eaLnBrk="1" hangingPunct="1"/>
            <a:r>
              <a:rPr lang="en-US" smtClean="0">
                <a:solidFill>
                  <a:srgbClr val="00CC00"/>
                </a:solidFill>
              </a:rPr>
              <a:t>Princeton</a:t>
            </a:r>
            <a:r>
              <a:rPr lang="en-US" sz="1800" smtClean="0">
                <a:solidFill>
                  <a:srgbClr val="00CC00"/>
                </a:solidFill>
              </a:rPr>
              <a:t/>
            </a:r>
            <a:br>
              <a:rPr lang="en-US" sz="1800" smtClean="0">
                <a:solidFill>
                  <a:srgbClr val="00CC00"/>
                </a:solidFill>
              </a:rPr>
            </a:br>
            <a:r>
              <a:rPr lang="en-US" sz="1800" smtClean="0">
                <a:solidFill>
                  <a:srgbClr val="00CC00"/>
                </a:solidFill>
              </a:rPr>
              <a:t>January 3, 1777</a:t>
            </a:r>
            <a:endParaRPr lang="en-US" smtClean="0">
              <a:solidFill>
                <a:srgbClr val="00CC00"/>
              </a:solidFill>
            </a:endParaRPr>
          </a:p>
        </p:txBody>
      </p:sp>
      <p:sp>
        <p:nvSpPr>
          <p:cNvPr id="2" name="Rectangle 3"/>
          <p:cNvSpPr>
            <a:spLocks noGrp="1" noChangeArrowheads="1"/>
          </p:cNvSpPr>
          <p:nvPr>
            <p:ph type="body" idx="4294967295"/>
          </p:nvPr>
        </p:nvSpPr>
        <p:spPr>
          <a:xfrm>
            <a:off x="3657600" y="1828800"/>
            <a:ext cx="5029200" cy="4267200"/>
          </a:xfrm>
          <a:noFill/>
        </p:spPr>
        <p:txBody>
          <a:bodyPr/>
          <a:lstStyle/>
          <a:p>
            <a:pPr eaLnBrk="1" hangingPunct="1">
              <a:lnSpc>
                <a:spcPct val="80000"/>
              </a:lnSpc>
            </a:pPr>
            <a:r>
              <a:rPr lang="en-US" sz="1600" smtClean="0">
                <a:solidFill>
                  <a:srgbClr val="0033CC"/>
                </a:solidFill>
              </a:rPr>
              <a:t>With his easy victory at Trenton, Washington decided to press his luck and attack the army that was sent to aid the Hessians at Trenton. This army was led by Lord Cornwallis.</a:t>
            </a:r>
          </a:p>
          <a:p>
            <a:pPr eaLnBrk="1" hangingPunct="1">
              <a:lnSpc>
                <a:spcPct val="80000"/>
              </a:lnSpc>
            </a:pPr>
            <a:r>
              <a:rPr lang="en-US" sz="1600" smtClean="0">
                <a:solidFill>
                  <a:srgbClr val="0033CC"/>
                </a:solidFill>
              </a:rPr>
              <a:t>Washington’s plan called for him to withdraw from Trenton as the British advanced into the city, move around the British forces (this is called </a:t>
            </a:r>
            <a:r>
              <a:rPr lang="en-US" sz="1600" b="1" smtClean="0">
                <a:solidFill>
                  <a:srgbClr val="0033CC"/>
                </a:solidFill>
                <a:hlinkClick r:id="rId3" action="ppaction://hlinksldjump"/>
              </a:rPr>
              <a:t>flanking</a:t>
            </a:r>
            <a:r>
              <a:rPr lang="en-US" sz="1600" smtClean="0">
                <a:solidFill>
                  <a:srgbClr val="0033CC"/>
                </a:solidFill>
              </a:rPr>
              <a:t> your enemy) and attack their rear.</a:t>
            </a:r>
          </a:p>
          <a:p>
            <a:pPr eaLnBrk="1" hangingPunct="1">
              <a:lnSpc>
                <a:spcPct val="80000"/>
              </a:lnSpc>
            </a:pPr>
            <a:r>
              <a:rPr lang="en-US" sz="1600" smtClean="0">
                <a:solidFill>
                  <a:srgbClr val="0033CC"/>
                </a:solidFill>
              </a:rPr>
              <a:t>The resulting attack took place in an orchard outside of Princeton, New Jersey.</a:t>
            </a:r>
          </a:p>
          <a:p>
            <a:pPr eaLnBrk="1" hangingPunct="1">
              <a:lnSpc>
                <a:spcPct val="80000"/>
              </a:lnSpc>
            </a:pPr>
            <a:r>
              <a:rPr lang="en-US" sz="1600" smtClean="0">
                <a:solidFill>
                  <a:srgbClr val="0033CC"/>
                </a:solidFill>
              </a:rPr>
              <a:t>American General Hugh Mercer was caught behind enemy lines and bayoneted by the British.</a:t>
            </a:r>
          </a:p>
          <a:p>
            <a:pPr eaLnBrk="1" hangingPunct="1">
              <a:lnSpc>
                <a:spcPct val="80000"/>
              </a:lnSpc>
            </a:pPr>
            <a:r>
              <a:rPr lang="en-US" sz="1600" smtClean="0">
                <a:solidFill>
                  <a:srgbClr val="0033CC"/>
                </a:solidFill>
              </a:rPr>
              <a:t>General Washington rode up and rallied his men. During this time Washington actually rode between the lines just as the British were firing a volley at the Americans. When the smoke cleared Washington rode out of the smoke untouched!</a:t>
            </a:r>
          </a:p>
          <a:p>
            <a:pPr eaLnBrk="1" hangingPunct="1">
              <a:lnSpc>
                <a:spcPct val="80000"/>
              </a:lnSpc>
            </a:pPr>
            <a:r>
              <a:rPr lang="en-US" sz="1600" smtClean="0">
                <a:solidFill>
                  <a:srgbClr val="0033CC"/>
                </a:solidFill>
              </a:rPr>
              <a:t>The Americans’ counterattack forced the British from the field.</a:t>
            </a:r>
          </a:p>
        </p:txBody>
      </p:sp>
      <p:pic>
        <p:nvPicPr>
          <p:cNvPr id="45061" name="Picture 4" descr="princeton6"/>
          <p:cNvPicPr>
            <a:picLocks noChangeAspect="1" noChangeArrowheads="1"/>
          </p:cNvPicPr>
          <p:nvPr/>
        </p:nvPicPr>
        <p:blipFill>
          <a:blip r:embed="rId4" cstate="print"/>
          <a:srcRect/>
          <a:stretch>
            <a:fillRect/>
          </a:stretch>
        </p:blipFill>
        <p:spPr bwMode="auto">
          <a:xfrm>
            <a:off x="457200" y="1143000"/>
            <a:ext cx="2667000" cy="1995488"/>
          </a:xfrm>
          <a:prstGeom prst="rect">
            <a:avLst/>
          </a:prstGeom>
          <a:noFill/>
          <a:ln w="9525">
            <a:noFill/>
            <a:miter lim="800000"/>
            <a:headEnd/>
            <a:tailEnd/>
          </a:ln>
        </p:spPr>
      </p:pic>
      <p:pic>
        <p:nvPicPr>
          <p:cNvPr id="45062" name="Picture 5" descr="mercer"/>
          <p:cNvPicPr>
            <a:picLocks noChangeAspect="1" noChangeArrowheads="1"/>
          </p:cNvPicPr>
          <p:nvPr/>
        </p:nvPicPr>
        <p:blipFill>
          <a:blip r:embed="rId5" cstate="print"/>
          <a:srcRect/>
          <a:stretch>
            <a:fillRect/>
          </a:stretch>
        </p:blipFill>
        <p:spPr bwMode="auto">
          <a:xfrm>
            <a:off x="457200" y="3810000"/>
            <a:ext cx="2819400" cy="1993900"/>
          </a:xfrm>
          <a:prstGeom prst="rect">
            <a:avLst/>
          </a:prstGeom>
          <a:noFill/>
          <a:ln w="9525">
            <a:noFill/>
            <a:miter lim="800000"/>
            <a:headEnd/>
            <a:tailEnd/>
          </a:ln>
        </p:spPr>
      </p:pic>
      <p:sp>
        <p:nvSpPr>
          <p:cNvPr id="45063" name="Text Box 6"/>
          <p:cNvSpPr txBox="1">
            <a:spLocks noChangeArrowheads="1"/>
          </p:cNvSpPr>
          <p:nvPr/>
        </p:nvSpPr>
        <p:spPr bwMode="auto">
          <a:xfrm>
            <a:off x="685800" y="6324600"/>
            <a:ext cx="3124200" cy="336550"/>
          </a:xfrm>
          <a:prstGeom prst="rect">
            <a:avLst/>
          </a:prstGeom>
          <a:noFill/>
          <a:ln w="9525">
            <a:noFill/>
            <a:miter lim="800000"/>
            <a:headEnd/>
            <a:tailEnd/>
          </a:ln>
        </p:spPr>
        <p:txBody>
          <a:bodyPr>
            <a:spAutoFit/>
          </a:bodyPr>
          <a:lstStyle/>
          <a:p>
            <a:pPr eaLnBrk="1" hangingPunct="1">
              <a:spcBef>
                <a:spcPct val="50000"/>
              </a:spcBef>
            </a:pPr>
            <a:r>
              <a:rPr lang="en-US" sz="1600">
                <a:solidFill>
                  <a:schemeClr val="bg1"/>
                </a:solidFill>
              </a:rPr>
              <a:t>The Death of General Mercer</a:t>
            </a:r>
          </a:p>
        </p:txBody>
      </p:sp>
      <p:sp>
        <p:nvSpPr>
          <p:cNvPr id="45064" name="Text Box 7"/>
          <p:cNvSpPr txBox="1">
            <a:spLocks noChangeArrowheads="1"/>
          </p:cNvSpPr>
          <p:nvPr/>
        </p:nvSpPr>
        <p:spPr bwMode="auto">
          <a:xfrm>
            <a:off x="533400" y="3200400"/>
            <a:ext cx="2819400" cy="517525"/>
          </a:xfrm>
          <a:prstGeom prst="rect">
            <a:avLst/>
          </a:prstGeom>
          <a:noFill/>
          <a:ln w="9525">
            <a:noFill/>
            <a:miter lim="800000"/>
            <a:headEnd/>
            <a:tailEnd/>
          </a:ln>
        </p:spPr>
        <p:txBody>
          <a:bodyPr>
            <a:spAutoFit/>
          </a:bodyPr>
          <a:lstStyle/>
          <a:p>
            <a:pPr eaLnBrk="1" hangingPunct="1">
              <a:spcBef>
                <a:spcPct val="50000"/>
              </a:spcBef>
            </a:pPr>
            <a:r>
              <a:rPr lang="en-US" sz="1400">
                <a:solidFill>
                  <a:schemeClr val="bg1"/>
                </a:solidFill>
              </a:rPr>
              <a:t>       </a:t>
            </a:r>
            <a:r>
              <a:rPr lang="en-US" sz="1400">
                <a:solidFill>
                  <a:schemeClr val="accent2"/>
                </a:solidFill>
              </a:rPr>
              <a:t>“Son of Mercer’s Oak”      Spot where Mercer fell in battle</a:t>
            </a:r>
          </a:p>
        </p:txBody>
      </p:sp>
      <p:sp>
        <p:nvSpPr>
          <p:cNvPr id="45065" name="Rectangle 8"/>
          <p:cNvSpPr>
            <a:spLocks noChangeArrowheads="1"/>
          </p:cNvSpPr>
          <p:nvPr/>
        </p:nvSpPr>
        <p:spPr bwMode="auto">
          <a:xfrm>
            <a:off x="7239000" y="304800"/>
            <a:ext cx="1600200" cy="381000"/>
          </a:xfrm>
          <a:prstGeom prst="rect">
            <a:avLst/>
          </a:prstGeom>
          <a:solidFill>
            <a:srgbClr val="0000FF"/>
          </a:solidFill>
          <a:ln w="9525">
            <a:solidFill>
              <a:srgbClr val="0000FF"/>
            </a:solidFill>
            <a:miter lim="800000"/>
            <a:headEnd/>
            <a:tailEnd/>
          </a:ln>
        </p:spPr>
        <p:txBody>
          <a:bodyPr wrap="none" anchor="ctr"/>
          <a:lstStyle/>
          <a:p>
            <a:pPr algn="ctr" eaLnBrk="1" hangingPunct="1"/>
            <a:r>
              <a:rPr lang="en-US" b="1"/>
              <a:t>New Jersey</a:t>
            </a:r>
          </a:p>
        </p:txBody>
      </p:sp>
      <p:sp>
        <p:nvSpPr>
          <p:cNvPr id="45066" name="Rectangle 12"/>
          <p:cNvSpPr>
            <a:spLocks noChangeArrowheads="1"/>
          </p:cNvSpPr>
          <p:nvPr/>
        </p:nvSpPr>
        <p:spPr bwMode="auto">
          <a:xfrm>
            <a:off x="3810000" y="6583363"/>
            <a:ext cx="1157288" cy="274637"/>
          </a:xfrm>
          <a:prstGeom prst="rect">
            <a:avLst/>
          </a:prstGeom>
          <a:noFill/>
          <a:ln w="9525" algn="ctr">
            <a:noFill/>
            <a:miter lim="800000"/>
            <a:headEnd/>
            <a:tailEnd/>
          </a:ln>
        </p:spPr>
        <p:txBody>
          <a:bodyPr wrap="none">
            <a:spAutoFit/>
          </a:bodyPr>
          <a:lstStyle/>
          <a:p>
            <a:pPr marL="342900" indent="-342900" eaLnBrk="1" hangingPunct="1">
              <a:spcBef>
                <a:spcPct val="50000"/>
              </a:spcBef>
            </a:pPr>
            <a:r>
              <a:rPr lang="en-US" sz="1200">
                <a:solidFill>
                  <a:schemeClr val="bg1"/>
                </a:solidFill>
              </a:rPr>
              <a:t>Cicero © 2007</a:t>
            </a:r>
          </a:p>
        </p:txBody>
      </p:sp>
      <p:sp>
        <p:nvSpPr>
          <p:cNvPr id="45067" name="Slide Number Placeholder 10"/>
          <p:cNvSpPr>
            <a:spLocks noGrp="1"/>
          </p:cNvSpPr>
          <p:nvPr>
            <p:ph type="sldNum" sz="quarter" idx="12"/>
          </p:nvPr>
        </p:nvSpPr>
        <p:spPr>
          <a:noFill/>
        </p:spPr>
        <p:txBody>
          <a:bodyPr/>
          <a:lstStyle/>
          <a:p>
            <a:fld id="{A5946810-D32D-44E6-9A6B-3FFC62F2D929}" type="slidenum">
              <a:rPr lang="en-US" smtClean="0"/>
              <a:pPr/>
              <a:t>40</a:t>
            </a:fld>
            <a:endParaRPr lang="en-US" smtClean="0"/>
          </a:p>
        </p:txBody>
      </p:sp>
      <p:pic>
        <p:nvPicPr>
          <p:cNvPr id="45068" name="Picture 2" descr="C:\Users\psommers\Desktop\AIHE_long.jpg"/>
          <p:cNvPicPr>
            <a:picLocks noChangeAspect="1" noChangeArrowheads="1"/>
          </p:cNvPicPr>
          <p:nvPr/>
        </p:nvPicPr>
        <p:blipFill>
          <a:blip r:embed="rId6"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idx="4294967295"/>
          </p:nvPr>
        </p:nvSpPr>
        <p:spPr>
          <a:xfrm>
            <a:off x="381000" y="0"/>
            <a:ext cx="8229600" cy="1143000"/>
          </a:xfrm>
        </p:spPr>
        <p:txBody>
          <a:bodyPr/>
          <a:lstStyle/>
          <a:p>
            <a:pPr algn="ctr" eaLnBrk="1" hangingPunct="1"/>
            <a:r>
              <a:rPr lang="en-US" smtClean="0">
                <a:solidFill>
                  <a:schemeClr val="tx1"/>
                </a:solidFill>
              </a:rPr>
              <a:t>Brandywine</a:t>
            </a:r>
            <a:r>
              <a:rPr lang="en-US" sz="1800" smtClean="0">
                <a:solidFill>
                  <a:schemeClr val="tx1"/>
                </a:solidFill>
              </a:rPr>
              <a:t/>
            </a:r>
            <a:br>
              <a:rPr lang="en-US" sz="1800" smtClean="0">
                <a:solidFill>
                  <a:schemeClr val="tx1"/>
                </a:solidFill>
              </a:rPr>
            </a:br>
            <a:r>
              <a:rPr lang="en-US" sz="1800" smtClean="0">
                <a:solidFill>
                  <a:schemeClr val="tx1"/>
                </a:solidFill>
              </a:rPr>
              <a:t>September 11, 1777</a:t>
            </a:r>
            <a:endParaRPr lang="en-US" smtClean="0">
              <a:solidFill>
                <a:schemeClr val="tx1"/>
              </a:solidFill>
            </a:endParaRPr>
          </a:p>
        </p:txBody>
      </p:sp>
      <p:sp>
        <p:nvSpPr>
          <p:cNvPr id="46084" name="Rectangle 3"/>
          <p:cNvSpPr>
            <a:spLocks noGrp="1" noChangeArrowheads="1"/>
          </p:cNvSpPr>
          <p:nvPr>
            <p:ph type="body" idx="4294967295"/>
          </p:nvPr>
        </p:nvSpPr>
        <p:spPr>
          <a:xfrm>
            <a:off x="4343400" y="1447800"/>
            <a:ext cx="4114800" cy="4572000"/>
          </a:xfrm>
        </p:spPr>
        <p:txBody>
          <a:bodyPr/>
          <a:lstStyle/>
          <a:p>
            <a:pPr eaLnBrk="1" hangingPunct="1">
              <a:lnSpc>
                <a:spcPct val="80000"/>
              </a:lnSpc>
            </a:pPr>
            <a:r>
              <a:rPr lang="en-US" sz="1800" smtClean="0">
                <a:solidFill>
                  <a:srgbClr val="33CCFF"/>
                </a:solidFill>
              </a:rPr>
              <a:t>Generals: Major General Sir William Howe and General George Washington. </a:t>
            </a:r>
          </a:p>
          <a:p>
            <a:pPr eaLnBrk="1" hangingPunct="1">
              <a:lnSpc>
                <a:spcPct val="80000"/>
              </a:lnSpc>
            </a:pPr>
            <a:r>
              <a:rPr lang="en-US" sz="1800" smtClean="0">
                <a:solidFill>
                  <a:srgbClr val="33CCFF"/>
                </a:solidFill>
              </a:rPr>
              <a:t>General Howe had landed in the Chesapeake and was marching toward Philadelphia. In an attempt to stop him, Washington set up defensive positions at Chad’s Ford (today Chadds Ford)</a:t>
            </a:r>
          </a:p>
          <a:p>
            <a:pPr eaLnBrk="1" hangingPunct="1">
              <a:lnSpc>
                <a:spcPct val="80000"/>
              </a:lnSpc>
            </a:pPr>
            <a:r>
              <a:rPr lang="en-US" sz="1800" smtClean="0">
                <a:solidFill>
                  <a:srgbClr val="33CCFF"/>
                </a:solidFill>
              </a:rPr>
              <a:t>The Americans were outflanked when the British crossed a ford that Washington was unaware of. Washington was forced to flee with his army to Chester.</a:t>
            </a:r>
          </a:p>
          <a:p>
            <a:pPr eaLnBrk="1" hangingPunct="1">
              <a:lnSpc>
                <a:spcPct val="80000"/>
              </a:lnSpc>
            </a:pPr>
            <a:r>
              <a:rPr lang="en-US" sz="1800" smtClean="0">
                <a:solidFill>
                  <a:srgbClr val="33CCFF"/>
                </a:solidFill>
              </a:rPr>
              <a:t>The British saw 550 killed and wounded. The Americans lost around 1,000 killed, wounded and captured. Among the wounded was Marquis de Lafayette.</a:t>
            </a:r>
          </a:p>
        </p:txBody>
      </p:sp>
      <p:pic>
        <p:nvPicPr>
          <p:cNvPr id="46085" name="Picture 4" descr="brandywine2"/>
          <p:cNvPicPr>
            <a:picLocks noChangeAspect="1" noChangeArrowheads="1"/>
          </p:cNvPicPr>
          <p:nvPr/>
        </p:nvPicPr>
        <p:blipFill>
          <a:blip r:embed="rId3" cstate="print"/>
          <a:srcRect/>
          <a:stretch>
            <a:fillRect/>
          </a:stretch>
        </p:blipFill>
        <p:spPr bwMode="auto">
          <a:xfrm>
            <a:off x="533400" y="3200400"/>
            <a:ext cx="3048000" cy="1828800"/>
          </a:xfrm>
          <a:prstGeom prst="rect">
            <a:avLst/>
          </a:prstGeom>
          <a:noFill/>
          <a:ln w="9525">
            <a:noFill/>
            <a:miter lim="800000"/>
            <a:headEnd/>
            <a:tailEnd/>
          </a:ln>
        </p:spPr>
      </p:pic>
      <p:sp>
        <p:nvSpPr>
          <p:cNvPr id="46086" name="Text Box 5"/>
          <p:cNvSpPr txBox="1">
            <a:spLocks noChangeArrowheads="1"/>
          </p:cNvSpPr>
          <p:nvPr/>
        </p:nvSpPr>
        <p:spPr bwMode="auto">
          <a:xfrm>
            <a:off x="457200" y="5105400"/>
            <a:ext cx="3657600" cy="830263"/>
          </a:xfrm>
          <a:prstGeom prst="rect">
            <a:avLst/>
          </a:prstGeom>
          <a:noFill/>
          <a:ln w="9525">
            <a:noFill/>
            <a:miter lim="800000"/>
            <a:headEnd/>
            <a:tailEnd/>
          </a:ln>
        </p:spPr>
        <p:txBody>
          <a:bodyPr>
            <a:spAutoFit/>
          </a:bodyPr>
          <a:lstStyle/>
          <a:p>
            <a:pPr eaLnBrk="1" hangingPunct="1">
              <a:spcBef>
                <a:spcPct val="50000"/>
              </a:spcBef>
            </a:pPr>
            <a:r>
              <a:rPr lang="en-US" sz="1200">
                <a:solidFill>
                  <a:srgbClr val="00CC00"/>
                </a:solidFill>
              </a:rPr>
              <a:t>Spot on the Brandywine Creek where General Washington was in the sights of a British sniper. The soldier refused to fire because Washington was unarmed</a:t>
            </a:r>
            <a:r>
              <a:rPr lang="en-US" sz="1200">
                <a:solidFill>
                  <a:srgbClr val="33CCFF"/>
                </a:solidFill>
              </a:rPr>
              <a:t>.</a:t>
            </a:r>
          </a:p>
        </p:txBody>
      </p:sp>
      <p:pic>
        <p:nvPicPr>
          <p:cNvPr id="46087" name="Picture 6" descr="brandywine1"/>
          <p:cNvPicPr>
            <a:picLocks noChangeAspect="1" noChangeArrowheads="1"/>
          </p:cNvPicPr>
          <p:nvPr/>
        </p:nvPicPr>
        <p:blipFill>
          <a:blip r:embed="rId4" cstate="print"/>
          <a:srcRect/>
          <a:stretch>
            <a:fillRect/>
          </a:stretch>
        </p:blipFill>
        <p:spPr bwMode="auto">
          <a:xfrm>
            <a:off x="533400" y="1219200"/>
            <a:ext cx="3048000" cy="1676400"/>
          </a:xfrm>
          <a:prstGeom prst="rect">
            <a:avLst/>
          </a:prstGeom>
          <a:noFill/>
          <a:ln w="9525">
            <a:noFill/>
            <a:miter lim="800000"/>
            <a:headEnd/>
            <a:tailEnd/>
          </a:ln>
        </p:spPr>
      </p:pic>
      <p:sp>
        <p:nvSpPr>
          <p:cNvPr id="46088" name="Rectangle 8"/>
          <p:cNvSpPr>
            <a:spLocks noChangeArrowheads="1"/>
          </p:cNvSpPr>
          <p:nvPr/>
        </p:nvSpPr>
        <p:spPr bwMode="auto">
          <a:xfrm>
            <a:off x="7162800" y="228600"/>
            <a:ext cx="1752600" cy="457200"/>
          </a:xfrm>
          <a:prstGeom prst="rect">
            <a:avLst/>
          </a:prstGeom>
          <a:solidFill>
            <a:srgbClr val="FF3300"/>
          </a:solidFill>
          <a:ln w="9525">
            <a:solidFill>
              <a:srgbClr val="FF3300"/>
            </a:solidFill>
            <a:miter lim="800000"/>
            <a:headEnd/>
            <a:tailEnd/>
          </a:ln>
        </p:spPr>
        <p:txBody>
          <a:bodyPr wrap="none" anchor="ctr"/>
          <a:lstStyle/>
          <a:p>
            <a:pPr algn="ctr" eaLnBrk="1" hangingPunct="1"/>
            <a:r>
              <a:rPr lang="en-US" b="1">
                <a:solidFill>
                  <a:schemeClr val="bg1"/>
                </a:solidFill>
              </a:rPr>
              <a:t>Pennsylvania</a:t>
            </a:r>
          </a:p>
        </p:txBody>
      </p:sp>
      <p:sp>
        <p:nvSpPr>
          <p:cNvPr id="46089" name="Rectangle 12"/>
          <p:cNvSpPr>
            <a:spLocks noChangeArrowheads="1"/>
          </p:cNvSpPr>
          <p:nvPr/>
        </p:nvSpPr>
        <p:spPr bwMode="auto">
          <a:xfrm>
            <a:off x="3886200" y="6583363"/>
            <a:ext cx="1157288" cy="274637"/>
          </a:xfrm>
          <a:prstGeom prst="rect">
            <a:avLst/>
          </a:prstGeom>
          <a:noFill/>
          <a:ln w="9525" algn="ctr">
            <a:noFill/>
            <a:miter lim="800000"/>
            <a:headEnd/>
            <a:tailEnd/>
          </a:ln>
        </p:spPr>
        <p:txBody>
          <a:bodyPr wrap="none">
            <a:spAutoFit/>
          </a:bodyPr>
          <a:lstStyle/>
          <a:p>
            <a:pPr marL="342900" indent="-342900" eaLnBrk="1" hangingPunct="1">
              <a:spcBef>
                <a:spcPct val="50000"/>
              </a:spcBef>
            </a:pPr>
            <a:r>
              <a:rPr lang="en-US" sz="1200">
                <a:solidFill>
                  <a:schemeClr val="bg1"/>
                </a:solidFill>
              </a:rPr>
              <a:t>Cicero © 2007</a:t>
            </a:r>
          </a:p>
        </p:txBody>
      </p:sp>
      <p:sp>
        <p:nvSpPr>
          <p:cNvPr id="46090" name="Slide Number Placeholder 9"/>
          <p:cNvSpPr>
            <a:spLocks noGrp="1"/>
          </p:cNvSpPr>
          <p:nvPr>
            <p:ph type="sldNum" sz="quarter" idx="12"/>
          </p:nvPr>
        </p:nvSpPr>
        <p:spPr>
          <a:noFill/>
        </p:spPr>
        <p:txBody>
          <a:bodyPr/>
          <a:lstStyle/>
          <a:p>
            <a:fld id="{94C1F8F7-5C37-445F-94A9-E2011CECFC8A}" type="slidenum">
              <a:rPr lang="en-US" smtClean="0"/>
              <a:pPr/>
              <a:t>41</a:t>
            </a:fld>
            <a:endParaRPr lang="en-US" smtClean="0"/>
          </a:p>
        </p:txBody>
      </p:sp>
      <p:pic>
        <p:nvPicPr>
          <p:cNvPr id="46091" name="Picture 2" descr="C:\Users\psommers\Desktop\AIHE_long.jpg"/>
          <p:cNvPicPr>
            <a:picLocks noChangeAspect="1" noChangeArrowheads="1"/>
          </p:cNvPicPr>
          <p:nvPr/>
        </p:nvPicPr>
        <p:blipFill>
          <a:blip r:embed="rId5"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idx="4294967295"/>
          </p:nvPr>
        </p:nvSpPr>
        <p:spPr>
          <a:xfrm>
            <a:off x="457200" y="152400"/>
            <a:ext cx="8229600" cy="1143000"/>
          </a:xfrm>
        </p:spPr>
        <p:txBody>
          <a:bodyPr/>
          <a:lstStyle/>
          <a:p>
            <a:pPr algn="ctr" eaLnBrk="1" hangingPunct="1"/>
            <a:r>
              <a:rPr lang="en-US" smtClean="0">
                <a:solidFill>
                  <a:srgbClr val="00CC00"/>
                </a:solidFill>
              </a:rPr>
              <a:t>Paoli</a:t>
            </a:r>
            <a:r>
              <a:rPr lang="en-US" sz="1800" smtClean="0">
                <a:solidFill>
                  <a:srgbClr val="00CC00"/>
                </a:solidFill>
              </a:rPr>
              <a:t/>
            </a:r>
            <a:br>
              <a:rPr lang="en-US" sz="1800" smtClean="0">
                <a:solidFill>
                  <a:srgbClr val="00CC00"/>
                </a:solidFill>
              </a:rPr>
            </a:br>
            <a:r>
              <a:rPr lang="en-US" sz="1800" smtClean="0">
                <a:solidFill>
                  <a:srgbClr val="00CC00"/>
                </a:solidFill>
              </a:rPr>
              <a:t>September 20-21, 1777</a:t>
            </a:r>
            <a:endParaRPr lang="en-US" smtClean="0">
              <a:solidFill>
                <a:srgbClr val="00CC00"/>
              </a:solidFill>
            </a:endParaRPr>
          </a:p>
        </p:txBody>
      </p:sp>
      <p:pic>
        <p:nvPicPr>
          <p:cNvPr id="47108" name="Picture 3" descr="paoli4"/>
          <p:cNvPicPr>
            <a:picLocks noChangeAspect="1" noChangeArrowheads="1"/>
          </p:cNvPicPr>
          <p:nvPr/>
        </p:nvPicPr>
        <p:blipFill>
          <a:blip r:embed="rId3" cstate="print"/>
          <a:srcRect/>
          <a:stretch>
            <a:fillRect/>
          </a:stretch>
        </p:blipFill>
        <p:spPr bwMode="auto">
          <a:xfrm>
            <a:off x="457200" y="1447800"/>
            <a:ext cx="3733800" cy="2438400"/>
          </a:xfrm>
          <a:prstGeom prst="rect">
            <a:avLst/>
          </a:prstGeom>
          <a:noFill/>
          <a:ln w="9525">
            <a:noFill/>
            <a:miter lim="800000"/>
            <a:headEnd/>
            <a:tailEnd/>
          </a:ln>
        </p:spPr>
      </p:pic>
      <p:pic>
        <p:nvPicPr>
          <p:cNvPr id="47109" name="Picture 4" descr="paoli1"/>
          <p:cNvPicPr>
            <a:picLocks noChangeAspect="1" noChangeArrowheads="1"/>
          </p:cNvPicPr>
          <p:nvPr/>
        </p:nvPicPr>
        <p:blipFill>
          <a:blip r:embed="rId4" cstate="print"/>
          <a:srcRect/>
          <a:stretch>
            <a:fillRect/>
          </a:stretch>
        </p:blipFill>
        <p:spPr bwMode="auto">
          <a:xfrm>
            <a:off x="457200" y="4267200"/>
            <a:ext cx="3733800" cy="1676400"/>
          </a:xfrm>
          <a:prstGeom prst="rect">
            <a:avLst/>
          </a:prstGeom>
          <a:noFill/>
          <a:ln w="9525">
            <a:noFill/>
            <a:miter lim="800000"/>
            <a:headEnd/>
            <a:tailEnd/>
          </a:ln>
        </p:spPr>
      </p:pic>
      <p:sp>
        <p:nvSpPr>
          <p:cNvPr id="47110" name="Text Box 5"/>
          <p:cNvSpPr txBox="1">
            <a:spLocks noChangeArrowheads="1"/>
          </p:cNvSpPr>
          <p:nvPr/>
        </p:nvSpPr>
        <p:spPr bwMode="auto">
          <a:xfrm>
            <a:off x="533400" y="3962400"/>
            <a:ext cx="3657600" cy="274638"/>
          </a:xfrm>
          <a:prstGeom prst="rect">
            <a:avLst/>
          </a:prstGeom>
          <a:noFill/>
          <a:ln w="9525">
            <a:noFill/>
            <a:miter lim="800000"/>
            <a:headEnd/>
            <a:tailEnd/>
          </a:ln>
        </p:spPr>
        <p:txBody>
          <a:bodyPr>
            <a:spAutoFit/>
          </a:bodyPr>
          <a:lstStyle/>
          <a:p>
            <a:pPr eaLnBrk="1" hangingPunct="1">
              <a:spcBef>
                <a:spcPct val="50000"/>
              </a:spcBef>
            </a:pPr>
            <a:r>
              <a:rPr lang="en-US" sz="1200">
                <a:solidFill>
                  <a:srgbClr val="00CC00"/>
                </a:solidFill>
              </a:rPr>
              <a:t>Views of the Paoli battlefield in 1777 and today</a:t>
            </a:r>
          </a:p>
        </p:txBody>
      </p:sp>
      <p:sp>
        <p:nvSpPr>
          <p:cNvPr id="47111" name="Text Box 6"/>
          <p:cNvSpPr txBox="1">
            <a:spLocks noChangeArrowheads="1"/>
          </p:cNvSpPr>
          <p:nvPr/>
        </p:nvSpPr>
        <p:spPr bwMode="auto">
          <a:xfrm>
            <a:off x="4495800" y="1295400"/>
            <a:ext cx="4267200" cy="4186238"/>
          </a:xfrm>
          <a:prstGeom prst="rect">
            <a:avLst/>
          </a:prstGeom>
          <a:noFill/>
          <a:ln w="9525">
            <a:noFill/>
            <a:miter lim="800000"/>
            <a:headEnd/>
            <a:tailEnd/>
          </a:ln>
        </p:spPr>
        <p:txBody>
          <a:bodyPr>
            <a:spAutoFit/>
          </a:bodyPr>
          <a:lstStyle/>
          <a:p>
            <a:pPr eaLnBrk="1" hangingPunct="1">
              <a:spcBef>
                <a:spcPct val="50000"/>
              </a:spcBef>
              <a:buFontTx/>
              <a:buChar char="•"/>
            </a:pPr>
            <a:r>
              <a:rPr lang="en-US">
                <a:solidFill>
                  <a:srgbClr val="00CC00"/>
                </a:solidFill>
              </a:rPr>
              <a:t> </a:t>
            </a:r>
            <a:r>
              <a:rPr lang="en-US" sz="1600">
                <a:solidFill>
                  <a:srgbClr val="00CC00"/>
                </a:solidFill>
              </a:rPr>
              <a:t>The British led this night attack hoping to surprise the American </a:t>
            </a:r>
            <a:r>
              <a:rPr lang="en-US" sz="1600" b="1">
                <a:solidFill>
                  <a:srgbClr val="00CC00"/>
                </a:solidFill>
                <a:hlinkClick r:id="rId5" action="ppaction://hlinksldjump"/>
              </a:rPr>
              <a:t>encampment</a:t>
            </a:r>
            <a:r>
              <a:rPr lang="en-US" sz="1600">
                <a:solidFill>
                  <a:srgbClr val="00CC00"/>
                </a:solidFill>
              </a:rPr>
              <a:t>.</a:t>
            </a:r>
          </a:p>
          <a:p>
            <a:pPr eaLnBrk="1" hangingPunct="1">
              <a:spcBef>
                <a:spcPct val="50000"/>
              </a:spcBef>
              <a:buFontTx/>
              <a:buChar char="•"/>
            </a:pPr>
            <a:r>
              <a:rPr lang="en-US" sz="1600">
                <a:solidFill>
                  <a:srgbClr val="00CC00"/>
                </a:solidFill>
              </a:rPr>
              <a:t> At Major General Charles Grey’s direction the flints had been removed from his men’s </a:t>
            </a:r>
            <a:r>
              <a:rPr lang="en-US" sz="1600" b="1">
                <a:solidFill>
                  <a:srgbClr val="00CC00"/>
                </a:solidFill>
                <a:hlinkClick r:id="rId6" action="ppaction://hlinksldjump"/>
              </a:rPr>
              <a:t>muskets</a:t>
            </a:r>
            <a:r>
              <a:rPr lang="en-US" sz="1600">
                <a:solidFill>
                  <a:srgbClr val="00CC00"/>
                </a:solidFill>
              </a:rPr>
              <a:t> to ensure that no shots gave prior warning to the Americans. The attack was to be at the point of the </a:t>
            </a:r>
            <a:r>
              <a:rPr lang="en-US" sz="1600" b="1">
                <a:solidFill>
                  <a:srgbClr val="00CC00"/>
                </a:solidFill>
                <a:hlinkClick r:id="rId5" action="ppaction://hlinksldjump"/>
              </a:rPr>
              <a:t>bayonet</a:t>
            </a:r>
            <a:r>
              <a:rPr lang="en-US" sz="1600">
                <a:solidFill>
                  <a:srgbClr val="00CC00"/>
                </a:solidFill>
              </a:rPr>
              <a:t>. The general thereby acquired the nickname of “No flints” Grey.</a:t>
            </a:r>
          </a:p>
          <a:p>
            <a:pPr eaLnBrk="1" hangingPunct="1">
              <a:spcBef>
                <a:spcPct val="50000"/>
              </a:spcBef>
              <a:buFontTx/>
              <a:buChar char="•"/>
            </a:pPr>
            <a:r>
              <a:rPr lang="en-US" sz="1600">
                <a:solidFill>
                  <a:srgbClr val="00CC00"/>
                </a:solidFill>
              </a:rPr>
              <a:t> Major General Anthony Wayne commanded the Americans. </a:t>
            </a:r>
          </a:p>
          <a:p>
            <a:pPr eaLnBrk="1" hangingPunct="1">
              <a:spcBef>
                <a:spcPct val="50000"/>
              </a:spcBef>
              <a:buFontTx/>
              <a:buChar char="•"/>
            </a:pPr>
            <a:r>
              <a:rPr lang="en-US" sz="1600">
                <a:solidFill>
                  <a:srgbClr val="00CC00"/>
                </a:solidFill>
              </a:rPr>
              <a:t> About 200 Americans were killed or captured in the battle. Fifty others who surrendered were bayoneted by the British. Thus, the “Paoli Massacre.”</a:t>
            </a:r>
            <a:endParaRPr lang="en-US" sz="1600">
              <a:solidFill>
                <a:schemeClr val="bg1"/>
              </a:solidFill>
            </a:endParaRPr>
          </a:p>
        </p:txBody>
      </p:sp>
      <p:sp>
        <p:nvSpPr>
          <p:cNvPr id="47112" name="Rectangle 7"/>
          <p:cNvSpPr>
            <a:spLocks noChangeArrowheads="1"/>
          </p:cNvSpPr>
          <p:nvPr/>
        </p:nvSpPr>
        <p:spPr bwMode="auto">
          <a:xfrm>
            <a:off x="7391400" y="228600"/>
            <a:ext cx="1524000" cy="457200"/>
          </a:xfrm>
          <a:prstGeom prst="rect">
            <a:avLst/>
          </a:prstGeom>
          <a:solidFill>
            <a:srgbClr val="FF3300"/>
          </a:solidFill>
          <a:ln w="9525">
            <a:solidFill>
              <a:srgbClr val="FF3300"/>
            </a:solidFill>
            <a:miter lim="800000"/>
            <a:headEnd/>
            <a:tailEnd/>
          </a:ln>
        </p:spPr>
        <p:txBody>
          <a:bodyPr wrap="none" anchor="ctr"/>
          <a:lstStyle/>
          <a:p>
            <a:pPr algn="ctr" eaLnBrk="1" hangingPunct="1"/>
            <a:r>
              <a:rPr lang="en-US" b="1">
                <a:solidFill>
                  <a:schemeClr val="bg1"/>
                </a:solidFill>
              </a:rPr>
              <a:t>Pennsylvania</a:t>
            </a:r>
          </a:p>
        </p:txBody>
      </p:sp>
      <p:sp>
        <p:nvSpPr>
          <p:cNvPr id="47113" name="Rectangle 11"/>
          <p:cNvSpPr>
            <a:spLocks noChangeArrowheads="1"/>
          </p:cNvSpPr>
          <p:nvPr/>
        </p:nvSpPr>
        <p:spPr bwMode="auto">
          <a:xfrm>
            <a:off x="3810000" y="6583363"/>
            <a:ext cx="1157288" cy="274637"/>
          </a:xfrm>
          <a:prstGeom prst="rect">
            <a:avLst/>
          </a:prstGeom>
          <a:noFill/>
          <a:ln w="9525" algn="ctr">
            <a:noFill/>
            <a:miter lim="800000"/>
            <a:headEnd/>
            <a:tailEnd/>
          </a:ln>
        </p:spPr>
        <p:txBody>
          <a:bodyPr wrap="none">
            <a:spAutoFit/>
          </a:bodyPr>
          <a:lstStyle/>
          <a:p>
            <a:pPr marL="342900" indent="-342900" eaLnBrk="1" hangingPunct="1">
              <a:spcBef>
                <a:spcPct val="50000"/>
              </a:spcBef>
            </a:pPr>
            <a:r>
              <a:rPr lang="en-US" sz="1200">
                <a:solidFill>
                  <a:schemeClr val="bg1"/>
                </a:solidFill>
              </a:rPr>
              <a:t>Cicero © 2007</a:t>
            </a:r>
          </a:p>
        </p:txBody>
      </p:sp>
      <p:sp>
        <p:nvSpPr>
          <p:cNvPr id="47114" name="Slide Number Placeholder 9"/>
          <p:cNvSpPr>
            <a:spLocks noGrp="1"/>
          </p:cNvSpPr>
          <p:nvPr>
            <p:ph type="sldNum" sz="quarter" idx="12"/>
          </p:nvPr>
        </p:nvSpPr>
        <p:spPr>
          <a:noFill/>
        </p:spPr>
        <p:txBody>
          <a:bodyPr/>
          <a:lstStyle/>
          <a:p>
            <a:fld id="{5275442C-1677-4F69-B766-DF5576B60AFD}" type="slidenum">
              <a:rPr lang="en-US" smtClean="0"/>
              <a:pPr/>
              <a:t>42</a:t>
            </a:fld>
            <a:endParaRPr lang="en-US" smtClean="0"/>
          </a:p>
        </p:txBody>
      </p:sp>
      <p:pic>
        <p:nvPicPr>
          <p:cNvPr id="47115" name="Picture 2" descr="C:\Users\psommers\Desktop\AIHE_long.jpg"/>
          <p:cNvPicPr>
            <a:picLocks noChangeAspect="1" noChangeArrowheads="1"/>
          </p:cNvPicPr>
          <p:nvPr/>
        </p:nvPicPr>
        <p:blipFill>
          <a:blip r:embed="rId7"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9"/>
          <p:cNvSpPr>
            <a:spLocks noGrp="1" noChangeArrowheads="1"/>
          </p:cNvSpPr>
          <p:nvPr>
            <p:ph type="ftr" sz="quarter" idx="11"/>
          </p:nvPr>
        </p:nvSpPr>
        <p:spPr>
          <a:noFill/>
        </p:spPr>
        <p:txBody>
          <a:bodyPr/>
          <a:lstStyle/>
          <a:p>
            <a:r>
              <a:rPr lang="en-US" smtClean="0"/>
              <a:t>Copyright © 2010 AIHE</a:t>
            </a:r>
          </a:p>
        </p:txBody>
      </p:sp>
      <p:sp>
        <p:nvSpPr>
          <p:cNvPr id="48131" name="Rectangle 2"/>
          <p:cNvSpPr>
            <a:spLocks noGrp="1" noChangeArrowheads="1"/>
          </p:cNvSpPr>
          <p:nvPr>
            <p:ph type="title" idx="4294967295"/>
          </p:nvPr>
        </p:nvSpPr>
        <p:spPr/>
        <p:txBody>
          <a:bodyPr/>
          <a:lstStyle/>
          <a:p>
            <a:pPr algn="ctr" eaLnBrk="1" hangingPunct="1"/>
            <a:r>
              <a:rPr lang="en-US" smtClean="0">
                <a:solidFill>
                  <a:srgbClr val="FF0000"/>
                </a:solidFill>
              </a:rPr>
              <a:t>Germantown</a:t>
            </a:r>
            <a:r>
              <a:rPr lang="en-US" sz="1800" smtClean="0">
                <a:solidFill>
                  <a:srgbClr val="FF0000"/>
                </a:solidFill>
              </a:rPr>
              <a:t/>
            </a:r>
            <a:br>
              <a:rPr lang="en-US" sz="1800" smtClean="0">
                <a:solidFill>
                  <a:srgbClr val="FF0000"/>
                </a:solidFill>
              </a:rPr>
            </a:br>
            <a:r>
              <a:rPr lang="en-US" sz="1800" smtClean="0">
                <a:solidFill>
                  <a:srgbClr val="FF0000"/>
                </a:solidFill>
              </a:rPr>
              <a:t>October 4, 1777</a:t>
            </a:r>
            <a:endParaRPr lang="en-US" smtClean="0">
              <a:solidFill>
                <a:srgbClr val="FF0000"/>
              </a:solidFill>
            </a:endParaRPr>
          </a:p>
        </p:txBody>
      </p:sp>
      <p:sp>
        <p:nvSpPr>
          <p:cNvPr id="2" name="Rectangle 3"/>
          <p:cNvSpPr>
            <a:spLocks noGrp="1" noChangeArrowheads="1"/>
          </p:cNvSpPr>
          <p:nvPr>
            <p:ph type="body" idx="4294967295"/>
          </p:nvPr>
        </p:nvSpPr>
        <p:spPr>
          <a:xfrm>
            <a:off x="4495800" y="1676400"/>
            <a:ext cx="4114800" cy="4191000"/>
          </a:xfrm>
        </p:spPr>
        <p:txBody>
          <a:bodyPr/>
          <a:lstStyle/>
          <a:p>
            <a:pPr eaLnBrk="1" hangingPunct="1">
              <a:lnSpc>
                <a:spcPct val="80000"/>
              </a:lnSpc>
            </a:pPr>
            <a:r>
              <a:rPr lang="en-US" sz="1600" smtClean="0">
                <a:solidFill>
                  <a:srgbClr val="00CC00"/>
                </a:solidFill>
              </a:rPr>
              <a:t>After the American defeats at Brandywine  and Paoli, the British occupied Philadelphia but did not control the Delaware River.</a:t>
            </a:r>
          </a:p>
          <a:p>
            <a:pPr eaLnBrk="1" hangingPunct="1">
              <a:lnSpc>
                <a:spcPct val="80000"/>
              </a:lnSpc>
            </a:pPr>
            <a:r>
              <a:rPr lang="en-US" sz="1600" smtClean="0">
                <a:solidFill>
                  <a:srgbClr val="00CC00"/>
                </a:solidFill>
              </a:rPr>
              <a:t>Before the British could take Forts Mifflin and Mercer and get resupplied, Washington saw one last chance to defeat the British at Germantown.</a:t>
            </a:r>
          </a:p>
          <a:p>
            <a:pPr eaLnBrk="1" hangingPunct="1">
              <a:lnSpc>
                <a:spcPct val="80000"/>
              </a:lnSpc>
            </a:pPr>
            <a:r>
              <a:rPr lang="en-US" sz="1600" smtClean="0">
                <a:solidFill>
                  <a:srgbClr val="00CC00"/>
                </a:solidFill>
              </a:rPr>
              <a:t>Washington attempted to outflank the British and crush them against the Schuylkill River.</a:t>
            </a:r>
          </a:p>
          <a:p>
            <a:pPr eaLnBrk="1" hangingPunct="1">
              <a:lnSpc>
                <a:spcPct val="80000"/>
              </a:lnSpc>
            </a:pPr>
            <a:r>
              <a:rPr lang="en-US" sz="1600" smtClean="0">
                <a:solidFill>
                  <a:srgbClr val="00CC00"/>
                </a:solidFill>
              </a:rPr>
              <a:t>The Americans were held up when about 150 British soldiers ran into a large stone home called the Chew House. The British were able to hold off the Americans and the attack began to fizzle.</a:t>
            </a:r>
          </a:p>
          <a:p>
            <a:pPr eaLnBrk="1" hangingPunct="1">
              <a:lnSpc>
                <a:spcPct val="80000"/>
              </a:lnSpc>
            </a:pPr>
            <a:r>
              <a:rPr lang="en-US" sz="1600" smtClean="0">
                <a:solidFill>
                  <a:srgbClr val="00CC00"/>
                </a:solidFill>
              </a:rPr>
              <a:t>The Americans withdrew to Valley Forge and began constructing their winter quarters.</a:t>
            </a:r>
          </a:p>
          <a:p>
            <a:pPr eaLnBrk="1" hangingPunct="1">
              <a:lnSpc>
                <a:spcPct val="80000"/>
              </a:lnSpc>
            </a:pPr>
            <a:endParaRPr lang="en-US" sz="1600" smtClean="0">
              <a:solidFill>
                <a:srgbClr val="00CC00"/>
              </a:solidFill>
            </a:endParaRPr>
          </a:p>
        </p:txBody>
      </p:sp>
      <p:pic>
        <p:nvPicPr>
          <p:cNvPr id="48133" name="Picture 4" descr="chew-house"/>
          <p:cNvPicPr>
            <a:picLocks noChangeAspect="1" noChangeArrowheads="1"/>
          </p:cNvPicPr>
          <p:nvPr/>
        </p:nvPicPr>
        <p:blipFill>
          <a:blip r:embed="rId3" cstate="print"/>
          <a:srcRect/>
          <a:stretch>
            <a:fillRect/>
          </a:stretch>
        </p:blipFill>
        <p:spPr bwMode="auto">
          <a:xfrm>
            <a:off x="457200" y="1752600"/>
            <a:ext cx="3886200" cy="3581400"/>
          </a:xfrm>
          <a:prstGeom prst="rect">
            <a:avLst/>
          </a:prstGeom>
          <a:noFill/>
          <a:ln w="9525">
            <a:noFill/>
            <a:miter lim="800000"/>
            <a:headEnd/>
            <a:tailEnd/>
          </a:ln>
        </p:spPr>
      </p:pic>
      <p:sp>
        <p:nvSpPr>
          <p:cNvPr id="48134" name="Text Box 5"/>
          <p:cNvSpPr txBox="1">
            <a:spLocks noChangeArrowheads="1"/>
          </p:cNvSpPr>
          <p:nvPr/>
        </p:nvSpPr>
        <p:spPr bwMode="auto">
          <a:xfrm>
            <a:off x="381000" y="5410200"/>
            <a:ext cx="4114800" cy="639763"/>
          </a:xfrm>
          <a:prstGeom prst="rect">
            <a:avLst/>
          </a:prstGeom>
          <a:noFill/>
          <a:ln w="9525">
            <a:noFill/>
            <a:miter lim="800000"/>
            <a:headEnd/>
            <a:tailEnd/>
          </a:ln>
        </p:spPr>
        <p:txBody>
          <a:bodyPr>
            <a:spAutoFit/>
          </a:bodyPr>
          <a:lstStyle/>
          <a:p>
            <a:pPr eaLnBrk="1" hangingPunct="1">
              <a:spcBef>
                <a:spcPct val="50000"/>
              </a:spcBef>
            </a:pPr>
            <a:r>
              <a:rPr lang="en-US" sz="1200">
                <a:solidFill>
                  <a:srgbClr val="33CCFF"/>
                </a:solidFill>
              </a:rPr>
              <a:t>The British regiment responsible for the Paoli Massacre ran into the Chew House. Continental soldiers looking for revenge stopped to attack the house.</a:t>
            </a:r>
          </a:p>
        </p:txBody>
      </p:sp>
      <p:sp>
        <p:nvSpPr>
          <p:cNvPr id="48135" name="Rectangle 6"/>
          <p:cNvSpPr>
            <a:spLocks noChangeArrowheads="1"/>
          </p:cNvSpPr>
          <p:nvPr/>
        </p:nvSpPr>
        <p:spPr bwMode="auto">
          <a:xfrm>
            <a:off x="6934200" y="304800"/>
            <a:ext cx="1905000" cy="533400"/>
          </a:xfrm>
          <a:prstGeom prst="rect">
            <a:avLst/>
          </a:prstGeom>
          <a:solidFill>
            <a:srgbClr val="FF3300"/>
          </a:solidFill>
          <a:ln w="9525">
            <a:solidFill>
              <a:srgbClr val="FF3300"/>
            </a:solidFill>
            <a:miter lim="800000"/>
            <a:headEnd/>
            <a:tailEnd/>
          </a:ln>
        </p:spPr>
        <p:txBody>
          <a:bodyPr wrap="none" anchor="ctr"/>
          <a:lstStyle/>
          <a:p>
            <a:pPr algn="ctr" eaLnBrk="1" hangingPunct="1"/>
            <a:r>
              <a:rPr lang="en-US" b="1">
                <a:solidFill>
                  <a:schemeClr val="bg1"/>
                </a:solidFill>
              </a:rPr>
              <a:t>Pennsylvania</a:t>
            </a:r>
          </a:p>
        </p:txBody>
      </p:sp>
      <p:sp>
        <p:nvSpPr>
          <p:cNvPr id="48136" name="Text Box 8"/>
          <p:cNvSpPr txBox="1">
            <a:spLocks noChangeArrowheads="1"/>
          </p:cNvSpPr>
          <p:nvPr/>
        </p:nvSpPr>
        <p:spPr bwMode="auto">
          <a:xfrm>
            <a:off x="0" y="152400"/>
            <a:ext cx="1371600" cy="396875"/>
          </a:xfrm>
          <a:prstGeom prst="rect">
            <a:avLst/>
          </a:prstGeom>
          <a:noFill/>
          <a:ln w="9525">
            <a:noFill/>
            <a:miter lim="800000"/>
            <a:headEnd/>
            <a:tailEnd/>
          </a:ln>
        </p:spPr>
        <p:txBody>
          <a:bodyPr>
            <a:spAutoFit/>
          </a:bodyPr>
          <a:lstStyle/>
          <a:p>
            <a:pPr eaLnBrk="1" hangingPunct="1">
              <a:spcBef>
                <a:spcPct val="50000"/>
              </a:spcBef>
            </a:pPr>
            <a:r>
              <a:rPr lang="en-US" sz="2000">
                <a:solidFill>
                  <a:schemeClr val="bg1"/>
                </a:solidFill>
                <a:latin typeface="Castellar" pitchFamily="18" charset="0"/>
              </a:rPr>
              <a:t>Cicero</a:t>
            </a:r>
          </a:p>
        </p:txBody>
      </p:sp>
      <p:sp>
        <p:nvSpPr>
          <p:cNvPr id="48137" name="Text Box 9"/>
          <p:cNvSpPr txBox="1">
            <a:spLocks noChangeArrowheads="1"/>
          </p:cNvSpPr>
          <p:nvPr/>
        </p:nvSpPr>
        <p:spPr bwMode="auto">
          <a:xfrm>
            <a:off x="0" y="525463"/>
            <a:ext cx="1828800" cy="244475"/>
          </a:xfrm>
          <a:prstGeom prst="rect">
            <a:avLst/>
          </a:prstGeom>
          <a:noFill/>
          <a:ln w="9525">
            <a:noFill/>
            <a:miter lim="800000"/>
            <a:headEnd/>
            <a:tailEnd/>
          </a:ln>
        </p:spPr>
        <p:txBody>
          <a:bodyPr>
            <a:spAutoFit/>
          </a:bodyPr>
          <a:lstStyle/>
          <a:p>
            <a:pPr eaLnBrk="1" hangingPunct="1">
              <a:spcBef>
                <a:spcPct val="50000"/>
              </a:spcBef>
            </a:pPr>
            <a:r>
              <a:rPr lang="en-US" sz="1000" b="1">
                <a:solidFill>
                  <a:schemeClr val="bg1"/>
                </a:solidFill>
                <a:latin typeface="Bodoni MT" pitchFamily="18" charset="0"/>
              </a:rPr>
              <a:t>History Beyond The Textbook</a:t>
            </a:r>
          </a:p>
        </p:txBody>
      </p:sp>
      <p:sp>
        <p:nvSpPr>
          <p:cNvPr id="48138" name="Rectangle 10"/>
          <p:cNvSpPr>
            <a:spLocks noChangeArrowheads="1"/>
          </p:cNvSpPr>
          <p:nvPr/>
        </p:nvSpPr>
        <p:spPr bwMode="auto">
          <a:xfrm>
            <a:off x="3810000" y="6583363"/>
            <a:ext cx="1157288" cy="274637"/>
          </a:xfrm>
          <a:prstGeom prst="rect">
            <a:avLst/>
          </a:prstGeom>
          <a:noFill/>
          <a:ln w="9525" algn="ctr">
            <a:noFill/>
            <a:miter lim="800000"/>
            <a:headEnd/>
            <a:tailEnd/>
          </a:ln>
        </p:spPr>
        <p:txBody>
          <a:bodyPr wrap="none">
            <a:spAutoFit/>
          </a:bodyPr>
          <a:lstStyle/>
          <a:p>
            <a:pPr marL="342900" indent="-342900" eaLnBrk="1" hangingPunct="1">
              <a:spcBef>
                <a:spcPct val="50000"/>
              </a:spcBef>
            </a:pPr>
            <a:r>
              <a:rPr lang="en-US" sz="1200">
                <a:solidFill>
                  <a:schemeClr val="bg1"/>
                </a:solidFill>
              </a:rPr>
              <a:t>Cicero © 2007</a:t>
            </a:r>
          </a:p>
        </p:txBody>
      </p:sp>
      <p:sp>
        <p:nvSpPr>
          <p:cNvPr id="48139" name="Slide Number Placeholder 10"/>
          <p:cNvSpPr>
            <a:spLocks noGrp="1"/>
          </p:cNvSpPr>
          <p:nvPr>
            <p:ph type="sldNum" sz="quarter" idx="12"/>
          </p:nvPr>
        </p:nvSpPr>
        <p:spPr>
          <a:noFill/>
        </p:spPr>
        <p:txBody>
          <a:bodyPr/>
          <a:lstStyle/>
          <a:p>
            <a:fld id="{383B1168-084F-4C63-ADD8-CE08226F35D0}" type="slidenum">
              <a:rPr lang="en-US" smtClean="0"/>
              <a:pPr/>
              <a:t>43</a:t>
            </a:fld>
            <a:endParaRPr lang="en-US" smtClean="0"/>
          </a:p>
        </p:txBody>
      </p:sp>
      <p:pic>
        <p:nvPicPr>
          <p:cNvPr id="48140" name="Picture 2" descr="C:\Users\psommers\Desktop\AIHE_long.jpg"/>
          <p:cNvPicPr>
            <a:picLocks noChangeAspect="1" noChangeArrowheads="1"/>
          </p:cNvPicPr>
          <p:nvPr/>
        </p:nvPicPr>
        <p:blipFill>
          <a:blip r:embed="rId4"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idx="4294967295"/>
          </p:nvPr>
        </p:nvSpPr>
        <p:spPr>
          <a:xfrm>
            <a:off x="1828800" y="0"/>
            <a:ext cx="7315200" cy="1143000"/>
          </a:xfrm>
        </p:spPr>
        <p:txBody>
          <a:bodyPr/>
          <a:lstStyle/>
          <a:p>
            <a:pPr eaLnBrk="1" hangingPunct="1"/>
            <a:r>
              <a:rPr lang="en-US" sz="4000" smtClean="0"/>
              <a:t> </a:t>
            </a:r>
            <a:r>
              <a:rPr lang="en-US" sz="4000" smtClean="0">
                <a:solidFill>
                  <a:srgbClr val="33CCFF"/>
                </a:solidFill>
              </a:rPr>
              <a:t>Defending the Delaware River</a:t>
            </a:r>
            <a:r>
              <a:rPr lang="en-US" sz="1600" smtClean="0">
                <a:solidFill>
                  <a:srgbClr val="33CCFF"/>
                </a:solidFill>
              </a:rPr>
              <a:t/>
            </a:r>
            <a:br>
              <a:rPr lang="en-US" sz="1600" smtClean="0">
                <a:solidFill>
                  <a:srgbClr val="33CCFF"/>
                </a:solidFill>
              </a:rPr>
            </a:br>
            <a:r>
              <a:rPr lang="en-US" sz="1600" smtClean="0">
                <a:solidFill>
                  <a:srgbClr val="33CCFF"/>
                </a:solidFill>
              </a:rPr>
              <a:t>September-November 1777</a:t>
            </a:r>
            <a:endParaRPr lang="en-US" sz="4000" smtClean="0">
              <a:solidFill>
                <a:srgbClr val="33CCFF"/>
              </a:solidFill>
            </a:endParaRPr>
          </a:p>
        </p:txBody>
      </p:sp>
      <p:sp>
        <p:nvSpPr>
          <p:cNvPr id="49156" name="Rectangle 3"/>
          <p:cNvSpPr>
            <a:spLocks noGrp="1" noChangeArrowheads="1"/>
          </p:cNvSpPr>
          <p:nvPr>
            <p:ph type="body" idx="4294967295"/>
          </p:nvPr>
        </p:nvSpPr>
        <p:spPr>
          <a:xfrm>
            <a:off x="4191000" y="1143000"/>
            <a:ext cx="4724400" cy="5181600"/>
          </a:xfrm>
        </p:spPr>
        <p:txBody>
          <a:bodyPr/>
          <a:lstStyle/>
          <a:p>
            <a:pPr eaLnBrk="1" hangingPunct="1">
              <a:lnSpc>
                <a:spcPct val="80000"/>
              </a:lnSpc>
              <a:buFont typeface="Wingdings" pitchFamily="2" charset="2"/>
              <a:buNone/>
            </a:pPr>
            <a:r>
              <a:rPr lang="en-US" sz="1600" smtClean="0">
                <a:solidFill>
                  <a:schemeClr val="bg1"/>
                </a:solidFill>
              </a:rPr>
              <a:t>      </a:t>
            </a:r>
            <a:r>
              <a:rPr lang="en-US" sz="1600" smtClean="0">
                <a:solidFill>
                  <a:srgbClr val="FF0000"/>
                </a:solidFill>
              </a:rPr>
              <a:t>By the fall of 1777, the British had gained control of the rebel capital of Philadelphia. While they had control of the land, they did not control the Delaware River. Control of the river was a crucial part of the British </a:t>
            </a:r>
            <a:r>
              <a:rPr lang="en-US" sz="1600" b="1" smtClean="0">
                <a:solidFill>
                  <a:srgbClr val="FF0000"/>
                </a:solidFill>
                <a:hlinkClick r:id="rId3" action="ppaction://hlinksldjump"/>
              </a:rPr>
              <a:t>strategy</a:t>
            </a:r>
            <a:r>
              <a:rPr lang="en-US" sz="1600" smtClean="0">
                <a:solidFill>
                  <a:srgbClr val="FF0000"/>
                </a:solidFill>
              </a:rPr>
              <a:t>. In order to hold Philadelphia they had to bring in supplies using the river. The rebels knew this fact well and made a point of holding onto the approaches to Philadelphia. To accomplish this, the Americans took up positions at Fort Mifflin on the Pennsylvania side and Fort Mercer on the New Jersey side of the Delaware. They also constructed a series of </a:t>
            </a:r>
            <a:r>
              <a:rPr lang="en-US" sz="1600" b="1" smtClean="0">
                <a:solidFill>
                  <a:srgbClr val="FF0000"/>
                </a:solidFill>
                <a:hlinkClick r:id="rId4" action="ppaction://hlinksldjump"/>
              </a:rPr>
              <a:t>cheveaux-de-frise</a:t>
            </a:r>
            <a:r>
              <a:rPr lang="en-US" sz="1600" smtClean="0">
                <a:solidFill>
                  <a:srgbClr val="FF0000"/>
                </a:solidFill>
              </a:rPr>
              <a:t>, or large pikes tipped with iron that would tear in to any ship that tried to sail past them. The British laid siege to the Americans held up in Fort Mifflin and assaulted Fort Mercer but were unsuccessful. Finally, running low on </a:t>
            </a:r>
            <a:r>
              <a:rPr lang="en-US" sz="1600" b="1" smtClean="0">
                <a:solidFill>
                  <a:srgbClr val="FF0000"/>
                </a:solidFill>
                <a:hlinkClick r:id="rId4" action="ppaction://hlinksldjump"/>
              </a:rPr>
              <a:t>ammunition</a:t>
            </a:r>
            <a:r>
              <a:rPr lang="en-US" sz="1600" smtClean="0">
                <a:solidFill>
                  <a:srgbClr val="FF0000"/>
                </a:solidFill>
              </a:rPr>
              <a:t>, the Americans at Fort Mifflin were forced to abandon their positions and make their way to Fort Mercer across the Delaware. Fort Mercer would soon be abandoned as well. </a:t>
            </a:r>
          </a:p>
        </p:txBody>
      </p:sp>
      <p:pic>
        <p:nvPicPr>
          <p:cNvPr id="49157" name="Picture 4" descr="augusta-hit1777"/>
          <p:cNvPicPr>
            <a:picLocks noChangeAspect="1" noChangeArrowheads="1"/>
          </p:cNvPicPr>
          <p:nvPr/>
        </p:nvPicPr>
        <p:blipFill>
          <a:blip r:embed="rId5" cstate="print"/>
          <a:srcRect/>
          <a:stretch>
            <a:fillRect/>
          </a:stretch>
        </p:blipFill>
        <p:spPr bwMode="auto">
          <a:xfrm>
            <a:off x="533400" y="3657600"/>
            <a:ext cx="3505200" cy="2352675"/>
          </a:xfrm>
          <a:prstGeom prst="rect">
            <a:avLst/>
          </a:prstGeom>
          <a:noFill/>
          <a:ln w="9525">
            <a:noFill/>
            <a:miter lim="800000"/>
            <a:headEnd/>
            <a:tailEnd/>
          </a:ln>
        </p:spPr>
      </p:pic>
      <p:sp>
        <p:nvSpPr>
          <p:cNvPr id="49158" name="Text Box 5"/>
          <p:cNvSpPr txBox="1">
            <a:spLocks noChangeArrowheads="1"/>
          </p:cNvSpPr>
          <p:nvPr/>
        </p:nvSpPr>
        <p:spPr bwMode="auto">
          <a:xfrm>
            <a:off x="0" y="6096000"/>
            <a:ext cx="3886200" cy="517525"/>
          </a:xfrm>
          <a:prstGeom prst="rect">
            <a:avLst/>
          </a:prstGeom>
          <a:noFill/>
          <a:ln w="9525" algn="ctr">
            <a:noFill/>
            <a:miter lim="800000"/>
            <a:headEnd/>
            <a:tailEnd/>
          </a:ln>
        </p:spPr>
        <p:txBody>
          <a:bodyPr>
            <a:spAutoFit/>
          </a:bodyPr>
          <a:lstStyle/>
          <a:p>
            <a:pPr marL="342900" indent="-342900" eaLnBrk="1" hangingPunct="1">
              <a:spcBef>
                <a:spcPct val="50000"/>
              </a:spcBef>
            </a:pPr>
            <a:r>
              <a:rPr lang="en-US" sz="1400">
                <a:solidFill>
                  <a:schemeClr val="bg1"/>
                </a:solidFill>
              </a:rPr>
              <a:t>       British warship Augusta takes a direct hit to its powder room, November 1777</a:t>
            </a:r>
          </a:p>
        </p:txBody>
      </p:sp>
      <p:pic>
        <p:nvPicPr>
          <p:cNvPr id="49159" name="Picture 6" descr="retrenchment"/>
          <p:cNvPicPr>
            <a:picLocks noChangeAspect="1" noChangeArrowheads="1"/>
          </p:cNvPicPr>
          <p:nvPr/>
        </p:nvPicPr>
        <p:blipFill>
          <a:blip r:embed="rId6" cstate="print"/>
          <a:srcRect/>
          <a:stretch>
            <a:fillRect/>
          </a:stretch>
        </p:blipFill>
        <p:spPr bwMode="auto">
          <a:xfrm>
            <a:off x="381000" y="1295400"/>
            <a:ext cx="2090738" cy="2286000"/>
          </a:xfrm>
          <a:prstGeom prst="rect">
            <a:avLst/>
          </a:prstGeom>
          <a:noFill/>
          <a:ln w="9525">
            <a:noFill/>
            <a:miter lim="800000"/>
            <a:headEnd/>
            <a:tailEnd/>
          </a:ln>
        </p:spPr>
      </p:pic>
      <p:sp>
        <p:nvSpPr>
          <p:cNvPr id="49160" name="Text Box 7"/>
          <p:cNvSpPr txBox="1">
            <a:spLocks noChangeArrowheads="1"/>
          </p:cNvSpPr>
          <p:nvPr/>
        </p:nvSpPr>
        <p:spPr bwMode="auto">
          <a:xfrm>
            <a:off x="2133600" y="1447800"/>
            <a:ext cx="2362200" cy="1581150"/>
          </a:xfrm>
          <a:prstGeom prst="rect">
            <a:avLst/>
          </a:prstGeom>
          <a:noFill/>
          <a:ln w="9525" algn="ctr">
            <a:noFill/>
            <a:miter lim="800000"/>
            <a:headEnd/>
            <a:tailEnd/>
          </a:ln>
        </p:spPr>
        <p:txBody>
          <a:bodyPr>
            <a:spAutoFit/>
          </a:bodyPr>
          <a:lstStyle/>
          <a:p>
            <a:pPr marL="342900" indent="-342900" eaLnBrk="1" hangingPunct="1">
              <a:spcBef>
                <a:spcPct val="50000"/>
              </a:spcBef>
            </a:pPr>
            <a:r>
              <a:rPr lang="en-US" sz="1400">
                <a:solidFill>
                  <a:schemeClr val="bg1"/>
                </a:solidFill>
              </a:rPr>
              <a:t>       </a:t>
            </a:r>
            <a:r>
              <a:rPr lang="en-US" sz="1400">
                <a:solidFill>
                  <a:srgbClr val="33CCFF"/>
                </a:solidFill>
              </a:rPr>
              <a:t>Unlike Fort Mifflin, Fort Mercer did not have heavy, brick walls. It consisted of a series of retrenchments, made from sharpened wooden pikes and dirt.</a:t>
            </a:r>
          </a:p>
        </p:txBody>
      </p:sp>
      <p:sp>
        <p:nvSpPr>
          <p:cNvPr id="49161" name="Rectangle 8"/>
          <p:cNvSpPr>
            <a:spLocks noChangeArrowheads="1"/>
          </p:cNvSpPr>
          <p:nvPr/>
        </p:nvSpPr>
        <p:spPr bwMode="auto">
          <a:xfrm>
            <a:off x="7848600" y="0"/>
            <a:ext cx="1295400" cy="457200"/>
          </a:xfrm>
          <a:prstGeom prst="rect">
            <a:avLst/>
          </a:prstGeom>
          <a:noFill/>
          <a:ln w="9525" algn="ctr">
            <a:noFill/>
            <a:miter lim="800000"/>
            <a:headEnd/>
            <a:tailEnd/>
          </a:ln>
        </p:spPr>
        <p:txBody>
          <a:bodyPr wrap="none" anchor="ctr">
            <a:spAutoFit/>
          </a:bodyPr>
          <a:lstStyle/>
          <a:p>
            <a:endParaRPr lang="en-US"/>
          </a:p>
        </p:txBody>
      </p:sp>
      <p:sp>
        <p:nvSpPr>
          <p:cNvPr id="49162" name="Rectangle 12"/>
          <p:cNvSpPr>
            <a:spLocks noChangeArrowheads="1"/>
          </p:cNvSpPr>
          <p:nvPr/>
        </p:nvSpPr>
        <p:spPr bwMode="auto">
          <a:xfrm>
            <a:off x="3886200" y="6400800"/>
            <a:ext cx="1157288" cy="274638"/>
          </a:xfrm>
          <a:prstGeom prst="rect">
            <a:avLst/>
          </a:prstGeom>
          <a:noFill/>
          <a:ln w="9525" algn="ctr">
            <a:noFill/>
            <a:miter lim="800000"/>
            <a:headEnd/>
            <a:tailEnd/>
          </a:ln>
        </p:spPr>
        <p:txBody>
          <a:bodyPr wrap="none">
            <a:spAutoFit/>
          </a:bodyPr>
          <a:lstStyle/>
          <a:p>
            <a:pPr marL="342900" indent="-342900" eaLnBrk="1" hangingPunct="1">
              <a:spcBef>
                <a:spcPct val="50000"/>
              </a:spcBef>
            </a:pPr>
            <a:r>
              <a:rPr lang="en-US" sz="1200">
                <a:solidFill>
                  <a:schemeClr val="bg1"/>
                </a:solidFill>
              </a:rPr>
              <a:t>Cicero © 2007</a:t>
            </a:r>
          </a:p>
        </p:txBody>
      </p:sp>
      <p:sp>
        <p:nvSpPr>
          <p:cNvPr id="49163" name="Slide Number Placeholder 10"/>
          <p:cNvSpPr>
            <a:spLocks noGrp="1"/>
          </p:cNvSpPr>
          <p:nvPr>
            <p:ph type="sldNum" sz="quarter" idx="12"/>
          </p:nvPr>
        </p:nvSpPr>
        <p:spPr>
          <a:noFill/>
        </p:spPr>
        <p:txBody>
          <a:bodyPr/>
          <a:lstStyle/>
          <a:p>
            <a:fld id="{CB0671D7-A7DE-4CFF-9E4F-8F7F5BAECEF4}" type="slidenum">
              <a:rPr lang="en-US" smtClean="0"/>
              <a:pPr/>
              <a:t>44</a:t>
            </a:fld>
            <a:endParaRPr lang="en-US" smtClean="0"/>
          </a:p>
        </p:txBody>
      </p:sp>
      <p:pic>
        <p:nvPicPr>
          <p:cNvPr id="49164" name="Picture 2" descr="C:\Users\psommers\Desktop\AIHE_long.jpg"/>
          <p:cNvPicPr>
            <a:picLocks noChangeAspect="1" noChangeArrowheads="1"/>
          </p:cNvPicPr>
          <p:nvPr/>
        </p:nvPicPr>
        <p:blipFill>
          <a:blip r:embed="rId7"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9"/>
          <p:cNvSpPr>
            <a:spLocks noGrp="1" noChangeArrowheads="1"/>
          </p:cNvSpPr>
          <p:nvPr>
            <p:ph type="ftr" sz="quarter" idx="11"/>
          </p:nvPr>
        </p:nvSpPr>
        <p:spPr>
          <a:noFill/>
        </p:spPr>
        <p:txBody>
          <a:bodyPr/>
          <a:lstStyle/>
          <a:p>
            <a:r>
              <a:rPr lang="en-US" smtClean="0"/>
              <a:t>Copyright © 2010 AIHE</a:t>
            </a:r>
          </a:p>
        </p:txBody>
      </p:sp>
      <p:pic>
        <p:nvPicPr>
          <p:cNvPr id="50179" name="Picture 12" descr="chevereau3a"/>
          <p:cNvPicPr>
            <a:picLocks noChangeAspect="1" noChangeArrowheads="1"/>
          </p:cNvPicPr>
          <p:nvPr/>
        </p:nvPicPr>
        <p:blipFill>
          <a:blip r:embed="rId3" cstate="print"/>
          <a:srcRect/>
          <a:stretch>
            <a:fillRect/>
          </a:stretch>
        </p:blipFill>
        <p:spPr bwMode="auto">
          <a:xfrm>
            <a:off x="6705600" y="762000"/>
            <a:ext cx="2057400" cy="1587500"/>
          </a:xfrm>
          <a:prstGeom prst="rect">
            <a:avLst/>
          </a:prstGeom>
          <a:noFill/>
          <a:ln w="9525">
            <a:noFill/>
            <a:miter lim="800000"/>
            <a:headEnd/>
            <a:tailEnd/>
          </a:ln>
        </p:spPr>
      </p:pic>
      <p:pic>
        <p:nvPicPr>
          <p:cNvPr id="50180" name="Picture 2" descr="delaware-fortifications-map2"/>
          <p:cNvPicPr>
            <a:picLocks noChangeAspect="1" noChangeArrowheads="1"/>
          </p:cNvPicPr>
          <p:nvPr/>
        </p:nvPicPr>
        <p:blipFill>
          <a:blip r:embed="rId4" cstate="print"/>
          <a:srcRect/>
          <a:stretch>
            <a:fillRect/>
          </a:stretch>
        </p:blipFill>
        <p:spPr bwMode="auto">
          <a:xfrm>
            <a:off x="457200" y="803275"/>
            <a:ext cx="6172200" cy="4378325"/>
          </a:xfrm>
          <a:prstGeom prst="rect">
            <a:avLst/>
          </a:prstGeom>
          <a:noFill/>
          <a:ln w="9525">
            <a:noFill/>
            <a:miter lim="800000"/>
            <a:headEnd/>
            <a:tailEnd/>
          </a:ln>
        </p:spPr>
      </p:pic>
      <p:pic>
        <p:nvPicPr>
          <p:cNvPr id="50181" name="Picture 3" descr="fortmercermap"/>
          <p:cNvPicPr>
            <a:picLocks noChangeAspect="1" noChangeArrowheads="1"/>
          </p:cNvPicPr>
          <p:nvPr/>
        </p:nvPicPr>
        <p:blipFill>
          <a:blip r:embed="rId5" cstate="print"/>
          <a:srcRect/>
          <a:stretch>
            <a:fillRect/>
          </a:stretch>
        </p:blipFill>
        <p:spPr bwMode="auto">
          <a:xfrm>
            <a:off x="5638800" y="3503613"/>
            <a:ext cx="2667000" cy="2551112"/>
          </a:xfrm>
          <a:prstGeom prst="rect">
            <a:avLst/>
          </a:prstGeom>
          <a:noFill/>
          <a:ln w="9525">
            <a:noFill/>
            <a:miter lim="800000"/>
            <a:headEnd/>
            <a:tailEnd/>
          </a:ln>
        </p:spPr>
      </p:pic>
      <p:pic>
        <p:nvPicPr>
          <p:cNvPr id="50182" name="Picture 4" descr="fortmifflin"/>
          <p:cNvPicPr>
            <a:picLocks noChangeAspect="1" noChangeArrowheads="1"/>
          </p:cNvPicPr>
          <p:nvPr/>
        </p:nvPicPr>
        <p:blipFill>
          <a:blip r:embed="rId6" cstate="print"/>
          <a:srcRect/>
          <a:stretch>
            <a:fillRect/>
          </a:stretch>
        </p:blipFill>
        <p:spPr bwMode="auto">
          <a:xfrm>
            <a:off x="457200" y="4267200"/>
            <a:ext cx="2514600" cy="1743075"/>
          </a:xfrm>
          <a:prstGeom prst="rect">
            <a:avLst/>
          </a:prstGeom>
          <a:noFill/>
          <a:ln w="9525">
            <a:noFill/>
            <a:miter lim="800000"/>
            <a:headEnd/>
            <a:tailEnd/>
          </a:ln>
        </p:spPr>
      </p:pic>
      <p:sp>
        <p:nvSpPr>
          <p:cNvPr id="50183" name="Line 5"/>
          <p:cNvSpPr>
            <a:spLocks noChangeShapeType="1"/>
          </p:cNvSpPr>
          <p:nvPr/>
        </p:nvSpPr>
        <p:spPr bwMode="auto">
          <a:xfrm flipV="1">
            <a:off x="2438400" y="2819400"/>
            <a:ext cx="1981200" cy="2133600"/>
          </a:xfrm>
          <a:prstGeom prst="line">
            <a:avLst/>
          </a:prstGeom>
          <a:noFill/>
          <a:ln w="9525">
            <a:solidFill>
              <a:srgbClr val="FF0000"/>
            </a:solidFill>
            <a:round/>
            <a:headEnd/>
            <a:tailEnd type="triangle" w="med" len="med"/>
          </a:ln>
        </p:spPr>
        <p:txBody>
          <a:bodyPr>
            <a:spAutoFit/>
          </a:bodyPr>
          <a:lstStyle/>
          <a:p>
            <a:endParaRPr lang="en-US"/>
          </a:p>
        </p:txBody>
      </p:sp>
      <p:sp>
        <p:nvSpPr>
          <p:cNvPr id="50184" name="Line 6"/>
          <p:cNvSpPr>
            <a:spLocks noChangeShapeType="1"/>
          </p:cNvSpPr>
          <p:nvPr/>
        </p:nvSpPr>
        <p:spPr bwMode="auto">
          <a:xfrm flipH="1" flipV="1">
            <a:off x="5181600" y="3429000"/>
            <a:ext cx="914400" cy="381000"/>
          </a:xfrm>
          <a:prstGeom prst="line">
            <a:avLst/>
          </a:prstGeom>
          <a:noFill/>
          <a:ln w="9525">
            <a:solidFill>
              <a:srgbClr val="FF0000"/>
            </a:solidFill>
            <a:round/>
            <a:headEnd/>
            <a:tailEnd type="triangle" w="med" len="med"/>
          </a:ln>
        </p:spPr>
        <p:txBody>
          <a:bodyPr>
            <a:spAutoFit/>
          </a:bodyPr>
          <a:lstStyle/>
          <a:p>
            <a:endParaRPr lang="en-US"/>
          </a:p>
        </p:txBody>
      </p:sp>
      <p:sp>
        <p:nvSpPr>
          <p:cNvPr id="50185" name="Line 7"/>
          <p:cNvSpPr>
            <a:spLocks noChangeShapeType="1"/>
          </p:cNvSpPr>
          <p:nvPr/>
        </p:nvSpPr>
        <p:spPr bwMode="auto">
          <a:xfrm flipH="1">
            <a:off x="4572000" y="1752600"/>
            <a:ext cx="2057400" cy="1143000"/>
          </a:xfrm>
          <a:prstGeom prst="line">
            <a:avLst/>
          </a:prstGeom>
          <a:noFill/>
          <a:ln w="9525">
            <a:solidFill>
              <a:srgbClr val="FF0000"/>
            </a:solidFill>
            <a:round/>
            <a:headEnd/>
            <a:tailEnd type="triangle" w="med" len="med"/>
          </a:ln>
        </p:spPr>
        <p:txBody>
          <a:bodyPr>
            <a:spAutoFit/>
          </a:bodyPr>
          <a:lstStyle/>
          <a:p>
            <a:endParaRPr lang="en-US"/>
          </a:p>
        </p:txBody>
      </p:sp>
      <p:sp>
        <p:nvSpPr>
          <p:cNvPr id="50186" name="Text Box 8"/>
          <p:cNvSpPr txBox="1">
            <a:spLocks noChangeArrowheads="1"/>
          </p:cNvSpPr>
          <p:nvPr/>
        </p:nvSpPr>
        <p:spPr bwMode="auto">
          <a:xfrm>
            <a:off x="3124200" y="5334000"/>
            <a:ext cx="1676400" cy="779463"/>
          </a:xfrm>
          <a:prstGeom prst="rect">
            <a:avLst/>
          </a:prstGeom>
          <a:noFill/>
          <a:ln w="9525" algn="ctr">
            <a:noFill/>
            <a:miter lim="800000"/>
            <a:headEnd/>
            <a:tailEnd/>
          </a:ln>
        </p:spPr>
        <p:txBody>
          <a:bodyPr>
            <a:spAutoFit/>
          </a:bodyPr>
          <a:lstStyle/>
          <a:p>
            <a:pPr marL="342900" indent="-342900" eaLnBrk="1" hangingPunct="1">
              <a:spcBef>
                <a:spcPct val="50000"/>
              </a:spcBef>
            </a:pPr>
            <a:r>
              <a:rPr lang="en-US" b="1">
                <a:solidFill>
                  <a:schemeClr val="bg1"/>
                </a:solidFill>
              </a:rPr>
              <a:t> </a:t>
            </a:r>
            <a:r>
              <a:rPr lang="en-US" b="1">
                <a:solidFill>
                  <a:srgbClr val="FF0000"/>
                </a:solidFill>
              </a:rPr>
              <a:t>Fort</a:t>
            </a:r>
            <a:r>
              <a:rPr lang="en-US" b="1">
                <a:solidFill>
                  <a:schemeClr val="bg1"/>
                </a:solidFill>
              </a:rPr>
              <a:t> </a:t>
            </a:r>
            <a:r>
              <a:rPr lang="en-US" b="1">
                <a:solidFill>
                  <a:srgbClr val="FF0000"/>
                </a:solidFill>
              </a:rPr>
              <a:t>Mifflin</a:t>
            </a:r>
          </a:p>
          <a:p>
            <a:pPr marL="342900" indent="-342900" eaLnBrk="1" hangingPunct="1">
              <a:spcBef>
                <a:spcPct val="50000"/>
              </a:spcBef>
            </a:pPr>
            <a:r>
              <a:rPr lang="en-US" b="1">
                <a:solidFill>
                  <a:srgbClr val="FF0000"/>
                </a:solidFill>
              </a:rPr>
              <a:t>(Fort Mudd)</a:t>
            </a:r>
          </a:p>
        </p:txBody>
      </p:sp>
      <p:sp>
        <p:nvSpPr>
          <p:cNvPr id="50187" name="Text Box 9"/>
          <p:cNvSpPr txBox="1">
            <a:spLocks noChangeArrowheads="1"/>
          </p:cNvSpPr>
          <p:nvPr/>
        </p:nvSpPr>
        <p:spPr bwMode="auto">
          <a:xfrm>
            <a:off x="6858000" y="2362200"/>
            <a:ext cx="2286000" cy="336550"/>
          </a:xfrm>
          <a:prstGeom prst="rect">
            <a:avLst/>
          </a:prstGeom>
          <a:noFill/>
          <a:ln w="9525" algn="ctr">
            <a:noFill/>
            <a:miter lim="800000"/>
            <a:headEnd/>
            <a:tailEnd/>
          </a:ln>
        </p:spPr>
        <p:txBody>
          <a:bodyPr>
            <a:spAutoFit/>
          </a:bodyPr>
          <a:lstStyle/>
          <a:p>
            <a:pPr marL="342900" indent="-342900" eaLnBrk="1" hangingPunct="1">
              <a:spcBef>
                <a:spcPct val="50000"/>
              </a:spcBef>
            </a:pPr>
            <a:r>
              <a:rPr lang="en-US" sz="1600" b="1">
                <a:solidFill>
                  <a:srgbClr val="33CCFF"/>
                </a:solidFill>
              </a:rPr>
              <a:t>Cheveaux-de-Frise</a:t>
            </a:r>
          </a:p>
        </p:txBody>
      </p:sp>
      <p:sp>
        <p:nvSpPr>
          <p:cNvPr id="50188" name="Text Box 10"/>
          <p:cNvSpPr txBox="1">
            <a:spLocks noChangeArrowheads="1"/>
          </p:cNvSpPr>
          <p:nvPr/>
        </p:nvSpPr>
        <p:spPr bwMode="auto">
          <a:xfrm>
            <a:off x="6858000" y="2819400"/>
            <a:ext cx="1981200" cy="581025"/>
          </a:xfrm>
          <a:prstGeom prst="rect">
            <a:avLst/>
          </a:prstGeom>
          <a:noFill/>
          <a:ln w="9525" algn="ctr">
            <a:noFill/>
            <a:miter lim="800000"/>
            <a:headEnd/>
            <a:tailEnd/>
          </a:ln>
        </p:spPr>
        <p:txBody>
          <a:bodyPr>
            <a:spAutoFit/>
          </a:bodyPr>
          <a:lstStyle/>
          <a:p>
            <a:pPr marL="342900" indent="-342900" algn="ctr" eaLnBrk="1" hangingPunct="1">
              <a:spcBef>
                <a:spcPct val="50000"/>
              </a:spcBef>
            </a:pPr>
            <a:r>
              <a:rPr lang="en-US" sz="1600" b="1">
                <a:solidFill>
                  <a:srgbClr val="9966FF"/>
                </a:solidFill>
              </a:rPr>
              <a:t>Plans for</a:t>
            </a:r>
            <a:br>
              <a:rPr lang="en-US" sz="1600" b="1">
                <a:solidFill>
                  <a:srgbClr val="9966FF"/>
                </a:solidFill>
              </a:rPr>
            </a:br>
            <a:r>
              <a:rPr lang="en-US" sz="1600" b="1">
                <a:solidFill>
                  <a:srgbClr val="9966FF"/>
                </a:solidFill>
              </a:rPr>
              <a:t>Fort Mercer</a:t>
            </a:r>
          </a:p>
        </p:txBody>
      </p:sp>
      <p:sp>
        <p:nvSpPr>
          <p:cNvPr id="50189" name="Rectangle 11"/>
          <p:cNvSpPr>
            <a:spLocks noChangeArrowheads="1"/>
          </p:cNvSpPr>
          <p:nvPr/>
        </p:nvSpPr>
        <p:spPr bwMode="auto">
          <a:xfrm>
            <a:off x="4267200" y="6477000"/>
            <a:ext cx="1157288" cy="274638"/>
          </a:xfrm>
          <a:prstGeom prst="rect">
            <a:avLst/>
          </a:prstGeom>
          <a:noFill/>
          <a:ln w="9525" algn="ctr">
            <a:noFill/>
            <a:miter lim="800000"/>
            <a:headEnd/>
            <a:tailEnd/>
          </a:ln>
        </p:spPr>
        <p:txBody>
          <a:bodyPr>
            <a:spAutoFit/>
          </a:bodyPr>
          <a:lstStyle/>
          <a:p>
            <a:pPr marL="342900" indent="-342900" eaLnBrk="1" hangingPunct="1">
              <a:spcBef>
                <a:spcPct val="50000"/>
              </a:spcBef>
            </a:pPr>
            <a:r>
              <a:rPr lang="en-US" sz="1200">
                <a:solidFill>
                  <a:schemeClr val="bg1"/>
                </a:solidFill>
              </a:rPr>
              <a:t>Cicero © 2007</a:t>
            </a:r>
          </a:p>
        </p:txBody>
      </p:sp>
      <p:sp>
        <p:nvSpPr>
          <p:cNvPr id="50190" name="Slide Number Placeholder 13"/>
          <p:cNvSpPr>
            <a:spLocks noGrp="1"/>
          </p:cNvSpPr>
          <p:nvPr>
            <p:ph type="sldNum" sz="quarter" idx="12"/>
          </p:nvPr>
        </p:nvSpPr>
        <p:spPr>
          <a:noFill/>
        </p:spPr>
        <p:txBody>
          <a:bodyPr/>
          <a:lstStyle/>
          <a:p>
            <a:fld id="{CF7EC973-DF58-4FC5-8F7F-49FB241D43F8}" type="slidenum">
              <a:rPr lang="en-US" smtClean="0"/>
              <a:pPr/>
              <a:t>45</a:t>
            </a:fld>
            <a:endParaRPr lang="en-US" smtClean="0"/>
          </a:p>
        </p:txBody>
      </p:sp>
      <p:pic>
        <p:nvPicPr>
          <p:cNvPr id="50191" name="Picture 2" descr="C:\Users\psommers\Desktop\AIHE_long.jpg"/>
          <p:cNvPicPr>
            <a:picLocks noChangeAspect="1" noChangeArrowheads="1"/>
          </p:cNvPicPr>
          <p:nvPr/>
        </p:nvPicPr>
        <p:blipFill>
          <a:blip r:embed="rId7"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9"/>
          <p:cNvSpPr>
            <a:spLocks noGrp="1" noChangeArrowheads="1"/>
          </p:cNvSpPr>
          <p:nvPr>
            <p:ph type="ftr" sz="quarter" idx="11"/>
          </p:nvPr>
        </p:nvSpPr>
        <p:spPr>
          <a:noFill/>
        </p:spPr>
        <p:txBody>
          <a:bodyPr/>
          <a:lstStyle/>
          <a:p>
            <a:r>
              <a:rPr lang="en-US" smtClean="0"/>
              <a:t>Copyright © 2010 AIHE</a:t>
            </a:r>
          </a:p>
        </p:txBody>
      </p:sp>
      <p:sp>
        <p:nvSpPr>
          <p:cNvPr id="137218" name="Rectangle 2"/>
          <p:cNvSpPr>
            <a:spLocks noGrp="1" noChangeArrowheads="1"/>
          </p:cNvSpPr>
          <p:nvPr>
            <p:ph type="title" idx="4294967295"/>
          </p:nvPr>
        </p:nvSpPr>
        <p:spPr/>
        <p:txBody>
          <a:bodyPr/>
          <a:lstStyle/>
          <a:p>
            <a:pPr algn="ctr" eaLnBrk="1" hangingPunct="1">
              <a:defRPr/>
            </a:pPr>
            <a:r>
              <a:rPr lang="en-US" sz="4800" smtClean="0">
                <a:solidFill>
                  <a:srgbClr val="9966FF"/>
                </a:solidFill>
                <a:effectLst>
                  <a:outerShdw blurRad="38100" dist="38100" dir="2700000" algn="tl">
                    <a:srgbClr val="FFFFFF"/>
                  </a:outerShdw>
                </a:effectLst>
              </a:rPr>
              <a:t>Saratoga</a:t>
            </a:r>
            <a:r>
              <a:rPr lang="en-US" sz="2000" smtClean="0">
                <a:solidFill>
                  <a:srgbClr val="9966FF"/>
                </a:solidFill>
                <a:effectLst>
                  <a:outerShdw blurRad="38100" dist="38100" dir="2700000" algn="tl">
                    <a:srgbClr val="FFFFFF"/>
                  </a:outerShdw>
                </a:effectLst>
              </a:rPr>
              <a:t/>
            </a:r>
            <a:br>
              <a:rPr lang="en-US" sz="2000" smtClean="0">
                <a:solidFill>
                  <a:srgbClr val="9966FF"/>
                </a:solidFill>
                <a:effectLst>
                  <a:outerShdw blurRad="38100" dist="38100" dir="2700000" algn="tl">
                    <a:srgbClr val="FFFFFF"/>
                  </a:outerShdw>
                </a:effectLst>
              </a:rPr>
            </a:br>
            <a:r>
              <a:rPr lang="en-US" sz="2000" smtClean="0">
                <a:solidFill>
                  <a:srgbClr val="9966FF"/>
                </a:solidFill>
                <a:effectLst>
                  <a:outerShdw blurRad="38100" dist="38100" dir="2700000" algn="tl">
                    <a:srgbClr val="FFFFFF"/>
                  </a:outerShdw>
                </a:effectLst>
              </a:rPr>
              <a:t>September 19 and October 7, 1777</a:t>
            </a:r>
          </a:p>
        </p:txBody>
      </p:sp>
      <p:pic>
        <p:nvPicPr>
          <p:cNvPr id="51204" name="Picture 3" descr="542rwSaraC"/>
          <p:cNvPicPr>
            <a:picLocks noGrp="1" noChangeAspect="1" noChangeArrowheads="1"/>
          </p:cNvPicPr>
          <p:nvPr>
            <p:ph type="body" idx="4294967295"/>
          </p:nvPr>
        </p:nvPicPr>
        <p:blipFill>
          <a:blip r:embed="rId3" cstate="print"/>
          <a:srcRect/>
          <a:stretch>
            <a:fillRect/>
          </a:stretch>
        </p:blipFill>
        <p:spPr>
          <a:xfrm>
            <a:off x="609600" y="1663700"/>
            <a:ext cx="7696200" cy="4432300"/>
          </a:xfrm>
          <a:noFill/>
        </p:spPr>
      </p:pic>
      <p:sp>
        <p:nvSpPr>
          <p:cNvPr id="51205" name="Slide Number Placeholder 4"/>
          <p:cNvSpPr>
            <a:spLocks noGrp="1"/>
          </p:cNvSpPr>
          <p:nvPr>
            <p:ph type="sldNum" sz="quarter" idx="12"/>
          </p:nvPr>
        </p:nvSpPr>
        <p:spPr>
          <a:noFill/>
        </p:spPr>
        <p:txBody>
          <a:bodyPr/>
          <a:lstStyle/>
          <a:p>
            <a:fld id="{3101B790-09E5-4990-8A0D-FF6782814BFA}" type="slidenum">
              <a:rPr lang="en-US" smtClean="0"/>
              <a:pPr/>
              <a:t>46</a:t>
            </a:fld>
            <a:endParaRPr lang="en-US" smtClean="0"/>
          </a:p>
        </p:txBody>
      </p:sp>
      <p:pic>
        <p:nvPicPr>
          <p:cNvPr id="51206" name="Picture 2" descr="C:\Users\psommers\Desktop\AIHE_long.jpg"/>
          <p:cNvPicPr>
            <a:picLocks noChangeAspect="1" noChangeArrowheads="1"/>
          </p:cNvPicPr>
          <p:nvPr/>
        </p:nvPicPr>
        <p:blipFill>
          <a:blip r:embed="rId4"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fade">
                                      <p:cBhvr>
                                        <p:cTn id="7" dur="2000"/>
                                        <p:tgtEl>
                                          <p:spTgt spid="137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9"/>
          <p:cNvSpPr>
            <a:spLocks noGrp="1" noChangeArrowheads="1"/>
          </p:cNvSpPr>
          <p:nvPr>
            <p:ph type="ftr" sz="quarter" idx="11"/>
          </p:nvPr>
        </p:nvSpPr>
        <p:spPr>
          <a:noFill/>
        </p:spPr>
        <p:txBody>
          <a:bodyPr/>
          <a:lstStyle/>
          <a:p>
            <a:r>
              <a:rPr lang="en-US" smtClean="0"/>
              <a:t>Copyright © 2010 AIHE</a:t>
            </a:r>
          </a:p>
        </p:txBody>
      </p:sp>
      <p:sp>
        <p:nvSpPr>
          <p:cNvPr id="52227" name="Text Box 2"/>
          <p:cNvSpPr txBox="1">
            <a:spLocks noChangeArrowheads="1"/>
          </p:cNvSpPr>
          <p:nvPr/>
        </p:nvSpPr>
        <p:spPr bwMode="auto">
          <a:xfrm>
            <a:off x="533400" y="381000"/>
            <a:ext cx="8153400" cy="519113"/>
          </a:xfrm>
          <a:prstGeom prst="rect">
            <a:avLst/>
          </a:prstGeom>
          <a:noFill/>
          <a:ln w="9525">
            <a:noFill/>
            <a:miter lim="800000"/>
            <a:headEnd/>
            <a:tailEnd/>
          </a:ln>
        </p:spPr>
        <p:txBody>
          <a:bodyPr>
            <a:spAutoFit/>
          </a:bodyPr>
          <a:lstStyle/>
          <a:p>
            <a:pPr eaLnBrk="1" hangingPunct="1">
              <a:spcBef>
                <a:spcPct val="50000"/>
              </a:spcBef>
            </a:pPr>
            <a:endParaRPr lang="en-US" sz="2800" b="1">
              <a:latin typeface="AmeriGarmnd BT" pitchFamily="18" charset="0"/>
            </a:endParaRPr>
          </a:p>
        </p:txBody>
      </p:sp>
      <p:sp>
        <p:nvSpPr>
          <p:cNvPr id="52228" name="Text Box 3"/>
          <p:cNvSpPr txBox="1">
            <a:spLocks noChangeArrowheads="1"/>
          </p:cNvSpPr>
          <p:nvPr/>
        </p:nvSpPr>
        <p:spPr bwMode="auto">
          <a:xfrm>
            <a:off x="228600" y="304800"/>
            <a:ext cx="8534400" cy="1292225"/>
          </a:xfrm>
          <a:prstGeom prst="rect">
            <a:avLst/>
          </a:prstGeom>
          <a:noFill/>
          <a:ln w="9525">
            <a:noFill/>
            <a:miter lim="800000"/>
            <a:headEnd/>
            <a:tailEnd/>
          </a:ln>
        </p:spPr>
        <p:txBody>
          <a:bodyPr>
            <a:spAutoFit/>
          </a:bodyPr>
          <a:lstStyle/>
          <a:p>
            <a:pPr algn="ctr" eaLnBrk="1" hangingPunct="1">
              <a:spcBef>
                <a:spcPct val="50000"/>
              </a:spcBef>
            </a:pPr>
            <a:r>
              <a:rPr lang="en-US" sz="3600" b="1">
                <a:solidFill>
                  <a:srgbClr val="9966FF"/>
                </a:solidFill>
                <a:latin typeface="AmeriGarmnd BT" pitchFamily="18" charset="0"/>
              </a:rPr>
              <a:t>Saratoga</a:t>
            </a:r>
          </a:p>
          <a:p>
            <a:pPr algn="ctr" eaLnBrk="1" hangingPunct="1">
              <a:spcBef>
                <a:spcPct val="50000"/>
              </a:spcBef>
            </a:pPr>
            <a:r>
              <a:rPr lang="en-US" sz="2800" b="1">
                <a:solidFill>
                  <a:srgbClr val="9966FF"/>
                </a:solidFill>
                <a:latin typeface="AmeriGarmnd BT" pitchFamily="18" charset="0"/>
              </a:rPr>
              <a:t> </a:t>
            </a:r>
          </a:p>
        </p:txBody>
      </p:sp>
      <p:pic>
        <p:nvPicPr>
          <p:cNvPr id="52229" name="Picture 4" descr="burgoyne"/>
          <p:cNvPicPr>
            <a:picLocks noChangeAspect="1" noChangeArrowheads="1"/>
          </p:cNvPicPr>
          <p:nvPr/>
        </p:nvPicPr>
        <p:blipFill>
          <a:blip r:embed="rId3" cstate="print"/>
          <a:srcRect/>
          <a:stretch>
            <a:fillRect/>
          </a:stretch>
        </p:blipFill>
        <p:spPr bwMode="auto">
          <a:xfrm>
            <a:off x="533400" y="1295400"/>
            <a:ext cx="3352800" cy="4038600"/>
          </a:xfrm>
          <a:prstGeom prst="rect">
            <a:avLst/>
          </a:prstGeom>
          <a:noFill/>
          <a:ln w="9525">
            <a:noFill/>
            <a:miter lim="800000"/>
            <a:headEnd/>
            <a:tailEnd/>
          </a:ln>
        </p:spPr>
      </p:pic>
      <p:pic>
        <p:nvPicPr>
          <p:cNvPr id="52230" name="Picture 5" descr="gates"/>
          <p:cNvPicPr>
            <a:picLocks noChangeAspect="1" noChangeArrowheads="1"/>
          </p:cNvPicPr>
          <p:nvPr/>
        </p:nvPicPr>
        <p:blipFill>
          <a:blip r:embed="rId4" cstate="print"/>
          <a:srcRect/>
          <a:stretch>
            <a:fillRect/>
          </a:stretch>
        </p:blipFill>
        <p:spPr bwMode="auto">
          <a:xfrm>
            <a:off x="4724400" y="1295400"/>
            <a:ext cx="3505200" cy="4038600"/>
          </a:xfrm>
          <a:prstGeom prst="rect">
            <a:avLst/>
          </a:prstGeom>
          <a:noFill/>
          <a:ln w="9525">
            <a:noFill/>
            <a:miter lim="800000"/>
            <a:headEnd/>
            <a:tailEnd/>
          </a:ln>
        </p:spPr>
      </p:pic>
      <p:sp>
        <p:nvSpPr>
          <p:cNvPr id="52231" name="Text Box 6"/>
          <p:cNvSpPr txBox="1">
            <a:spLocks noChangeArrowheads="1"/>
          </p:cNvSpPr>
          <p:nvPr/>
        </p:nvSpPr>
        <p:spPr bwMode="auto">
          <a:xfrm>
            <a:off x="533400" y="5410200"/>
            <a:ext cx="3352800" cy="708025"/>
          </a:xfrm>
          <a:prstGeom prst="rect">
            <a:avLst/>
          </a:prstGeom>
          <a:noFill/>
          <a:ln w="9525">
            <a:noFill/>
            <a:miter lim="800000"/>
            <a:headEnd/>
            <a:tailEnd/>
          </a:ln>
        </p:spPr>
        <p:txBody>
          <a:bodyPr>
            <a:spAutoFit/>
          </a:bodyPr>
          <a:lstStyle/>
          <a:p>
            <a:pPr algn="ctr" eaLnBrk="1" hangingPunct="1">
              <a:spcBef>
                <a:spcPct val="50000"/>
              </a:spcBef>
            </a:pPr>
            <a:r>
              <a:rPr lang="en-US" sz="2000" b="1">
                <a:latin typeface="AmeriGarmnd BT" pitchFamily="18" charset="0"/>
              </a:rPr>
              <a:t>General John “Gentlemen Johnny” Burgoyne</a:t>
            </a:r>
          </a:p>
        </p:txBody>
      </p:sp>
      <p:sp>
        <p:nvSpPr>
          <p:cNvPr id="52232" name="Text Box 7"/>
          <p:cNvSpPr txBox="1">
            <a:spLocks noChangeArrowheads="1"/>
          </p:cNvSpPr>
          <p:nvPr/>
        </p:nvSpPr>
        <p:spPr bwMode="auto">
          <a:xfrm>
            <a:off x="4724400" y="5410200"/>
            <a:ext cx="3505200" cy="400050"/>
          </a:xfrm>
          <a:prstGeom prst="rect">
            <a:avLst/>
          </a:prstGeom>
          <a:noFill/>
          <a:ln w="9525">
            <a:noFill/>
            <a:miter lim="800000"/>
            <a:headEnd/>
            <a:tailEnd/>
          </a:ln>
        </p:spPr>
        <p:txBody>
          <a:bodyPr>
            <a:spAutoFit/>
          </a:bodyPr>
          <a:lstStyle/>
          <a:p>
            <a:pPr algn="ctr" eaLnBrk="1" hangingPunct="1">
              <a:spcBef>
                <a:spcPct val="50000"/>
              </a:spcBef>
            </a:pPr>
            <a:r>
              <a:rPr lang="en-US" sz="2000" b="1">
                <a:latin typeface="AmeriGarmnd BT" pitchFamily="18" charset="0"/>
              </a:rPr>
              <a:t>General Horatio Gates</a:t>
            </a:r>
          </a:p>
        </p:txBody>
      </p:sp>
      <p:sp>
        <p:nvSpPr>
          <p:cNvPr id="52233" name="Slide Number Placeholder 8"/>
          <p:cNvSpPr>
            <a:spLocks noGrp="1"/>
          </p:cNvSpPr>
          <p:nvPr>
            <p:ph type="sldNum" sz="quarter" idx="12"/>
          </p:nvPr>
        </p:nvSpPr>
        <p:spPr>
          <a:noFill/>
        </p:spPr>
        <p:txBody>
          <a:bodyPr/>
          <a:lstStyle/>
          <a:p>
            <a:fld id="{70E0B6D7-AF17-4F89-A64B-549B496B5E1D}" type="slidenum">
              <a:rPr lang="en-US" smtClean="0"/>
              <a:pPr/>
              <a:t>47</a:t>
            </a:fld>
            <a:endParaRPr lang="en-US" smtClean="0"/>
          </a:p>
        </p:txBody>
      </p:sp>
      <p:pic>
        <p:nvPicPr>
          <p:cNvPr id="52234" name="Picture 2" descr="C:\Users\psommers\Desktop\AIHE_long.jpg"/>
          <p:cNvPicPr>
            <a:picLocks noChangeAspect="1" noChangeArrowheads="1"/>
          </p:cNvPicPr>
          <p:nvPr/>
        </p:nvPicPr>
        <p:blipFill>
          <a:blip r:embed="rId5"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9"/>
          <p:cNvSpPr>
            <a:spLocks noGrp="1" noChangeArrowheads="1"/>
          </p:cNvSpPr>
          <p:nvPr>
            <p:ph type="ftr" sz="quarter" idx="11"/>
          </p:nvPr>
        </p:nvSpPr>
        <p:spPr>
          <a:noFill/>
        </p:spPr>
        <p:txBody>
          <a:bodyPr/>
          <a:lstStyle/>
          <a:p>
            <a:r>
              <a:rPr lang="en-US" smtClean="0"/>
              <a:t>Copyright © 2010 AIHE</a:t>
            </a:r>
          </a:p>
        </p:txBody>
      </p:sp>
      <p:sp>
        <p:nvSpPr>
          <p:cNvPr id="141314" name="Text Box 2"/>
          <p:cNvSpPr txBox="1">
            <a:spLocks noChangeArrowheads="1"/>
          </p:cNvSpPr>
          <p:nvPr/>
        </p:nvSpPr>
        <p:spPr bwMode="auto">
          <a:xfrm>
            <a:off x="304800" y="762000"/>
            <a:ext cx="8382000" cy="519113"/>
          </a:xfrm>
          <a:prstGeom prst="rect">
            <a:avLst/>
          </a:prstGeom>
          <a:noFill/>
          <a:ln w="9525">
            <a:noFill/>
            <a:miter lim="800000"/>
            <a:headEnd/>
            <a:tailEnd/>
          </a:ln>
          <a:effectLst/>
        </p:spPr>
        <p:txBody>
          <a:bodyPr>
            <a:spAutoFit/>
          </a:bodyPr>
          <a:lstStyle/>
          <a:p>
            <a:pPr algn="ctr" eaLnBrk="1" hangingPunct="1">
              <a:spcBef>
                <a:spcPct val="50000"/>
              </a:spcBef>
              <a:defRPr/>
            </a:pPr>
            <a:r>
              <a:rPr lang="en-US" sz="2800" b="1">
                <a:solidFill>
                  <a:srgbClr val="9966FF"/>
                </a:solidFill>
                <a:latin typeface="AmeriGarmnd BT" pitchFamily="18" charset="0"/>
              </a:rPr>
              <a:t>The Unsung Hero of Saratoga</a:t>
            </a:r>
            <a:r>
              <a:rPr lang="en-US" sz="2800" b="1">
                <a:solidFill>
                  <a:srgbClr val="9966FF"/>
                </a:solidFill>
                <a:latin typeface="AmeriGarmnd BT" pitchFamily="18" charset="0"/>
                <a:sym typeface="Wingdings" pitchFamily="2" charset="2"/>
              </a:rPr>
              <a:t></a:t>
            </a:r>
            <a:r>
              <a:rPr lang="en-US" sz="2800" b="1">
                <a:solidFill>
                  <a:srgbClr val="9966FF"/>
                </a:solidFill>
                <a:latin typeface="AmeriGarmnd BT" pitchFamily="18" charset="0"/>
              </a:rPr>
              <a:t> </a:t>
            </a:r>
            <a:r>
              <a:rPr lang="en-US" sz="2800" b="1" u="sng">
                <a:solidFill>
                  <a:srgbClr val="9966FF"/>
                </a:solidFill>
                <a:effectLst>
                  <a:outerShdw blurRad="38100" dist="38100" dir="2700000" algn="tl">
                    <a:srgbClr val="FFFFFF"/>
                  </a:outerShdw>
                </a:effectLst>
                <a:latin typeface="AmeriGarmnd BT" pitchFamily="18" charset="0"/>
              </a:rPr>
              <a:t>Benedict Arnold</a:t>
            </a:r>
          </a:p>
        </p:txBody>
      </p:sp>
      <p:pic>
        <p:nvPicPr>
          <p:cNvPr id="53252" name="Picture 3" descr="arnold leg memorial"/>
          <p:cNvPicPr>
            <a:picLocks noChangeAspect="1" noChangeArrowheads="1"/>
          </p:cNvPicPr>
          <p:nvPr/>
        </p:nvPicPr>
        <p:blipFill>
          <a:blip r:embed="rId3" cstate="print"/>
          <a:srcRect/>
          <a:stretch>
            <a:fillRect/>
          </a:stretch>
        </p:blipFill>
        <p:spPr bwMode="auto">
          <a:xfrm>
            <a:off x="609600" y="2590800"/>
            <a:ext cx="2463800" cy="2971800"/>
          </a:xfrm>
          <a:prstGeom prst="rect">
            <a:avLst/>
          </a:prstGeom>
          <a:noFill/>
          <a:ln w="9525">
            <a:noFill/>
            <a:miter lim="800000"/>
            <a:headEnd/>
            <a:tailEnd/>
          </a:ln>
        </p:spPr>
      </p:pic>
      <p:sp>
        <p:nvSpPr>
          <p:cNvPr id="53253" name="Text Box 4"/>
          <p:cNvSpPr txBox="1">
            <a:spLocks noChangeArrowheads="1"/>
          </p:cNvSpPr>
          <p:nvPr/>
        </p:nvSpPr>
        <p:spPr bwMode="auto">
          <a:xfrm>
            <a:off x="685800" y="1828800"/>
            <a:ext cx="1981200" cy="701675"/>
          </a:xfrm>
          <a:prstGeom prst="rect">
            <a:avLst/>
          </a:prstGeom>
          <a:noFill/>
          <a:ln w="9525">
            <a:noFill/>
            <a:miter lim="800000"/>
            <a:headEnd/>
            <a:tailEnd/>
          </a:ln>
        </p:spPr>
        <p:txBody>
          <a:bodyPr>
            <a:spAutoFit/>
          </a:bodyPr>
          <a:lstStyle/>
          <a:p>
            <a:pPr algn="ctr" eaLnBrk="1" hangingPunct="1">
              <a:spcBef>
                <a:spcPct val="50000"/>
              </a:spcBef>
            </a:pPr>
            <a:r>
              <a:rPr lang="en-US" sz="2000" b="1">
                <a:solidFill>
                  <a:srgbClr val="00CC00"/>
                </a:solidFill>
                <a:latin typeface="AmeriGarmnd BT" pitchFamily="18" charset="0"/>
              </a:rPr>
              <a:t>Memorial to Arnold’s Leg</a:t>
            </a:r>
          </a:p>
        </p:txBody>
      </p:sp>
      <p:sp>
        <p:nvSpPr>
          <p:cNvPr id="53254" name="Text Box 5"/>
          <p:cNvSpPr txBox="1">
            <a:spLocks noChangeArrowheads="1"/>
          </p:cNvSpPr>
          <p:nvPr/>
        </p:nvSpPr>
        <p:spPr bwMode="auto">
          <a:xfrm>
            <a:off x="609600" y="5638800"/>
            <a:ext cx="5410200" cy="366713"/>
          </a:xfrm>
          <a:prstGeom prst="rect">
            <a:avLst/>
          </a:prstGeom>
          <a:noFill/>
          <a:ln w="9525">
            <a:noFill/>
            <a:miter lim="800000"/>
            <a:headEnd/>
            <a:tailEnd/>
          </a:ln>
        </p:spPr>
        <p:txBody>
          <a:bodyPr>
            <a:spAutoFit/>
          </a:bodyPr>
          <a:lstStyle/>
          <a:p>
            <a:pPr>
              <a:spcBef>
                <a:spcPct val="50000"/>
              </a:spcBef>
            </a:pPr>
            <a:r>
              <a:rPr lang="en-US"/>
              <a:t>America’s First Serious Victory</a:t>
            </a:r>
          </a:p>
        </p:txBody>
      </p:sp>
      <p:pic>
        <p:nvPicPr>
          <p:cNvPr id="53255" name="Picture 6" descr="Benedict arnold illustration.jpg">
            <a:hlinkClick r:id="rId4"/>
          </p:cNvPr>
          <p:cNvPicPr>
            <a:picLocks noChangeAspect="1" noChangeArrowheads="1"/>
          </p:cNvPicPr>
          <p:nvPr/>
        </p:nvPicPr>
        <p:blipFill>
          <a:blip r:embed="rId5" cstate="print"/>
          <a:srcRect/>
          <a:stretch>
            <a:fillRect/>
          </a:stretch>
        </p:blipFill>
        <p:spPr bwMode="auto">
          <a:xfrm>
            <a:off x="5181600" y="2362200"/>
            <a:ext cx="2590800" cy="3200400"/>
          </a:xfrm>
          <a:prstGeom prst="rect">
            <a:avLst/>
          </a:prstGeom>
          <a:noFill/>
          <a:ln w="9525">
            <a:noFill/>
            <a:miter lim="800000"/>
            <a:headEnd/>
            <a:tailEnd/>
          </a:ln>
        </p:spPr>
      </p:pic>
      <p:sp>
        <p:nvSpPr>
          <p:cNvPr id="53256" name="Slide Number Placeholder 7"/>
          <p:cNvSpPr>
            <a:spLocks noGrp="1"/>
          </p:cNvSpPr>
          <p:nvPr>
            <p:ph type="sldNum" sz="quarter" idx="12"/>
          </p:nvPr>
        </p:nvSpPr>
        <p:spPr>
          <a:noFill/>
        </p:spPr>
        <p:txBody>
          <a:bodyPr/>
          <a:lstStyle/>
          <a:p>
            <a:fld id="{12FFF5F1-BCF1-4D36-A2CC-3E3833524D36}" type="slidenum">
              <a:rPr lang="en-US" smtClean="0"/>
              <a:pPr/>
              <a:t>48</a:t>
            </a:fld>
            <a:endParaRPr lang="en-US" smtClean="0"/>
          </a:p>
        </p:txBody>
      </p:sp>
      <p:pic>
        <p:nvPicPr>
          <p:cNvPr id="53257" name="Picture 2" descr="C:\Users\psommers\Desktop\AIHE_long.jpg"/>
          <p:cNvPicPr>
            <a:picLocks noChangeAspect="1" noChangeArrowheads="1"/>
          </p:cNvPicPr>
          <p:nvPr/>
        </p:nvPicPr>
        <p:blipFill>
          <a:blip r:embed="rId6"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idx="4294967295"/>
          </p:nvPr>
        </p:nvSpPr>
        <p:spPr/>
        <p:txBody>
          <a:bodyPr/>
          <a:lstStyle/>
          <a:p>
            <a:pPr algn="ctr" eaLnBrk="1" hangingPunct="1"/>
            <a:r>
              <a:rPr lang="en-US" smtClean="0"/>
              <a:t>Burgoyne Surrenders</a:t>
            </a:r>
          </a:p>
        </p:txBody>
      </p:sp>
      <p:pic>
        <p:nvPicPr>
          <p:cNvPr id="54276" name="Picture 3" descr="Surrender"/>
          <p:cNvPicPr>
            <a:picLocks noGrp="1" noChangeAspect="1" noChangeArrowheads="1"/>
          </p:cNvPicPr>
          <p:nvPr>
            <p:ph type="body" idx="4294967295"/>
          </p:nvPr>
        </p:nvPicPr>
        <p:blipFill>
          <a:blip r:embed="rId3" cstate="print"/>
          <a:srcRect/>
          <a:stretch>
            <a:fillRect/>
          </a:stretch>
        </p:blipFill>
        <p:spPr>
          <a:xfrm>
            <a:off x="990600" y="1828800"/>
            <a:ext cx="7097713" cy="4038600"/>
          </a:xfrm>
          <a:noFill/>
        </p:spPr>
      </p:pic>
      <p:sp>
        <p:nvSpPr>
          <p:cNvPr id="54277" name="Slide Number Placeholder 4"/>
          <p:cNvSpPr>
            <a:spLocks noGrp="1"/>
          </p:cNvSpPr>
          <p:nvPr>
            <p:ph type="sldNum" sz="quarter" idx="12"/>
          </p:nvPr>
        </p:nvSpPr>
        <p:spPr>
          <a:noFill/>
        </p:spPr>
        <p:txBody>
          <a:bodyPr/>
          <a:lstStyle/>
          <a:p>
            <a:fld id="{CBCD4A4E-9448-409F-8E7E-597F8C4FF4C6}" type="slidenum">
              <a:rPr lang="en-US" smtClean="0"/>
              <a:pPr/>
              <a:t>49</a:t>
            </a:fld>
            <a:endParaRPr lang="en-US" smtClean="0"/>
          </a:p>
        </p:txBody>
      </p:sp>
      <p:pic>
        <p:nvPicPr>
          <p:cNvPr id="54278" name="Picture 2" descr="C:\Users\psommers\Desktop\AIHE_long.jpg"/>
          <p:cNvPicPr>
            <a:picLocks noChangeAspect="1" noChangeArrowheads="1"/>
          </p:cNvPicPr>
          <p:nvPr/>
        </p:nvPicPr>
        <p:blipFill>
          <a:blip r:embed="rId4"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idx="4294967295"/>
          </p:nvPr>
        </p:nvSpPr>
        <p:spPr/>
        <p:txBody>
          <a:bodyPr/>
          <a:lstStyle/>
          <a:p>
            <a:pPr algn="ctr" eaLnBrk="1" hangingPunct="1"/>
            <a:r>
              <a:rPr lang="en-US" smtClean="0">
                <a:solidFill>
                  <a:srgbClr val="FF0000"/>
                </a:solidFill>
              </a:rPr>
              <a:t>Colonists</a:t>
            </a:r>
          </a:p>
        </p:txBody>
      </p:sp>
      <p:sp>
        <p:nvSpPr>
          <p:cNvPr id="9219" name="Rectangle 3"/>
          <p:cNvSpPr>
            <a:spLocks noGrp="1" noChangeArrowheads="1"/>
          </p:cNvSpPr>
          <p:nvPr>
            <p:ph type="body" idx="4294967295"/>
          </p:nvPr>
        </p:nvSpPr>
        <p:spPr/>
        <p:txBody>
          <a:bodyPr/>
          <a:lstStyle/>
          <a:p>
            <a:pPr eaLnBrk="1" hangingPunct="1"/>
            <a:r>
              <a:rPr lang="en-US" smtClean="0"/>
              <a:t>Bore the brunt of battle at first</a:t>
            </a:r>
          </a:p>
          <a:p>
            <a:pPr eaLnBrk="1" hangingPunct="1"/>
            <a:r>
              <a:rPr lang="en-US" smtClean="0"/>
              <a:t>Fought side-by-side with the British</a:t>
            </a:r>
          </a:p>
          <a:p>
            <a:pPr eaLnBrk="1" hangingPunct="1"/>
            <a:r>
              <a:rPr lang="en-US" smtClean="0"/>
              <a:t>20,000 Americans under arms</a:t>
            </a:r>
          </a:p>
        </p:txBody>
      </p:sp>
      <p:sp>
        <p:nvSpPr>
          <p:cNvPr id="9221" name="Slide Number Placeholder 4"/>
          <p:cNvSpPr>
            <a:spLocks noGrp="1"/>
          </p:cNvSpPr>
          <p:nvPr>
            <p:ph type="sldNum" sz="quarter" idx="12"/>
          </p:nvPr>
        </p:nvSpPr>
        <p:spPr>
          <a:noFill/>
        </p:spPr>
        <p:txBody>
          <a:bodyPr/>
          <a:lstStyle/>
          <a:p>
            <a:fld id="{F14D438F-CDAF-45A8-8477-C5E6120D68B8}" type="slidenum">
              <a:rPr lang="en-US" smtClean="0"/>
              <a:pPr/>
              <a:t>5</a:t>
            </a:fld>
            <a:endParaRPr lang="en-US" smtClean="0"/>
          </a:p>
        </p:txBody>
      </p:sp>
      <p:pic>
        <p:nvPicPr>
          <p:cNvPr id="9222"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fade">
                                      <p:cBhvr>
                                        <p:cTn id="12" dur="2000"/>
                                        <p:tgtEl>
                                          <p:spTgt spid="9219">
                                            <p:txEl>
                                              <p:pRg st="0" end="0"/>
                                            </p:txEl>
                                          </p:spTgt>
                                        </p:tgtEl>
                                      </p:cBhvr>
                                    </p:animEffect>
                                  </p:childTnLst>
                                  <p:subTnLst>
                                    <p:animClr clrSpc="rgb" dir="cw">
                                      <p:cBhvr override="childStyle">
                                        <p:cTn dur="1" fill="hold" display="0" masterRel="nextClick" afterEffect="1"/>
                                        <p:tgtEl>
                                          <p:spTgt spid="9219">
                                            <p:txEl>
                                              <p:pRg st="0" end="0"/>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Effect transition="in" filter="fade">
                                      <p:cBhvr>
                                        <p:cTn id="17" dur="2000"/>
                                        <p:tgtEl>
                                          <p:spTgt spid="9219">
                                            <p:txEl>
                                              <p:pRg st="1" end="1"/>
                                            </p:txEl>
                                          </p:spTgt>
                                        </p:tgtEl>
                                      </p:cBhvr>
                                    </p:animEffect>
                                  </p:childTnLst>
                                  <p:subTnLst>
                                    <p:animClr clrSpc="rgb" dir="cw">
                                      <p:cBhvr override="childStyle">
                                        <p:cTn dur="1" fill="hold" display="0" masterRel="nextClick" afterEffect="1"/>
                                        <p:tgtEl>
                                          <p:spTgt spid="9219">
                                            <p:txEl>
                                              <p:pRg st="1" end="1"/>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19">
                                            <p:txEl>
                                              <p:pRg st="2" end="2"/>
                                            </p:txEl>
                                          </p:spTgt>
                                        </p:tgtEl>
                                        <p:attrNameLst>
                                          <p:attrName>style.visibility</p:attrName>
                                        </p:attrNameLst>
                                      </p:cBhvr>
                                      <p:to>
                                        <p:strVal val="visible"/>
                                      </p:to>
                                    </p:set>
                                    <p:animEffect transition="in" filter="fade">
                                      <p:cBhvr>
                                        <p:cTn id="22" dur="2000"/>
                                        <p:tgtEl>
                                          <p:spTgt spid="9219">
                                            <p:txEl>
                                              <p:pRg st="2" end="2"/>
                                            </p:txEl>
                                          </p:spTgt>
                                        </p:tgtEl>
                                      </p:cBhvr>
                                    </p:animEffect>
                                  </p:childTnLst>
                                  <p:subTnLst>
                                    <p:animClr clrSpc="rgb" dir="cw">
                                      <p:cBhvr override="childStyle">
                                        <p:cTn dur="1" fill="hold" display="0" masterRel="nextClick" afterEffect="1"/>
                                        <p:tgtEl>
                                          <p:spTgt spid="9219">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219"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9"/>
          <p:cNvSpPr>
            <a:spLocks noGrp="1" noChangeArrowheads="1"/>
          </p:cNvSpPr>
          <p:nvPr>
            <p:ph type="ftr" sz="quarter" idx="11"/>
          </p:nvPr>
        </p:nvSpPr>
        <p:spPr>
          <a:noFill/>
        </p:spPr>
        <p:txBody>
          <a:bodyPr/>
          <a:lstStyle/>
          <a:p>
            <a:r>
              <a:rPr lang="en-US" smtClean="0"/>
              <a:t>Copyright © 2010 AIHE</a:t>
            </a:r>
          </a:p>
        </p:txBody>
      </p:sp>
      <p:sp>
        <p:nvSpPr>
          <p:cNvPr id="55299" name="Text Box 2"/>
          <p:cNvSpPr txBox="1">
            <a:spLocks noChangeArrowheads="1"/>
          </p:cNvSpPr>
          <p:nvPr/>
        </p:nvSpPr>
        <p:spPr bwMode="auto">
          <a:xfrm>
            <a:off x="381000" y="533400"/>
            <a:ext cx="8382000" cy="519113"/>
          </a:xfrm>
          <a:prstGeom prst="rect">
            <a:avLst/>
          </a:prstGeom>
          <a:noFill/>
          <a:ln w="9525">
            <a:noFill/>
            <a:miter lim="800000"/>
            <a:headEnd/>
            <a:tailEnd/>
          </a:ln>
        </p:spPr>
        <p:txBody>
          <a:bodyPr>
            <a:spAutoFit/>
          </a:bodyPr>
          <a:lstStyle/>
          <a:p>
            <a:pPr algn="ctr" eaLnBrk="1" hangingPunct="1">
              <a:spcBef>
                <a:spcPct val="50000"/>
              </a:spcBef>
            </a:pPr>
            <a:r>
              <a:rPr lang="en-US" sz="2800" b="1">
                <a:solidFill>
                  <a:srgbClr val="00CC00"/>
                </a:solidFill>
                <a:latin typeface="AmeriGarmnd BT" pitchFamily="18" charset="0"/>
              </a:rPr>
              <a:t>The French Enter the War on America’s Side</a:t>
            </a:r>
          </a:p>
        </p:txBody>
      </p:sp>
      <p:pic>
        <p:nvPicPr>
          <p:cNvPr id="55300" name="Picture 3" descr="arrivalatnewport"/>
          <p:cNvPicPr>
            <a:picLocks noChangeAspect="1" noChangeArrowheads="1"/>
          </p:cNvPicPr>
          <p:nvPr/>
        </p:nvPicPr>
        <p:blipFill>
          <a:blip r:embed="rId3" cstate="print"/>
          <a:srcRect/>
          <a:stretch>
            <a:fillRect/>
          </a:stretch>
        </p:blipFill>
        <p:spPr bwMode="auto">
          <a:xfrm>
            <a:off x="838200" y="1219200"/>
            <a:ext cx="7620000" cy="4702175"/>
          </a:xfrm>
          <a:prstGeom prst="rect">
            <a:avLst/>
          </a:prstGeom>
          <a:noFill/>
          <a:ln w="9525">
            <a:noFill/>
            <a:miter lim="800000"/>
            <a:headEnd/>
            <a:tailEnd/>
          </a:ln>
        </p:spPr>
      </p:pic>
      <p:sp>
        <p:nvSpPr>
          <p:cNvPr id="55301" name="Text Box 4"/>
          <p:cNvSpPr txBox="1">
            <a:spLocks noChangeArrowheads="1"/>
          </p:cNvSpPr>
          <p:nvPr/>
        </p:nvSpPr>
        <p:spPr bwMode="auto">
          <a:xfrm>
            <a:off x="381000" y="6248400"/>
            <a:ext cx="8305800" cy="396875"/>
          </a:xfrm>
          <a:prstGeom prst="rect">
            <a:avLst/>
          </a:prstGeom>
          <a:noFill/>
          <a:ln w="9525">
            <a:noFill/>
            <a:miter lim="800000"/>
            <a:headEnd/>
            <a:tailEnd/>
          </a:ln>
        </p:spPr>
        <p:txBody>
          <a:bodyPr>
            <a:spAutoFit/>
          </a:bodyPr>
          <a:lstStyle/>
          <a:p>
            <a:pPr algn="ctr" eaLnBrk="1" hangingPunct="1">
              <a:spcBef>
                <a:spcPct val="50000"/>
              </a:spcBef>
            </a:pPr>
            <a:endParaRPr lang="en-US" sz="2000" b="1">
              <a:latin typeface="AmeriGarmnd BT" pitchFamily="18" charset="0"/>
            </a:endParaRPr>
          </a:p>
        </p:txBody>
      </p:sp>
      <p:sp>
        <p:nvSpPr>
          <p:cNvPr id="55302" name="Slide Number Placeholder 5"/>
          <p:cNvSpPr>
            <a:spLocks noGrp="1"/>
          </p:cNvSpPr>
          <p:nvPr>
            <p:ph type="sldNum" sz="quarter" idx="12"/>
          </p:nvPr>
        </p:nvSpPr>
        <p:spPr>
          <a:noFill/>
        </p:spPr>
        <p:txBody>
          <a:bodyPr/>
          <a:lstStyle/>
          <a:p>
            <a:fld id="{A05F6D89-FB1D-4563-8C13-54DFF4A48928}" type="slidenum">
              <a:rPr lang="en-US" smtClean="0"/>
              <a:pPr/>
              <a:t>50</a:t>
            </a:fld>
            <a:endParaRPr lang="en-US" smtClean="0"/>
          </a:p>
        </p:txBody>
      </p:sp>
      <p:pic>
        <p:nvPicPr>
          <p:cNvPr id="55303" name="Picture 2" descr="C:\Users\psommers\Desktop\AIHE_long.jpg"/>
          <p:cNvPicPr>
            <a:picLocks noChangeAspect="1" noChangeArrowheads="1"/>
          </p:cNvPicPr>
          <p:nvPr/>
        </p:nvPicPr>
        <p:blipFill>
          <a:blip r:embed="rId4"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9"/>
          <p:cNvSpPr>
            <a:spLocks noGrp="1" noChangeArrowheads="1"/>
          </p:cNvSpPr>
          <p:nvPr>
            <p:ph type="ftr" sz="quarter" idx="11"/>
          </p:nvPr>
        </p:nvSpPr>
        <p:spPr>
          <a:noFill/>
        </p:spPr>
        <p:txBody>
          <a:bodyPr/>
          <a:lstStyle/>
          <a:p>
            <a:r>
              <a:rPr lang="en-US" smtClean="0"/>
              <a:t>Copyright © 2010 AIHE</a:t>
            </a:r>
          </a:p>
        </p:txBody>
      </p:sp>
      <p:sp>
        <p:nvSpPr>
          <p:cNvPr id="56323" name="Rectangle 2"/>
          <p:cNvSpPr>
            <a:spLocks noGrp="1" noChangeArrowheads="1"/>
          </p:cNvSpPr>
          <p:nvPr>
            <p:ph type="title" idx="4294967295"/>
          </p:nvPr>
        </p:nvSpPr>
        <p:spPr>
          <a:xfrm>
            <a:off x="304800" y="304800"/>
            <a:ext cx="8610600" cy="838200"/>
          </a:xfrm>
        </p:spPr>
        <p:txBody>
          <a:bodyPr/>
          <a:lstStyle/>
          <a:p>
            <a:pPr algn="ctr" eaLnBrk="1" hangingPunct="1"/>
            <a:r>
              <a:rPr lang="en-US" smtClean="0">
                <a:solidFill>
                  <a:srgbClr val="9966FF"/>
                </a:solidFill>
              </a:rPr>
              <a:t>Winter Quarters</a:t>
            </a:r>
          </a:p>
        </p:txBody>
      </p:sp>
      <p:sp>
        <p:nvSpPr>
          <p:cNvPr id="2" name="Rectangle 3"/>
          <p:cNvSpPr>
            <a:spLocks noGrp="1" noChangeArrowheads="1"/>
          </p:cNvSpPr>
          <p:nvPr>
            <p:ph type="body" idx="4294967295"/>
          </p:nvPr>
        </p:nvSpPr>
        <p:spPr>
          <a:xfrm>
            <a:off x="4038600" y="1219200"/>
            <a:ext cx="4724400" cy="5257800"/>
          </a:xfrm>
        </p:spPr>
        <p:txBody>
          <a:bodyPr/>
          <a:lstStyle/>
          <a:p>
            <a:pPr eaLnBrk="1" hangingPunct="1">
              <a:lnSpc>
                <a:spcPct val="80000"/>
              </a:lnSpc>
            </a:pPr>
            <a:r>
              <a:rPr lang="en-US" sz="1600" smtClean="0">
                <a:solidFill>
                  <a:srgbClr val="00CC00"/>
                </a:solidFill>
              </a:rPr>
              <a:t>In the 18th century armies did not fight in the winter. With no paved roads, transporting men and supplies on muddy roads was impossible. In addition, armies relied on crops growing in the fields to feed their hungry men.</a:t>
            </a:r>
          </a:p>
          <a:p>
            <a:pPr eaLnBrk="1" hangingPunct="1">
              <a:lnSpc>
                <a:spcPct val="80000"/>
              </a:lnSpc>
            </a:pPr>
            <a:r>
              <a:rPr lang="en-US" sz="1600" smtClean="0">
                <a:solidFill>
                  <a:srgbClr val="00CC00"/>
                </a:solidFill>
              </a:rPr>
              <a:t>Washington planned to use this time to train his troops and found a great teacher in a former German officer named Baron von Steuben. Steuben used the winter at Valley Forge to turn the American army into a formidable fighting force.</a:t>
            </a:r>
          </a:p>
          <a:p>
            <a:pPr eaLnBrk="1" hangingPunct="1">
              <a:lnSpc>
                <a:spcPct val="80000"/>
              </a:lnSpc>
            </a:pPr>
            <a:r>
              <a:rPr lang="en-US" sz="1600" smtClean="0">
                <a:solidFill>
                  <a:srgbClr val="00CC00"/>
                </a:solidFill>
              </a:rPr>
              <a:t>Most people have heard about the American army wintering in Valley Forge, PA, for the winter of 1777-1778, but they do not know about the other winter quarters at Morristown, NJ.</a:t>
            </a:r>
          </a:p>
          <a:p>
            <a:pPr eaLnBrk="1" hangingPunct="1">
              <a:lnSpc>
                <a:spcPct val="80000"/>
              </a:lnSpc>
            </a:pPr>
            <a:r>
              <a:rPr lang="en-US" sz="1600" smtClean="0">
                <a:solidFill>
                  <a:srgbClr val="00CC00"/>
                </a:solidFill>
              </a:rPr>
              <a:t>In fact, the winters at Morristown were considerably worse than the one Washington’s army  faced at Valley Forge. After one snowstorm lasting several days, there were snow drifts reported to have been eight feet high!</a:t>
            </a:r>
          </a:p>
          <a:p>
            <a:pPr eaLnBrk="1" hangingPunct="1">
              <a:lnSpc>
                <a:spcPct val="80000"/>
              </a:lnSpc>
            </a:pPr>
            <a:endParaRPr lang="en-US" sz="1600" smtClean="0">
              <a:solidFill>
                <a:srgbClr val="00CC00"/>
              </a:solidFill>
            </a:endParaRPr>
          </a:p>
        </p:txBody>
      </p:sp>
      <p:pic>
        <p:nvPicPr>
          <p:cNvPr id="56325" name="Picture 4" descr="valleyforge"/>
          <p:cNvPicPr>
            <a:picLocks noChangeAspect="1" noChangeArrowheads="1"/>
          </p:cNvPicPr>
          <p:nvPr/>
        </p:nvPicPr>
        <p:blipFill>
          <a:blip r:embed="rId3" cstate="print"/>
          <a:srcRect/>
          <a:stretch>
            <a:fillRect/>
          </a:stretch>
        </p:blipFill>
        <p:spPr bwMode="auto">
          <a:xfrm>
            <a:off x="533400" y="3505200"/>
            <a:ext cx="3124200" cy="2343150"/>
          </a:xfrm>
          <a:prstGeom prst="rect">
            <a:avLst/>
          </a:prstGeom>
          <a:noFill/>
          <a:ln w="9525">
            <a:noFill/>
            <a:miter lim="800000"/>
            <a:headEnd/>
            <a:tailEnd/>
          </a:ln>
        </p:spPr>
      </p:pic>
      <p:pic>
        <p:nvPicPr>
          <p:cNvPr id="56326" name="Picture 5" descr="VONSTUB"/>
          <p:cNvPicPr>
            <a:picLocks noChangeAspect="1" noChangeArrowheads="1"/>
          </p:cNvPicPr>
          <p:nvPr/>
        </p:nvPicPr>
        <p:blipFill>
          <a:blip r:embed="rId4" cstate="print"/>
          <a:srcRect/>
          <a:stretch>
            <a:fillRect/>
          </a:stretch>
        </p:blipFill>
        <p:spPr bwMode="auto">
          <a:xfrm>
            <a:off x="609600" y="914400"/>
            <a:ext cx="1733550" cy="2057400"/>
          </a:xfrm>
          <a:prstGeom prst="rect">
            <a:avLst/>
          </a:prstGeom>
          <a:noFill/>
          <a:ln w="9525">
            <a:noFill/>
            <a:miter lim="800000"/>
            <a:headEnd/>
            <a:tailEnd/>
          </a:ln>
        </p:spPr>
      </p:pic>
      <p:sp>
        <p:nvSpPr>
          <p:cNvPr id="56327" name="Text Box 6"/>
          <p:cNvSpPr txBox="1">
            <a:spLocks noChangeArrowheads="1"/>
          </p:cNvSpPr>
          <p:nvPr/>
        </p:nvSpPr>
        <p:spPr bwMode="auto">
          <a:xfrm>
            <a:off x="381000" y="3048000"/>
            <a:ext cx="2667000" cy="304800"/>
          </a:xfrm>
          <a:prstGeom prst="rect">
            <a:avLst/>
          </a:prstGeom>
          <a:noFill/>
          <a:ln w="9525" algn="ctr">
            <a:noFill/>
            <a:miter lim="800000"/>
            <a:headEnd/>
            <a:tailEnd/>
          </a:ln>
        </p:spPr>
        <p:txBody>
          <a:bodyPr>
            <a:spAutoFit/>
          </a:bodyPr>
          <a:lstStyle/>
          <a:p>
            <a:pPr marL="342900" indent="-342900" eaLnBrk="1" hangingPunct="1">
              <a:spcBef>
                <a:spcPct val="50000"/>
              </a:spcBef>
            </a:pPr>
            <a:r>
              <a:rPr lang="en-US" sz="1400">
                <a:solidFill>
                  <a:srgbClr val="00CC00"/>
                </a:solidFill>
              </a:rPr>
              <a:t>Baron Frederick von Steuben</a:t>
            </a:r>
          </a:p>
        </p:txBody>
      </p:sp>
      <p:sp>
        <p:nvSpPr>
          <p:cNvPr id="56328" name="Text Box 7"/>
          <p:cNvSpPr txBox="1">
            <a:spLocks noChangeArrowheads="1"/>
          </p:cNvSpPr>
          <p:nvPr/>
        </p:nvSpPr>
        <p:spPr bwMode="auto">
          <a:xfrm>
            <a:off x="457200" y="5562600"/>
            <a:ext cx="3581400" cy="549275"/>
          </a:xfrm>
          <a:prstGeom prst="rect">
            <a:avLst/>
          </a:prstGeom>
          <a:noFill/>
          <a:ln w="9525" algn="ctr">
            <a:noFill/>
            <a:miter lim="800000"/>
            <a:headEnd/>
            <a:tailEnd/>
          </a:ln>
        </p:spPr>
        <p:txBody>
          <a:bodyPr>
            <a:spAutoFit/>
          </a:bodyPr>
          <a:lstStyle/>
          <a:p>
            <a:pPr marL="342900" indent="-342900" eaLnBrk="1" hangingPunct="1">
              <a:spcBef>
                <a:spcPct val="50000"/>
              </a:spcBef>
            </a:pPr>
            <a:r>
              <a:rPr lang="en-US" sz="1200" b="1">
                <a:solidFill>
                  <a:schemeClr val="bg1"/>
                </a:solidFill>
              </a:rPr>
              <a:t>     Winter Cabin at Morristown</a:t>
            </a:r>
          </a:p>
          <a:p>
            <a:pPr marL="342900" indent="-342900" eaLnBrk="1" hangingPunct="1">
              <a:spcBef>
                <a:spcPct val="50000"/>
              </a:spcBef>
            </a:pPr>
            <a:r>
              <a:rPr lang="en-US" sz="1200" b="1">
                <a:solidFill>
                  <a:schemeClr val="bg1"/>
                </a:solidFill>
              </a:rPr>
              <a:t>       Twelve men to a cabin</a:t>
            </a:r>
          </a:p>
        </p:txBody>
      </p:sp>
      <p:sp>
        <p:nvSpPr>
          <p:cNvPr id="56329" name="Rectangle 11"/>
          <p:cNvSpPr>
            <a:spLocks noChangeArrowheads="1"/>
          </p:cNvSpPr>
          <p:nvPr/>
        </p:nvSpPr>
        <p:spPr bwMode="auto">
          <a:xfrm>
            <a:off x="3657600" y="6583363"/>
            <a:ext cx="1157288" cy="274637"/>
          </a:xfrm>
          <a:prstGeom prst="rect">
            <a:avLst/>
          </a:prstGeom>
          <a:noFill/>
          <a:ln w="9525" algn="ctr">
            <a:noFill/>
            <a:miter lim="800000"/>
            <a:headEnd/>
            <a:tailEnd/>
          </a:ln>
        </p:spPr>
        <p:txBody>
          <a:bodyPr wrap="none">
            <a:spAutoFit/>
          </a:bodyPr>
          <a:lstStyle/>
          <a:p>
            <a:pPr marL="342900" indent="-342900" eaLnBrk="1" hangingPunct="1">
              <a:spcBef>
                <a:spcPct val="50000"/>
              </a:spcBef>
            </a:pPr>
            <a:r>
              <a:rPr lang="en-US" sz="1200">
                <a:solidFill>
                  <a:schemeClr val="bg1"/>
                </a:solidFill>
              </a:rPr>
              <a:t>Cicero © 2007</a:t>
            </a:r>
          </a:p>
        </p:txBody>
      </p:sp>
      <p:sp>
        <p:nvSpPr>
          <p:cNvPr id="56330" name="Slide Number Placeholder 9"/>
          <p:cNvSpPr>
            <a:spLocks noGrp="1"/>
          </p:cNvSpPr>
          <p:nvPr>
            <p:ph type="sldNum" sz="quarter" idx="12"/>
          </p:nvPr>
        </p:nvSpPr>
        <p:spPr>
          <a:noFill/>
        </p:spPr>
        <p:txBody>
          <a:bodyPr/>
          <a:lstStyle/>
          <a:p>
            <a:fld id="{B4C484D8-E4A4-473D-ADED-844CA718072C}" type="slidenum">
              <a:rPr lang="en-US" smtClean="0"/>
              <a:pPr/>
              <a:t>51</a:t>
            </a:fld>
            <a:endParaRPr lang="en-US" smtClean="0"/>
          </a:p>
        </p:txBody>
      </p:sp>
      <p:pic>
        <p:nvPicPr>
          <p:cNvPr id="56331" name="Picture 2" descr="C:\Users\psommers\Desktop\AIHE_long.jpg"/>
          <p:cNvPicPr>
            <a:picLocks noChangeAspect="1" noChangeArrowheads="1"/>
          </p:cNvPicPr>
          <p:nvPr/>
        </p:nvPicPr>
        <p:blipFill>
          <a:blip r:embed="rId5"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9"/>
          <p:cNvSpPr>
            <a:spLocks noGrp="1" noChangeArrowheads="1"/>
          </p:cNvSpPr>
          <p:nvPr>
            <p:ph type="ftr" sz="quarter" idx="11"/>
          </p:nvPr>
        </p:nvSpPr>
        <p:spPr>
          <a:noFill/>
        </p:spPr>
        <p:txBody>
          <a:bodyPr/>
          <a:lstStyle/>
          <a:p>
            <a:r>
              <a:rPr lang="en-US" smtClean="0"/>
              <a:t>Copyright © 2010 AIHE</a:t>
            </a:r>
          </a:p>
        </p:txBody>
      </p:sp>
      <p:sp>
        <p:nvSpPr>
          <p:cNvPr id="57347" name="AutoShape 2"/>
          <p:cNvSpPr>
            <a:spLocks noChangeArrowheads="1"/>
          </p:cNvSpPr>
          <p:nvPr/>
        </p:nvSpPr>
        <p:spPr bwMode="auto">
          <a:xfrm>
            <a:off x="6629400" y="2590800"/>
            <a:ext cx="1828800" cy="762000"/>
          </a:xfrm>
          <a:prstGeom prst="wedgeRectCallout">
            <a:avLst>
              <a:gd name="adj1" fmla="val -43750"/>
              <a:gd name="adj2" fmla="val 70000"/>
            </a:avLst>
          </a:prstGeom>
          <a:noFill/>
          <a:ln w="9525" algn="ctr">
            <a:noFill/>
            <a:miter lim="800000"/>
            <a:headEnd/>
            <a:tailEnd/>
          </a:ln>
        </p:spPr>
        <p:txBody>
          <a:bodyPr/>
          <a:lstStyle/>
          <a:p>
            <a:pPr marL="342900" indent="-342900" eaLnBrk="1" hangingPunct="1">
              <a:spcBef>
                <a:spcPct val="20000"/>
              </a:spcBef>
            </a:pPr>
            <a:endParaRPr lang="en-US" sz="3200"/>
          </a:p>
        </p:txBody>
      </p:sp>
      <p:sp>
        <p:nvSpPr>
          <p:cNvPr id="57348" name="Line 3"/>
          <p:cNvSpPr>
            <a:spLocks noChangeShapeType="1"/>
          </p:cNvSpPr>
          <p:nvPr/>
        </p:nvSpPr>
        <p:spPr bwMode="auto">
          <a:xfrm flipH="1">
            <a:off x="4648200" y="2514600"/>
            <a:ext cx="1752600" cy="228600"/>
          </a:xfrm>
          <a:prstGeom prst="line">
            <a:avLst/>
          </a:prstGeom>
          <a:noFill/>
          <a:ln w="9525">
            <a:noFill/>
            <a:round/>
            <a:headEnd/>
            <a:tailEnd type="triangle" w="med" len="med"/>
          </a:ln>
        </p:spPr>
        <p:txBody>
          <a:bodyPr/>
          <a:lstStyle/>
          <a:p>
            <a:endParaRPr lang="en-US"/>
          </a:p>
        </p:txBody>
      </p:sp>
      <p:pic>
        <p:nvPicPr>
          <p:cNvPr id="57349" name="Picture 4" descr="ValeyForgeMapS"/>
          <p:cNvPicPr>
            <a:picLocks noChangeAspect="1" noChangeArrowheads="1"/>
          </p:cNvPicPr>
          <p:nvPr/>
        </p:nvPicPr>
        <p:blipFill>
          <a:blip r:embed="rId3" cstate="print"/>
          <a:srcRect/>
          <a:stretch>
            <a:fillRect/>
          </a:stretch>
        </p:blipFill>
        <p:spPr bwMode="auto">
          <a:xfrm>
            <a:off x="533400" y="381000"/>
            <a:ext cx="8077200" cy="5683250"/>
          </a:xfrm>
          <a:prstGeom prst="rect">
            <a:avLst/>
          </a:prstGeom>
          <a:noFill/>
          <a:ln w="9525">
            <a:noFill/>
            <a:miter lim="800000"/>
            <a:headEnd/>
            <a:tailEnd/>
          </a:ln>
        </p:spPr>
      </p:pic>
      <p:pic>
        <p:nvPicPr>
          <p:cNvPr id="57350" name="Picture 5" descr="valleyforge1"/>
          <p:cNvPicPr>
            <a:picLocks noChangeAspect="1" noChangeArrowheads="1"/>
          </p:cNvPicPr>
          <p:nvPr/>
        </p:nvPicPr>
        <p:blipFill>
          <a:blip r:embed="rId4" cstate="print"/>
          <a:srcRect/>
          <a:stretch>
            <a:fillRect/>
          </a:stretch>
        </p:blipFill>
        <p:spPr bwMode="auto">
          <a:xfrm>
            <a:off x="685800" y="609600"/>
            <a:ext cx="1752600" cy="1011238"/>
          </a:xfrm>
          <a:prstGeom prst="rect">
            <a:avLst/>
          </a:prstGeom>
          <a:noFill/>
          <a:ln w="9525">
            <a:noFill/>
            <a:miter lim="800000"/>
            <a:headEnd/>
            <a:tailEnd/>
          </a:ln>
        </p:spPr>
      </p:pic>
      <p:sp>
        <p:nvSpPr>
          <p:cNvPr id="57351" name="Line 6"/>
          <p:cNvSpPr>
            <a:spLocks noChangeShapeType="1"/>
          </p:cNvSpPr>
          <p:nvPr/>
        </p:nvSpPr>
        <p:spPr bwMode="auto">
          <a:xfrm>
            <a:off x="2438400" y="1676400"/>
            <a:ext cx="914400" cy="2438400"/>
          </a:xfrm>
          <a:prstGeom prst="line">
            <a:avLst/>
          </a:prstGeom>
          <a:noFill/>
          <a:ln w="9525">
            <a:solidFill>
              <a:schemeClr val="tx1"/>
            </a:solidFill>
            <a:round/>
            <a:headEnd/>
            <a:tailEnd type="triangle" w="med" len="med"/>
          </a:ln>
        </p:spPr>
        <p:txBody>
          <a:bodyPr>
            <a:spAutoFit/>
          </a:bodyPr>
          <a:lstStyle/>
          <a:p>
            <a:endParaRPr lang="en-US"/>
          </a:p>
        </p:txBody>
      </p:sp>
      <p:pic>
        <p:nvPicPr>
          <p:cNvPr id="57352" name="Picture 7" descr="valleyforge2"/>
          <p:cNvPicPr>
            <a:picLocks noChangeAspect="1" noChangeArrowheads="1"/>
          </p:cNvPicPr>
          <p:nvPr/>
        </p:nvPicPr>
        <p:blipFill>
          <a:blip r:embed="rId5" cstate="print"/>
          <a:srcRect/>
          <a:stretch>
            <a:fillRect/>
          </a:stretch>
        </p:blipFill>
        <p:spPr bwMode="auto">
          <a:xfrm>
            <a:off x="6248400" y="3886200"/>
            <a:ext cx="1244600" cy="1676400"/>
          </a:xfrm>
          <a:prstGeom prst="rect">
            <a:avLst/>
          </a:prstGeom>
          <a:noFill/>
          <a:ln w="9525">
            <a:noFill/>
            <a:miter lim="800000"/>
            <a:headEnd/>
            <a:tailEnd/>
          </a:ln>
        </p:spPr>
      </p:pic>
      <p:sp>
        <p:nvSpPr>
          <p:cNvPr id="57353" name="Line 8"/>
          <p:cNvSpPr>
            <a:spLocks noChangeShapeType="1"/>
          </p:cNvSpPr>
          <p:nvPr/>
        </p:nvSpPr>
        <p:spPr bwMode="auto">
          <a:xfrm flipH="1" flipV="1">
            <a:off x="3581400" y="3581400"/>
            <a:ext cx="3657600" cy="1905000"/>
          </a:xfrm>
          <a:prstGeom prst="line">
            <a:avLst/>
          </a:prstGeom>
          <a:noFill/>
          <a:ln w="9525">
            <a:solidFill>
              <a:srgbClr val="000000"/>
            </a:solidFill>
            <a:round/>
            <a:headEnd/>
            <a:tailEnd type="triangle" w="med" len="med"/>
          </a:ln>
        </p:spPr>
        <p:txBody>
          <a:bodyPr>
            <a:spAutoFit/>
          </a:bodyPr>
          <a:lstStyle/>
          <a:p>
            <a:endParaRPr lang="en-US"/>
          </a:p>
        </p:txBody>
      </p:sp>
      <p:sp>
        <p:nvSpPr>
          <p:cNvPr id="57354" name="Slide Number Placeholder 9"/>
          <p:cNvSpPr>
            <a:spLocks noGrp="1"/>
          </p:cNvSpPr>
          <p:nvPr>
            <p:ph type="sldNum" sz="quarter" idx="12"/>
          </p:nvPr>
        </p:nvSpPr>
        <p:spPr>
          <a:noFill/>
        </p:spPr>
        <p:txBody>
          <a:bodyPr/>
          <a:lstStyle/>
          <a:p>
            <a:fld id="{6797F41D-8988-4B49-AE2E-382366E9F185}" type="slidenum">
              <a:rPr lang="en-US" smtClean="0"/>
              <a:pPr/>
              <a:t>52</a:t>
            </a:fld>
            <a:endParaRPr lang="en-US" smtClean="0"/>
          </a:p>
        </p:txBody>
      </p:sp>
      <p:pic>
        <p:nvPicPr>
          <p:cNvPr id="57355" name="Picture 2" descr="C:\Users\psommers\Desktop\AIHE_long.jpg"/>
          <p:cNvPicPr>
            <a:picLocks noChangeAspect="1" noChangeArrowheads="1"/>
          </p:cNvPicPr>
          <p:nvPr/>
        </p:nvPicPr>
        <p:blipFill>
          <a:blip r:embed="rId6"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idx="4294967295"/>
          </p:nvPr>
        </p:nvSpPr>
        <p:spPr>
          <a:xfrm>
            <a:off x="457200" y="0"/>
            <a:ext cx="8229600" cy="1143000"/>
          </a:xfrm>
        </p:spPr>
        <p:txBody>
          <a:bodyPr/>
          <a:lstStyle/>
          <a:p>
            <a:pPr algn="ctr" eaLnBrk="1" hangingPunct="1"/>
            <a:r>
              <a:rPr lang="en-US" smtClean="0">
                <a:solidFill>
                  <a:srgbClr val="00CC00"/>
                </a:solidFill>
              </a:rPr>
              <a:t>Monmouth</a:t>
            </a:r>
            <a:r>
              <a:rPr lang="en-US" sz="1800" smtClean="0">
                <a:solidFill>
                  <a:srgbClr val="00CC00"/>
                </a:solidFill>
              </a:rPr>
              <a:t/>
            </a:r>
            <a:br>
              <a:rPr lang="en-US" sz="1800" smtClean="0">
                <a:solidFill>
                  <a:srgbClr val="00CC00"/>
                </a:solidFill>
              </a:rPr>
            </a:br>
            <a:r>
              <a:rPr lang="en-US" sz="1800" smtClean="0">
                <a:solidFill>
                  <a:srgbClr val="00CC00"/>
                </a:solidFill>
              </a:rPr>
              <a:t>June 28, 1778</a:t>
            </a:r>
            <a:endParaRPr lang="en-US" smtClean="0">
              <a:solidFill>
                <a:srgbClr val="00CC00"/>
              </a:solidFill>
            </a:endParaRPr>
          </a:p>
        </p:txBody>
      </p:sp>
      <p:sp>
        <p:nvSpPr>
          <p:cNvPr id="58371" name="Rectangle 3"/>
          <p:cNvSpPr>
            <a:spLocks noGrp="1" noChangeArrowheads="1"/>
          </p:cNvSpPr>
          <p:nvPr>
            <p:ph type="body" idx="4294967295"/>
          </p:nvPr>
        </p:nvSpPr>
        <p:spPr>
          <a:xfrm>
            <a:off x="4572000" y="1143000"/>
            <a:ext cx="3810000" cy="4953000"/>
          </a:xfrm>
        </p:spPr>
        <p:txBody>
          <a:bodyPr/>
          <a:lstStyle/>
          <a:p>
            <a:pPr eaLnBrk="1" hangingPunct="1">
              <a:lnSpc>
                <a:spcPct val="80000"/>
              </a:lnSpc>
            </a:pPr>
            <a:r>
              <a:rPr lang="en-US" sz="1800" smtClean="0">
                <a:solidFill>
                  <a:srgbClr val="9966FF"/>
                </a:solidFill>
              </a:rPr>
              <a:t>When the British began their withdrawal from Philadelphia to New York, Washington decided to take his newly trained army out to attack the British rear.</a:t>
            </a:r>
          </a:p>
          <a:p>
            <a:pPr eaLnBrk="1" hangingPunct="1">
              <a:lnSpc>
                <a:spcPct val="80000"/>
              </a:lnSpc>
            </a:pPr>
            <a:r>
              <a:rPr lang="en-US" sz="1800" smtClean="0">
                <a:solidFill>
                  <a:srgbClr val="9966FF"/>
                </a:solidFill>
              </a:rPr>
              <a:t>The Americans caught up with the British on a very hot day in late June.</a:t>
            </a:r>
          </a:p>
          <a:p>
            <a:pPr eaLnBrk="1" hangingPunct="1">
              <a:lnSpc>
                <a:spcPct val="80000"/>
              </a:lnSpc>
            </a:pPr>
            <a:r>
              <a:rPr lang="en-US" sz="1800" smtClean="0">
                <a:solidFill>
                  <a:srgbClr val="9966FF"/>
                </a:solidFill>
              </a:rPr>
              <a:t>The American attack was initially led by General Lee who did not bother to plan a strategy for the battle. Shortly after the Americans engaged the British, Lee ordered a retreat that angered Washington.</a:t>
            </a:r>
          </a:p>
          <a:p>
            <a:pPr eaLnBrk="1" hangingPunct="1">
              <a:lnSpc>
                <a:spcPct val="80000"/>
              </a:lnSpc>
            </a:pPr>
            <a:r>
              <a:rPr lang="en-US" sz="1800" smtClean="0">
                <a:solidFill>
                  <a:srgbClr val="9966FF"/>
                </a:solidFill>
              </a:rPr>
              <a:t>Washington personally took command of the army and turned them back into the battle.</a:t>
            </a:r>
          </a:p>
          <a:p>
            <a:pPr eaLnBrk="1" hangingPunct="1">
              <a:lnSpc>
                <a:spcPct val="80000"/>
              </a:lnSpc>
            </a:pPr>
            <a:r>
              <a:rPr lang="en-US" sz="1800" smtClean="0">
                <a:solidFill>
                  <a:srgbClr val="9966FF"/>
                </a:solidFill>
              </a:rPr>
              <a:t>Both sides lost around 300 men, many due to heatstroke. The battle is seen as a draw.</a:t>
            </a:r>
          </a:p>
        </p:txBody>
      </p:sp>
      <p:pic>
        <p:nvPicPr>
          <p:cNvPr id="58373" name="Picture 4" descr="monmouth5"/>
          <p:cNvPicPr>
            <a:picLocks noChangeAspect="1" noChangeArrowheads="1"/>
          </p:cNvPicPr>
          <p:nvPr/>
        </p:nvPicPr>
        <p:blipFill>
          <a:blip r:embed="rId3" cstate="print"/>
          <a:srcRect/>
          <a:stretch>
            <a:fillRect/>
          </a:stretch>
        </p:blipFill>
        <p:spPr bwMode="auto">
          <a:xfrm>
            <a:off x="533400" y="990600"/>
            <a:ext cx="3048000" cy="1920875"/>
          </a:xfrm>
          <a:prstGeom prst="rect">
            <a:avLst/>
          </a:prstGeom>
          <a:noFill/>
          <a:ln w="9525">
            <a:noFill/>
            <a:miter lim="800000"/>
            <a:headEnd/>
            <a:tailEnd/>
          </a:ln>
        </p:spPr>
      </p:pic>
      <p:pic>
        <p:nvPicPr>
          <p:cNvPr id="58374" name="Picture 5" descr="washingtonlee"/>
          <p:cNvPicPr>
            <a:picLocks noChangeAspect="1" noChangeArrowheads="1"/>
          </p:cNvPicPr>
          <p:nvPr/>
        </p:nvPicPr>
        <p:blipFill>
          <a:blip r:embed="rId4" cstate="print"/>
          <a:srcRect/>
          <a:stretch>
            <a:fillRect/>
          </a:stretch>
        </p:blipFill>
        <p:spPr bwMode="auto">
          <a:xfrm>
            <a:off x="533400" y="3429000"/>
            <a:ext cx="3429000" cy="1981200"/>
          </a:xfrm>
          <a:prstGeom prst="rect">
            <a:avLst/>
          </a:prstGeom>
          <a:noFill/>
          <a:ln w="9525">
            <a:noFill/>
            <a:miter lim="800000"/>
            <a:headEnd/>
            <a:tailEnd/>
          </a:ln>
        </p:spPr>
      </p:pic>
      <p:sp>
        <p:nvSpPr>
          <p:cNvPr id="58375" name="Text Box 6"/>
          <p:cNvSpPr txBox="1">
            <a:spLocks noChangeArrowheads="1"/>
          </p:cNvSpPr>
          <p:nvPr/>
        </p:nvSpPr>
        <p:spPr bwMode="auto">
          <a:xfrm>
            <a:off x="457200" y="3048000"/>
            <a:ext cx="3200400" cy="274638"/>
          </a:xfrm>
          <a:prstGeom prst="rect">
            <a:avLst/>
          </a:prstGeom>
          <a:noFill/>
          <a:ln w="9525">
            <a:noFill/>
            <a:miter lim="800000"/>
            <a:headEnd/>
            <a:tailEnd/>
          </a:ln>
        </p:spPr>
        <p:txBody>
          <a:bodyPr>
            <a:spAutoFit/>
          </a:bodyPr>
          <a:lstStyle/>
          <a:p>
            <a:pPr eaLnBrk="1" hangingPunct="1">
              <a:spcBef>
                <a:spcPct val="50000"/>
              </a:spcBef>
            </a:pPr>
            <a:r>
              <a:rPr lang="en-US" sz="1200">
                <a:solidFill>
                  <a:srgbClr val="FF0000"/>
                </a:solidFill>
              </a:rPr>
              <a:t>Mary Ludwig Hays a.k.a. Molly Pitcher</a:t>
            </a:r>
          </a:p>
        </p:txBody>
      </p:sp>
      <p:sp>
        <p:nvSpPr>
          <p:cNvPr id="58376" name="Text Box 7"/>
          <p:cNvSpPr txBox="1">
            <a:spLocks noChangeArrowheads="1"/>
          </p:cNvSpPr>
          <p:nvPr/>
        </p:nvSpPr>
        <p:spPr bwMode="auto">
          <a:xfrm>
            <a:off x="533400" y="5486400"/>
            <a:ext cx="3886200" cy="549275"/>
          </a:xfrm>
          <a:prstGeom prst="rect">
            <a:avLst/>
          </a:prstGeom>
          <a:noFill/>
          <a:ln w="9525">
            <a:noFill/>
            <a:miter lim="800000"/>
            <a:headEnd/>
            <a:tailEnd/>
          </a:ln>
        </p:spPr>
        <p:txBody>
          <a:bodyPr>
            <a:spAutoFit/>
          </a:bodyPr>
          <a:lstStyle/>
          <a:p>
            <a:pPr eaLnBrk="1" hangingPunct="1">
              <a:spcBef>
                <a:spcPct val="50000"/>
              </a:spcBef>
            </a:pPr>
            <a:r>
              <a:rPr lang="en-US" sz="1200"/>
              <a:t>              </a:t>
            </a:r>
            <a:r>
              <a:rPr lang="en-US" sz="1200">
                <a:solidFill>
                  <a:srgbClr val="FF0000"/>
                </a:solidFill>
              </a:rPr>
              <a:t>Washington confronts General Lee  </a:t>
            </a:r>
          </a:p>
          <a:p>
            <a:pPr eaLnBrk="1" hangingPunct="1">
              <a:spcBef>
                <a:spcPct val="50000"/>
              </a:spcBef>
            </a:pPr>
            <a:r>
              <a:rPr lang="en-US" sz="1200">
                <a:solidFill>
                  <a:srgbClr val="FF0000"/>
                </a:solidFill>
              </a:rPr>
              <a:t>         (Washington is said to have cursed at Lee) </a:t>
            </a:r>
          </a:p>
        </p:txBody>
      </p:sp>
      <p:sp>
        <p:nvSpPr>
          <p:cNvPr id="58377" name="Rectangle 8"/>
          <p:cNvSpPr>
            <a:spLocks noChangeArrowheads="1"/>
          </p:cNvSpPr>
          <p:nvPr/>
        </p:nvSpPr>
        <p:spPr bwMode="auto">
          <a:xfrm>
            <a:off x="7467600" y="228600"/>
            <a:ext cx="1447800" cy="533400"/>
          </a:xfrm>
          <a:prstGeom prst="rect">
            <a:avLst/>
          </a:prstGeom>
          <a:solidFill>
            <a:srgbClr val="969696"/>
          </a:solidFill>
          <a:ln w="9525">
            <a:solidFill>
              <a:srgbClr val="808080"/>
            </a:solidFill>
            <a:miter lim="800000"/>
            <a:headEnd/>
            <a:tailEnd/>
          </a:ln>
        </p:spPr>
        <p:txBody>
          <a:bodyPr wrap="none" anchor="ctr"/>
          <a:lstStyle/>
          <a:p>
            <a:pPr algn="ctr" eaLnBrk="1" hangingPunct="1"/>
            <a:r>
              <a:rPr lang="en-US" b="1">
                <a:solidFill>
                  <a:schemeClr val="bg1"/>
                </a:solidFill>
              </a:rPr>
              <a:t>New Jersey</a:t>
            </a:r>
          </a:p>
        </p:txBody>
      </p:sp>
      <p:sp>
        <p:nvSpPr>
          <p:cNvPr id="58378" name="Rectangle 12"/>
          <p:cNvSpPr>
            <a:spLocks noChangeArrowheads="1"/>
          </p:cNvSpPr>
          <p:nvPr/>
        </p:nvSpPr>
        <p:spPr bwMode="auto">
          <a:xfrm>
            <a:off x="3962400" y="6400800"/>
            <a:ext cx="1157288" cy="274638"/>
          </a:xfrm>
          <a:prstGeom prst="rect">
            <a:avLst/>
          </a:prstGeom>
          <a:noFill/>
          <a:ln w="9525" algn="ctr">
            <a:noFill/>
            <a:miter lim="800000"/>
            <a:headEnd/>
            <a:tailEnd/>
          </a:ln>
        </p:spPr>
        <p:txBody>
          <a:bodyPr wrap="none">
            <a:spAutoFit/>
          </a:bodyPr>
          <a:lstStyle/>
          <a:p>
            <a:pPr marL="342900" indent="-342900" eaLnBrk="1" hangingPunct="1">
              <a:spcBef>
                <a:spcPct val="50000"/>
              </a:spcBef>
            </a:pPr>
            <a:r>
              <a:rPr lang="en-US" sz="1200">
                <a:solidFill>
                  <a:schemeClr val="bg1"/>
                </a:solidFill>
              </a:rPr>
              <a:t>Cicero © 2007</a:t>
            </a:r>
          </a:p>
        </p:txBody>
      </p:sp>
      <p:sp>
        <p:nvSpPr>
          <p:cNvPr id="58379" name="Slide Number Placeholder 10"/>
          <p:cNvSpPr>
            <a:spLocks noGrp="1"/>
          </p:cNvSpPr>
          <p:nvPr>
            <p:ph type="sldNum" sz="quarter" idx="12"/>
          </p:nvPr>
        </p:nvSpPr>
        <p:spPr>
          <a:noFill/>
        </p:spPr>
        <p:txBody>
          <a:bodyPr/>
          <a:lstStyle/>
          <a:p>
            <a:fld id="{037360AA-4A5C-4DB4-9785-D8C72FB21CD0}" type="slidenum">
              <a:rPr lang="en-US" smtClean="0"/>
              <a:pPr/>
              <a:t>53</a:t>
            </a:fld>
            <a:endParaRPr lang="en-US" smtClean="0"/>
          </a:p>
        </p:txBody>
      </p:sp>
      <p:pic>
        <p:nvPicPr>
          <p:cNvPr id="58380" name="Picture 2" descr="C:\Users\psommers\Desktop\AIHE_long.jpg"/>
          <p:cNvPicPr>
            <a:picLocks noChangeAspect="1" noChangeArrowheads="1"/>
          </p:cNvPicPr>
          <p:nvPr/>
        </p:nvPicPr>
        <p:blipFill>
          <a:blip r:embed="rId5"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58371">
                                            <p:txEl>
                                              <p:pRg st="0" end="0"/>
                                            </p:txEl>
                                          </p:spTgt>
                                        </p:tgtEl>
                                        <p:attrNameLst>
                                          <p:attrName>style.visibility</p:attrName>
                                        </p:attrNameLst>
                                      </p:cBhvr>
                                      <p:to>
                                        <p:strVal val="visible"/>
                                      </p:to>
                                    </p:set>
                                    <p:anim calcmode="lin" valueType="num">
                                      <p:cBhvr>
                                        <p:cTn id="15" dur="500" fill="hold"/>
                                        <p:tgtEl>
                                          <p:spTgt spid="5837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8371">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58371">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5837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58371">
                                            <p:txEl>
                                              <p:pRg st="1" end="1"/>
                                            </p:txEl>
                                          </p:spTgt>
                                        </p:tgtEl>
                                        <p:attrNameLst>
                                          <p:attrName>style.visibility</p:attrName>
                                        </p:attrNameLst>
                                      </p:cBhvr>
                                      <p:to>
                                        <p:strVal val="visible"/>
                                      </p:to>
                                    </p:set>
                                    <p:anim calcmode="lin" valueType="num">
                                      <p:cBhvr>
                                        <p:cTn id="23" dur="500" fill="hold"/>
                                        <p:tgtEl>
                                          <p:spTgt spid="5837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58371">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58371">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5837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58371">
                                            <p:txEl>
                                              <p:pRg st="2" end="2"/>
                                            </p:txEl>
                                          </p:spTgt>
                                        </p:tgtEl>
                                        <p:attrNameLst>
                                          <p:attrName>style.visibility</p:attrName>
                                        </p:attrNameLst>
                                      </p:cBhvr>
                                      <p:to>
                                        <p:strVal val="visible"/>
                                      </p:to>
                                    </p:set>
                                    <p:anim calcmode="lin" valueType="num">
                                      <p:cBhvr>
                                        <p:cTn id="31" dur="500" fill="hold"/>
                                        <p:tgtEl>
                                          <p:spTgt spid="58371">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58371">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58371">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5837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58371">
                                            <p:txEl>
                                              <p:pRg st="3" end="3"/>
                                            </p:txEl>
                                          </p:spTgt>
                                        </p:tgtEl>
                                        <p:attrNameLst>
                                          <p:attrName>style.visibility</p:attrName>
                                        </p:attrNameLst>
                                      </p:cBhvr>
                                      <p:to>
                                        <p:strVal val="visible"/>
                                      </p:to>
                                    </p:set>
                                    <p:anim calcmode="lin" valueType="num">
                                      <p:cBhvr>
                                        <p:cTn id="39" dur="500" fill="hold"/>
                                        <p:tgtEl>
                                          <p:spTgt spid="58371">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58371">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58371">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58371">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58371">
                                            <p:txEl>
                                              <p:pRg st="4" end="4"/>
                                            </p:txEl>
                                          </p:spTgt>
                                        </p:tgtEl>
                                        <p:attrNameLst>
                                          <p:attrName>style.visibility</p:attrName>
                                        </p:attrNameLst>
                                      </p:cBhvr>
                                      <p:to>
                                        <p:strVal val="visible"/>
                                      </p:to>
                                    </p:set>
                                    <p:anim calcmode="lin" valueType="num">
                                      <p:cBhvr>
                                        <p:cTn id="47" dur="500" fill="hold"/>
                                        <p:tgtEl>
                                          <p:spTgt spid="58371">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58371">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58371">
                                            <p:txEl>
                                              <p:pRg st="4" end="4"/>
                                            </p:txEl>
                                          </p:spTgt>
                                        </p:tgtEl>
                                        <p:attrNameLst>
                                          <p:attrName>style.rotation</p:attrName>
                                        </p:attrNameLst>
                                      </p:cBhvr>
                                      <p:tavLst>
                                        <p:tav tm="0">
                                          <p:val>
                                            <p:fltVal val="360"/>
                                          </p:val>
                                        </p:tav>
                                        <p:tav tm="100000">
                                          <p:val>
                                            <p:fltVal val="0"/>
                                          </p:val>
                                        </p:tav>
                                      </p:tavLst>
                                    </p:anim>
                                    <p:animEffect transition="in" filter="fade">
                                      <p:cBhvr>
                                        <p:cTn id="50" dur="500"/>
                                        <p:tgtEl>
                                          <p:spTgt spid="583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8371"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idx="4294967295"/>
          </p:nvPr>
        </p:nvSpPr>
        <p:spPr>
          <a:xfrm>
            <a:off x="1219200" y="0"/>
            <a:ext cx="7467600" cy="1143000"/>
          </a:xfrm>
        </p:spPr>
        <p:txBody>
          <a:bodyPr/>
          <a:lstStyle/>
          <a:p>
            <a:pPr algn="ctr" eaLnBrk="1" hangingPunct="1"/>
            <a:r>
              <a:rPr lang="en-US" smtClean="0">
                <a:solidFill>
                  <a:srgbClr val="FF0000"/>
                </a:solidFill>
              </a:rPr>
              <a:t>The War at Sea</a:t>
            </a:r>
          </a:p>
        </p:txBody>
      </p:sp>
      <p:sp>
        <p:nvSpPr>
          <p:cNvPr id="59395" name="Rectangle 3"/>
          <p:cNvSpPr>
            <a:spLocks noGrp="1" noChangeArrowheads="1"/>
          </p:cNvSpPr>
          <p:nvPr>
            <p:ph type="body" idx="4294967295"/>
          </p:nvPr>
        </p:nvSpPr>
        <p:spPr>
          <a:xfrm>
            <a:off x="3657600" y="1295400"/>
            <a:ext cx="4953000" cy="4572000"/>
          </a:xfrm>
        </p:spPr>
        <p:txBody>
          <a:bodyPr/>
          <a:lstStyle/>
          <a:p>
            <a:pPr eaLnBrk="1" hangingPunct="1">
              <a:lnSpc>
                <a:spcPct val="80000"/>
              </a:lnSpc>
            </a:pPr>
            <a:r>
              <a:rPr lang="en-US" sz="1800" smtClean="0">
                <a:solidFill>
                  <a:srgbClr val="33CCFF"/>
                </a:solidFill>
              </a:rPr>
              <a:t>While the British fleet greatly outnumbered the Americans, there were a few </a:t>
            </a:r>
            <a:r>
              <a:rPr lang="en-US" sz="1800" b="1" smtClean="0">
                <a:solidFill>
                  <a:srgbClr val="33CCFF"/>
                </a:solidFill>
                <a:hlinkClick r:id="rId3" action="ppaction://hlinksldjump"/>
              </a:rPr>
              <a:t>engagements</a:t>
            </a:r>
            <a:r>
              <a:rPr lang="en-US" sz="1800" smtClean="0">
                <a:solidFill>
                  <a:srgbClr val="33CCFF"/>
                </a:solidFill>
              </a:rPr>
              <a:t> on the high seas.</a:t>
            </a:r>
          </a:p>
          <a:p>
            <a:pPr eaLnBrk="1" hangingPunct="1">
              <a:lnSpc>
                <a:spcPct val="80000"/>
              </a:lnSpc>
            </a:pPr>
            <a:r>
              <a:rPr lang="en-US" sz="1800" smtClean="0">
                <a:solidFill>
                  <a:srgbClr val="33CCFF"/>
                </a:solidFill>
              </a:rPr>
              <a:t>The British naval strategy throughout the war was to </a:t>
            </a:r>
            <a:r>
              <a:rPr lang="en-US" sz="1800" b="1" smtClean="0">
                <a:solidFill>
                  <a:srgbClr val="33CCFF"/>
                </a:solidFill>
                <a:hlinkClick r:id="rId3" action="ppaction://hlinksldjump"/>
              </a:rPr>
              <a:t>blockade</a:t>
            </a:r>
            <a:r>
              <a:rPr lang="en-US" sz="1800" smtClean="0">
                <a:solidFill>
                  <a:srgbClr val="33CCFF"/>
                </a:solidFill>
              </a:rPr>
              <a:t> the colonies and cut them off from supplies from France.</a:t>
            </a:r>
          </a:p>
          <a:p>
            <a:pPr eaLnBrk="1" hangingPunct="1">
              <a:lnSpc>
                <a:spcPct val="80000"/>
              </a:lnSpc>
            </a:pPr>
            <a:r>
              <a:rPr lang="en-US" sz="1800" smtClean="0">
                <a:solidFill>
                  <a:srgbClr val="33CCFF"/>
                </a:solidFill>
              </a:rPr>
              <a:t>One of the most famous sea battles occurred on September 23, 1779 off the coast of England.</a:t>
            </a:r>
          </a:p>
          <a:p>
            <a:pPr eaLnBrk="1" hangingPunct="1">
              <a:lnSpc>
                <a:spcPct val="80000"/>
              </a:lnSpc>
            </a:pPr>
            <a:r>
              <a:rPr lang="en-US" sz="1800" smtClean="0">
                <a:solidFill>
                  <a:srgbClr val="33CCFF"/>
                </a:solidFill>
              </a:rPr>
              <a:t>American captain John Paul Jones, using a converted slave ship, attacked the British warship </a:t>
            </a:r>
            <a:r>
              <a:rPr lang="en-US" sz="1800" i="1" smtClean="0">
                <a:solidFill>
                  <a:srgbClr val="33CCFF"/>
                </a:solidFill>
              </a:rPr>
              <a:t>Serapis</a:t>
            </a:r>
            <a:r>
              <a:rPr lang="en-US" sz="1800" smtClean="0">
                <a:solidFill>
                  <a:srgbClr val="33CCFF"/>
                </a:solidFill>
              </a:rPr>
              <a:t>.</a:t>
            </a:r>
          </a:p>
          <a:p>
            <a:pPr eaLnBrk="1" hangingPunct="1">
              <a:lnSpc>
                <a:spcPct val="80000"/>
              </a:lnSpc>
            </a:pPr>
            <a:r>
              <a:rPr lang="en-US" sz="1800" smtClean="0">
                <a:solidFill>
                  <a:srgbClr val="33CCFF"/>
                </a:solidFill>
              </a:rPr>
              <a:t>After a tough three-hour battle, and with many of their guns out of commission, the Americans were able to board the </a:t>
            </a:r>
            <a:r>
              <a:rPr lang="en-US" sz="1800" i="1" smtClean="0">
                <a:solidFill>
                  <a:srgbClr val="33CCFF"/>
                </a:solidFill>
              </a:rPr>
              <a:t>Serapis</a:t>
            </a:r>
            <a:r>
              <a:rPr lang="en-US" sz="1800" smtClean="0">
                <a:solidFill>
                  <a:srgbClr val="33CCFF"/>
                </a:solidFill>
              </a:rPr>
              <a:t> and capture the ship.</a:t>
            </a:r>
          </a:p>
          <a:p>
            <a:pPr eaLnBrk="1" hangingPunct="1">
              <a:lnSpc>
                <a:spcPct val="80000"/>
              </a:lnSpc>
            </a:pPr>
            <a:r>
              <a:rPr lang="en-US" sz="1800" smtClean="0">
                <a:solidFill>
                  <a:srgbClr val="33CCFF"/>
                </a:solidFill>
              </a:rPr>
              <a:t>When the British called for Jones’ surrender early in the battle, he replied “I have not yet begun to fight.”</a:t>
            </a:r>
          </a:p>
        </p:txBody>
      </p:sp>
      <p:pic>
        <p:nvPicPr>
          <p:cNvPr id="59397" name="Picture 5" descr="jpjones2"/>
          <p:cNvPicPr>
            <a:picLocks noChangeAspect="1" noChangeArrowheads="1"/>
          </p:cNvPicPr>
          <p:nvPr/>
        </p:nvPicPr>
        <p:blipFill>
          <a:blip r:embed="rId4" cstate="print"/>
          <a:srcRect/>
          <a:stretch>
            <a:fillRect/>
          </a:stretch>
        </p:blipFill>
        <p:spPr bwMode="auto">
          <a:xfrm>
            <a:off x="381000" y="3810000"/>
            <a:ext cx="2952750" cy="1752600"/>
          </a:xfrm>
          <a:prstGeom prst="rect">
            <a:avLst/>
          </a:prstGeom>
          <a:noFill/>
          <a:ln w="9525">
            <a:noFill/>
            <a:miter lim="800000"/>
            <a:headEnd/>
            <a:tailEnd/>
          </a:ln>
        </p:spPr>
      </p:pic>
      <p:sp>
        <p:nvSpPr>
          <p:cNvPr id="59398" name="Text Box 6"/>
          <p:cNvSpPr txBox="1">
            <a:spLocks noChangeArrowheads="1"/>
          </p:cNvSpPr>
          <p:nvPr/>
        </p:nvSpPr>
        <p:spPr bwMode="auto">
          <a:xfrm>
            <a:off x="228600" y="5638800"/>
            <a:ext cx="3733800" cy="304800"/>
          </a:xfrm>
          <a:prstGeom prst="rect">
            <a:avLst/>
          </a:prstGeom>
          <a:noFill/>
          <a:ln w="9525" algn="ctr">
            <a:noFill/>
            <a:miter lim="800000"/>
            <a:headEnd/>
            <a:tailEnd/>
          </a:ln>
        </p:spPr>
        <p:txBody>
          <a:bodyPr>
            <a:spAutoFit/>
          </a:bodyPr>
          <a:lstStyle/>
          <a:p>
            <a:pPr marL="342900" indent="-342900" eaLnBrk="1" hangingPunct="1">
              <a:spcBef>
                <a:spcPct val="50000"/>
              </a:spcBef>
            </a:pPr>
            <a:r>
              <a:rPr lang="en-US" sz="1400">
                <a:solidFill>
                  <a:srgbClr val="9966FF"/>
                </a:solidFill>
              </a:rPr>
              <a:t>HMS </a:t>
            </a:r>
            <a:r>
              <a:rPr lang="en-US" sz="1400" i="1">
                <a:solidFill>
                  <a:srgbClr val="9966FF"/>
                </a:solidFill>
              </a:rPr>
              <a:t>Serapis</a:t>
            </a:r>
            <a:r>
              <a:rPr lang="en-US" sz="1400">
                <a:solidFill>
                  <a:srgbClr val="9966FF"/>
                </a:solidFill>
              </a:rPr>
              <a:t> vs. the </a:t>
            </a:r>
            <a:r>
              <a:rPr lang="en-US" sz="1400" i="1">
                <a:solidFill>
                  <a:srgbClr val="9966FF"/>
                </a:solidFill>
              </a:rPr>
              <a:t>Bonhomme Richard</a:t>
            </a:r>
          </a:p>
        </p:txBody>
      </p:sp>
      <p:sp>
        <p:nvSpPr>
          <p:cNvPr id="59399" name="Text Box 7"/>
          <p:cNvSpPr txBox="1">
            <a:spLocks noChangeArrowheads="1"/>
          </p:cNvSpPr>
          <p:nvPr/>
        </p:nvSpPr>
        <p:spPr bwMode="auto">
          <a:xfrm>
            <a:off x="381000" y="3124200"/>
            <a:ext cx="3505200" cy="549275"/>
          </a:xfrm>
          <a:prstGeom prst="rect">
            <a:avLst/>
          </a:prstGeom>
          <a:noFill/>
          <a:ln w="9525" algn="ctr">
            <a:noFill/>
            <a:miter lim="800000"/>
            <a:headEnd/>
            <a:tailEnd/>
          </a:ln>
        </p:spPr>
        <p:txBody>
          <a:bodyPr>
            <a:spAutoFit/>
          </a:bodyPr>
          <a:lstStyle/>
          <a:p>
            <a:pPr marL="342900" indent="-342900" eaLnBrk="1" hangingPunct="1">
              <a:spcBef>
                <a:spcPct val="50000"/>
              </a:spcBef>
            </a:pPr>
            <a:r>
              <a:rPr lang="en-US" sz="1200">
                <a:solidFill>
                  <a:srgbClr val="00CC00"/>
                </a:solidFill>
              </a:rPr>
              <a:t>Commodore John Barry</a:t>
            </a:r>
          </a:p>
          <a:p>
            <a:pPr marL="342900" indent="-342900" eaLnBrk="1" hangingPunct="1">
              <a:spcBef>
                <a:spcPct val="50000"/>
              </a:spcBef>
            </a:pPr>
            <a:r>
              <a:rPr lang="en-US" sz="1200">
                <a:solidFill>
                  <a:srgbClr val="00CC00"/>
                </a:solidFill>
              </a:rPr>
              <a:t>Father of the American Navy</a:t>
            </a:r>
          </a:p>
        </p:txBody>
      </p:sp>
      <p:sp>
        <p:nvSpPr>
          <p:cNvPr id="59400" name="Rectangle 11"/>
          <p:cNvSpPr>
            <a:spLocks noChangeArrowheads="1"/>
          </p:cNvSpPr>
          <p:nvPr/>
        </p:nvSpPr>
        <p:spPr bwMode="auto">
          <a:xfrm>
            <a:off x="3886200" y="6583363"/>
            <a:ext cx="1157288" cy="274637"/>
          </a:xfrm>
          <a:prstGeom prst="rect">
            <a:avLst/>
          </a:prstGeom>
          <a:noFill/>
          <a:ln w="9525" algn="ctr">
            <a:noFill/>
            <a:miter lim="800000"/>
            <a:headEnd/>
            <a:tailEnd/>
          </a:ln>
        </p:spPr>
        <p:txBody>
          <a:bodyPr wrap="none">
            <a:spAutoFit/>
          </a:bodyPr>
          <a:lstStyle/>
          <a:p>
            <a:pPr marL="342900" indent="-342900" eaLnBrk="1" hangingPunct="1">
              <a:spcBef>
                <a:spcPct val="50000"/>
              </a:spcBef>
            </a:pPr>
            <a:r>
              <a:rPr lang="en-US" sz="1200">
                <a:solidFill>
                  <a:schemeClr val="bg1"/>
                </a:solidFill>
              </a:rPr>
              <a:t>Cicero © 2007</a:t>
            </a:r>
          </a:p>
        </p:txBody>
      </p:sp>
      <p:pic>
        <p:nvPicPr>
          <p:cNvPr id="59401" name="Picture 15" descr="Barry72SM"/>
          <p:cNvPicPr>
            <a:picLocks noChangeAspect="1" noChangeArrowheads="1"/>
          </p:cNvPicPr>
          <p:nvPr/>
        </p:nvPicPr>
        <p:blipFill>
          <a:blip r:embed="rId5" cstate="print"/>
          <a:srcRect/>
          <a:stretch>
            <a:fillRect/>
          </a:stretch>
        </p:blipFill>
        <p:spPr bwMode="auto">
          <a:xfrm>
            <a:off x="533400" y="609600"/>
            <a:ext cx="2146300" cy="2362200"/>
          </a:xfrm>
          <a:prstGeom prst="rect">
            <a:avLst/>
          </a:prstGeom>
          <a:noFill/>
          <a:ln w="9525">
            <a:noFill/>
            <a:miter lim="800000"/>
            <a:headEnd/>
            <a:tailEnd/>
          </a:ln>
        </p:spPr>
      </p:pic>
      <p:sp>
        <p:nvSpPr>
          <p:cNvPr id="59402" name="Slide Number Placeholder 9"/>
          <p:cNvSpPr>
            <a:spLocks noGrp="1"/>
          </p:cNvSpPr>
          <p:nvPr>
            <p:ph type="sldNum" sz="quarter" idx="12"/>
          </p:nvPr>
        </p:nvSpPr>
        <p:spPr>
          <a:noFill/>
        </p:spPr>
        <p:txBody>
          <a:bodyPr/>
          <a:lstStyle/>
          <a:p>
            <a:fld id="{0AFC9FBE-2ADD-4233-8EB0-1D87FDCC8006}" type="slidenum">
              <a:rPr lang="en-US" smtClean="0"/>
              <a:pPr/>
              <a:t>54</a:t>
            </a:fld>
            <a:endParaRPr lang="en-US" smtClean="0"/>
          </a:p>
        </p:txBody>
      </p:sp>
      <p:pic>
        <p:nvPicPr>
          <p:cNvPr id="59403" name="Picture 2" descr="C:\Users\psommers\Desktop\AIHE_long.jpg"/>
          <p:cNvPicPr>
            <a:picLocks noChangeAspect="1" noChangeArrowheads="1"/>
          </p:cNvPicPr>
          <p:nvPr/>
        </p:nvPicPr>
        <p:blipFill>
          <a:blip r:embed="rId6"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9395">
                                            <p:txEl>
                                              <p:pRg st="0" end="0"/>
                                            </p:txEl>
                                          </p:spTgt>
                                        </p:tgtEl>
                                        <p:attrNameLst>
                                          <p:attrName>style.visibility</p:attrName>
                                        </p:attrNameLst>
                                      </p:cBhvr>
                                      <p:to>
                                        <p:strVal val="visible"/>
                                      </p:to>
                                    </p:set>
                                    <p:animEffect transition="in" filter="dissolve">
                                      <p:cBhvr>
                                        <p:cTn id="12" dur="500"/>
                                        <p:tgtEl>
                                          <p:spTgt spid="593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9395">
                                            <p:txEl>
                                              <p:pRg st="1" end="1"/>
                                            </p:txEl>
                                          </p:spTgt>
                                        </p:tgtEl>
                                        <p:attrNameLst>
                                          <p:attrName>style.visibility</p:attrName>
                                        </p:attrNameLst>
                                      </p:cBhvr>
                                      <p:to>
                                        <p:strVal val="visible"/>
                                      </p:to>
                                    </p:set>
                                    <p:animEffect transition="in" filter="dissolve">
                                      <p:cBhvr>
                                        <p:cTn id="17" dur="500"/>
                                        <p:tgtEl>
                                          <p:spTgt spid="593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9395">
                                            <p:txEl>
                                              <p:pRg st="2" end="2"/>
                                            </p:txEl>
                                          </p:spTgt>
                                        </p:tgtEl>
                                        <p:attrNameLst>
                                          <p:attrName>style.visibility</p:attrName>
                                        </p:attrNameLst>
                                      </p:cBhvr>
                                      <p:to>
                                        <p:strVal val="visible"/>
                                      </p:to>
                                    </p:set>
                                    <p:animEffect transition="in" filter="dissolve">
                                      <p:cBhvr>
                                        <p:cTn id="22" dur="500"/>
                                        <p:tgtEl>
                                          <p:spTgt spid="593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9395">
                                            <p:txEl>
                                              <p:pRg st="3" end="3"/>
                                            </p:txEl>
                                          </p:spTgt>
                                        </p:tgtEl>
                                        <p:attrNameLst>
                                          <p:attrName>style.visibility</p:attrName>
                                        </p:attrNameLst>
                                      </p:cBhvr>
                                      <p:to>
                                        <p:strVal val="visible"/>
                                      </p:to>
                                    </p:set>
                                    <p:animEffect transition="in" filter="dissolve">
                                      <p:cBhvr>
                                        <p:cTn id="27" dur="500"/>
                                        <p:tgtEl>
                                          <p:spTgt spid="5939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9395">
                                            <p:txEl>
                                              <p:pRg st="4" end="4"/>
                                            </p:txEl>
                                          </p:spTgt>
                                        </p:tgtEl>
                                        <p:attrNameLst>
                                          <p:attrName>style.visibility</p:attrName>
                                        </p:attrNameLst>
                                      </p:cBhvr>
                                      <p:to>
                                        <p:strVal val="visible"/>
                                      </p:to>
                                    </p:set>
                                    <p:animEffect transition="in" filter="dissolve">
                                      <p:cBhvr>
                                        <p:cTn id="32" dur="500"/>
                                        <p:tgtEl>
                                          <p:spTgt spid="5939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9395">
                                            <p:txEl>
                                              <p:pRg st="5" end="5"/>
                                            </p:txEl>
                                          </p:spTgt>
                                        </p:tgtEl>
                                        <p:attrNameLst>
                                          <p:attrName>style.visibility</p:attrName>
                                        </p:attrNameLst>
                                      </p:cBhvr>
                                      <p:to>
                                        <p:strVal val="visible"/>
                                      </p:to>
                                    </p:set>
                                    <p:animEffect transition="in" filter="dissolve">
                                      <p:cBhvr>
                                        <p:cTn id="37" dur="500"/>
                                        <p:tgtEl>
                                          <p:spTgt spid="593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9395"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idx="4294967295"/>
          </p:nvPr>
        </p:nvSpPr>
        <p:spPr/>
        <p:txBody>
          <a:bodyPr/>
          <a:lstStyle/>
          <a:p>
            <a:pPr algn="ctr" eaLnBrk="1" hangingPunct="1"/>
            <a:r>
              <a:rPr lang="en-US" smtClean="0"/>
              <a:t>War Moves to the South</a:t>
            </a:r>
          </a:p>
        </p:txBody>
      </p:sp>
      <p:pic>
        <p:nvPicPr>
          <p:cNvPr id="60420" name="Picture 4" descr="Ch6TheSouth1780_map"/>
          <p:cNvPicPr>
            <a:picLocks noGrp="1" noChangeAspect="1" noChangeArrowheads="1"/>
          </p:cNvPicPr>
          <p:nvPr>
            <p:ph type="body" idx="4294967295"/>
          </p:nvPr>
        </p:nvPicPr>
        <p:blipFill>
          <a:blip r:embed="rId3" cstate="print"/>
          <a:srcRect/>
          <a:stretch>
            <a:fillRect/>
          </a:stretch>
        </p:blipFill>
        <p:spPr>
          <a:xfrm>
            <a:off x="2286000" y="2066925"/>
            <a:ext cx="4648200" cy="3562350"/>
          </a:xfrm>
          <a:noFill/>
        </p:spPr>
      </p:pic>
      <p:sp>
        <p:nvSpPr>
          <p:cNvPr id="60421" name="Slide Number Placeholder 4"/>
          <p:cNvSpPr>
            <a:spLocks noGrp="1"/>
          </p:cNvSpPr>
          <p:nvPr>
            <p:ph type="sldNum" sz="quarter" idx="12"/>
          </p:nvPr>
        </p:nvSpPr>
        <p:spPr>
          <a:noFill/>
        </p:spPr>
        <p:txBody>
          <a:bodyPr/>
          <a:lstStyle/>
          <a:p>
            <a:fld id="{4D3E3246-9EFE-4D29-8DD3-F8E5E373DC5B}" type="slidenum">
              <a:rPr lang="en-US" smtClean="0"/>
              <a:pPr/>
              <a:t>55</a:t>
            </a:fld>
            <a:endParaRPr lang="en-US" smtClean="0"/>
          </a:p>
        </p:txBody>
      </p:sp>
      <p:pic>
        <p:nvPicPr>
          <p:cNvPr id="60422" name="Picture 2" descr="C:\Users\psommers\Desktop\AIHE_long.jpg"/>
          <p:cNvPicPr>
            <a:picLocks noChangeAspect="1" noChangeArrowheads="1"/>
          </p:cNvPicPr>
          <p:nvPr/>
        </p:nvPicPr>
        <p:blipFill>
          <a:blip r:embed="rId4"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9"/>
          <p:cNvSpPr>
            <a:spLocks noGrp="1" noChangeArrowheads="1"/>
          </p:cNvSpPr>
          <p:nvPr>
            <p:ph type="ftr" sz="quarter" idx="11"/>
          </p:nvPr>
        </p:nvSpPr>
        <p:spPr>
          <a:noFill/>
        </p:spPr>
        <p:txBody>
          <a:bodyPr/>
          <a:lstStyle/>
          <a:p>
            <a:r>
              <a:rPr lang="en-US" smtClean="0"/>
              <a:t>Copyright © 2010 AIHE</a:t>
            </a:r>
          </a:p>
        </p:txBody>
      </p:sp>
      <p:pic>
        <p:nvPicPr>
          <p:cNvPr id="61443" name="Picture 4" descr="cornwallis"/>
          <p:cNvPicPr>
            <a:picLocks noGrp="1" noChangeAspect="1" noChangeArrowheads="1"/>
          </p:cNvPicPr>
          <p:nvPr>
            <p:ph type="body" idx="4294967295"/>
          </p:nvPr>
        </p:nvPicPr>
        <p:blipFill>
          <a:blip r:embed="rId3" cstate="print"/>
          <a:srcRect/>
          <a:stretch>
            <a:fillRect/>
          </a:stretch>
        </p:blipFill>
        <p:spPr>
          <a:xfrm>
            <a:off x="3171825" y="1828800"/>
            <a:ext cx="2874963" cy="4038600"/>
          </a:xfrm>
          <a:noFill/>
        </p:spPr>
      </p:pic>
      <p:sp>
        <p:nvSpPr>
          <p:cNvPr id="2" name="Text Box 5"/>
          <p:cNvSpPr>
            <a:spLocks noGrp="1" noChangeArrowheads="1"/>
          </p:cNvSpPr>
          <p:nvPr>
            <p:ph type="title" idx="4294967295"/>
          </p:nvPr>
        </p:nvSpPr>
        <p:spPr>
          <a:noFill/>
        </p:spPr>
        <p:txBody>
          <a:bodyPr/>
          <a:lstStyle/>
          <a:p>
            <a:pPr algn="ctr" eaLnBrk="1" hangingPunct="1">
              <a:lnSpc>
                <a:spcPct val="100000"/>
              </a:lnSpc>
              <a:spcBef>
                <a:spcPct val="50000"/>
              </a:spcBef>
            </a:pPr>
            <a:r>
              <a:rPr lang="en-US" b="1" smtClean="0"/>
              <a:t>General Sir Charles Cornwallis</a:t>
            </a:r>
          </a:p>
        </p:txBody>
      </p:sp>
      <p:sp>
        <p:nvSpPr>
          <p:cNvPr id="61445" name="Slide Number Placeholder 4"/>
          <p:cNvSpPr>
            <a:spLocks noGrp="1"/>
          </p:cNvSpPr>
          <p:nvPr>
            <p:ph type="sldNum" sz="quarter" idx="12"/>
          </p:nvPr>
        </p:nvSpPr>
        <p:spPr>
          <a:noFill/>
        </p:spPr>
        <p:txBody>
          <a:bodyPr/>
          <a:lstStyle/>
          <a:p>
            <a:fld id="{78980195-7123-4AD3-AE4D-8BEE028ED8CA}" type="slidenum">
              <a:rPr lang="en-US" smtClean="0"/>
              <a:pPr/>
              <a:t>56</a:t>
            </a:fld>
            <a:endParaRPr lang="en-US" smtClean="0"/>
          </a:p>
        </p:txBody>
      </p:sp>
      <p:pic>
        <p:nvPicPr>
          <p:cNvPr id="61446" name="Picture 2" descr="C:\Users\psommers\Desktop\AIHE_long.jpg"/>
          <p:cNvPicPr>
            <a:picLocks noChangeAspect="1" noChangeArrowheads="1"/>
          </p:cNvPicPr>
          <p:nvPr/>
        </p:nvPicPr>
        <p:blipFill>
          <a:blip r:embed="rId4"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idx="4294967295"/>
          </p:nvPr>
        </p:nvSpPr>
        <p:spPr/>
        <p:txBody>
          <a:bodyPr/>
          <a:lstStyle/>
          <a:p>
            <a:pPr eaLnBrk="1" hangingPunct="1"/>
            <a:r>
              <a:rPr lang="en-US" smtClean="0">
                <a:solidFill>
                  <a:srgbClr val="FFFF00"/>
                </a:solidFill>
              </a:rPr>
              <a:t>Southern Disasters</a:t>
            </a:r>
          </a:p>
        </p:txBody>
      </p:sp>
      <p:sp>
        <p:nvSpPr>
          <p:cNvPr id="62468" name="Rectangle 3"/>
          <p:cNvSpPr>
            <a:spLocks noGrp="1" noChangeArrowheads="1"/>
          </p:cNvSpPr>
          <p:nvPr>
            <p:ph type="body" idx="4294967295"/>
          </p:nvPr>
        </p:nvSpPr>
        <p:spPr/>
        <p:txBody>
          <a:bodyPr/>
          <a:lstStyle/>
          <a:p>
            <a:pPr eaLnBrk="1" hangingPunct="1"/>
            <a:r>
              <a:rPr lang="en-US" smtClean="0">
                <a:solidFill>
                  <a:srgbClr val="00CC00"/>
                </a:solidFill>
              </a:rPr>
              <a:t>Charleston</a:t>
            </a:r>
          </a:p>
          <a:p>
            <a:pPr eaLnBrk="1" hangingPunct="1"/>
            <a:r>
              <a:rPr lang="en-US" smtClean="0">
                <a:solidFill>
                  <a:srgbClr val="00CC00"/>
                </a:solidFill>
              </a:rPr>
              <a:t>Waxhaws</a:t>
            </a:r>
          </a:p>
          <a:p>
            <a:pPr eaLnBrk="1" hangingPunct="1"/>
            <a:r>
              <a:rPr lang="en-US" smtClean="0">
                <a:solidFill>
                  <a:srgbClr val="00CC00"/>
                </a:solidFill>
              </a:rPr>
              <a:t>Camden</a:t>
            </a:r>
          </a:p>
          <a:p>
            <a:pPr eaLnBrk="1" hangingPunct="1"/>
            <a:r>
              <a:rPr lang="en-US" smtClean="0">
                <a:solidFill>
                  <a:srgbClr val="00CC00"/>
                </a:solidFill>
              </a:rPr>
              <a:t>Guilford Courthouse</a:t>
            </a:r>
          </a:p>
          <a:p>
            <a:pPr lvl="1" eaLnBrk="1" hangingPunct="1"/>
            <a:r>
              <a:rPr lang="en-US" sz="1200" smtClean="0">
                <a:solidFill>
                  <a:srgbClr val="00CC00"/>
                </a:solidFill>
              </a:rPr>
              <a:t>(empty Pyrrhic British victory)</a:t>
            </a:r>
          </a:p>
        </p:txBody>
      </p:sp>
      <p:pic>
        <p:nvPicPr>
          <p:cNvPr id="62469" name="Picture 5" descr="gates"/>
          <p:cNvPicPr>
            <a:picLocks noChangeAspect="1" noChangeArrowheads="1"/>
          </p:cNvPicPr>
          <p:nvPr/>
        </p:nvPicPr>
        <p:blipFill>
          <a:blip r:embed="rId3" cstate="print"/>
          <a:srcRect/>
          <a:stretch>
            <a:fillRect/>
          </a:stretch>
        </p:blipFill>
        <p:spPr bwMode="auto">
          <a:xfrm>
            <a:off x="5867400" y="1905000"/>
            <a:ext cx="1920875" cy="2438400"/>
          </a:xfrm>
          <a:prstGeom prst="rect">
            <a:avLst/>
          </a:prstGeom>
          <a:noFill/>
          <a:ln w="9525">
            <a:noFill/>
            <a:miter lim="800000"/>
            <a:headEnd/>
            <a:tailEnd/>
          </a:ln>
        </p:spPr>
      </p:pic>
      <p:sp>
        <p:nvSpPr>
          <p:cNvPr id="62470" name="Text Box 6"/>
          <p:cNvSpPr txBox="1">
            <a:spLocks noChangeArrowheads="1"/>
          </p:cNvSpPr>
          <p:nvPr/>
        </p:nvSpPr>
        <p:spPr bwMode="auto">
          <a:xfrm>
            <a:off x="6172200" y="4495800"/>
            <a:ext cx="1593850" cy="366713"/>
          </a:xfrm>
          <a:prstGeom prst="rect">
            <a:avLst/>
          </a:prstGeom>
          <a:noFill/>
          <a:ln w="9525">
            <a:noFill/>
            <a:miter lim="800000"/>
            <a:headEnd/>
            <a:tailEnd/>
          </a:ln>
        </p:spPr>
        <p:txBody>
          <a:bodyPr wrap="none">
            <a:spAutoFit/>
          </a:bodyPr>
          <a:lstStyle/>
          <a:p>
            <a:r>
              <a:rPr lang="en-US">
                <a:solidFill>
                  <a:srgbClr val="FF0000"/>
                </a:solidFill>
              </a:rPr>
              <a:t>Horatio Gates</a:t>
            </a:r>
          </a:p>
        </p:txBody>
      </p:sp>
      <p:sp>
        <p:nvSpPr>
          <p:cNvPr id="62471" name="Slide Number Placeholder 6"/>
          <p:cNvSpPr>
            <a:spLocks noGrp="1"/>
          </p:cNvSpPr>
          <p:nvPr>
            <p:ph type="sldNum" sz="quarter" idx="12"/>
          </p:nvPr>
        </p:nvSpPr>
        <p:spPr>
          <a:noFill/>
        </p:spPr>
        <p:txBody>
          <a:bodyPr/>
          <a:lstStyle/>
          <a:p>
            <a:fld id="{F7B0E949-4E33-47B7-8BAE-EE631F59488E}" type="slidenum">
              <a:rPr lang="en-US" smtClean="0"/>
              <a:pPr/>
              <a:t>57</a:t>
            </a:fld>
            <a:endParaRPr lang="en-US" smtClean="0"/>
          </a:p>
        </p:txBody>
      </p:sp>
      <p:pic>
        <p:nvPicPr>
          <p:cNvPr id="62472" name="Picture 2" descr="C:\Users\psommers\Desktop\AIHE_long.jpg"/>
          <p:cNvPicPr>
            <a:picLocks noChangeAspect="1" noChangeArrowheads="1"/>
          </p:cNvPicPr>
          <p:nvPr/>
        </p:nvPicPr>
        <p:blipFill>
          <a:blip r:embed="rId4"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idx="4294967295"/>
          </p:nvPr>
        </p:nvSpPr>
        <p:spPr>
          <a:xfrm>
            <a:off x="381000" y="457200"/>
            <a:ext cx="8153400" cy="1143000"/>
          </a:xfrm>
        </p:spPr>
        <p:txBody>
          <a:bodyPr/>
          <a:lstStyle/>
          <a:p>
            <a:pPr eaLnBrk="1" hangingPunct="1">
              <a:defRPr/>
            </a:pPr>
            <a:r>
              <a:rPr lang="en-US" b="1" smtClean="0">
                <a:solidFill>
                  <a:srgbClr val="00CC00"/>
                </a:solidFill>
                <a:effectLst>
                  <a:outerShdw blurRad="38100" dist="38100" dir="2700000" algn="tl">
                    <a:srgbClr val="FFFFFF"/>
                  </a:outerShdw>
                </a:effectLst>
              </a:rPr>
              <a:t>3 Major Boosts</a:t>
            </a:r>
          </a:p>
        </p:txBody>
      </p:sp>
      <p:sp>
        <p:nvSpPr>
          <p:cNvPr id="63492" name="Rectangle 8"/>
          <p:cNvSpPr>
            <a:spLocks noGrp="1" noChangeArrowheads="1"/>
          </p:cNvSpPr>
          <p:nvPr>
            <p:ph sz="half" idx="4294967295"/>
          </p:nvPr>
        </p:nvSpPr>
        <p:spPr>
          <a:xfrm>
            <a:off x="533400" y="1828800"/>
            <a:ext cx="4000500" cy="4038600"/>
          </a:xfrm>
        </p:spPr>
        <p:txBody>
          <a:bodyPr/>
          <a:lstStyle/>
          <a:p>
            <a:endParaRPr lang="en-US" sz="2300" smtClean="0"/>
          </a:p>
        </p:txBody>
      </p:sp>
      <p:sp>
        <p:nvSpPr>
          <p:cNvPr id="63493" name="Rectangle 9"/>
          <p:cNvSpPr>
            <a:spLocks noGrp="1" noChangeArrowheads="1"/>
          </p:cNvSpPr>
          <p:nvPr>
            <p:ph type="body" sz="half" idx="4294967295"/>
          </p:nvPr>
        </p:nvSpPr>
        <p:spPr>
          <a:xfrm>
            <a:off x="4572000" y="1828800"/>
            <a:ext cx="4114800" cy="4038600"/>
          </a:xfrm>
        </p:spPr>
        <p:txBody>
          <a:bodyPr/>
          <a:lstStyle/>
          <a:p>
            <a:r>
              <a:rPr lang="en-US" sz="2300" b="1" smtClean="0">
                <a:solidFill>
                  <a:srgbClr val="FFFF00"/>
                </a:solidFill>
              </a:rPr>
              <a:t>The French Arrive in Newport under Comte de Rochambeau</a:t>
            </a:r>
          </a:p>
          <a:p>
            <a:r>
              <a:rPr lang="en-US" sz="2300" b="1" smtClean="0">
                <a:solidFill>
                  <a:srgbClr val="FFFF00"/>
                </a:solidFill>
              </a:rPr>
              <a:t>Loyalists’ rapine re-ignite Patriots in the South</a:t>
            </a:r>
          </a:p>
          <a:p>
            <a:r>
              <a:rPr lang="en-US" sz="2300" b="1" smtClean="0">
                <a:solidFill>
                  <a:srgbClr val="FFFF00"/>
                </a:solidFill>
              </a:rPr>
              <a:t>Bowing to George Washington, Congress replaces Gates with Greene</a:t>
            </a:r>
          </a:p>
        </p:txBody>
      </p:sp>
      <p:pic>
        <p:nvPicPr>
          <p:cNvPr id="63494" name="Picture 5" descr="GCRCNATHANIELGREENE"/>
          <p:cNvPicPr>
            <a:picLocks noChangeAspect="1" noChangeArrowheads="1"/>
          </p:cNvPicPr>
          <p:nvPr/>
        </p:nvPicPr>
        <p:blipFill>
          <a:blip r:embed="rId3" cstate="print"/>
          <a:srcRect/>
          <a:stretch>
            <a:fillRect/>
          </a:stretch>
        </p:blipFill>
        <p:spPr bwMode="auto">
          <a:xfrm>
            <a:off x="990600" y="1905000"/>
            <a:ext cx="2652713" cy="3276600"/>
          </a:xfrm>
          <a:prstGeom prst="rect">
            <a:avLst/>
          </a:prstGeom>
          <a:noFill/>
          <a:ln w="9525">
            <a:noFill/>
            <a:miter lim="800000"/>
            <a:headEnd/>
            <a:tailEnd/>
          </a:ln>
        </p:spPr>
      </p:pic>
      <p:sp>
        <p:nvSpPr>
          <p:cNvPr id="63495" name="Text Box 6"/>
          <p:cNvSpPr txBox="1">
            <a:spLocks noChangeArrowheads="1"/>
          </p:cNvSpPr>
          <p:nvPr/>
        </p:nvSpPr>
        <p:spPr bwMode="auto">
          <a:xfrm>
            <a:off x="1219200" y="5562600"/>
            <a:ext cx="1974850" cy="366713"/>
          </a:xfrm>
          <a:prstGeom prst="rect">
            <a:avLst/>
          </a:prstGeom>
          <a:noFill/>
          <a:ln w="9525">
            <a:noFill/>
            <a:miter lim="800000"/>
            <a:headEnd/>
            <a:tailEnd/>
          </a:ln>
        </p:spPr>
        <p:txBody>
          <a:bodyPr wrap="none">
            <a:spAutoFit/>
          </a:bodyPr>
          <a:lstStyle/>
          <a:p>
            <a:r>
              <a:rPr lang="en-US"/>
              <a:t>Nathaniel Greene</a:t>
            </a:r>
          </a:p>
        </p:txBody>
      </p:sp>
      <p:sp>
        <p:nvSpPr>
          <p:cNvPr id="63496" name="Slide Number Placeholder 7"/>
          <p:cNvSpPr>
            <a:spLocks noGrp="1"/>
          </p:cNvSpPr>
          <p:nvPr>
            <p:ph type="sldNum" sz="quarter" idx="12"/>
          </p:nvPr>
        </p:nvSpPr>
        <p:spPr>
          <a:noFill/>
        </p:spPr>
        <p:txBody>
          <a:bodyPr/>
          <a:lstStyle/>
          <a:p>
            <a:fld id="{47732DFB-0DE6-41C5-A882-42A3A9141328}" type="slidenum">
              <a:rPr lang="en-US" smtClean="0"/>
              <a:pPr/>
              <a:t>58</a:t>
            </a:fld>
            <a:endParaRPr lang="en-US" smtClean="0"/>
          </a:p>
        </p:txBody>
      </p:sp>
      <p:pic>
        <p:nvPicPr>
          <p:cNvPr id="63497" name="Picture 2" descr="C:\Users\psommers\Desktop\AIHE_long.jpg"/>
          <p:cNvPicPr>
            <a:picLocks noChangeAspect="1" noChangeArrowheads="1"/>
          </p:cNvPicPr>
          <p:nvPr/>
        </p:nvPicPr>
        <p:blipFill>
          <a:blip r:embed="rId4"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898"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9"/>
          <p:cNvSpPr>
            <a:spLocks noGrp="1" noChangeArrowheads="1"/>
          </p:cNvSpPr>
          <p:nvPr>
            <p:ph type="ftr" sz="quarter" idx="11"/>
          </p:nvPr>
        </p:nvSpPr>
        <p:spPr>
          <a:noFill/>
        </p:spPr>
        <p:txBody>
          <a:bodyPr/>
          <a:lstStyle/>
          <a:p>
            <a:r>
              <a:rPr lang="en-US" smtClean="0"/>
              <a:t>Copyright © 2010 AIHE</a:t>
            </a:r>
          </a:p>
        </p:txBody>
      </p:sp>
      <p:sp>
        <p:nvSpPr>
          <p:cNvPr id="64515" name="Rectangle 2"/>
          <p:cNvSpPr>
            <a:spLocks noGrp="1" noChangeArrowheads="1"/>
          </p:cNvSpPr>
          <p:nvPr>
            <p:ph type="title" idx="4294967295"/>
          </p:nvPr>
        </p:nvSpPr>
        <p:spPr>
          <a:xfrm>
            <a:off x="457200" y="304800"/>
            <a:ext cx="8229600" cy="838200"/>
          </a:xfrm>
        </p:spPr>
        <p:txBody>
          <a:bodyPr/>
          <a:lstStyle/>
          <a:p>
            <a:pPr algn="ctr" eaLnBrk="1" hangingPunct="1"/>
            <a:r>
              <a:rPr lang="en-US" smtClean="0">
                <a:solidFill>
                  <a:schemeClr val="tx1"/>
                </a:solidFill>
              </a:rPr>
              <a:t>Kings Mountain</a:t>
            </a:r>
            <a:r>
              <a:rPr lang="en-US" sz="1800" smtClean="0">
                <a:solidFill>
                  <a:schemeClr val="tx1"/>
                </a:solidFill>
              </a:rPr>
              <a:t/>
            </a:r>
            <a:br>
              <a:rPr lang="en-US" sz="1800" smtClean="0">
                <a:solidFill>
                  <a:schemeClr val="tx1"/>
                </a:solidFill>
              </a:rPr>
            </a:br>
            <a:r>
              <a:rPr lang="en-US" sz="1800" smtClean="0">
                <a:solidFill>
                  <a:schemeClr val="tx1"/>
                </a:solidFill>
              </a:rPr>
              <a:t>October 7, 1780</a:t>
            </a:r>
            <a:endParaRPr lang="en-US" smtClean="0">
              <a:solidFill>
                <a:schemeClr val="tx1"/>
              </a:solidFill>
            </a:endParaRPr>
          </a:p>
        </p:txBody>
      </p:sp>
      <p:sp>
        <p:nvSpPr>
          <p:cNvPr id="64516" name="Rectangle 3"/>
          <p:cNvSpPr>
            <a:spLocks noGrp="1" noChangeArrowheads="1"/>
          </p:cNvSpPr>
          <p:nvPr>
            <p:ph type="body" idx="4294967295"/>
          </p:nvPr>
        </p:nvSpPr>
        <p:spPr>
          <a:xfrm>
            <a:off x="4114800" y="1600200"/>
            <a:ext cx="4267200" cy="4572000"/>
          </a:xfrm>
        </p:spPr>
        <p:txBody>
          <a:bodyPr/>
          <a:lstStyle/>
          <a:p>
            <a:pPr eaLnBrk="1" hangingPunct="1">
              <a:lnSpc>
                <a:spcPct val="80000"/>
              </a:lnSpc>
            </a:pPr>
            <a:r>
              <a:rPr lang="en-US" sz="1600" smtClean="0">
                <a:solidFill>
                  <a:srgbClr val="FF0000"/>
                </a:solidFill>
              </a:rPr>
              <a:t>This battle was fought primarily between local militias from the South. The Americans were called </a:t>
            </a:r>
            <a:r>
              <a:rPr lang="en-US" sz="1600" smtClean="0">
                <a:solidFill>
                  <a:srgbClr val="FF0000"/>
                </a:solidFill>
                <a:hlinkClick r:id="rId3" action="ppaction://hlinksldjump"/>
              </a:rPr>
              <a:t>Whigs</a:t>
            </a:r>
            <a:r>
              <a:rPr lang="en-US" sz="1600" smtClean="0">
                <a:solidFill>
                  <a:srgbClr val="FF0000"/>
                </a:solidFill>
              </a:rPr>
              <a:t> or </a:t>
            </a:r>
            <a:r>
              <a:rPr lang="en-US" sz="1600" smtClean="0">
                <a:solidFill>
                  <a:srgbClr val="FF0000"/>
                </a:solidFill>
                <a:hlinkClick r:id="rId4" action="ppaction://hlinksldjump"/>
              </a:rPr>
              <a:t>Patriots</a:t>
            </a:r>
            <a:r>
              <a:rPr lang="en-US" sz="1600" smtClean="0">
                <a:solidFill>
                  <a:srgbClr val="FF0000"/>
                </a:solidFill>
              </a:rPr>
              <a:t> while the British supporters were called </a:t>
            </a:r>
            <a:r>
              <a:rPr lang="en-US" sz="1600" smtClean="0">
                <a:solidFill>
                  <a:srgbClr val="FF0000"/>
                </a:solidFill>
                <a:hlinkClick r:id="rId4" action="ppaction://hlinksldjump"/>
              </a:rPr>
              <a:t>Tories</a:t>
            </a:r>
            <a:r>
              <a:rPr lang="en-US" sz="1600" smtClean="0">
                <a:solidFill>
                  <a:srgbClr val="FF0000"/>
                </a:solidFill>
              </a:rPr>
              <a:t> or </a:t>
            </a:r>
            <a:r>
              <a:rPr lang="en-US" sz="1600" smtClean="0">
                <a:solidFill>
                  <a:srgbClr val="FF0000"/>
                </a:solidFill>
                <a:hlinkClick r:id="rId5" action="ppaction://hlinksldjump"/>
              </a:rPr>
              <a:t>Loyalists</a:t>
            </a:r>
            <a:r>
              <a:rPr lang="en-US" sz="1600" smtClean="0">
                <a:solidFill>
                  <a:srgbClr val="FF0000"/>
                </a:solidFill>
              </a:rPr>
              <a:t>.</a:t>
            </a:r>
          </a:p>
          <a:p>
            <a:pPr eaLnBrk="1" hangingPunct="1">
              <a:lnSpc>
                <a:spcPct val="80000"/>
              </a:lnSpc>
            </a:pPr>
            <a:r>
              <a:rPr lang="en-US" sz="1600" smtClean="0">
                <a:solidFill>
                  <a:srgbClr val="FF0000"/>
                </a:solidFill>
              </a:rPr>
              <a:t>The Patriots were able to surround a large force of loyalists on Kings Mountain and a very violent battle began. </a:t>
            </a:r>
          </a:p>
          <a:p>
            <a:pPr eaLnBrk="1" hangingPunct="1">
              <a:lnSpc>
                <a:spcPct val="80000"/>
              </a:lnSpc>
            </a:pPr>
            <a:r>
              <a:rPr lang="en-US" sz="1600" smtClean="0">
                <a:solidFill>
                  <a:srgbClr val="FF0000"/>
                </a:solidFill>
              </a:rPr>
              <a:t>The Americans were angered by the British tactics of burning homes and killing Patriot soldiers who surrendered in the South.</a:t>
            </a:r>
          </a:p>
          <a:p>
            <a:pPr eaLnBrk="1" hangingPunct="1">
              <a:lnSpc>
                <a:spcPct val="80000"/>
              </a:lnSpc>
            </a:pPr>
            <a:r>
              <a:rPr lang="en-US" sz="1600" smtClean="0">
                <a:solidFill>
                  <a:srgbClr val="FF0000"/>
                </a:solidFill>
              </a:rPr>
              <a:t>The Revolutionaries attacked the Tories on Kings Mountain with the battle cry of “Tarleton quarter” (No prisoners). </a:t>
            </a:r>
          </a:p>
          <a:p>
            <a:pPr eaLnBrk="1" hangingPunct="1">
              <a:lnSpc>
                <a:spcPct val="80000"/>
              </a:lnSpc>
            </a:pPr>
            <a:r>
              <a:rPr lang="en-US" sz="1600" smtClean="0">
                <a:solidFill>
                  <a:srgbClr val="FF0000"/>
                </a:solidFill>
              </a:rPr>
              <a:t>The Americans wiped out the Loyalist forces killing or capturing 1,000 compared with the Patriot losses of 90.</a:t>
            </a:r>
          </a:p>
        </p:txBody>
      </p:sp>
      <p:pic>
        <p:nvPicPr>
          <p:cNvPr id="64517" name="Picture 4" descr="kingsmountain"/>
          <p:cNvPicPr>
            <a:picLocks noChangeAspect="1" noChangeArrowheads="1"/>
          </p:cNvPicPr>
          <p:nvPr/>
        </p:nvPicPr>
        <p:blipFill>
          <a:blip r:embed="rId6" cstate="print"/>
          <a:srcRect/>
          <a:stretch>
            <a:fillRect/>
          </a:stretch>
        </p:blipFill>
        <p:spPr bwMode="auto">
          <a:xfrm>
            <a:off x="533400" y="3657600"/>
            <a:ext cx="2514600" cy="1995488"/>
          </a:xfrm>
          <a:prstGeom prst="rect">
            <a:avLst/>
          </a:prstGeom>
          <a:noFill/>
          <a:ln w="9525">
            <a:noFill/>
            <a:miter lim="800000"/>
            <a:headEnd/>
            <a:tailEnd/>
          </a:ln>
        </p:spPr>
      </p:pic>
      <p:pic>
        <p:nvPicPr>
          <p:cNvPr id="64518" name="Picture 5" descr="riflemen-forest"/>
          <p:cNvPicPr>
            <a:picLocks noChangeAspect="1" noChangeArrowheads="1"/>
          </p:cNvPicPr>
          <p:nvPr/>
        </p:nvPicPr>
        <p:blipFill>
          <a:blip r:embed="rId7" cstate="print"/>
          <a:srcRect/>
          <a:stretch>
            <a:fillRect/>
          </a:stretch>
        </p:blipFill>
        <p:spPr bwMode="auto">
          <a:xfrm>
            <a:off x="381000" y="1219200"/>
            <a:ext cx="3200400" cy="1733550"/>
          </a:xfrm>
          <a:prstGeom prst="rect">
            <a:avLst/>
          </a:prstGeom>
          <a:noFill/>
          <a:ln w="9525">
            <a:noFill/>
            <a:miter lim="800000"/>
            <a:headEnd/>
            <a:tailEnd/>
          </a:ln>
        </p:spPr>
      </p:pic>
      <p:sp>
        <p:nvSpPr>
          <p:cNvPr id="64519" name="Rectangle 6"/>
          <p:cNvSpPr>
            <a:spLocks noChangeArrowheads="1"/>
          </p:cNvSpPr>
          <p:nvPr/>
        </p:nvSpPr>
        <p:spPr bwMode="auto">
          <a:xfrm>
            <a:off x="7086600" y="228600"/>
            <a:ext cx="1828800" cy="457200"/>
          </a:xfrm>
          <a:prstGeom prst="rect">
            <a:avLst/>
          </a:prstGeom>
          <a:solidFill>
            <a:srgbClr val="0000FF"/>
          </a:solidFill>
          <a:ln w="9525">
            <a:solidFill>
              <a:srgbClr val="0000FF"/>
            </a:solidFill>
            <a:miter lim="800000"/>
            <a:headEnd/>
            <a:tailEnd/>
          </a:ln>
        </p:spPr>
        <p:txBody>
          <a:bodyPr wrap="none" anchor="ctr"/>
          <a:lstStyle/>
          <a:p>
            <a:pPr algn="ctr" eaLnBrk="1" hangingPunct="1"/>
            <a:r>
              <a:rPr lang="en-US" b="1"/>
              <a:t>South Carolina</a:t>
            </a:r>
          </a:p>
        </p:txBody>
      </p:sp>
      <p:sp>
        <p:nvSpPr>
          <p:cNvPr id="64520" name="Text Box 7"/>
          <p:cNvSpPr txBox="1">
            <a:spLocks noChangeArrowheads="1"/>
          </p:cNvSpPr>
          <p:nvPr/>
        </p:nvSpPr>
        <p:spPr bwMode="auto">
          <a:xfrm>
            <a:off x="304800" y="3048000"/>
            <a:ext cx="3581400" cy="457200"/>
          </a:xfrm>
          <a:prstGeom prst="rect">
            <a:avLst/>
          </a:prstGeom>
          <a:noFill/>
          <a:ln w="9525">
            <a:noFill/>
            <a:miter lim="800000"/>
            <a:headEnd/>
            <a:tailEnd/>
          </a:ln>
        </p:spPr>
        <p:txBody>
          <a:bodyPr>
            <a:spAutoFit/>
          </a:bodyPr>
          <a:lstStyle/>
          <a:p>
            <a:pPr eaLnBrk="1" hangingPunct="1">
              <a:spcBef>
                <a:spcPct val="50000"/>
              </a:spcBef>
            </a:pPr>
            <a:r>
              <a:rPr lang="en-US" sz="1200">
                <a:solidFill>
                  <a:srgbClr val="00CC00"/>
                </a:solidFill>
              </a:rPr>
              <a:t>American sharpshooters picked off British and Loyalist targets throughout the day.</a:t>
            </a:r>
          </a:p>
        </p:txBody>
      </p:sp>
      <p:sp>
        <p:nvSpPr>
          <p:cNvPr id="64521" name="Text Box 8"/>
          <p:cNvSpPr txBox="1">
            <a:spLocks noChangeArrowheads="1"/>
          </p:cNvSpPr>
          <p:nvPr/>
        </p:nvSpPr>
        <p:spPr bwMode="auto">
          <a:xfrm>
            <a:off x="304800" y="5638800"/>
            <a:ext cx="3124200" cy="457200"/>
          </a:xfrm>
          <a:prstGeom prst="rect">
            <a:avLst/>
          </a:prstGeom>
          <a:noFill/>
          <a:ln w="9525">
            <a:noFill/>
            <a:miter lim="800000"/>
            <a:headEnd/>
            <a:tailEnd/>
          </a:ln>
        </p:spPr>
        <p:txBody>
          <a:bodyPr>
            <a:spAutoFit/>
          </a:bodyPr>
          <a:lstStyle/>
          <a:p>
            <a:pPr eaLnBrk="1" hangingPunct="1">
              <a:spcBef>
                <a:spcPct val="50000"/>
              </a:spcBef>
            </a:pPr>
            <a:r>
              <a:rPr lang="en-US" sz="1200">
                <a:solidFill>
                  <a:srgbClr val="00CC00"/>
                </a:solidFill>
              </a:rPr>
              <a:t>American militia in the South were excellent shots.</a:t>
            </a:r>
          </a:p>
        </p:txBody>
      </p:sp>
      <p:sp>
        <p:nvSpPr>
          <p:cNvPr id="64522" name="Slide Number Placeholder 9"/>
          <p:cNvSpPr>
            <a:spLocks noGrp="1"/>
          </p:cNvSpPr>
          <p:nvPr>
            <p:ph type="sldNum" sz="quarter" idx="12"/>
          </p:nvPr>
        </p:nvSpPr>
        <p:spPr>
          <a:noFill/>
        </p:spPr>
        <p:txBody>
          <a:bodyPr/>
          <a:lstStyle/>
          <a:p>
            <a:fld id="{49510A04-ABDF-467C-AF7B-01F7875FEB13}" type="slidenum">
              <a:rPr lang="en-US" smtClean="0"/>
              <a:pPr/>
              <a:t>59</a:t>
            </a:fld>
            <a:endParaRPr lang="en-US" smtClean="0"/>
          </a:p>
        </p:txBody>
      </p:sp>
      <p:pic>
        <p:nvPicPr>
          <p:cNvPr id="64523" name="Picture 2" descr="C:\Users\psommers\Desktop\AIHE_long.jpg"/>
          <p:cNvPicPr>
            <a:picLocks noChangeAspect="1" noChangeArrowheads="1"/>
          </p:cNvPicPr>
          <p:nvPr/>
        </p:nvPicPr>
        <p:blipFill>
          <a:blip r:embed="rId8"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idx="4294967295"/>
          </p:nvPr>
        </p:nvSpPr>
        <p:spPr/>
        <p:txBody>
          <a:bodyPr/>
          <a:lstStyle/>
          <a:p>
            <a:pPr algn="ctr" eaLnBrk="1" hangingPunct="1"/>
            <a:r>
              <a:rPr lang="en-US" sz="3200" b="1" smtClean="0">
                <a:solidFill>
                  <a:srgbClr val="00CC00"/>
                </a:solidFill>
              </a:rPr>
              <a:t>Also, shattered myth of British invincibility</a:t>
            </a:r>
            <a:br>
              <a:rPr lang="en-US" sz="3200" b="1" smtClean="0">
                <a:solidFill>
                  <a:srgbClr val="00CC00"/>
                </a:solidFill>
              </a:rPr>
            </a:br>
            <a:r>
              <a:rPr lang="en-US" sz="3200" b="1" smtClean="0">
                <a:solidFill>
                  <a:srgbClr val="00CC00"/>
                </a:solidFill>
              </a:rPr>
              <a:t>in the minds of the colonists</a:t>
            </a:r>
          </a:p>
        </p:txBody>
      </p:sp>
      <p:sp>
        <p:nvSpPr>
          <p:cNvPr id="10244" name="Rectangle 3"/>
          <p:cNvSpPr>
            <a:spLocks noGrp="1" noChangeArrowheads="1"/>
          </p:cNvSpPr>
          <p:nvPr>
            <p:ph type="body" idx="4294967295"/>
          </p:nvPr>
        </p:nvSpPr>
        <p:spPr/>
        <p:txBody>
          <a:bodyPr/>
          <a:lstStyle/>
          <a:p>
            <a:pPr eaLnBrk="1" hangingPunct="1"/>
            <a:r>
              <a:rPr lang="en-US" sz="2800" smtClean="0"/>
              <a:t>Friction between British officers and the militia</a:t>
            </a:r>
          </a:p>
          <a:p>
            <a:pPr eaLnBrk="1" hangingPunct="1"/>
            <a:r>
              <a:rPr lang="en-US" sz="2800" smtClean="0"/>
              <a:t>They called the colonists savages</a:t>
            </a:r>
          </a:p>
          <a:p>
            <a:pPr lvl="1" eaLnBrk="1" hangingPunct="1"/>
            <a:r>
              <a:rPr lang="en-US" smtClean="0"/>
              <a:t>Yankee Doodle Dandy</a:t>
            </a:r>
          </a:p>
          <a:p>
            <a:pPr eaLnBrk="1" hangingPunct="1"/>
            <a:r>
              <a:rPr lang="en-US" sz="2800" smtClean="0"/>
              <a:t>Colonists still traded with the French and Spanish</a:t>
            </a:r>
          </a:p>
          <a:p>
            <a:pPr eaLnBrk="1" hangingPunct="1"/>
            <a:r>
              <a:rPr lang="en-US" sz="2800" smtClean="0"/>
              <a:t>Militia would only fight in their home colony</a:t>
            </a:r>
          </a:p>
          <a:p>
            <a:pPr eaLnBrk="1" hangingPunct="1"/>
            <a:r>
              <a:rPr lang="en-US" sz="2800" smtClean="0"/>
              <a:t>Some colonies would not fight or send money</a:t>
            </a:r>
          </a:p>
          <a:p>
            <a:pPr eaLnBrk="1" hangingPunct="1"/>
            <a:r>
              <a:rPr lang="en-US" sz="2800" smtClean="0"/>
              <a:t>William Pitt had to bribe colonies to participate</a:t>
            </a:r>
          </a:p>
        </p:txBody>
      </p:sp>
      <p:sp>
        <p:nvSpPr>
          <p:cNvPr id="10245" name="Slide Number Placeholder 4"/>
          <p:cNvSpPr>
            <a:spLocks noGrp="1"/>
          </p:cNvSpPr>
          <p:nvPr>
            <p:ph type="sldNum" sz="quarter" idx="12"/>
          </p:nvPr>
        </p:nvSpPr>
        <p:spPr>
          <a:noFill/>
        </p:spPr>
        <p:txBody>
          <a:bodyPr/>
          <a:lstStyle/>
          <a:p>
            <a:fld id="{2BCEF151-F68D-4A52-8611-F6364836C8BA}" type="slidenum">
              <a:rPr lang="en-US" smtClean="0"/>
              <a:pPr/>
              <a:t>6</a:t>
            </a:fld>
            <a:endParaRPr lang="en-US" smtClean="0"/>
          </a:p>
        </p:txBody>
      </p:sp>
      <p:pic>
        <p:nvPicPr>
          <p:cNvPr id="10246"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9"/>
          <p:cNvSpPr>
            <a:spLocks noGrp="1" noChangeArrowheads="1"/>
          </p:cNvSpPr>
          <p:nvPr>
            <p:ph type="ftr" sz="quarter" idx="11"/>
          </p:nvPr>
        </p:nvSpPr>
        <p:spPr>
          <a:noFill/>
        </p:spPr>
        <p:txBody>
          <a:bodyPr/>
          <a:lstStyle/>
          <a:p>
            <a:r>
              <a:rPr lang="en-US" smtClean="0"/>
              <a:t>Copyright © 2010 AIHE</a:t>
            </a:r>
          </a:p>
        </p:txBody>
      </p:sp>
      <p:sp>
        <p:nvSpPr>
          <p:cNvPr id="65539" name="Rectangle 2"/>
          <p:cNvSpPr>
            <a:spLocks noGrp="1" noChangeArrowheads="1"/>
          </p:cNvSpPr>
          <p:nvPr>
            <p:ph type="title" idx="4294967295"/>
          </p:nvPr>
        </p:nvSpPr>
        <p:spPr>
          <a:xfrm>
            <a:off x="457200" y="304800"/>
            <a:ext cx="8229600" cy="1143000"/>
          </a:xfrm>
        </p:spPr>
        <p:txBody>
          <a:bodyPr/>
          <a:lstStyle/>
          <a:p>
            <a:pPr algn="ctr" eaLnBrk="1" hangingPunct="1"/>
            <a:r>
              <a:rPr lang="en-US" smtClean="0">
                <a:solidFill>
                  <a:srgbClr val="FF0000"/>
                </a:solidFill>
              </a:rPr>
              <a:t>Cowpens</a:t>
            </a:r>
            <a:br>
              <a:rPr lang="en-US" smtClean="0">
                <a:solidFill>
                  <a:srgbClr val="FF0000"/>
                </a:solidFill>
              </a:rPr>
            </a:br>
            <a:r>
              <a:rPr lang="en-US" sz="1800" smtClean="0">
                <a:solidFill>
                  <a:srgbClr val="FF0000"/>
                </a:solidFill>
              </a:rPr>
              <a:t/>
            </a:r>
            <a:br>
              <a:rPr lang="en-US" sz="1800" smtClean="0">
                <a:solidFill>
                  <a:srgbClr val="FF0000"/>
                </a:solidFill>
              </a:rPr>
            </a:br>
            <a:r>
              <a:rPr lang="en-US" sz="1800" smtClean="0">
                <a:solidFill>
                  <a:srgbClr val="FF0000"/>
                </a:solidFill>
              </a:rPr>
              <a:t>January 17, 1781</a:t>
            </a:r>
            <a:endParaRPr lang="en-US" smtClean="0">
              <a:solidFill>
                <a:srgbClr val="FF0000"/>
              </a:solidFill>
            </a:endParaRPr>
          </a:p>
        </p:txBody>
      </p:sp>
      <p:sp>
        <p:nvSpPr>
          <p:cNvPr id="65540" name="Rectangle 3"/>
          <p:cNvSpPr>
            <a:spLocks noGrp="1" noChangeArrowheads="1"/>
          </p:cNvSpPr>
          <p:nvPr>
            <p:ph type="body" idx="4294967295"/>
          </p:nvPr>
        </p:nvSpPr>
        <p:spPr>
          <a:xfrm>
            <a:off x="4191000" y="1676400"/>
            <a:ext cx="4572000" cy="4343400"/>
          </a:xfrm>
        </p:spPr>
        <p:txBody>
          <a:bodyPr/>
          <a:lstStyle/>
          <a:p>
            <a:pPr eaLnBrk="1" hangingPunct="1">
              <a:lnSpc>
                <a:spcPct val="80000"/>
              </a:lnSpc>
            </a:pPr>
            <a:r>
              <a:rPr lang="en-US" sz="1800" smtClean="0">
                <a:solidFill>
                  <a:srgbClr val="9966FF"/>
                </a:solidFill>
              </a:rPr>
              <a:t>The British Colonel Banastre Tarleton, was pursuing Daniel Morgan and his combined force of </a:t>
            </a:r>
            <a:r>
              <a:rPr lang="en-US" sz="1800" smtClean="0">
                <a:solidFill>
                  <a:srgbClr val="9966FF"/>
                </a:solidFill>
                <a:hlinkClick r:id="rId3" action="ppaction://hlinksldjump"/>
              </a:rPr>
              <a:t>Continentals</a:t>
            </a:r>
            <a:r>
              <a:rPr lang="en-US" sz="1800" smtClean="0">
                <a:solidFill>
                  <a:srgbClr val="9966FF"/>
                </a:solidFill>
              </a:rPr>
              <a:t> and militia.</a:t>
            </a:r>
          </a:p>
          <a:p>
            <a:pPr eaLnBrk="1" hangingPunct="1">
              <a:lnSpc>
                <a:spcPct val="80000"/>
              </a:lnSpc>
            </a:pPr>
            <a:r>
              <a:rPr lang="en-US" sz="1800" smtClean="0">
                <a:solidFill>
                  <a:srgbClr val="9966FF"/>
                </a:solidFill>
              </a:rPr>
              <a:t>Morgan used a brilliant </a:t>
            </a:r>
            <a:r>
              <a:rPr lang="en-US" sz="1800" smtClean="0">
                <a:solidFill>
                  <a:srgbClr val="9966FF"/>
                </a:solidFill>
                <a:hlinkClick r:id="rId4" action="ppaction://hlinksldjump"/>
              </a:rPr>
              <a:t>strategy</a:t>
            </a:r>
            <a:r>
              <a:rPr lang="en-US" sz="1800" smtClean="0">
                <a:solidFill>
                  <a:srgbClr val="9966FF"/>
                </a:solidFill>
              </a:rPr>
              <a:t> in this battle when he ordered his militia to fire two shots and then run. The British, who had come to expect this, ordered their army to pursue the Americans and finish them.</a:t>
            </a:r>
          </a:p>
          <a:p>
            <a:pPr eaLnBrk="1" hangingPunct="1">
              <a:lnSpc>
                <a:spcPct val="80000"/>
              </a:lnSpc>
            </a:pPr>
            <a:r>
              <a:rPr lang="en-US" sz="1800" smtClean="0">
                <a:solidFill>
                  <a:srgbClr val="9966FF"/>
                </a:solidFill>
              </a:rPr>
              <a:t>Morgan had split his force and as the British chased the American </a:t>
            </a:r>
            <a:r>
              <a:rPr lang="en-US" sz="1800" smtClean="0">
                <a:solidFill>
                  <a:srgbClr val="9966FF"/>
                </a:solidFill>
                <a:hlinkClick r:id="rId5" action="ppaction://hlinksldjump"/>
              </a:rPr>
              <a:t>militia</a:t>
            </a:r>
            <a:r>
              <a:rPr lang="en-US" sz="1800" smtClean="0">
                <a:solidFill>
                  <a:srgbClr val="9966FF"/>
                </a:solidFill>
              </a:rPr>
              <a:t>, Morgan’s </a:t>
            </a:r>
            <a:r>
              <a:rPr lang="en-US" sz="1800" smtClean="0">
                <a:solidFill>
                  <a:srgbClr val="9966FF"/>
                </a:solidFill>
                <a:hlinkClick r:id="rId3" action="ppaction://hlinksldjump"/>
              </a:rPr>
              <a:t>Continental</a:t>
            </a:r>
            <a:r>
              <a:rPr lang="en-US" sz="1800" smtClean="0">
                <a:solidFill>
                  <a:srgbClr val="9966FF"/>
                </a:solidFill>
              </a:rPr>
              <a:t> soldiers slammed into the British left.</a:t>
            </a:r>
          </a:p>
          <a:p>
            <a:pPr eaLnBrk="1" hangingPunct="1">
              <a:lnSpc>
                <a:spcPct val="80000"/>
              </a:lnSpc>
            </a:pPr>
            <a:r>
              <a:rPr lang="en-US" sz="1800" smtClean="0">
                <a:solidFill>
                  <a:srgbClr val="9966FF"/>
                </a:solidFill>
              </a:rPr>
              <a:t>This maneuver stunned the British, forcing them to retreat. </a:t>
            </a:r>
          </a:p>
        </p:txBody>
      </p:sp>
      <p:pic>
        <p:nvPicPr>
          <p:cNvPr id="65541" name="Picture 4" descr="cowpens3"/>
          <p:cNvPicPr>
            <a:picLocks noChangeAspect="1" noChangeArrowheads="1"/>
          </p:cNvPicPr>
          <p:nvPr/>
        </p:nvPicPr>
        <p:blipFill>
          <a:blip r:embed="rId6" cstate="print"/>
          <a:srcRect/>
          <a:stretch>
            <a:fillRect/>
          </a:stretch>
        </p:blipFill>
        <p:spPr bwMode="auto">
          <a:xfrm>
            <a:off x="457200" y="3352800"/>
            <a:ext cx="3352800" cy="2228850"/>
          </a:xfrm>
          <a:prstGeom prst="rect">
            <a:avLst/>
          </a:prstGeom>
          <a:noFill/>
          <a:ln w="9525">
            <a:noFill/>
            <a:miter lim="800000"/>
            <a:headEnd/>
            <a:tailEnd/>
          </a:ln>
        </p:spPr>
      </p:pic>
      <p:sp>
        <p:nvSpPr>
          <p:cNvPr id="65542" name="Text Box 5"/>
          <p:cNvSpPr txBox="1">
            <a:spLocks noChangeArrowheads="1"/>
          </p:cNvSpPr>
          <p:nvPr/>
        </p:nvSpPr>
        <p:spPr bwMode="auto">
          <a:xfrm>
            <a:off x="381000" y="5562600"/>
            <a:ext cx="4038600" cy="304800"/>
          </a:xfrm>
          <a:prstGeom prst="rect">
            <a:avLst/>
          </a:prstGeom>
          <a:noFill/>
          <a:ln w="9525">
            <a:noFill/>
            <a:miter lim="800000"/>
            <a:headEnd/>
            <a:tailEnd/>
          </a:ln>
        </p:spPr>
        <p:txBody>
          <a:bodyPr>
            <a:spAutoFit/>
          </a:bodyPr>
          <a:lstStyle/>
          <a:p>
            <a:pPr eaLnBrk="1" hangingPunct="1">
              <a:spcBef>
                <a:spcPct val="50000"/>
              </a:spcBef>
            </a:pPr>
            <a:r>
              <a:rPr lang="en-US" sz="1400">
                <a:solidFill>
                  <a:srgbClr val="FF0000"/>
                </a:solidFill>
              </a:rPr>
              <a:t>Much of the battlefield included dense forests.</a:t>
            </a:r>
          </a:p>
        </p:txBody>
      </p:sp>
      <p:sp>
        <p:nvSpPr>
          <p:cNvPr id="65543" name="Rectangle 6"/>
          <p:cNvSpPr>
            <a:spLocks noChangeArrowheads="1"/>
          </p:cNvSpPr>
          <p:nvPr/>
        </p:nvSpPr>
        <p:spPr bwMode="auto">
          <a:xfrm>
            <a:off x="7239000" y="304800"/>
            <a:ext cx="1600200" cy="457200"/>
          </a:xfrm>
          <a:prstGeom prst="rect">
            <a:avLst/>
          </a:prstGeom>
          <a:solidFill>
            <a:srgbClr val="0000FF"/>
          </a:solidFill>
          <a:ln w="9525">
            <a:solidFill>
              <a:srgbClr val="0000FF"/>
            </a:solidFill>
            <a:miter lim="800000"/>
            <a:headEnd/>
            <a:tailEnd/>
          </a:ln>
        </p:spPr>
        <p:txBody>
          <a:bodyPr wrap="none" anchor="ctr"/>
          <a:lstStyle/>
          <a:p>
            <a:pPr algn="ctr" eaLnBrk="1" hangingPunct="1"/>
            <a:r>
              <a:rPr lang="en-US" b="1"/>
              <a:t>South Carolina</a:t>
            </a:r>
          </a:p>
        </p:txBody>
      </p:sp>
      <p:pic>
        <p:nvPicPr>
          <p:cNvPr id="65544" name="Picture 7" descr="btarleton"/>
          <p:cNvPicPr>
            <a:picLocks noChangeAspect="1" noChangeArrowheads="1"/>
          </p:cNvPicPr>
          <p:nvPr/>
        </p:nvPicPr>
        <p:blipFill>
          <a:blip r:embed="rId7" cstate="print"/>
          <a:srcRect/>
          <a:stretch>
            <a:fillRect/>
          </a:stretch>
        </p:blipFill>
        <p:spPr bwMode="auto">
          <a:xfrm>
            <a:off x="914400" y="685800"/>
            <a:ext cx="1712913" cy="1981200"/>
          </a:xfrm>
          <a:prstGeom prst="rect">
            <a:avLst/>
          </a:prstGeom>
          <a:noFill/>
          <a:ln w="9525">
            <a:noFill/>
            <a:miter lim="800000"/>
            <a:headEnd/>
            <a:tailEnd/>
          </a:ln>
        </p:spPr>
      </p:pic>
      <p:sp>
        <p:nvSpPr>
          <p:cNvPr id="65545" name="Text Box 8"/>
          <p:cNvSpPr txBox="1">
            <a:spLocks noChangeArrowheads="1"/>
          </p:cNvSpPr>
          <p:nvPr/>
        </p:nvSpPr>
        <p:spPr bwMode="auto">
          <a:xfrm>
            <a:off x="457200" y="2743200"/>
            <a:ext cx="3124200" cy="517525"/>
          </a:xfrm>
          <a:prstGeom prst="rect">
            <a:avLst/>
          </a:prstGeom>
          <a:noFill/>
          <a:ln w="9525">
            <a:noFill/>
            <a:miter lim="800000"/>
            <a:headEnd/>
            <a:tailEnd/>
          </a:ln>
        </p:spPr>
        <p:txBody>
          <a:bodyPr>
            <a:spAutoFit/>
          </a:bodyPr>
          <a:lstStyle/>
          <a:p>
            <a:pPr eaLnBrk="1" hangingPunct="1">
              <a:spcBef>
                <a:spcPct val="50000"/>
              </a:spcBef>
            </a:pPr>
            <a:r>
              <a:rPr lang="en-US" sz="1400">
                <a:solidFill>
                  <a:srgbClr val="FFFF00"/>
                </a:solidFill>
              </a:rPr>
              <a:t>Banastre Tarleton was well known for the vicious tactics he employed.</a:t>
            </a:r>
          </a:p>
        </p:txBody>
      </p:sp>
      <p:sp>
        <p:nvSpPr>
          <p:cNvPr id="65546" name="Slide Number Placeholder 9"/>
          <p:cNvSpPr>
            <a:spLocks noGrp="1"/>
          </p:cNvSpPr>
          <p:nvPr>
            <p:ph type="sldNum" sz="quarter" idx="12"/>
          </p:nvPr>
        </p:nvSpPr>
        <p:spPr>
          <a:noFill/>
        </p:spPr>
        <p:txBody>
          <a:bodyPr/>
          <a:lstStyle/>
          <a:p>
            <a:fld id="{061BFF83-68A7-48B3-AF05-A52C9ED73781}" type="slidenum">
              <a:rPr lang="en-US" smtClean="0"/>
              <a:pPr/>
              <a:t>60</a:t>
            </a:fld>
            <a:endParaRPr lang="en-US" smtClean="0"/>
          </a:p>
        </p:txBody>
      </p:sp>
      <p:pic>
        <p:nvPicPr>
          <p:cNvPr id="65547" name="Picture 2" descr="C:\Users\psommers\Desktop\AIHE_long.jpg"/>
          <p:cNvPicPr>
            <a:picLocks noChangeAspect="1" noChangeArrowheads="1"/>
          </p:cNvPicPr>
          <p:nvPr/>
        </p:nvPicPr>
        <p:blipFill>
          <a:blip r:embed="rId8"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9"/>
          <p:cNvSpPr>
            <a:spLocks noGrp="1" noChangeArrowheads="1"/>
          </p:cNvSpPr>
          <p:nvPr>
            <p:ph type="ftr" sz="quarter" idx="11"/>
          </p:nvPr>
        </p:nvSpPr>
        <p:spPr>
          <a:noFill/>
        </p:spPr>
        <p:txBody>
          <a:bodyPr/>
          <a:lstStyle/>
          <a:p>
            <a:r>
              <a:rPr lang="en-US" smtClean="0"/>
              <a:t>Copyright © 2010 AIHE</a:t>
            </a:r>
          </a:p>
        </p:txBody>
      </p:sp>
      <p:pic>
        <p:nvPicPr>
          <p:cNvPr id="66563" name="Picture 4" descr="yrk-cmp"/>
          <p:cNvPicPr>
            <a:picLocks noChangeAspect="1" noChangeArrowheads="1"/>
          </p:cNvPicPr>
          <p:nvPr/>
        </p:nvPicPr>
        <p:blipFill>
          <a:blip r:embed="rId3" cstate="print"/>
          <a:srcRect/>
          <a:stretch>
            <a:fillRect/>
          </a:stretch>
        </p:blipFill>
        <p:spPr bwMode="auto">
          <a:xfrm>
            <a:off x="2286000" y="762000"/>
            <a:ext cx="4695825" cy="4943475"/>
          </a:xfrm>
          <a:prstGeom prst="rect">
            <a:avLst/>
          </a:prstGeom>
          <a:noFill/>
          <a:ln w="9525">
            <a:noFill/>
            <a:miter lim="800000"/>
            <a:headEnd/>
            <a:tailEnd/>
          </a:ln>
        </p:spPr>
      </p:pic>
      <p:sp>
        <p:nvSpPr>
          <p:cNvPr id="66564" name="Slide Number Placeholder 3"/>
          <p:cNvSpPr>
            <a:spLocks noGrp="1"/>
          </p:cNvSpPr>
          <p:nvPr>
            <p:ph type="sldNum" sz="quarter" idx="12"/>
          </p:nvPr>
        </p:nvSpPr>
        <p:spPr>
          <a:noFill/>
        </p:spPr>
        <p:txBody>
          <a:bodyPr/>
          <a:lstStyle/>
          <a:p>
            <a:fld id="{659651F2-5B48-4717-BBC4-53D810EBE13F}" type="slidenum">
              <a:rPr lang="en-US" smtClean="0"/>
              <a:pPr/>
              <a:t>61</a:t>
            </a:fld>
            <a:endParaRPr lang="en-US" smtClean="0"/>
          </a:p>
        </p:txBody>
      </p:sp>
      <p:pic>
        <p:nvPicPr>
          <p:cNvPr id="66565" name="Picture 2" descr="C:\Users\psommers\Desktop\AIHE_long.jpg"/>
          <p:cNvPicPr>
            <a:picLocks noChangeAspect="1" noChangeArrowheads="1"/>
          </p:cNvPicPr>
          <p:nvPr/>
        </p:nvPicPr>
        <p:blipFill>
          <a:blip r:embed="rId4"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p:nvPr>
        </p:nvSpPr>
        <p:spPr>
          <a:xfrm>
            <a:off x="2057400" y="0"/>
            <a:ext cx="5257800" cy="1143000"/>
          </a:xfrm>
        </p:spPr>
        <p:txBody>
          <a:bodyPr/>
          <a:lstStyle/>
          <a:p>
            <a:pPr algn="ctr" eaLnBrk="1" hangingPunct="1"/>
            <a:r>
              <a:rPr lang="en-US" smtClean="0">
                <a:solidFill>
                  <a:srgbClr val="33CCFF"/>
                </a:solidFill>
              </a:rPr>
              <a:t>Yorktown</a:t>
            </a:r>
            <a:r>
              <a:rPr lang="en-US" sz="1800" smtClean="0">
                <a:solidFill>
                  <a:srgbClr val="33CCFF"/>
                </a:solidFill>
              </a:rPr>
              <a:t/>
            </a:r>
            <a:br>
              <a:rPr lang="en-US" sz="1800" smtClean="0">
                <a:solidFill>
                  <a:srgbClr val="33CCFF"/>
                </a:solidFill>
              </a:rPr>
            </a:br>
            <a:r>
              <a:rPr lang="en-US" sz="1800" smtClean="0">
                <a:solidFill>
                  <a:srgbClr val="33CCFF"/>
                </a:solidFill>
              </a:rPr>
              <a:t>September 28-October 19, 1781</a:t>
            </a:r>
            <a:endParaRPr lang="en-US" smtClean="0">
              <a:solidFill>
                <a:srgbClr val="33CCFF"/>
              </a:solidFill>
            </a:endParaRPr>
          </a:p>
        </p:txBody>
      </p:sp>
      <p:sp>
        <p:nvSpPr>
          <p:cNvPr id="67587" name="Rectangle 3"/>
          <p:cNvSpPr>
            <a:spLocks noGrp="1" noChangeArrowheads="1"/>
          </p:cNvSpPr>
          <p:nvPr>
            <p:ph type="body" sz="half" idx="1"/>
          </p:nvPr>
        </p:nvSpPr>
        <p:spPr>
          <a:xfrm>
            <a:off x="4419600" y="1219200"/>
            <a:ext cx="4267200" cy="4800600"/>
          </a:xfrm>
          <a:ln>
            <a:solidFill>
              <a:srgbClr val="0000FF"/>
            </a:solidFill>
          </a:ln>
        </p:spPr>
        <p:txBody>
          <a:bodyPr/>
          <a:lstStyle/>
          <a:p>
            <a:pPr eaLnBrk="1" hangingPunct="1">
              <a:lnSpc>
                <a:spcPct val="80000"/>
              </a:lnSpc>
            </a:pPr>
            <a:r>
              <a:rPr lang="en-US" sz="2000" smtClean="0">
                <a:solidFill>
                  <a:srgbClr val="FF0000"/>
                </a:solidFill>
              </a:rPr>
              <a:t>This was the last major battle of the Revolutionary War in which Washington’s forces were able to march from New York to Virginia undetected. Along with French forces, both on land and sea, they trapped the British under Cornwallis on the Yorktown </a:t>
            </a:r>
            <a:r>
              <a:rPr lang="en-US" sz="2000" smtClean="0">
                <a:solidFill>
                  <a:srgbClr val="FF0000"/>
                </a:solidFill>
                <a:hlinkClick r:id="rId3" action="ppaction://hlinksldjump"/>
              </a:rPr>
              <a:t>peninsula</a:t>
            </a:r>
            <a:r>
              <a:rPr lang="en-US" sz="2000" smtClean="0">
                <a:solidFill>
                  <a:srgbClr val="FF0000"/>
                </a:solidFill>
              </a:rPr>
              <a:t>.</a:t>
            </a:r>
          </a:p>
          <a:p>
            <a:pPr eaLnBrk="1" hangingPunct="1">
              <a:lnSpc>
                <a:spcPct val="80000"/>
              </a:lnSpc>
            </a:pPr>
            <a:r>
              <a:rPr lang="en-US" sz="2000" smtClean="0">
                <a:solidFill>
                  <a:srgbClr val="FF0000"/>
                </a:solidFill>
              </a:rPr>
              <a:t>After 21 days of constant bombardment, the British were forced to surrender.</a:t>
            </a:r>
          </a:p>
          <a:p>
            <a:pPr eaLnBrk="1" hangingPunct="1">
              <a:lnSpc>
                <a:spcPct val="80000"/>
              </a:lnSpc>
            </a:pPr>
            <a:r>
              <a:rPr lang="en-US" sz="2000" smtClean="0">
                <a:solidFill>
                  <a:srgbClr val="FF0000"/>
                </a:solidFill>
              </a:rPr>
              <a:t>As the British marched out of Yorktown, the band played </a:t>
            </a:r>
            <a:r>
              <a:rPr lang="en-US" sz="2000" i="1" smtClean="0">
                <a:solidFill>
                  <a:srgbClr val="FF0000"/>
                </a:solidFill>
              </a:rPr>
              <a:t>The World Turned Upside Down.</a:t>
            </a:r>
          </a:p>
          <a:p>
            <a:pPr eaLnBrk="1" hangingPunct="1">
              <a:lnSpc>
                <a:spcPct val="80000"/>
              </a:lnSpc>
            </a:pPr>
            <a:r>
              <a:rPr lang="en-US" sz="2000" smtClean="0">
                <a:solidFill>
                  <a:srgbClr val="FF0000"/>
                </a:solidFill>
              </a:rPr>
              <a:t>This defeat convinced the British that continuing the war for the colonies was a lost cause.</a:t>
            </a:r>
          </a:p>
        </p:txBody>
      </p:sp>
      <p:pic>
        <p:nvPicPr>
          <p:cNvPr id="67589" name="Picture 4" descr="yorktown1"/>
          <p:cNvPicPr>
            <a:picLocks noChangeAspect="1" noChangeArrowheads="1"/>
          </p:cNvPicPr>
          <p:nvPr/>
        </p:nvPicPr>
        <p:blipFill>
          <a:blip r:embed="rId4" cstate="print"/>
          <a:srcRect/>
          <a:stretch>
            <a:fillRect/>
          </a:stretch>
        </p:blipFill>
        <p:spPr bwMode="auto">
          <a:xfrm>
            <a:off x="533400" y="3657600"/>
            <a:ext cx="3200400" cy="1981200"/>
          </a:xfrm>
          <a:prstGeom prst="rect">
            <a:avLst/>
          </a:prstGeom>
          <a:noFill/>
          <a:ln w="9525">
            <a:solidFill>
              <a:srgbClr val="0000FF"/>
            </a:solidFill>
            <a:miter lim="800000"/>
            <a:headEnd/>
            <a:tailEnd/>
          </a:ln>
        </p:spPr>
      </p:pic>
      <p:sp>
        <p:nvSpPr>
          <p:cNvPr id="67590" name="Rectangle 5"/>
          <p:cNvSpPr>
            <a:spLocks noChangeArrowheads="1"/>
          </p:cNvSpPr>
          <p:nvPr/>
        </p:nvSpPr>
        <p:spPr bwMode="auto">
          <a:xfrm>
            <a:off x="7620000" y="228600"/>
            <a:ext cx="1295400" cy="457200"/>
          </a:xfrm>
          <a:prstGeom prst="rect">
            <a:avLst/>
          </a:prstGeom>
          <a:solidFill>
            <a:srgbClr val="0000FF"/>
          </a:solidFill>
          <a:ln w="9525">
            <a:solidFill>
              <a:srgbClr val="0000FF"/>
            </a:solidFill>
            <a:miter lim="800000"/>
            <a:headEnd/>
            <a:tailEnd/>
          </a:ln>
        </p:spPr>
        <p:txBody>
          <a:bodyPr wrap="none" anchor="ctr"/>
          <a:lstStyle/>
          <a:p>
            <a:pPr algn="ctr" eaLnBrk="1" hangingPunct="1"/>
            <a:r>
              <a:rPr lang="en-US" b="1">
                <a:solidFill>
                  <a:srgbClr val="33CCFF"/>
                </a:solidFill>
              </a:rPr>
              <a:t>Virginia </a:t>
            </a:r>
          </a:p>
        </p:txBody>
      </p:sp>
      <p:sp>
        <p:nvSpPr>
          <p:cNvPr id="67591" name="Text Box 6"/>
          <p:cNvSpPr txBox="1">
            <a:spLocks noChangeArrowheads="1"/>
          </p:cNvSpPr>
          <p:nvPr/>
        </p:nvSpPr>
        <p:spPr bwMode="auto">
          <a:xfrm>
            <a:off x="609600" y="5715000"/>
            <a:ext cx="3124200" cy="274638"/>
          </a:xfrm>
          <a:prstGeom prst="rect">
            <a:avLst/>
          </a:prstGeom>
          <a:noFill/>
          <a:ln w="9525">
            <a:noFill/>
            <a:miter lim="800000"/>
            <a:headEnd/>
            <a:tailEnd/>
          </a:ln>
        </p:spPr>
        <p:txBody>
          <a:bodyPr>
            <a:spAutoFit/>
          </a:bodyPr>
          <a:lstStyle/>
          <a:p>
            <a:pPr algn="ctr" eaLnBrk="1" hangingPunct="1"/>
            <a:r>
              <a:rPr lang="en-US" sz="1200">
                <a:solidFill>
                  <a:srgbClr val="33CCFF"/>
                </a:solidFill>
              </a:rPr>
              <a:t>Surrender of Cornwallis</a:t>
            </a:r>
          </a:p>
        </p:txBody>
      </p:sp>
      <p:pic>
        <p:nvPicPr>
          <p:cNvPr id="67592" name="Picture 7" descr="yorktown2"/>
          <p:cNvPicPr>
            <a:picLocks noChangeAspect="1" noChangeArrowheads="1"/>
          </p:cNvPicPr>
          <p:nvPr/>
        </p:nvPicPr>
        <p:blipFill>
          <a:blip r:embed="rId5" cstate="print"/>
          <a:srcRect/>
          <a:stretch>
            <a:fillRect/>
          </a:stretch>
        </p:blipFill>
        <p:spPr bwMode="auto">
          <a:xfrm>
            <a:off x="457200" y="1295400"/>
            <a:ext cx="3505200" cy="2017713"/>
          </a:xfrm>
          <a:prstGeom prst="rect">
            <a:avLst/>
          </a:prstGeom>
          <a:noFill/>
          <a:ln w="9525">
            <a:noFill/>
            <a:miter lim="800000"/>
            <a:headEnd/>
            <a:tailEnd/>
          </a:ln>
        </p:spPr>
      </p:pic>
      <p:sp>
        <p:nvSpPr>
          <p:cNvPr id="67593" name="Text Box 8"/>
          <p:cNvSpPr txBox="1">
            <a:spLocks noChangeArrowheads="1"/>
          </p:cNvSpPr>
          <p:nvPr/>
        </p:nvSpPr>
        <p:spPr bwMode="auto">
          <a:xfrm>
            <a:off x="381000" y="3352800"/>
            <a:ext cx="3886200" cy="274638"/>
          </a:xfrm>
          <a:prstGeom prst="rect">
            <a:avLst/>
          </a:prstGeom>
          <a:noFill/>
          <a:ln w="9525">
            <a:noFill/>
            <a:miter lim="800000"/>
            <a:headEnd/>
            <a:tailEnd/>
          </a:ln>
        </p:spPr>
        <p:txBody>
          <a:bodyPr>
            <a:spAutoFit/>
          </a:bodyPr>
          <a:lstStyle/>
          <a:p>
            <a:pPr eaLnBrk="1" hangingPunct="1">
              <a:spcBef>
                <a:spcPct val="50000"/>
              </a:spcBef>
            </a:pPr>
            <a:r>
              <a:rPr lang="en-US" sz="1200">
                <a:solidFill>
                  <a:srgbClr val="33CCFF"/>
                </a:solidFill>
              </a:rPr>
              <a:t>Storming of the British redoubts on October 14, 1781 </a:t>
            </a:r>
          </a:p>
        </p:txBody>
      </p:sp>
      <p:sp>
        <p:nvSpPr>
          <p:cNvPr id="67594" name="Slide Number Placeholder 9"/>
          <p:cNvSpPr>
            <a:spLocks noGrp="1"/>
          </p:cNvSpPr>
          <p:nvPr>
            <p:ph type="sldNum" sz="quarter" idx="12"/>
          </p:nvPr>
        </p:nvSpPr>
        <p:spPr>
          <a:noFill/>
        </p:spPr>
        <p:txBody>
          <a:bodyPr/>
          <a:lstStyle/>
          <a:p>
            <a:fld id="{2921C774-CE64-4561-8C27-23AAD02F4029}" type="slidenum">
              <a:rPr lang="en-US" smtClean="0"/>
              <a:pPr/>
              <a:t>62</a:t>
            </a:fld>
            <a:endParaRPr lang="en-US" smtClean="0"/>
          </a:p>
        </p:txBody>
      </p:sp>
      <p:pic>
        <p:nvPicPr>
          <p:cNvPr id="67595" name="Picture 2" descr="C:\Users\psommers\Desktop\AIHE_long.jpg"/>
          <p:cNvPicPr>
            <a:picLocks noChangeAspect="1" noChangeArrowheads="1"/>
          </p:cNvPicPr>
          <p:nvPr/>
        </p:nvPicPr>
        <p:blipFill>
          <a:blip r:embed="rId6"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587">
                                            <p:txEl>
                                              <p:pRg st="0" end="0"/>
                                            </p:txEl>
                                          </p:spTgt>
                                        </p:tgtEl>
                                        <p:attrNameLst>
                                          <p:attrName>style.visibility</p:attrName>
                                        </p:attrNameLst>
                                      </p:cBhvr>
                                      <p:to>
                                        <p:strVal val="visible"/>
                                      </p:to>
                                    </p:set>
                                    <p:animEffect transition="in" filter="fade">
                                      <p:cBhvr>
                                        <p:cTn id="12" dur="2000"/>
                                        <p:tgtEl>
                                          <p:spTgt spid="675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587">
                                            <p:txEl>
                                              <p:pRg st="1" end="1"/>
                                            </p:txEl>
                                          </p:spTgt>
                                        </p:tgtEl>
                                        <p:attrNameLst>
                                          <p:attrName>style.visibility</p:attrName>
                                        </p:attrNameLst>
                                      </p:cBhvr>
                                      <p:to>
                                        <p:strVal val="visible"/>
                                      </p:to>
                                    </p:set>
                                    <p:animEffect transition="in" filter="fade">
                                      <p:cBhvr>
                                        <p:cTn id="17" dur="2000"/>
                                        <p:tgtEl>
                                          <p:spTgt spid="675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7587">
                                            <p:txEl>
                                              <p:pRg st="2" end="2"/>
                                            </p:txEl>
                                          </p:spTgt>
                                        </p:tgtEl>
                                        <p:attrNameLst>
                                          <p:attrName>style.visibility</p:attrName>
                                        </p:attrNameLst>
                                      </p:cBhvr>
                                      <p:to>
                                        <p:strVal val="visible"/>
                                      </p:to>
                                    </p:set>
                                    <p:animEffect transition="in" filter="fade">
                                      <p:cBhvr>
                                        <p:cTn id="22" dur="2000"/>
                                        <p:tgtEl>
                                          <p:spTgt spid="675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7587">
                                            <p:txEl>
                                              <p:pRg st="3" end="3"/>
                                            </p:txEl>
                                          </p:spTgt>
                                        </p:tgtEl>
                                        <p:attrNameLst>
                                          <p:attrName>style.visibility</p:attrName>
                                        </p:attrNameLst>
                                      </p:cBhvr>
                                      <p:to>
                                        <p:strVal val="visible"/>
                                      </p:to>
                                    </p:set>
                                    <p:animEffect transition="in" filter="fade">
                                      <p:cBhvr>
                                        <p:cTn id="27" dur="2000"/>
                                        <p:tgtEl>
                                          <p:spTgt spid="675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7587"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9"/>
          <p:cNvSpPr>
            <a:spLocks noGrp="1" noChangeArrowheads="1"/>
          </p:cNvSpPr>
          <p:nvPr>
            <p:ph type="ftr" sz="quarter" idx="11"/>
          </p:nvPr>
        </p:nvSpPr>
        <p:spPr>
          <a:noFill/>
        </p:spPr>
        <p:txBody>
          <a:bodyPr/>
          <a:lstStyle/>
          <a:p>
            <a:r>
              <a:rPr lang="en-US" smtClean="0"/>
              <a:t>Copyright © 2010 AIHE</a:t>
            </a:r>
          </a:p>
        </p:txBody>
      </p:sp>
      <p:pic>
        <p:nvPicPr>
          <p:cNvPr id="68611" name="Picture 4" descr="Map-Yorktown Siege"/>
          <p:cNvPicPr>
            <a:picLocks noGrp="1" noChangeAspect="1" noChangeArrowheads="1"/>
          </p:cNvPicPr>
          <p:nvPr>
            <p:ph type="body" idx="4294967295"/>
          </p:nvPr>
        </p:nvPicPr>
        <p:blipFill>
          <a:blip r:embed="rId3" cstate="print"/>
          <a:srcRect/>
          <a:stretch>
            <a:fillRect/>
          </a:stretch>
        </p:blipFill>
        <p:spPr>
          <a:xfrm>
            <a:off x="2514600" y="762000"/>
            <a:ext cx="4238625" cy="4800600"/>
          </a:xfrm>
          <a:noFill/>
        </p:spPr>
      </p:pic>
      <p:sp>
        <p:nvSpPr>
          <p:cNvPr id="68612" name="Slide Number Placeholder 3"/>
          <p:cNvSpPr>
            <a:spLocks noGrp="1"/>
          </p:cNvSpPr>
          <p:nvPr>
            <p:ph type="sldNum" sz="quarter" idx="12"/>
          </p:nvPr>
        </p:nvSpPr>
        <p:spPr>
          <a:noFill/>
        </p:spPr>
        <p:txBody>
          <a:bodyPr/>
          <a:lstStyle/>
          <a:p>
            <a:fld id="{2B44B35B-B295-4F93-93B0-CCCB02A076F7}" type="slidenum">
              <a:rPr lang="en-US" smtClean="0"/>
              <a:pPr/>
              <a:t>63</a:t>
            </a:fld>
            <a:endParaRPr lang="en-US" smtClean="0"/>
          </a:p>
        </p:txBody>
      </p:sp>
      <p:pic>
        <p:nvPicPr>
          <p:cNvPr id="68613" name="Picture 2" descr="C:\Users\psommers\Desktop\AIHE_long.jpg"/>
          <p:cNvPicPr>
            <a:picLocks noChangeAspect="1" noChangeArrowheads="1"/>
          </p:cNvPicPr>
          <p:nvPr/>
        </p:nvPicPr>
        <p:blipFill>
          <a:blip r:embed="rId4"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9"/>
          <p:cNvSpPr>
            <a:spLocks noGrp="1" noChangeArrowheads="1"/>
          </p:cNvSpPr>
          <p:nvPr>
            <p:ph type="ftr" sz="quarter" idx="11"/>
          </p:nvPr>
        </p:nvSpPr>
        <p:spPr>
          <a:noFill/>
        </p:spPr>
        <p:txBody>
          <a:bodyPr/>
          <a:lstStyle/>
          <a:p>
            <a:r>
              <a:rPr lang="en-US" smtClean="0"/>
              <a:t>Copyright © 2010 AIHE</a:t>
            </a:r>
          </a:p>
        </p:txBody>
      </p:sp>
      <p:sp>
        <p:nvSpPr>
          <p:cNvPr id="69635" name="Text Box 2"/>
          <p:cNvSpPr txBox="1">
            <a:spLocks noChangeArrowheads="1"/>
          </p:cNvSpPr>
          <p:nvPr/>
        </p:nvSpPr>
        <p:spPr bwMode="auto">
          <a:xfrm>
            <a:off x="381000" y="381000"/>
            <a:ext cx="8458200" cy="519113"/>
          </a:xfrm>
          <a:prstGeom prst="rect">
            <a:avLst/>
          </a:prstGeom>
          <a:noFill/>
          <a:ln w="9525">
            <a:noFill/>
            <a:miter lim="800000"/>
            <a:headEnd/>
            <a:tailEnd/>
          </a:ln>
        </p:spPr>
        <p:txBody>
          <a:bodyPr>
            <a:spAutoFit/>
          </a:bodyPr>
          <a:lstStyle/>
          <a:p>
            <a:pPr algn="ctr" eaLnBrk="1" hangingPunct="1">
              <a:spcBef>
                <a:spcPct val="50000"/>
              </a:spcBef>
            </a:pPr>
            <a:r>
              <a:rPr lang="en-US" sz="2800" b="1">
                <a:solidFill>
                  <a:srgbClr val="33CCFF"/>
                </a:solidFill>
                <a:latin typeface="AmeriGarmnd BT" pitchFamily="18" charset="0"/>
              </a:rPr>
              <a:t>The Surrender at Yorktown, October 19, 1781</a:t>
            </a:r>
          </a:p>
        </p:txBody>
      </p:sp>
      <p:pic>
        <p:nvPicPr>
          <p:cNvPr id="69636" name="Picture 3" descr="trumbull"/>
          <p:cNvPicPr>
            <a:picLocks noChangeAspect="1" noChangeArrowheads="1"/>
          </p:cNvPicPr>
          <p:nvPr/>
        </p:nvPicPr>
        <p:blipFill>
          <a:blip r:embed="rId3" cstate="print"/>
          <a:srcRect/>
          <a:stretch>
            <a:fillRect/>
          </a:stretch>
        </p:blipFill>
        <p:spPr bwMode="auto">
          <a:xfrm>
            <a:off x="457200" y="1143000"/>
            <a:ext cx="8229600" cy="4876800"/>
          </a:xfrm>
          <a:prstGeom prst="rect">
            <a:avLst/>
          </a:prstGeom>
          <a:noFill/>
          <a:ln w="9525">
            <a:noFill/>
            <a:miter lim="800000"/>
            <a:headEnd/>
            <a:tailEnd/>
          </a:ln>
        </p:spPr>
      </p:pic>
      <p:sp>
        <p:nvSpPr>
          <p:cNvPr id="69637" name="Slide Number Placeholder 4"/>
          <p:cNvSpPr>
            <a:spLocks noGrp="1"/>
          </p:cNvSpPr>
          <p:nvPr>
            <p:ph type="sldNum" sz="quarter" idx="12"/>
          </p:nvPr>
        </p:nvSpPr>
        <p:spPr>
          <a:noFill/>
        </p:spPr>
        <p:txBody>
          <a:bodyPr/>
          <a:lstStyle/>
          <a:p>
            <a:fld id="{CB2FC535-5F67-4CE8-A150-C814D4B4D4A5}" type="slidenum">
              <a:rPr lang="en-US" smtClean="0"/>
              <a:pPr/>
              <a:t>64</a:t>
            </a:fld>
            <a:endParaRPr lang="en-US" smtClean="0"/>
          </a:p>
        </p:txBody>
      </p:sp>
      <p:pic>
        <p:nvPicPr>
          <p:cNvPr id="69638" name="Picture 2" descr="C:\Users\psommers\Desktop\AIHE_long.jpg"/>
          <p:cNvPicPr>
            <a:picLocks noChangeAspect="1" noChangeArrowheads="1"/>
          </p:cNvPicPr>
          <p:nvPr/>
        </p:nvPicPr>
        <p:blipFill>
          <a:blip r:embed="rId4"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9"/>
          <p:cNvSpPr>
            <a:spLocks noGrp="1" noChangeArrowheads="1"/>
          </p:cNvSpPr>
          <p:nvPr>
            <p:ph type="ftr" sz="quarter" idx="11"/>
          </p:nvPr>
        </p:nvSpPr>
        <p:spPr>
          <a:noFill/>
        </p:spPr>
        <p:txBody>
          <a:bodyPr/>
          <a:lstStyle/>
          <a:p>
            <a:r>
              <a:rPr lang="en-US" smtClean="0"/>
              <a:t>Copyright © 2010 AIHE</a:t>
            </a:r>
          </a:p>
        </p:txBody>
      </p:sp>
      <p:sp>
        <p:nvSpPr>
          <p:cNvPr id="70659" name="Text Box 2"/>
          <p:cNvSpPr txBox="1">
            <a:spLocks noChangeArrowheads="1"/>
          </p:cNvSpPr>
          <p:nvPr/>
        </p:nvSpPr>
        <p:spPr bwMode="auto">
          <a:xfrm>
            <a:off x="152400" y="381000"/>
            <a:ext cx="8763000" cy="519113"/>
          </a:xfrm>
          <a:prstGeom prst="rect">
            <a:avLst/>
          </a:prstGeom>
          <a:noFill/>
          <a:ln w="9525">
            <a:noFill/>
            <a:miter lim="800000"/>
            <a:headEnd/>
            <a:tailEnd/>
          </a:ln>
        </p:spPr>
        <p:txBody>
          <a:bodyPr>
            <a:spAutoFit/>
          </a:bodyPr>
          <a:lstStyle/>
          <a:p>
            <a:pPr algn="ctr" eaLnBrk="1" hangingPunct="1">
              <a:spcBef>
                <a:spcPct val="50000"/>
              </a:spcBef>
            </a:pPr>
            <a:r>
              <a:rPr lang="en-US" sz="2800" b="1">
                <a:solidFill>
                  <a:srgbClr val="9966FF"/>
                </a:solidFill>
                <a:latin typeface="AmeriGarmnd BT" pitchFamily="18" charset="0"/>
              </a:rPr>
              <a:t>The Peace of Paris, 1783</a:t>
            </a:r>
          </a:p>
        </p:txBody>
      </p:sp>
      <p:pic>
        <p:nvPicPr>
          <p:cNvPr id="70660" name="Picture 3" descr="peace treaty"/>
          <p:cNvPicPr>
            <a:picLocks noChangeAspect="1" noChangeArrowheads="1"/>
          </p:cNvPicPr>
          <p:nvPr/>
        </p:nvPicPr>
        <p:blipFill>
          <a:blip r:embed="rId3" cstate="print"/>
          <a:srcRect/>
          <a:stretch>
            <a:fillRect/>
          </a:stretch>
        </p:blipFill>
        <p:spPr bwMode="auto">
          <a:xfrm>
            <a:off x="1143000" y="1066800"/>
            <a:ext cx="7162800" cy="4868863"/>
          </a:xfrm>
          <a:prstGeom prst="rect">
            <a:avLst/>
          </a:prstGeom>
          <a:noFill/>
          <a:ln w="9525">
            <a:noFill/>
            <a:miter lim="800000"/>
            <a:headEnd/>
            <a:tailEnd/>
          </a:ln>
        </p:spPr>
      </p:pic>
      <p:sp>
        <p:nvSpPr>
          <p:cNvPr id="70661" name="Slide Number Placeholder 4"/>
          <p:cNvSpPr>
            <a:spLocks noGrp="1"/>
          </p:cNvSpPr>
          <p:nvPr>
            <p:ph type="sldNum" sz="quarter" idx="12"/>
          </p:nvPr>
        </p:nvSpPr>
        <p:spPr>
          <a:noFill/>
        </p:spPr>
        <p:txBody>
          <a:bodyPr/>
          <a:lstStyle/>
          <a:p>
            <a:fld id="{4FB2ECA3-D42A-4DE1-9142-85B0577C9AB1}" type="slidenum">
              <a:rPr lang="en-US" smtClean="0"/>
              <a:pPr/>
              <a:t>65</a:t>
            </a:fld>
            <a:endParaRPr lang="en-US" smtClean="0"/>
          </a:p>
        </p:txBody>
      </p:sp>
      <p:pic>
        <p:nvPicPr>
          <p:cNvPr id="70662" name="Picture 2" descr="C:\Users\psommers\Desktop\AIHE_long.jpg"/>
          <p:cNvPicPr>
            <a:picLocks noChangeAspect="1" noChangeArrowheads="1"/>
          </p:cNvPicPr>
          <p:nvPr/>
        </p:nvPicPr>
        <p:blipFill>
          <a:blip r:embed="rId4"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idx="4294967295"/>
          </p:nvPr>
        </p:nvSpPr>
        <p:spPr/>
        <p:txBody>
          <a:bodyPr/>
          <a:lstStyle/>
          <a:p>
            <a:pPr algn="ctr" eaLnBrk="1" hangingPunct="1"/>
            <a:r>
              <a:rPr lang="en-US" b="1" smtClean="0">
                <a:solidFill>
                  <a:srgbClr val="00CC00"/>
                </a:solidFill>
              </a:rPr>
              <a:t>Colonial Disunity in 1756</a:t>
            </a:r>
          </a:p>
        </p:txBody>
      </p:sp>
      <p:sp>
        <p:nvSpPr>
          <p:cNvPr id="11267" name="Rectangle 3"/>
          <p:cNvSpPr>
            <a:spLocks noGrp="1" noChangeArrowheads="1"/>
          </p:cNvSpPr>
          <p:nvPr>
            <p:ph type="body" idx="4294967295"/>
          </p:nvPr>
        </p:nvSpPr>
        <p:spPr/>
        <p:txBody>
          <a:bodyPr/>
          <a:lstStyle/>
          <a:p>
            <a:pPr eaLnBrk="1" hangingPunct="1"/>
            <a:r>
              <a:rPr lang="en-US" smtClean="0"/>
              <a:t>Elites vs. backwoods</a:t>
            </a:r>
          </a:p>
          <a:p>
            <a:pPr eaLnBrk="1" hangingPunct="1"/>
            <a:r>
              <a:rPr lang="en-US" smtClean="0"/>
              <a:t>Puritans, Quakers, Anglicans, Presbyterians, Baptists, etc.</a:t>
            </a:r>
          </a:p>
          <a:p>
            <a:pPr eaLnBrk="1" hangingPunct="1"/>
            <a:r>
              <a:rPr lang="en-US" smtClean="0"/>
              <a:t>English, Irish, Germans, etc.</a:t>
            </a:r>
          </a:p>
          <a:p>
            <a:pPr eaLnBrk="1" hangingPunct="1"/>
            <a:r>
              <a:rPr lang="en-US" smtClean="0"/>
              <a:t>Geographic:  North vs. South, Tidewater vs. Mountains</a:t>
            </a:r>
          </a:p>
        </p:txBody>
      </p:sp>
      <p:sp>
        <p:nvSpPr>
          <p:cNvPr id="11269" name="Slide Number Placeholder 4"/>
          <p:cNvSpPr>
            <a:spLocks noGrp="1"/>
          </p:cNvSpPr>
          <p:nvPr>
            <p:ph type="sldNum" sz="quarter" idx="12"/>
          </p:nvPr>
        </p:nvSpPr>
        <p:spPr>
          <a:noFill/>
        </p:spPr>
        <p:txBody>
          <a:bodyPr/>
          <a:lstStyle/>
          <a:p>
            <a:fld id="{ED4013BA-7B18-4571-A496-3719D17492B9}" type="slidenum">
              <a:rPr lang="en-US" smtClean="0"/>
              <a:pPr/>
              <a:t>7</a:t>
            </a:fld>
            <a:endParaRPr lang="en-US" smtClean="0"/>
          </a:p>
        </p:txBody>
      </p:sp>
      <p:pic>
        <p:nvPicPr>
          <p:cNvPr id="11270"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1267">
                                            <p:txEl>
                                              <p:pRg st="0" end="0"/>
                                            </p:txEl>
                                          </p:spTgt>
                                        </p:tgtEl>
                                        <p:attrNameLst>
                                          <p:attrName>style.visibility</p:attrName>
                                        </p:attrNameLst>
                                      </p:cBhvr>
                                      <p:to>
                                        <p:strVal val="visible"/>
                                      </p:to>
                                    </p:set>
                                    <p:animEffect transition="in" filter="fade">
                                      <p:cBhvr>
                                        <p:cTn id="14" dur="500"/>
                                        <p:tgtEl>
                                          <p:spTgt spid="11267">
                                            <p:txEl>
                                              <p:pRg st="0" end="0"/>
                                            </p:txEl>
                                          </p:spTgt>
                                        </p:tgtEl>
                                      </p:cBhvr>
                                    </p:animEffect>
                                    <p:anim calcmode="lin" valueType="num">
                                      <p:cBhvr>
                                        <p:cTn id="15"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26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1267">
                                            <p:txEl>
                                              <p:pRg st="1" end="1"/>
                                            </p:txEl>
                                          </p:spTgt>
                                        </p:tgtEl>
                                        <p:attrNameLst>
                                          <p:attrName>style.visibility</p:attrName>
                                        </p:attrNameLst>
                                      </p:cBhvr>
                                      <p:to>
                                        <p:strVal val="visible"/>
                                      </p:to>
                                    </p:set>
                                    <p:animEffect transition="in" filter="fade">
                                      <p:cBhvr>
                                        <p:cTn id="21" dur="500"/>
                                        <p:tgtEl>
                                          <p:spTgt spid="11267">
                                            <p:txEl>
                                              <p:pRg st="1" end="1"/>
                                            </p:txEl>
                                          </p:spTgt>
                                        </p:tgtEl>
                                      </p:cBhvr>
                                    </p:animEffect>
                                    <p:anim calcmode="lin" valueType="num">
                                      <p:cBhvr>
                                        <p:cTn id="22"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126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1267">
                                            <p:txEl>
                                              <p:pRg st="2" end="2"/>
                                            </p:txEl>
                                          </p:spTgt>
                                        </p:tgtEl>
                                        <p:attrNameLst>
                                          <p:attrName>style.visibility</p:attrName>
                                        </p:attrNameLst>
                                      </p:cBhvr>
                                      <p:to>
                                        <p:strVal val="visible"/>
                                      </p:to>
                                    </p:set>
                                    <p:animEffect transition="in" filter="fade">
                                      <p:cBhvr>
                                        <p:cTn id="28" dur="500"/>
                                        <p:tgtEl>
                                          <p:spTgt spid="11267">
                                            <p:txEl>
                                              <p:pRg st="2" end="2"/>
                                            </p:txEl>
                                          </p:spTgt>
                                        </p:tgtEl>
                                      </p:cBhvr>
                                    </p:animEffect>
                                    <p:anim calcmode="lin" valueType="num">
                                      <p:cBhvr>
                                        <p:cTn id="2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126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1267">
                                            <p:txEl>
                                              <p:pRg st="3" end="3"/>
                                            </p:txEl>
                                          </p:spTgt>
                                        </p:tgtEl>
                                        <p:attrNameLst>
                                          <p:attrName>style.visibility</p:attrName>
                                        </p:attrNameLst>
                                      </p:cBhvr>
                                      <p:to>
                                        <p:strVal val="visible"/>
                                      </p:to>
                                    </p:set>
                                    <p:animEffect transition="in" filter="fade">
                                      <p:cBhvr>
                                        <p:cTn id="35" dur="500"/>
                                        <p:tgtEl>
                                          <p:spTgt spid="11267">
                                            <p:txEl>
                                              <p:pRg st="3" end="3"/>
                                            </p:txEl>
                                          </p:spTgt>
                                        </p:tgtEl>
                                      </p:cBhvr>
                                    </p:animEffect>
                                    <p:anim calcmode="lin" valueType="num">
                                      <p:cBhvr>
                                        <p:cTn id="36"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11267">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267"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idx="4294967295"/>
          </p:nvPr>
        </p:nvSpPr>
        <p:spPr/>
        <p:txBody>
          <a:bodyPr/>
          <a:lstStyle/>
          <a:p>
            <a:pPr eaLnBrk="1" hangingPunct="1"/>
            <a:r>
              <a:rPr lang="en-US" sz="4000" smtClean="0">
                <a:solidFill>
                  <a:srgbClr val="00CC00"/>
                </a:solidFill>
              </a:rPr>
              <a:t>Soldiers learn they have a lot in common when they fought together</a:t>
            </a:r>
          </a:p>
        </p:txBody>
      </p:sp>
      <p:sp>
        <p:nvSpPr>
          <p:cNvPr id="12291" name="Rectangle 3"/>
          <p:cNvSpPr>
            <a:spLocks noGrp="1" noChangeArrowheads="1"/>
          </p:cNvSpPr>
          <p:nvPr>
            <p:ph type="body" idx="4294967295"/>
          </p:nvPr>
        </p:nvSpPr>
        <p:spPr/>
        <p:txBody>
          <a:bodyPr/>
          <a:lstStyle/>
          <a:p>
            <a:pPr eaLnBrk="1" hangingPunct="1"/>
            <a:r>
              <a:rPr lang="en-US" smtClean="0">
                <a:solidFill>
                  <a:srgbClr val="33CCFF"/>
                </a:solidFill>
              </a:rPr>
              <a:t>American militia vs. British</a:t>
            </a:r>
          </a:p>
          <a:p>
            <a:pPr eaLnBrk="1" hangingPunct="1"/>
            <a:r>
              <a:rPr lang="en-US" smtClean="0">
                <a:solidFill>
                  <a:srgbClr val="33CCFF"/>
                </a:solidFill>
              </a:rPr>
              <a:t>Similar to American ethnics during World War II</a:t>
            </a:r>
          </a:p>
          <a:p>
            <a:pPr eaLnBrk="1" hangingPunct="1"/>
            <a:endParaRPr lang="en-US" smtClean="0">
              <a:solidFill>
                <a:srgbClr val="33CCFF"/>
              </a:solidFill>
            </a:endParaRPr>
          </a:p>
        </p:txBody>
      </p:sp>
      <p:sp>
        <p:nvSpPr>
          <p:cNvPr id="12293" name="Slide Number Placeholder 4"/>
          <p:cNvSpPr>
            <a:spLocks noGrp="1"/>
          </p:cNvSpPr>
          <p:nvPr>
            <p:ph type="sldNum" sz="quarter" idx="12"/>
          </p:nvPr>
        </p:nvSpPr>
        <p:spPr>
          <a:noFill/>
        </p:spPr>
        <p:txBody>
          <a:bodyPr/>
          <a:lstStyle/>
          <a:p>
            <a:fld id="{196E526E-8BCF-47DA-9A6A-4C774A637473}" type="slidenum">
              <a:rPr lang="en-US" smtClean="0"/>
              <a:pPr/>
              <a:t>8</a:t>
            </a:fld>
            <a:endParaRPr lang="en-US" smtClean="0"/>
          </a:p>
        </p:txBody>
      </p:sp>
      <p:pic>
        <p:nvPicPr>
          <p:cNvPr id="12294"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fade">
                                      <p:cBhvr>
                                        <p:cTn id="12" dur="2000"/>
                                        <p:tgtEl>
                                          <p:spTgt spid="122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fade">
                                      <p:cBhvr>
                                        <p:cTn id="17" dur="20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29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9"/>
          <p:cNvSpPr>
            <a:spLocks noGrp="1" noChangeArrowheads="1"/>
          </p:cNvSpPr>
          <p:nvPr>
            <p:ph type="ftr" sz="quarter" idx="11"/>
          </p:nvPr>
        </p:nvSpPr>
        <p:spPr>
          <a:noFill/>
        </p:spPr>
        <p:txBody>
          <a:bodyPr/>
          <a:lstStyle/>
          <a:p>
            <a:r>
              <a:rPr lang="en-US" smtClean="0"/>
              <a:t>Copyright © 2010 AIHE</a:t>
            </a:r>
          </a:p>
        </p:txBody>
      </p:sp>
      <p:sp>
        <p:nvSpPr>
          <p:cNvPr id="2" name="Rectangle 2"/>
          <p:cNvSpPr>
            <a:spLocks noGrp="1" noChangeArrowheads="1"/>
          </p:cNvSpPr>
          <p:nvPr>
            <p:ph type="title" idx="4294967295"/>
          </p:nvPr>
        </p:nvSpPr>
        <p:spPr>
          <a:xfrm>
            <a:off x="304800" y="473075"/>
            <a:ext cx="8534400" cy="1143000"/>
          </a:xfrm>
        </p:spPr>
        <p:txBody>
          <a:bodyPr/>
          <a:lstStyle/>
          <a:p>
            <a:pPr algn="ctr" eaLnBrk="1" hangingPunct="1"/>
            <a:r>
              <a:rPr lang="en-US" sz="4000" smtClean="0">
                <a:solidFill>
                  <a:srgbClr val="33CCFF"/>
                </a:solidFill>
              </a:rPr>
              <a:t>1763 - Colonies no longer needed British protection from the French</a:t>
            </a:r>
          </a:p>
        </p:txBody>
      </p:sp>
      <p:sp>
        <p:nvSpPr>
          <p:cNvPr id="13315" name="Rectangle 3"/>
          <p:cNvSpPr>
            <a:spLocks noGrp="1" noChangeArrowheads="1"/>
          </p:cNvSpPr>
          <p:nvPr>
            <p:ph type="body" idx="4294967295"/>
          </p:nvPr>
        </p:nvSpPr>
        <p:spPr/>
        <p:txBody>
          <a:bodyPr/>
          <a:lstStyle/>
          <a:p>
            <a:pPr eaLnBrk="1" hangingPunct="1"/>
            <a:r>
              <a:rPr lang="en-US" sz="2700" smtClean="0"/>
              <a:t>1763 former French ally, Chief Pontiac, revolted against British rule in the Ohio Valley</a:t>
            </a:r>
          </a:p>
          <a:p>
            <a:pPr eaLnBrk="1" hangingPunct="1"/>
            <a:r>
              <a:rPr lang="en-US" sz="2700" smtClean="0"/>
              <a:t>Frontiersmen quickly retaliated</a:t>
            </a:r>
          </a:p>
          <a:p>
            <a:pPr eaLnBrk="1" hangingPunct="1"/>
            <a:r>
              <a:rPr lang="en-US" sz="2700" smtClean="0"/>
              <a:t>Ulster Irish Presbyterian frontiersmen poured into the Ohio Valley</a:t>
            </a:r>
          </a:p>
          <a:p>
            <a:pPr eaLnBrk="1" hangingPunct="1"/>
            <a:r>
              <a:rPr lang="en-US" sz="2700" smtClean="0"/>
              <a:t>That’s why they had fought the French</a:t>
            </a:r>
          </a:p>
          <a:p>
            <a:pPr eaLnBrk="1" hangingPunct="1"/>
            <a:r>
              <a:rPr lang="en-US" sz="2700" smtClean="0"/>
              <a:t>Daniel Boone was already in Tennessee and Kentucky</a:t>
            </a:r>
          </a:p>
          <a:p>
            <a:pPr eaLnBrk="1" hangingPunct="1">
              <a:buFont typeface="Wingdings" pitchFamily="2" charset="2"/>
              <a:buNone/>
            </a:pPr>
            <a:endParaRPr lang="en-US" sz="2700" smtClean="0"/>
          </a:p>
        </p:txBody>
      </p:sp>
      <p:sp>
        <p:nvSpPr>
          <p:cNvPr id="13317" name="Slide Number Placeholder 4"/>
          <p:cNvSpPr>
            <a:spLocks noGrp="1"/>
          </p:cNvSpPr>
          <p:nvPr>
            <p:ph type="sldNum" sz="quarter" idx="12"/>
          </p:nvPr>
        </p:nvSpPr>
        <p:spPr>
          <a:noFill/>
        </p:spPr>
        <p:txBody>
          <a:bodyPr/>
          <a:lstStyle/>
          <a:p>
            <a:fld id="{DEAA83FB-D274-477E-B0EB-0D8DB7F07CD3}" type="slidenum">
              <a:rPr lang="en-US" smtClean="0"/>
              <a:pPr/>
              <a:t>9</a:t>
            </a:fld>
            <a:endParaRPr lang="en-US" smtClean="0"/>
          </a:p>
        </p:txBody>
      </p:sp>
      <p:pic>
        <p:nvPicPr>
          <p:cNvPr id="13318"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stCondLst>
                                            <p:cond delay="0"/>
                                          </p:stCondLst>
                                        </p:cTn>
                                        <p:tgtEl>
                                          <p:spTgt spid="2"/>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13315">
                                            <p:txEl>
                                              <p:pRg st="0" end="0"/>
                                            </p:txEl>
                                          </p:spTgt>
                                        </p:tgtEl>
                                        <p:attrNameLst>
                                          <p:attrName>style.visibility</p:attrName>
                                        </p:attrNameLst>
                                      </p:cBhvr>
                                      <p:to>
                                        <p:strVal val="visible"/>
                                      </p:to>
                                    </p:set>
                                    <p:animEffect transition="in" filter="fade">
                                      <p:cBhvr>
                                        <p:cTn id="13" dur="1000"/>
                                        <p:tgtEl>
                                          <p:spTgt spid="13315">
                                            <p:txEl>
                                              <p:pRg st="0" end="0"/>
                                            </p:txEl>
                                          </p:spTgt>
                                        </p:tgtEl>
                                      </p:cBhvr>
                                    </p:animEffect>
                                    <p:anim calcmode="lin" valueType="num">
                                      <p:cBhvr>
                                        <p:cTn id="14" dur="1000" fill="hold"/>
                                        <p:tgtEl>
                                          <p:spTgt spid="13315">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13315">
                                            <p:txEl>
                                              <p:pRg st="1" end="1"/>
                                            </p:txEl>
                                          </p:spTgt>
                                        </p:tgtEl>
                                        <p:attrNameLst>
                                          <p:attrName>style.visibility</p:attrName>
                                        </p:attrNameLst>
                                      </p:cBhvr>
                                      <p:to>
                                        <p:strVal val="visible"/>
                                      </p:to>
                                    </p:set>
                                    <p:animEffect transition="in" filter="fade">
                                      <p:cBhvr>
                                        <p:cTn id="20" dur="1000"/>
                                        <p:tgtEl>
                                          <p:spTgt spid="13315">
                                            <p:txEl>
                                              <p:pRg st="1" end="1"/>
                                            </p:txEl>
                                          </p:spTgt>
                                        </p:tgtEl>
                                      </p:cBhvr>
                                    </p:animEffect>
                                    <p:anim calcmode="lin" valueType="num">
                                      <p:cBhvr>
                                        <p:cTn id="21" dur="1000" fill="hold"/>
                                        <p:tgtEl>
                                          <p:spTgt spid="13315">
                                            <p:txEl>
                                              <p:pRg st="1" end="1"/>
                                            </p:txEl>
                                          </p:spTgt>
                                        </p:tgtEl>
                                        <p:attrNameLst>
                                          <p:attrName>ppt_x</p:attrName>
                                        </p:attrNameLst>
                                      </p:cBhvr>
                                      <p:tavLst>
                                        <p:tav tm="0">
                                          <p:val>
                                            <p:strVal val="#ppt_x-.1"/>
                                          </p:val>
                                        </p:tav>
                                        <p:tav tm="100000">
                                          <p:val>
                                            <p:strVal val="#ppt_x"/>
                                          </p:val>
                                        </p:tav>
                                      </p:tavLst>
                                    </p:anim>
                                    <p:anim calcmode="lin" valueType="num">
                                      <p:cBhvr>
                                        <p:cTn id="22" dur="10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13315">
                                            <p:txEl>
                                              <p:pRg st="2" end="2"/>
                                            </p:txEl>
                                          </p:spTgt>
                                        </p:tgtEl>
                                        <p:attrNameLst>
                                          <p:attrName>style.visibility</p:attrName>
                                        </p:attrNameLst>
                                      </p:cBhvr>
                                      <p:to>
                                        <p:strVal val="visible"/>
                                      </p:to>
                                    </p:set>
                                    <p:animEffect transition="in" filter="fade">
                                      <p:cBhvr>
                                        <p:cTn id="27" dur="1000"/>
                                        <p:tgtEl>
                                          <p:spTgt spid="13315">
                                            <p:txEl>
                                              <p:pRg st="2" end="2"/>
                                            </p:txEl>
                                          </p:spTgt>
                                        </p:tgtEl>
                                      </p:cBhvr>
                                    </p:animEffect>
                                    <p:anim calcmode="lin" valueType="num">
                                      <p:cBhvr>
                                        <p:cTn id="28" dur="1000" fill="hold"/>
                                        <p:tgtEl>
                                          <p:spTgt spid="13315">
                                            <p:txEl>
                                              <p:pRg st="2" end="2"/>
                                            </p:txEl>
                                          </p:spTgt>
                                        </p:tgtEl>
                                        <p:attrNameLst>
                                          <p:attrName>ppt_x</p:attrName>
                                        </p:attrNameLst>
                                      </p:cBhvr>
                                      <p:tavLst>
                                        <p:tav tm="0">
                                          <p:val>
                                            <p:strVal val="#ppt_x-.1"/>
                                          </p:val>
                                        </p:tav>
                                        <p:tav tm="100000">
                                          <p:val>
                                            <p:strVal val="#ppt_x"/>
                                          </p:val>
                                        </p:tav>
                                      </p:tavLst>
                                    </p:anim>
                                    <p:anim calcmode="lin" valueType="num">
                                      <p:cBhvr>
                                        <p:cTn id="29" dur="10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0" presetClass="entr" presetSubtype="0" fill="hold" grpId="0" nodeType="clickEffect">
                                  <p:stCondLst>
                                    <p:cond delay="0"/>
                                  </p:stCondLst>
                                  <p:iterate type="lt">
                                    <p:tmPct val="10000"/>
                                  </p:iterate>
                                  <p:childTnLst>
                                    <p:set>
                                      <p:cBhvr>
                                        <p:cTn id="33" dur="1" fill="hold">
                                          <p:stCondLst>
                                            <p:cond delay="0"/>
                                          </p:stCondLst>
                                        </p:cTn>
                                        <p:tgtEl>
                                          <p:spTgt spid="13315">
                                            <p:txEl>
                                              <p:pRg st="3" end="3"/>
                                            </p:txEl>
                                          </p:spTgt>
                                        </p:tgtEl>
                                        <p:attrNameLst>
                                          <p:attrName>style.visibility</p:attrName>
                                        </p:attrNameLst>
                                      </p:cBhvr>
                                      <p:to>
                                        <p:strVal val="visible"/>
                                      </p:to>
                                    </p:set>
                                    <p:animEffect transition="in" filter="fade">
                                      <p:cBhvr>
                                        <p:cTn id="34" dur="1000"/>
                                        <p:tgtEl>
                                          <p:spTgt spid="13315">
                                            <p:txEl>
                                              <p:pRg st="3" end="3"/>
                                            </p:txEl>
                                          </p:spTgt>
                                        </p:tgtEl>
                                      </p:cBhvr>
                                    </p:animEffect>
                                    <p:anim calcmode="lin" valueType="num">
                                      <p:cBhvr>
                                        <p:cTn id="35" dur="1000" fill="hold"/>
                                        <p:tgtEl>
                                          <p:spTgt spid="13315">
                                            <p:txEl>
                                              <p:pRg st="3" end="3"/>
                                            </p:txEl>
                                          </p:spTgt>
                                        </p:tgtEl>
                                        <p:attrNameLst>
                                          <p:attrName>ppt_x</p:attrName>
                                        </p:attrNameLst>
                                      </p:cBhvr>
                                      <p:tavLst>
                                        <p:tav tm="0">
                                          <p:val>
                                            <p:strVal val="#ppt_x-.1"/>
                                          </p:val>
                                        </p:tav>
                                        <p:tav tm="100000">
                                          <p:val>
                                            <p:strVal val="#ppt_x"/>
                                          </p:val>
                                        </p:tav>
                                      </p:tavLst>
                                    </p:anim>
                                    <p:anim calcmode="lin" valueType="num">
                                      <p:cBhvr>
                                        <p:cTn id="36" dur="1000" fill="hold"/>
                                        <p:tgtEl>
                                          <p:spTgt spid="133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0" presetClass="entr" presetSubtype="0" fill="hold" grpId="0" nodeType="clickEffect">
                                  <p:stCondLst>
                                    <p:cond delay="0"/>
                                  </p:stCondLst>
                                  <p:iterate type="lt">
                                    <p:tmPct val="10000"/>
                                  </p:iterate>
                                  <p:childTnLst>
                                    <p:set>
                                      <p:cBhvr>
                                        <p:cTn id="40" dur="1" fill="hold">
                                          <p:stCondLst>
                                            <p:cond delay="0"/>
                                          </p:stCondLst>
                                        </p:cTn>
                                        <p:tgtEl>
                                          <p:spTgt spid="13315">
                                            <p:txEl>
                                              <p:pRg st="4" end="4"/>
                                            </p:txEl>
                                          </p:spTgt>
                                        </p:tgtEl>
                                        <p:attrNameLst>
                                          <p:attrName>style.visibility</p:attrName>
                                        </p:attrNameLst>
                                      </p:cBhvr>
                                      <p:to>
                                        <p:strVal val="visible"/>
                                      </p:to>
                                    </p:set>
                                    <p:animEffect transition="in" filter="fade">
                                      <p:cBhvr>
                                        <p:cTn id="41" dur="1000"/>
                                        <p:tgtEl>
                                          <p:spTgt spid="13315">
                                            <p:txEl>
                                              <p:pRg st="4" end="4"/>
                                            </p:txEl>
                                          </p:spTgt>
                                        </p:tgtEl>
                                      </p:cBhvr>
                                    </p:animEffect>
                                    <p:anim calcmode="lin" valueType="num">
                                      <p:cBhvr>
                                        <p:cTn id="42" dur="1000" fill="hold"/>
                                        <p:tgtEl>
                                          <p:spTgt spid="13315">
                                            <p:txEl>
                                              <p:pRg st="4" end="4"/>
                                            </p:txEl>
                                          </p:spTgt>
                                        </p:tgtEl>
                                        <p:attrNameLst>
                                          <p:attrName>ppt_x</p:attrName>
                                        </p:attrNameLst>
                                      </p:cBhvr>
                                      <p:tavLst>
                                        <p:tav tm="0">
                                          <p:val>
                                            <p:strVal val="#ppt_x-.1"/>
                                          </p:val>
                                        </p:tav>
                                        <p:tav tm="100000">
                                          <p:val>
                                            <p:strVal val="#ppt_x"/>
                                          </p:val>
                                        </p:tav>
                                      </p:tavLst>
                                    </p:anim>
                                    <p:anim calcmode="lin" valueType="num">
                                      <p:cBhvr>
                                        <p:cTn id="43" dur="1000" fill="hold"/>
                                        <p:tgtEl>
                                          <p:spTgt spid="133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315" grpId="0" build="p"/>
    </p:bld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Refined</Template>
  <TotalTime>2125</TotalTime>
  <Words>4050</Words>
  <Application>Microsoft Office PowerPoint</Application>
  <PresentationFormat>On-screen Show (4:3)</PresentationFormat>
  <Paragraphs>528</Paragraphs>
  <Slides>65</Slides>
  <Notes>65</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Refined</vt:lpstr>
      <vt:lpstr>The American Revolution</vt:lpstr>
      <vt:lpstr>Pennsylvania Academic Standards  for History</vt:lpstr>
      <vt:lpstr>Pennsylvania Academic Standards  for History</vt:lpstr>
      <vt:lpstr>From the French and Indian War</vt:lpstr>
      <vt:lpstr>Colonists</vt:lpstr>
      <vt:lpstr>Also, shattered myth of British invincibility in the minds of the colonists</vt:lpstr>
      <vt:lpstr>Colonial Disunity in 1756</vt:lpstr>
      <vt:lpstr>Soldiers learn they have a lot in common when they fought together</vt:lpstr>
      <vt:lpstr>1763 - Colonies no longer needed British protection from the French</vt:lpstr>
      <vt:lpstr>King George III issues the Proclamation of 1763</vt:lpstr>
      <vt:lpstr>British look to Americans to help pay for the war</vt:lpstr>
      <vt:lpstr>Intolerable (or Coercive) Acts</vt:lpstr>
      <vt:lpstr>British General Gage was sent to Massachusetts with the Redcoats</vt:lpstr>
      <vt:lpstr>Continental Congress</vt:lpstr>
      <vt:lpstr>The Shot Heard ’round the World</vt:lpstr>
      <vt:lpstr> Lexington and Concord April 19, 1775</vt:lpstr>
      <vt:lpstr>The Odds</vt:lpstr>
      <vt:lpstr>Colonists thought God was on their side</vt:lpstr>
      <vt:lpstr>The British had serious problems</vt:lpstr>
      <vt:lpstr>More Problems: </vt:lpstr>
      <vt:lpstr>And More:</vt:lpstr>
      <vt:lpstr>General George Washington</vt:lpstr>
      <vt:lpstr>Ticonderoga May 10, 1775</vt:lpstr>
      <vt:lpstr>Slide 24</vt:lpstr>
      <vt:lpstr>Patriot Militia in Action:   Breed’s Hill, June 17, 1775 </vt:lpstr>
      <vt:lpstr>Patriots go on the offensive</vt:lpstr>
      <vt:lpstr>Quebec  December 31, 1775</vt:lpstr>
      <vt:lpstr>Battle of New York August 26-October 28, 1776</vt:lpstr>
      <vt:lpstr>Classical British Strategy  1776-1781</vt:lpstr>
      <vt:lpstr>Slide 30</vt:lpstr>
      <vt:lpstr>Slide 31</vt:lpstr>
      <vt:lpstr>George Washington Crossing The Delaware, Emanuel Leutze 1851</vt:lpstr>
      <vt:lpstr>Slide 33</vt:lpstr>
      <vt:lpstr>Slide 34</vt:lpstr>
      <vt:lpstr>Slide 35</vt:lpstr>
      <vt:lpstr>Slide 36</vt:lpstr>
      <vt:lpstr>Slide 37</vt:lpstr>
      <vt:lpstr>Trenton December 26, 1776</vt:lpstr>
      <vt:lpstr>Slide 39</vt:lpstr>
      <vt:lpstr>Princeton January 3, 1777</vt:lpstr>
      <vt:lpstr>Brandywine September 11, 1777</vt:lpstr>
      <vt:lpstr>Paoli September 20-21, 1777</vt:lpstr>
      <vt:lpstr>Germantown October 4, 1777</vt:lpstr>
      <vt:lpstr> Defending the Delaware River September-November 1777</vt:lpstr>
      <vt:lpstr>Slide 45</vt:lpstr>
      <vt:lpstr>Saratoga September 19 and October 7, 1777</vt:lpstr>
      <vt:lpstr>Slide 47</vt:lpstr>
      <vt:lpstr>Slide 48</vt:lpstr>
      <vt:lpstr>Burgoyne Surrenders</vt:lpstr>
      <vt:lpstr>Slide 50</vt:lpstr>
      <vt:lpstr>Winter Quarters</vt:lpstr>
      <vt:lpstr>Slide 52</vt:lpstr>
      <vt:lpstr>Monmouth June 28, 1778</vt:lpstr>
      <vt:lpstr>The War at Sea</vt:lpstr>
      <vt:lpstr>War Moves to the South</vt:lpstr>
      <vt:lpstr>General Sir Charles Cornwallis</vt:lpstr>
      <vt:lpstr>Southern Disasters</vt:lpstr>
      <vt:lpstr>3 Major Boosts</vt:lpstr>
      <vt:lpstr>Kings Mountain October 7, 1780</vt:lpstr>
      <vt:lpstr>Cowpens  January 17, 1781</vt:lpstr>
      <vt:lpstr>Slide 61</vt:lpstr>
      <vt:lpstr>Yorktown September 28-October 19, 1781</vt:lpstr>
      <vt:lpstr>Slide 63</vt:lpstr>
      <vt:lpstr>Slide 64</vt:lpstr>
      <vt:lpstr>Slide 65</vt:lpstr>
    </vt:vector>
  </TitlesOfParts>
  <Company>AIHE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Revolutionary War</dc:title>
  <dc:creator>ktbrady</dc:creator>
  <cp:lastModifiedBy>Larry Potash</cp:lastModifiedBy>
  <cp:revision>73</cp:revision>
  <dcterms:created xsi:type="dcterms:W3CDTF">2009-10-21T15:06:40Z</dcterms:created>
  <dcterms:modified xsi:type="dcterms:W3CDTF">2011-03-28T15:47:15Z</dcterms:modified>
</cp:coreProperties>
</file>