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1" r:id="rId6"/>
    <p:sldId id="295" r:id="rId7"/>
    <p:sldId id="260" r:id="rId8"/>
    <p:sldId id="262" r:id="rId9"/>
    <p:sldId id="264" r:id="rId10"/>
    <p:sldId id="263" r:id="rId11"/>
    <p:sldId id="265" r:id="rId12"/>
    <p:sldId id="266" r:id="rId13"/>
    <p:sldId id="267" r:id="rId14"/>
    <p:sldId id="275" r:id="rId15"/>
    <p:sldId id="271" r:id="rId16"/>
    <p:sldId id="268" r:id="rId17"/>
    <p:sldId id="269" r:id="rId18"/>
    <p:sldId id="270" r:id="rId19"/>
    <p:sldId id="272" r:id="rId20"/>
    <p:sldId id="300" r:id="rId21"/>
    <p:sldId id="273" r:id="rId22"/>
    <p:sldId id="274" r:id="rId23"/>
    <p:sldId id="276" r:id="rId24"/>
    <p:sldId id="296" r:id="rId25"/>
    <p:sldId id="307" r:id="rId26"/>
    <p:sldId id="299" r:id="rId27"/>
    <p:sldId id="277" r:id="rId28"/>
    <p:sldId id="281" r:id="rId29"/>
    <p:sldId id="282" r:id="rId30"/>
    <p:sldId id="285" r:id="rId31"/>
    <p:sldId id="287" r:id="rId32"/>
    <p:sldId id="28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7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7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10D2F38-8287-420A-B82D-E6DCB01A0B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0D2F38-8287-420A-B82D-E6DCB01A0BB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6CB799-B8E3-44EA-976A-BB72690908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F8156A-AD9F-4DCF-B307-A40E992ACF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780581-356A-4B35-BD55-39619103D1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BD0E10-76C2-4072-8595-28B33C9C1A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5FB4EA-862E-4771-941B-D997E8A5E8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47D822-B5B0-480B-A9C8-27A0D463DA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0FF4DF-00E5-4984-85DF-D37C49248E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1EE151-19F9-4204-95CA-3F3BE8E418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8C065D5-93EB-4FB0-A9A8-D7777EAB0A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E34D3B-6BB7-4DDE-BFD8-3CA6D488AC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939F6D-C292-4DFB-B6F3-EC81B061FF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0A19C0B-72E8-4074-8627-9915AA99A8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2.cicerohistory.com/Cicero/subscriber/content/Books/Book-5/L06-PrimarySources/LandmarkDocuments/11WhiskeyRebellion_1794.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www2.cicerohistory.com/Cicero/navigate/UnitContents.do?action=display&amp;bookid=5&amp;chapterid=11" TargetMode="External"/><Relationship Id="rId5" Type="http://schemas.openxmlformats.org/officeDocument/2006/relationships/hyperlink" Target="http://www.pbs.org/wgbh/amex/presidents/01_washington/" TargetMode="External"/><Relationship Id="rId4" Type="http://schemas.openxmlformats.org/officeDocument/2006/relationships/hyperlink" Target="http://www.leoslyrics.com/listlyrics.php?hid=ZstNb+tifk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61000"/>
            <a:lum/>
          </a:blip>
          <a:srcRect/>
          <a:stretch>
            <a:fillRect t="-5000" b="-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1984375"/>
          </a:xfrm>
        </p:spPr>
        <p:txBody>
          <a:bodyPr/>
          <a:lstStyle/>
          <a:p>
            <a:pPr eaLnBrk="1" hangingPunct="1"/>
            <a:r>
              <a:rPr lang="en-US" sz="3600" b="1" i="1" dirty="0" smtClean="0">
                <a:latin typeface="Bodoni MT" pitchFamily="18" charset="0"/>
              </a:rPr>
              <a:t>Multiple Perspectives in History:</a:t>
            </a:r>
            <a:br>
              <a:rPr lang="en-US" sz="3600" b="1" i="1" dirty="0" smtClean="0">
                <a:latin typeface="Bodoni MT" pitchFamily="18" charset="0"/>
              </a:rPr>
            </a:br>
            <a:r>
              <a:rPr lang="en-US" sz="3600" b="1" i="1" dirty="0" smtClean="0">
                <a:latin typeface="Bodoni MT" pitchFamily="18" charset="0"/>
              </a:rPr>
              <a:t>The Whiskey Rebellion </a:t>
            </a:r>
          </a:p>
        </p:txBody>
      </p:sp>
      <p:sp>
        <p:nvSpPr>
          <p:cNvPr id="2051" name="Rectangle 3"/>
          <p:cNvSpPr>
            <a:spLocks noGrp="1" noChangeArrowheads="1"/>
          </p:cNvSpPr>
          <p:nvPr>
            <p:ph type="subTitle" idx="1"/>
          </p:nvPr>
        </p:nvSpPr>
        <p:spPr/>
        <p:txBody>
          <a:bodyPr/>
          <a:lstStyle/>
          <a:p>
            <a:pPr>
              <a:lnSpc>
                <a:spcPct val="80000"/>
              </a:lnSpc>
            </a:pPr>
            <a:r>
              <a:rPr lang="en-US" sz="2400" b="1" i="1" dirty="0" smtClean="0">
                <a:latin typeface="Bodoni MT" pitchFamily="18" charset="0"/>
              </a:rPr>
              <a:t>The </a:t>
            </a:r>
            <a:r>
              <a:rPr lang="en-US" sz="2400" b="1" i="1" dirty="0" err="1" smtClean="0">
                <a:latin typeface="Bodoni MT" pitchFamily="18" charset="0"/>
              </a:rPr>
              <a:t>BLaST</a:t>
            </a:r>
            <a:r>
              <a:rPr lang="en-US" sz="2400" b="1" i="1" dirty="0" smtClean="0">
                <a:latin typeface="Bodoni MT" pitchFamily="18" charset="0"/>
              </a:rPr>
              <a:t> IU 17 Liberty Fellowship</a:t>
            </a:r>
          </a:p>
          <a:p>
            <a:pPr>
              <a:lnSpc>
                <a:spcPct val="80000"/>
              </a:lnSpc>
            </a:pPr>
            <a:r>
              <a:rPr lang="en-US" sz="2400" b="1" i="1" smtClean="0">
                <a:latin typeface="Bodoni MT" pitchFamily="18" charset="0"/>
              </a:rPr>
              <a:t>June </a:t>
            </a:r>
            <a:r>
              <a:rPr lang="en-US" sz="2400" b="1" i="1" smtClean="0">
                <a:latin typeface="Bodoni MT" pitchFamily="18" charset="0"/>
              </a:rPr>
              <a:t>27, </a:t>
            </a:r>
            <a:r>
              <a:rPr lang="en-US" sz="2400" b="1" i="1" dirty="0" smtClean="0">
                <a:latin typeface="Bodoni MT" pitchFamily="18" charset="0"/>
              </a:rPr>
              <a:t>2011</a:t>
            </a:r>
            <a:endParaRPr lang="en-US" sz="2400" b="1" i="1" dirty="0" smtClean="0">
              <a:latin typeface="Century Schoolbook" pitchFamily="18" charset="0"/>
            </a:endParaRPr>
          </a:p>
          <a:p>
            <a:pPr eaLnBrk="1" hangingPunct="1">
              <a:lnSpc>
                <a:spcPct val="90000"/>
              </a:lnSpc>
            </a:pPr>
            <a:endParaRPr lang="en-US" sz="2400" i="1" dirty="0" smtClean="0">
              <a:latin typeface="Century Schoolbook" pitchFamily="18" charset="0"/>
            </a:endParaRPr>
          </a:p>
          <a:p>
            <a:pPr eaLnBrk="1" hangingPunct="1">
              <a:lnSpc>
                <a:spcPct val="90000"/>
              </a:lnSpc>
            </a:pPr>
            <a:r>
              <a:rPr lang="en-US" sz="2400" b="1" i="1" dirty="0" smtClean="0">
                <a:latin typeface="Bodoni MT"/>
              </a:rPr>
              <a:t>Fran Macko, Ph.D.</a:t>
            </a:r>
          </a:p>
          <a:p>
            <a:pPr eaLnBrk="1" hangingPunct="1">
              <a:lnSpc>
                <a:spcPct val="90000"/>
              </a:lnSpc>
            </a:pPr>
            <a:r>
              <a:rPr lang="en-US" sz="2400" b="1" i="1" dirty="0" smtClean="0">
                <a:latin typeface="Bodoni MT"/>
              </a:rPr>
              <a:t>fmacko@aihe.info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dirty="0" smtClean="0">
                <a:latin typeface="Bodoni MT" pitchFamily="18" charset="0"/>
              </a:rPr>
              <a:t>Multiple perspectives and historical thinking</a:t>
            </a:r>
          </a:p>
        </p:txBody>
      </p:sp>
      <p:sp>
        <p:nvSpPr>
          <p:cNvPr id="12291" name="Rectangle 3"/>
          <p:cNvSpPr>
            <a:spLocks noGrp="1" noChangeArrowheads="1"/>
          </p:cNvSpPr>
          <p:nvPr>
            <p:ph type="body" idx="1"/>
          </p:nvPr>
        </p:nvSpPr>
        <p:spPr/>
        <p:txBody>
          <a:bodyPr/>
          <a:lstStyle/>
          <a:p>
            <a:pPr eaLnBrk="1" hangingPunct="1">
              <a:lnSpc>
                <a:spcPct val="80000"/>
              </a:lnSpc>
            </a:pPr>
            <a:endParaRPr lang="en-US" sz="2000" smtClean="0">
              <a:latin typeface="Century Schoolbook" pitchFamily="18" charset="0"/>
            </a:endParaRPr>
          </a:p>
          <a:p>
            <a:pPr eaLnBrk="1" hangingPunct="1">
              <a:lnSpc>
                <a:spcPct val="80000"/>
              </a:lnSpc>
            </a:pPr>
            <a:r>
              <a:rPr lang="en-US" sz="2000" smtClean="0">
                <a:latin typeface="Century Schoolbook" pitchFamily="18" charset="0"/>
              </a:rPr>
              <a:t>Historians don’t settle for one perspective on an historical issue; they piece together many, sometimes competing, versions of events to construct an accurate interpretation.</a:t>
            </a:r>
            <a:endParaRPr lang="en-US" sz="2000" b="1" smtClean="0">
              <a:latin typeface="Century Schoolbook" pitchFamily="18" charset="0"/>
            </a:endParaRPr>
          </a:p>
          <a:p>
            <a:pPr eaLnBrk="1" hangingPunct="1">
              <a:lnSpc>
                <a:spcPct val="80000"/>
              </a:lnSpc>
            </a:pPr>
            <a:endParaRPr lang="en-US" sz="2000" smtClean="0">
              <a:latin typeface="Century Schoolbook" pitchFamily="18" charset="0"/>
            </a:endParaRPr>
          </a:p>
          <a:p>
            <a:pPr eaLnBrk="1" hangingPunct="1">
              <a:lnSpc>
                <a:spcPct val="80000"/>
              </a:lnSpc>
            </a:pPr>
            <a:r>
              <a:rPr lang="en-US" sz="2000" smtClean="0">
                <a:latin typeface="Century Schoolbook" pitchFamily="18" charset="0"/>
              </a:rPr>
              <a:t>Multiple perspectives are usual and have to be tested against evidence, and accounted for in judgments and conclusions.</a:t>
            </a:r>
          </a:p>
          <a:p>
            <a:pPr eaLnBrk="1" hangingPunct="1">
              <a:lnSpc>
                <a:spcPct val="80000"/>
              </a:lnSpc>
            </a:pPr>
            <a:endParaRPr lang="en-US" sz="2000" smtClean="0">
              <a:latin typeface="Century Schoolbook" pitchFamily="18" charset="0"/>
            </a:endParaRPr>
          </a:p>
          <a:p>
            <a:pPr eaLnBrk="1" hangingPunct="1">
              <a:lnSpc>
                <a:spcPct val="80000"/>
              </a:lnSpc>
            </a:pPr>
            <a:r>
              <a:rPr lang="en-US" sz="2000" smtClean="0">
                <a:latin typeface="Century Schoolbook" pitchFamily="18" charset="0"/>
              </a:rPr>
              <a:t>The writing of history is based on a critical analysis, evaluation, and selection of authentic source materials and composition of these materials into a narrative subject to scholarly methods of criticism.</a:t>
            </a:r>
          </a:p>
          <a:p>
            <a:pPr eaLnBrk="1" hangingPunct="1">
              <a:lnSpc>
                <a:spcPct val="80000"/>
              </a:lnSpc>
            </a:pPr>
            <a:endParaRPr lang="en-US" sz="2000" smtClean="0">
              <a:latin typeface="Century Schoolbook" pitchFamily="18" charset="0"/>
            </a:endParaRPr>
          </a:p>
          <a:p>
            <a:pPr eaLnBrk="1" hangingPunct="1">
              <a:lnSpc>
                <a:spcPct val="80000"/>
              </a:lnSpc>
            </a:pPr>
            <a:r>
              <a:rPr lang="en-US" sz="2000" smtClean="0">
                <a:latin typeface="Century Schoolbook" pitchFamily="18" charset="0"/>
              </a:rPr>
              <a:t>The result is a body of historical literature on any event or individual in history that reflects the process of historical thinking.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dirty="0" smtClean="0">
                <a:latin typeface="Bodoni MT" pitchFamily="18" charset="0"/>
              </a:rPr>
              <a:t>What are some strategies </a:t>
            </a:r>
            <a:br>
              <a:rPr lang="en-US" sz="3200" dirty="0" smtClean="0">
                <a:latin typeface="Bodoni MT" pitchFamily="18" charset="0"/>
              </a:rPr>
            </a:br>
            <a:r>
              <a:rPr lang="en-US" sz="3200" dirty="0" smtClean="0">
                <a:latin typeface="Bodoni MT" pitchFamily="18" charset="0"/>
              </a:rPr>
              <a:t>for teaching multiple perspectives? </a:t>
            </a:r>
          </a:p>
        </p:txBody>
      </p:sp>
      <p:sp>
        <p:nvSpPr>
          <p:cNvPr id="13315" name="Rectangle 4"/>
          <p:cNvSpPr>
            <a:spLocks noGrp="1" noChangeArrowheads="1"/>
          </p:cNvSpPr>
          <p:nvPr>
            <p:ph type="body" sz="half" idx="1"/>
          </p:nvPr>
        </p:nvSpPr>
        <p:spPr/>
        <p:txBody>
          <a:bodyPr/>
          <a:lstStyle/>
          <a:p>
            <a:pPr eaLnBrk="1" hangingPunct="1"/>
            <a:endParaRPr lang="en-US" sz="2000" smtClean="0">
              <a:latin typeface="Century Schoolbook" pitchFamily="18" charset="0"/>
            </a:endParaRPr>
          </a:p>
          <a:p>
            <a:pPr eaLnBrk="1" hangingPunct="1"/>
            <a:r>
              <a:rPr lang="en-US" sz="2000" smtClean="0">
                <a:latin typeface="Century Schoolbook" pitchFamily="18" charset="0"/>
              </a:rPr>
              <a:t>Students take on the perspective of different participants in an historical event through:</a:t>
            </a:r>
          </a:p>
          <a:p>
            <a:pPr lvl="1" eaLnBrk="1" hangingPunct="1"/>
            <a:r>
              <a:rPr lang="en-US" sz="1900" smtClean="0">
                <a:latin typeface="Century Schoolbook" pitchFamily="18" charset="0"/>
              </a:rPr>
              <a:t>role playing</a:t>
            </a:r>
          </a:p>
          <a:p>
            <a:pPr lvl="1" eaLnBrk="1" hangingPunct="1"/>
            <a:r>
              <a:rPr lang="en-US" sz="1900" smtClean="0">
                <a:latin typeface="Century Schoolbook" pitchFamily="18" charset="0"/>
              </a:rPr>
              <a:t>journal writing</a:t>
            </a:r>
          </a:p>
          <a:p>
            <a:pPr lvl="1" eaLnBrk="1" hangingPunct="1"/>
            <a:r>
              <a:rPr lang="en-US" sz="1900" smtClean="0">
                <a:latin typeface="Century Schoolbook" pitchFamily="18" charset="0"/>
              </a:rPr>
              <a:t>letter writing</a:t>
            </a:r>
          </a:p>
          <a:p>
            <a:pPr lvl="1" eaLnBrk="1" hangingPunct="1"/>
            <a:r>
              <a:rPr lang="en-US" sz="1900" smtClean="0">
                <a:latin typeface="Century Schoolbook" pitchFamily="18" charset="0"/>
              </a:rPr>
              <a:t>debate</a:t>
            </a:r>
          </a:p>
          <a:p>
            <a:pPr eaLnBrk="1" hangingPunct="1"/>
            <a:r>
              <a:rPr lang="en-US" sz="2000" smtClean="0">
                <a:latin typeface="Century Schoolbook" pitchFamily="18" charset="0"/>
              </a:rPr>
              <a:t>The goal of these activities is to develop empathy and affinity for individual perspectives.</a:t>
            </a:r>
          </a:p>
        </p:txBody>
      </p:sp>
      <p:sp>
        <p:nvSpPr>
          <p:cNvPr id="13316" name="Rectangle 5"/>
          <p:cNvSpPr>
            <a:spLocks noGrp="1" noChangeArrowheads="1"/>
          </p:cNvSpPr>
          <p:nvPr>
            <p:ph type="body" sz="half" idx="2"/>
          </p:nvPr>
        </p:nvSpPr>
        <p:spPr/>
        <p:txBody>
          <a:bodyPr/>
          <a:lstStyle/>
          <a:p>
            <a:pPr eaLnBrk="1" hangingPunct="1"/>
            <a:endParaRPr lang="en-US" sz="2400" smtClean="0"/>
          </a:p>
        </p:txBody>
      </p:sp>
      <p:pic>
        <p:nvPicPr>
          <p:cNvPr id="13317" name="Picture 6" descr="role playing students"/>
          <p:cNvPicPr>
            <a:picLocks noChangeAspect="1" noChangeArrowheads="1"/>
          </p:cNvPicPr>
          <p:nvPr/>
        </p:nvPicPr>
        <p:blipFill>
          <a:blip r:embed="rId3" cstate="print"/>
          <a:srcRect/>
          <a:stretch>
            <a:fillRect/>
          </a:stretch>
        </p:blipFill>
        <p:spPr bwMode="auto">
          <a:xfrm>
            <a:off x="4572000" y="2706688"/>
            <a:ext cx="4267200" cy="2125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dirty="0" smtClean="0">
                <a:latin typeface="Bodoni MT" pitchFamily="18" charset="0"/>
              </a:rPr>
              <a:t>What is the Multiple Sources/ Multiple Perspectives Strategy?</a:t>
            </a:r>
          </a:p>
        </p:txBody>
      </p:sp>
      <p:sp>
        <p:nvSpPr>
          <p:cNvPr id="14339" name="Rectangle 4"/>
          <p:cNvSpPr>
            <a:spLocks noGrp="1" noChangeArrowheads="1"/>
          </p:cNvSpPr>
          <p:nvPr>
            <p:ph idx="1"/>
          </p:nvPr>
        </p:nvSpPr>
        <p:spPr/>
        <p:txBody>
          <a:bodyPr/>
          <a:lstStyle/>
          <a:p>
            <a:pPr eaLnBrk="1" hangingPunct="1"/>
            <a:endParaRPr lang="en-US" sz="2400" dirty="0" smtClean="0">
              <a:latin typeface="Century Schoolbook" pitchFamily="18" charset="0"/>
            </a:endParaRPr>
          </a:p>
          <a:p>
            <a:pPr eaLnBrk="1" hangingPunct="1"/>
            <a:r>
              <a:rPr lang="en-US" sz="2400" dirty="0" smtClean="0">
                <a:latin typeface="Century Schoolbook" pitchFamily="18" charset="0"/>
              </a:rPr>
              <a:t>The Multiple Sources/Multiple Perspectives strategy supports students to:</a:t>
            </a:r>
          </a:p>
          <a:p>
            <a:pPr lvl="1" eaLnBrk="1" hangingPunct="1"/>
            <a:r>
              <a:rPr lang="en-US" sz="2400" dirty="0" smtClean="0">
                <a:latin typeface="Century Schoolbook" pitchFamily="18" charset="0"/>
              </a:rPr>
              <a:t>compare how historians interpret the same event</a:t>
            </a:r>
          </a:p>
          <a:p>
            <a:pPr lvl="1" eaLnBrk="1" hangingPunct="1"/>
            <a:r>
              <a:rPr lang="en-US" sz="2400" dirty="0" smtClean="0">
                <a:latin typeface="Century Schoolbook" pitchFamily="18" charset="0"/>
              </a:rPr>
              <a:t>to distinguish fact from opinion</a:t>
            </a:r>
          </a:p>
          <a:p>
            <a:pPr lvl="1" eaLnBrk="1" hangingPunct="1"/>
            <a:r>
              <a:rPr lang="en-US" sz="2400" dirty="0" smtClean="0">
                <a:latin typeface="Century Schoolbook" pitchFamily="18" charset="0"/>
              </a:rPr>
              <a:t>analyze information within an historical viewpoint</a:t>
            </a:r>
          </a:p>
          <a:p>
            <a:pPr lvl="1" eaLnBrk="1" hangingPunct="1"/>
            <a:r>
              <a:rPr lang="en-US" sz="2400" dirty="0" smtClean="0">
                <a:latin typeface="Century Schoolbook" pitchFamily="18" charset="0"/>
              </a:rPr>
              <a:t>construct historical arguments</a:t>
            </a:r>
          </a:p>
          <a:p>
            <a:pPr eaLnBrk="1" hangingPunct="1"/>
            <a:endParaRPr lang="en-US" sz="2400" dirty="0" smtClean="0">
              <a:latin typeface="Century Schoolbook" pitchFamily="18" charset="0"/>
            </a:endParaRPr>
          </a:p>
          <a:p>
            <a:pPr eaLnBrk="1" hangingPunct="1"/>
            <a:r>
              <a:rPr lang="en-US" sz="2400" dirty="0" smtClean="0">
                <a:latin typeface="Century Schoolbook" pitchFamily="18" charset="0"/>
              </a:rPr>
              <a:t>The strategy uses a graphic organizer.</a:t>
            </a:r>
          </a:p>
          <a:p>
            <a:pPr lvl="1" eaLnBrk="1" hangingPunct="1"/>
            <a:endParaRPr lang="en-US" sz="2200" dirty="0" smtClean="0">
              <a:latin typeface="Century Schoolbook"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200" dirty="0" smtClean="0">
                <a:latin typeface="Bodoni MT" pitchFamily="18" charset="0"/>
              </a:rPr>
              <a:t>What are the steps in the process?</a:t>
            </a:r>
          </a:p>
        </p:txBody>
      </p:sp>
      <p:sp>
        <p:nvSpPr>
          <p:cNvPr id="15363" name="Rectangle 4"/>
          <p:cNvSpPr>
            <a:spLocks noGrp="1" noChangeArrowheads="1"/>
          </p:cNvSpPr>
          <p:nvPr>
            <p:ph type="body" sz="half" idx="1"/>
          </p:nvPr>
        </p:nvSpPr>
        <p:spPr/>
        <p:txBody>
          <a:bodyPr/>
          <a:lstStyle/>
          <a:p>
            <a:pPr eaLnBrk="1" hangingPunct="1">
              <a:lnSpc>
                <a:spcPct val="90000"/>
              </a:lnSpc>
            </a:pPr>
            <a:r>
              <a:rPr lang="en-US" sz="2400" smtClean="0">
                <a:latin typeface="Century Schoolbook" pitchFamily="18" charset="0"/>
              </a:rPr>
              <a:t>Select the sources for the activity.</a:t>
            </a:r>
          </a:p>
          <a:p>
            <a:pPr eaLnBrk="1" hangingPunct="1">
              <a:lnSpc>
                <a:spcPct val="90000"/>
              </a:lnSpc>
            </a:pPr>
            <a:endParaRPr lang="en-US" sz="2400" smtClean="0">
              <a:latin typeface="Century Schoolbook" pitchFamily="18" charset="0"/>
            </a:endParaRPr>
          </a:p>
          <a:p>
            <a:pPr eaLnBrk="1" hangingPunct="1">
              <a:lnSpc>
                <a:spcPct val="90000"/>
              </a:lnSpc>
            </a:pPr>
            <a:r>
              <a:rPr lang="en-US" sz="2400" smtClean="0">
                <a:latin typeface="Century Schoolbook" pitchFamily="18" charset="0"/>
              </a:rPr>
              <a:t>Ask:</a:t>
            </a:r>
          </a:p>
          <a:p>
            <a:pPr lvl="1" eaLnBrk="1" hangingPunct="1">
              <a:lnSpc>
                <a:spcPct val="90000"/>
              </a:lnSpc>
            </a:pPr>
            <a:r>
              <a:rPr lang="en-US" sz="2000" smtClean="0">
                <a:latin typeface="Century Schoolbook" pitchFamily="18" charset="0"/>
              </a:rPr>
              <a:t>What point of view do the resources I use reflect?</a:t>
            </a:r>
          </a:p>
          <a:p>
            <a:pPr lvl="1" eaLnBrk="1" hangingPunct="1">
              <a:lnSpc>
                <a:spcPct val="90000"/>
              </a:lnSpc>
            </a:pPr>
            <a:r>
              <a:rPr lang="en-US" sz="2000" smtClean="0">
                <a:latin typeface="Century Schoolbook" pitchFamily="18" charset="0"/>
              </a:rPr>
              <a:t>Are there other important viewpoints (well accepted by historians and documented with historical evidence)?</a:t>
            </a:r>
          </a:p>
          <a:p>
            <a:pPr lvl="1" eaLnBrk="1" hangingPunct="1">
              <a:lnSpc>
                <a:spcPct val="90000"/>
              </a:lnSpc>
            </a:pPr>
            <a:r>
              <a:rPr lang="en-US" sz="2000" smtClean="0">
                <a:latin typeface="Century Schoolbook" pitchFamily="18" charset="0"/>
              </a:rPr>
              <a:t>What resources will provide other points of view</a:t>
            </a:r>
          </a:p>
        </p:txBody>
      </p:sp>
      <p:sp>
        <p:nvSpPr>
          <p:cNvPr id="15364" name="Rectangle 5"/>
          <p:cNvSpPr>
            <a:spLocks noGrp="1" noChangeArrowheads="1"/>
          </p:cNvSpPr>
          <p:nvPr>
            <p:ph type="body" sz="half" idx="2"/>
          </p:nvPr>
        </p:nvSpPr>
        <p:spPr/>
        <p:txBody>
          <a:bodyPr/>
          <a:lstStyle/>
          <a:p>
            <a:pPr eaLnBrk="1" hangingPunct="1">
              <a:lnSpc>
                <a:spcPct val="90000"/>
              </a:lnSpc>
            </a:pPr>
            <a:endParaRPr lang="en-US" smtClean="0"/>
          </a:p>
        </p:txBody>
      </p:sp>
      <p:pic>
        <p:nvPicPr>
          <p:cNvPr id="15365" name="Picture 6" descr="fancy staircase"/>
          <p:cNvPicPr>
            <a:picLocks noChangeAspect="1" noChangeArrowheads="1"/>
          </p:cNvPicPr>
          <p:nvPr/>
        </p:nvPicPr>
        <p:blipFill>
          <a:blip r:embed="rId3" cstate="print"/>
          <a:srcRect/>
          <a:stretch>
            <a:fillRect/>
          </a:stretch>
        </p:blipFill>
        <p:spPr bwMode="auto">
          <a:xfrm>
            <a:off x="5349875" y="1676400"/>
            <a:ext cx="2879725" cy="439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dirty="0" smtClean="0">
                <a:latin typeface="Bodoni MT" pitchFamily="18" charset="0"/>
              </a:rPr>
              <a:t>What types of sources work for MS/MP?</a:t>
            </a:r>
          </a:p>
        </p:txBody>
      </p:sp>
      <p:sp>
        <p:nvSpPr>
          <p:cNvPr id="16387" name="Rectangle 4"/>
          <p:cNvSpPr>
            <a:spLocks noGrp="1" noChangeArrowheads="1"/>
          </p:cNvSpPr>
          <p:nvPr>
            <p:ph sz="half" idx="1"/>
          </p:nvPr>
        </p:nvSpPr>
        <p:spPr/>
        <p:txBody>
          <a:bodyPr/>
          <a:lstStyle/>
          <a:p>
            <a:pPr eaLnBrk="1" hangingPunct="1">
              <a:lnSpc>
                <a:spcPct val="90000"/>
              </a:lnSpc>
            </a:pPr>
            <a:endParaRPr lang="en-US" sz="2400" dirty="0" smtClean="0">
              <a:latin typeface="Century Schoolbook" pitchFamily="18" charset="0"/>
            </a:endParaRPr>
          </a:p>
          <a:p>
            <a:pPr eaLnBrk="1" hangingPunct="1">
              <a:lnSpc>
                <a:spcPct val="90000"/>
              </a:lnSpc>
            </a:pPr>
            <a:r>
              <a:rPr lang="en-US" sz="2400" dirty="0" smtClean="0">
                <a:latin typeface="Century Schoolbook" pitchFamily="18" charset="0"/>
              </a:rPr>
              <a:t>Primary Sources	</a:t>
            </a:r>
          </a:p>
          <a:p>
            <a:pPr eaLnBrk="1" hangingPunct="1">
              <a:lnSpc>
                <a:spcPct val="90000"/>
              </a:lnSpc>
            </a:pPr>
            <a:r>
              <a:rPr lang="en-US" sz="2400" dirty="0" smtClean="0">
                <a:latin typeface="Century Schoolbook" pitchFamily="18" charset="0"/>
              </a:rPr>
              <a:t>Non-Fiction</a:t>
            </a:r>
          </a:p>
          <a:p>
            <a:pPr eaLnBrk="1" hangingPunct="1">
              <a:lnSpc>
                <a:spcPct val="90000"/>
              </a:lnSpc>
            </a:pPr>
            <a:r>
              <a:rPr lang="en-US" sz="2400" dirty="0" smtClean="0">
                <a:latin typeface="Century Schoolbook" pitchFamily="18" charset="0"/>
              </a:rPr>
              <a:t>Fiction	</a:t>
            </a:r>
          </a:p>
          <a:p>
            <a:pPr eaLnBrk="1" hangingPunct="1">
              <a:lnSpc>
                <a:spcPct val="90000"/>
              </a:lnSpc>
            </a:pPr>
            <a:r>
              <a:rPr lang="en-US" sz="2400" dirty="0" smtClean="0">
                <a:latin typeface="Century Schoolbook" pitchFamily="18" charset="0"/>
              </a:rPr>
              <a:t>Interviews	</a:t>
            </a:r>
          </a:p>
          <a:p>
            <a:pPr eaLnBrk="1" hangingPunct="1">
              <a:lnSpc>
                <a:spcPct val="90000"/>
              </a:lnSpc>
            </a:pPr>
            <a:r>
              <a:rPr lang="en-US" sz="2400" dirty="0" smtClean="0">
                <a:latin typeface="Century Schoolbook" pitchFamily="18" charset="0"/>
              </a:rPr>
              <a:t>Videos</a:t>
            </a:r>
          </a:p>
          <a:p>
            <a:pPr eaLnBrk="1" hangingPunct="1">
              <a:lnSpc>
                <a:spcPct val="90000"/>
              </a:lnSpc>
            </a:pPr>
            <a:r>
              <a:rPr lang="en-US" sz="2400" dirty="0" smtClean="0">
                <a:latin typeface="Century Schoolbook" pitchFamily="18" charset="0"/>
              </a:rPr>
              <a:t>Periodicals		</a:t>
            </a:r>
          </a:p>
          <a:p>
            <a:pPr eaLnBrk="1" hangingPunct="1">
              <a:lnSpc>
                <a:spcPct val="90000"/>
              </a:lnSpc>
            </a:pPr>
            <a:r>
              <a:rPr lang="en-US" sz="2400" dirty="0" smtClean="0">
                <a:latin typeface="Century Schoolbook" pitchFamily="18" charset="0"/>
              </a:rPr>
              <a:t>Poetry</a:t>
            </a:r>
          </a:p>
          <a:p>
            <a:pPr eaLnBrk="1" hangingPunct="1">
              <a:lnSpc>
                <a:spcPct val="90000"/>
              </a:lnSpc>
            </a:pPr>
            <a:r>
              <a:rPr lang="en-US" sz="2400" dirty="0" smtClean="0">
                <a:latin typeface="Century Schoolbook" pitchFamily="18" charset="0"/>
              </a:rPr>
              <a:t>Music	</a:t>
            </a:r>
          </a:p>
          <a:p>
            <a:pPr eaLnBrk="1" hangingPunct="1">
              <a:lnSpc>
                <a:spcPct val="90000"/>
              </a:lnSpc>
            </a:pPr>
            <a:r>
              <a:rPr lang="en-US" sz="2400" dirty="0" smtClean="0">
                <a:latin typeface="Century Schoolbook" pitchFamily="18" charset="0"/>
              </a:rPr>
              <a:t>Art</a:t>
            </a:r>
          </a:p>
          <a:p>
            <a:pPr eaLnBrk="1" hangingPunct="1">
              <a:lnSpc>
                <a:spcPct val="90000"/>
              </a:lnSpc>
            </a:pPr>
            <a:endParaRPr lang="en-US" sz="3200" dirty="0" smtClean="0"/>
          </a:p>
        </p:txBody>
      </p:sp>
      <p:pic>
        <p:nvPicPr>
          <p:cNvPr id="9" name="Picture 12" descr="WhiskeyRebellion book 1"/>
          <p:cNvPicPr>
            <a:picLocks noGrp="1" noChangeAspect="1" noChangeArrowheads="1"/>
          </p:cNvPicPr>
          <p:nvPr>
            <p:ph sz="half" idx="2"/>
          </p:nvPr>
        </p:nvPicPr>
        <p:blipFill>
          <a:blip r:embed="rId3" cstate="print"/>
          <a:srcRect/>
          <a:stretch>
            <a:fillRect/>
          </a:stretch>
        </p:blipFill>
        <p:spPr bwMode="auto">
          <a:xfrm>
            <a:off x="6476999" y="2438400"/>
            <a:ext cx="2138351" cy="3200400"/>
          </a:xfrm>
          <a:prstGeom prst="rect">
            <a:avLst/>
          </a:prstGeom>
          <a:noFill/>
          <a:ln w="9525">
            <a:noFill/>
            <a:miter lim="800000"/>
            <a:headEnd/>
            <a:tailEnd/>
          </a:ln>
        </p:spPr>
      </p:pic>
      <p:pic>
        <p:nvPicPr>
          <p:cNvPr id="10" name="Picture 14"/>
          <p:cNvPicPr>
            <a:picLocks noChangeAspect="1" noChangeArrowheads="1"/>
          </p:cNvPicPr>
          <p:nvPr/>
        </p:nvPicPr>
        <p:blipFill>
          <a:blip r:embed="rId4" cstate="print"/>
          <a:srcRect l="41739" t="25000" r="26956" b="11111"/>
          <a:stretch>
            <a:fillRect/>
          </a:stretch>
        </p:blipFill>
        <p:spPr bwMode="auto">
          <a:xfrm>
            <a:off x="4038600" y="1600200"/>
            <a:ext cx="2133600" cy="2457450"/>
          </a:xfrm>
          <a:prstGeom prst="rect">
            <a:avLst/>
          </a:prstGeom>
          <a:noFill/>
          <a:ln w="9525">
            <a:noFill/>
            <a:miter lim="800000"/>
            <a:headEnd/>
            <a:tailEnd/>
          </a:ln>
        </p:spPr>
      </p:pic>
      <p:pic>
        <p:nvPicPr>
          <p:cNvPr id="13" name="Picture 16" descr="washington and the whiskey rebellion"/>
          <p:cNvPicPr>
            <a:picLocks noChangeAspect="1" noChangeArrowheads="1"/>
          </p:cNvPicPr>
          <p:nvPr/>
        </p:nvPicPr>
        <p:blipFill>
          <a:blip r:embed="rId5" cstate="print"/>
          <a:srcRect/>
          <a:stretch>
            <a:fillRect/>
          </a:stretch>
        </p:blipFill>
        <p:spPr bwMode="auto">
          <a:xfrm>
            <a:off x="3352800" y="4419600"/>
            <a:ext cx="2781300"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sz="3200" dirty="0" smtClean="0">
                <a:latin typeface="Bodoni MT" pitchFamily="18" charset="0"/>
              </a:rPr>
              <a:t>What is the MS/MP graphic organizer?</a:t>
            </a:r>
          </a:p>
        </p:txBody>
      </p:sp>
      <p:pic>
        <p:nvPicPr>
          <p:cNvPr id="17411" name="Picture 11"/>
          <p:cNvPicPr>
            <a:picLocks noGrp="1" noChangeAspect="1" noChangeArrowheads="1"/>
          </p:cNvPicPr>
          <p:nvPr>
            <p:ph type="body" idx="1"/>
          </p:nvPr>
        </p:nvPicPr>
        <p:blipFill>
          <a:blip r:embed="rId3" cstate="print"/>
          <a:srcRect l="18750" t="19444" r="17447" b="21529"/>
          <a:stretch>
            <a:fillRect/>
          </a:stretch>
        </p:blipFill>
        <p:spPr>
          <a:xfrm>
            <a:off x="1554163" y="1600200"/>
            <a:ext cx="6034087" cy="452596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z="2400" smtClean="0">
              <a:latin typeface="Century Schoolbook" pitchFamily="18" charset="0"/>
            </a:endParaRPr>
          </a:p>
          <a:p>
            <a:pPr eaLnBrk="1" hangingPunct="1"/>
            <a:r>
              <a:rPr lang="en-US" sz="2400" smtClean="0">
                <a:latin typeface="Century Schoolbook" pitchFamily="18" charset="0"/>
              </a:rPr>
              <a:t>Build or access prior knowledge of the event.</a:t>
            </a:r>
          </a:p>
          <a:p>
            <a:pPr lvl="1" eaLnBrk="1" hangingPunct="1"/>
            <a:r>
              <a:rPr lang="en-US" sz="2000" smtClean="0">
                <a:latin typeface="Century Schoolbook" pitchFamily="18" charset="0"/>
              </a:rPr>
              <a:t>What do we know about this event?</a:t>
            </a:r>
          </a:p>
          <a:p>
            <a:pPr lvl="1" eaLnBrk="1" hangingPunct="1"/>
            <a:r>
              <a:rPr lang="en-US" sz="2000" smtClean="0">
                <a:latin typeface="Century Schoolbook" pitchFamily="18" charset="0"/>
              </a:rPr>
              <a:t>What are the “undisputed” facts?</a:t>
            </a:r>
          </a:p>
          <a:p>
            <a:pPr eaLnBrk="1" hangingPunct="1"/>
            <a:endParaRPr lang="en-US" sz="2400" smtClean="0">
              <a:latin typeface="Century Schoolbook" pitchFamily="18" charset="0"/>
            </a:endParaRPr>
          </a:p>
          <a:p>
            <a:pPr eaLnBrk="1" hangingPunct="1"/>
            <a:r>
              <a:rPr lang="en-US" sz="2400" smtClean="0">
                <a:latin typeface="Century Schoolbook" pitchFamily="18" charset="0"/>
              </a:rPr>
              <a:t>Use the textbook interpretation of the event as a starting point. </a:t>
            </a:r>
          </a:p>
          <a:p>
            <a:pPr eaLnBrk="1" hangingPunct="1"/>
            <a:endParaRPr lang="en-US" sz="2400" smtClean="0">
              <a:latin typeface="Century Schoolbook" pitchFamily="18" charset="0"/>
            </a:endParaRPr>
          </a:p>
          <a:p>
            <a:pPr eaLnBrk="1" hangingPunct="1"/>
            <a:r>
              <a:rPr lang="en-US" sz="2400" smtClean="0">
                <a:latin typeface="Century Schoolbook" pitchFamily="18" charset="0"/>
              </a:rPr>
              <a:t>List the “undisputed facts” in the center box of the graphic organizer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lnSpc>
                <a:spcPct val="80000"/>
              </a:lnSpc>
            </a:pPr>
            <a:r>
              <a:rPr lang="en-US" sz="2000" dirty="0" smtClean="0">
                <a:latin typeface="Century Schoolbook" pitchFamily="18" charset="0"/>
              </a:rPr>
              <a:t>Introduce the first source and have students list the author and date.</a:t>
            </a:r>
          </a:p>
          <a:p>
            <a:pPr lvl="1" eaLnBrk="1" hangingPunct="1">
              <a:lnSpc>
                <a:spcPct val="80000"/>
              </a:lnSpc>
            </a:pPr>
            <a:r>
              <a:rPr lang="en-US" sz="1800" dirty="0" smtClean="0">
                <a:latin typeface="Century Schoolbook" pitchFamily="18" charset="0"/>
              </a:rPr>
              <a:t>What do we know about the author of the source?</a:t>
            </a:r>
          </a:p>
          <a:p>
            <a:pPr lvl="1" eaLnBrk="1" hangingPunct="1">
              <a:lnSpc>
                <a:spcPct val="80000"/>
              </a:lnSpc>
            </a:pPr>
            <a:r>
              <a:rPr lang="en-US" sz="1800" dirty="0" smtClean="0">
                <a:latin typeface="Century Schoolbook" pitchFamily="18" charset="0"/>
              </a:rPr>
              <a:t>What is the significance of the date of the source?</a:t>
            </a:r>
          </a:p>
          <a:p>
            <a:pPr lvl="1" eaLnBrk="1" hangingPunct="1">
              <a:lnSpc>
                <a:spcPct val="80000"/>
              </a:lnSpc>
            </a:pPr>
            <a:r>
              <a:rPr lang="en-US" sz="1800" dirty="0" smtClean="0">
                <a:latin typeface="Century Schoolbook" pitchFamily="18" charset="0"/>
              </a:rPr>
              <a:t>What is the historical context of the source? </a:t>
            </a:r>
          </a:p>
          <a:p>
            <a:pPr lvl="1" eaLnBrk="1" hangingPunct="1">
              <a:lnSpc>
                <a:spcPct val="80000"/>
              </a:lnSpc>
            </a:pPr>
            <a:endParaRPr lang="en-US" sz="1800" dirty="0" smtClean="0">
              <a:latin typeface="Century Schoolbook" pitchFamily="18" charset="0"/>
            </a:endParaRPr>
          </a:p>
          <a:p>
            <a:pPr eaLnBrk="1" hangingPunct="1">
              <a:lnSpc>
                <a:spcPct val="80000"/>
              </a:lnSpc>
            </a:pPr>
            <a:r>
              <a:rPr lang="en-US" sz="2000" dirty="0" smtClean="0">
                <a:latin typeface="Century Schoolbook" pitchFamily="18" charset="0"/>
              </a:rPr>
              <a:t>Have students read/view and discuss the source in small groups.</a:t>
            </a:r>
          </a:p>
          <a:p>
            <a:pPr eaLnBrk="1" hangingPunct="1">
              <a:lnSpc>
                <a:spcPct val="80000"/>
              </a:lnSpc>
            </a:pPr>
            <a:endParaRPr lang="en-US" sz="2000" dirty="0" smtClean="0">
              <a:latin typeface="Century Schoolbook" pitchFamily="18" charset="0"/>
            </a:endParaRPr>
          </a:p>
          <a:p>
            <a:pPr eaLnBrk="1" hangingPunct="1">
              <a:lnSpc>
                <a:spcPct val="80000"/>
              </a:lnSpc>
            </a:pPr>
            <a:r>
              <a:rPr lang="en-US" sz="2000" dirty="0" smtClean="0">
                <a:latin typeface="Century Schoolbook" pitchFamily="18" charset="0"/>
              </a:rPr>
              <a:t>Have students complete the graphic organizer with:</a:t>
            </a:r>
          </a:p>
          <a:p>
            <a:pPr lvl="1" eaLnBrk="1" hangingPunct="1">
              <a:lnSpc>
                <a:spcPct val="80000"/>
              </a:lnSpc>
            </a:pPr>
            <a:r>
              <a:rPr lang="en-US" sz="1700" dirty="0" smtClean="0">
                <a:latin typeface="Century Schoolbook" pitchFamily="18" charset="0"/>
              </a:rPr>
              <a:t>What information has been added to our understanding of the event?</a:t>
            </a:r>
          </a:p>
          <a:p>
            <a:pPr lvl="1" eaLnBrk="1" hangingPunct="1">
              <a:lnSpc>
                <a:spcPct val="80000"/>
              </a:lnSpc>
            </a:pPr>
            <a:r>
              <a:rPr lang="en-US" sz="1700" dirty="0" smtClean="0">
                <a:latin typeface="Century Schoolbook" pitchFamily="18" charset="0"/>
              </a:rPr>
              <a:t>What information might have been omitted?  Why?</a:t>
            </a:r>
          </a:p>
          <a:p>
            <a:pPr lvl="1" eaLnBrk="1" hangingPunct="1">
              <a:lnSpc>
                <a:spcPct val="80000"/>
              </a:lnSpc>
            </a:pPr>
            <a:r>
              <a:rPr lang="en-US" sz="1700" dirty="0" smtClean="0">
                <a:latin typeface="Century Schoolbook" pitchFamily="18" charset="0"/>
              </a:rPr>
              <a:t>What are the author’s opinions on the event?</a:t>
            </a:r>
          </a:p>
          <a:p>
            <a:pPr lvl="1" eaLnBrk="1" hangingPunct="1">
              <a:lnSpc>
                <a:spcPct val="80000"/>
              </a:lnSpc>
            </a:pPr>
            <a:r>
              <a:rPr lang="en-US" sz="1700" dirty="0" smtClean="0">
                <a:latin typeface="Century Schoolbook" pitchFamily="18" charset="0"/>
              </a:rPr>
              <a:t>What are the author’s conclusions or interpretations of the event?</a:t>
            </a:r>
          </a:p>
          <a:p>
            <a:pPr lvl="1" eaLnBrk="1" hangingPunct="1">
              <a:lnSpc>
                <a:spcPct val="80000"/>
              </a:lnSpc>
            </a:pPr>
            <a:endParaRPr lang="en-US" sz="1700" dirty="0" smtClean="0">
              <a:latin typeface="Century Schoolbook" pitchFamily="18" charset="0"/>
            </a:endParaRPr>
          </a:p>
          <a:p>
            <a:pPr eaLnBrk="1" hangingPunct="1">
              <a:lnSpc>
                <a:spcPct val="80000"/>
              </a:lnSpc>
            </a:pPr>
            <a:r>
              <a:rPr lang="en-US" sz="2000" dirty="0" smtClean="0">
                <a:latin typeface="Century Schoolbook" pitchFamily="18" charset="0"/>
              </a:rPr>
              <a:t>Have students cite the page references where applicable.</a:t>
            </a:r>
          </a:p>
          <a:p>
            <a:pPr eaLnBrk="1" hangingPunct="1">
              <a:lnSpc>
                <a:spcPct val="80000"/>
              </a:lnSpc>
            </a:pPr>
            <a:endParaRPr lang="en-US" sz="2000" dirty="0" smtClean="0">
              <a:latin typeface="Century Schoolbook" pitchFamily="18" charset="0"/>
            </a:endParaRPr>
          </a:p>
          <a:p>
            <a:pPr eaLnBrk="1" hangingPunct="1">
              <a:lnSpc>
                <a:spcPct val="80000"/>
              </a:lnSpc>
            </a:pPr>
            <a:endParaRPr lang="en-US" sz="1800" dirty="0" smtClean="0">
              <a:latin typeface="Century Schoolbook" pitchFamily="18" charset="0"/>
            </a:endParaRPr>
          </a:p>
          <a:p>
            <a:pPr eaLnBrk="1" hangingPunct="1">
              <a:lnSpc>
                <a:spcPct val="80000"/>
              </a:lnSpc>
            </a:pPr>
            <a:endParaRPr lang="en-US" sz="1800" dirty="0" smtClean="0">
              <a:latin typeface="Century Schoolbook" pitchFamily="18" charset="0"/>
            </a:endParaRPr>
          </a:p>
          <a:p>
            <a:pPr eaLnBrk="1" hangingPunct="1">
              <a:lnSpc>
                <a:spcPct val="80000"/>
              </a:lnSpc>
            </a:pPr>
            <a:endParaRPr lang="en-US" sz="1800" dirty="0" smtClean="0">
              <a:latin typeface="Century Schoolbook"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lnSpc>
                <a:spcPct val="80000"/>
              </a:lnSpc>
            </a:pPr>
            <a:r>
              <a:rPr lang="en-US" sz="2400" smtClean="0">
                <a:latin typeface="Century Schoolbook" pitchFamily="18" charset="0"/>
              </a:rPr>
              <a:t>Repeat the process with the second source.</a:t>
            </a:r>
          </a:p>
          <a:p>
            <a:pPr eaLnBrk="1" hangingPunct="1">
              <a:lnSpc>
                <a:spcPct val="80000"/>
              </a:lnSpc>
            </a:pPr>
            <a:endParaRPr lang="en-US" sz="2400" smtClean="0">
              <a:latin typeface="Century Schoolbook" pitchFamily="18" charset="0"/>
            </a:endParaRPr>
          </a:p>
          <a:p>
            <a:pPr eaLnBrk="1" hangingPunct="1">
              <a:lnSpc>
                <a:spcPct val="80000"/>
              </a:lnSpc>
            </a:pPr>
            <a:r>
              <a:rPr lang="en-US" sz="2400" smtClean="0">
                <a:latin typeface="Century Schoolbook" pitchFamily="18" charset="0"/>
              </a:rPr>
              <a:t>Then have students discuss their findings and draw conclusions based on the new information.</a:t>
            </a:r>
          </a:p>
          <a:p>
            <a:pPr eaLnBrk="1" hangingPunct="1">
              <a:lnSpc>
                <a:spcPct val="80000"/>
              </a:lnSpc>
            </a:pPr>
            <a:endParaRPr lang="en-US" sz="2400" smtClean="0">
              <a:latin typeface="Century Schoolbook" pitchFamily="18" charset="0"/>
            </a:endParaRPr>
          </a:p>
          <a:p>
            <a:pPr eaLnBrk="1" hangingPunct="1">
              <a:lnSpc>
                <a:spcPct val="80000"/>
              </a:lnSpc>
            </a:pPr>
            <a:r>
              <a:rPr lang="en-US" sz="2400" smtClean="0">
                <a:latin typeface="Century Schoolbook" pitchFamily="18" charset="0"/>
              </a:rPr>
              <a:t>Debrief the activity with the class.</a:t>
            </a:r>
          </a:p>
          <a:p>
            <a:pPr eaLnBrk="1" hangingPunct="1">
              <a:lnSpc>
                <a:spcPct val="80000"/>
              </a:lnSpc>
            </a:pPr>
            <a:endParaRPr lang="en-US" sz="2400" smtClean="0">
              <a:latin typeface="Century Schoolbook" pitchFamily="18" charset="0"/>
            </a:endParaRPr>
          </a:p>
          <a:p>
            <a:pPr eaLnBrk="1" hangingPunct="1">
              <a:lnSpc>
                <a:spcPct val="80000"/>
              </a:lnSpc>
            </a:pPr>
            <a:r>
              <a:rPr lang="en-US" sz="2400" smtClean="0">
                <a:latin typeface="Century Schoolbook" pitchFamily="18" charset="0"/>
              </a:rPr>
              <a:t>Guiding questions include:</a:t>
            </a:r>
          </a:p>
          <a:p>
            <a:pPr lvl="1" eaLnBrk="1" hangingPunct="1">
              <a:lnSpc>
                <a:spcPct val="80000"/>
              </a:lnSpc>
            </a:pPr>
            <a:r>
              <a:rPr lang="en-US" sz="2000" smtClean="0">
                <a:latin typeface="Century Schoolbook" pitchFamily="18" charset="0"/>
              </a:rPr>
              <a:t>What did we know about this event?</a:t>
            </a:r>
          </a:p>
          <a:p>
            <a:pPr lvl="1" eaLnBrk="1" hangingPunct="1">
              <a:lnSpc>
                <a:spcPct val="80000"/>
              </a:lnSpc>
            </a:pPr>
            <a:r>
              <a:rPr lang="en-US" sz="2000" smtClean="0">
                <a:latin typeface="Century Schoolbook" pitchFamily="18" charset="0"/>
              </a:rPr>
              <a:t>What do we now know?</a:t>
            </a:r>
          </a:p>
          <a:p>
            <a:pPr lvl="1" eaLnBrk="1" hangingPunct="1">
              <a:lnSpc>
                <a:spcPct val="80000"/>
              </a:lnSpc>
            </a:pPr>
            <a:r>
              <a:rPr lang="en-US" sz="2000" smtClean="0">
                <a:latin typeface="Century Schoolbook" pitchFamily="18" charset="0"/>
              </a:rPr>
              <a:t>How did our analysis of different perspectives on the event add to our understanding? </a:t>
            </a:r>
          </a:p>
          <a:p>
            <a:pPr lvl="1" eaLnBrk="1" hangingPunct="1">
              <a:lnSpc>
                <a:spcPct val="80000"/>
              </a:lnSpc>
            </a:pPr>
            <a:r>
              <a:rPr lang="en-US" sz="2000" smtClean="0">
                <a:latin typeface="Century Schoolbook" pitchFamily="18" charset="0"/>
              </a:rPr>
              <a:t>What influences how a person “sees” an event in history?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dirty="0" smtClean="0">
                <a:latin typeface="Bodoni MT" pitchFamily="18" charset="0"/>
              </a:rPr>
              <a:t>Modeling the Strategy</a:t>
            </a:r>
          </a:p>
        </p:txBody>
      </p:sp>
      <p:pic>
        <p:nvPicPr>
          <p:cNvPr id="21507" name="Content Placeholder 4" descr="Teachers"/>
          <p:cNvPicPr>
            <a:picLocks noGrp="1" noChangeAspect="1" noChangeArrowheads="1"/>
          </p:cNvPicPr>
          <p:nvPr>
            <p:ph type="body" idx="1"/>
          </p:nvPr>
        </p:nvPicPr>
        <p:blipFill>
          <a:blip r:embed="rId3" cstate="print"/>
          <a:srcRect/>
          <a:stretch>
            <a:fillRect/>
          </a:stretch>
        </p:blipFill>
        <p:spPr>
          <a:xfrm>
            <a:off x="1219200" y="1404938"/>
            <a:ext cx="6629400" cy="497205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sz="3200" dirty="0" smtClean="0">
                <a:latin typeface="Bodoni MT" pitchFamily="18" charset="0"/>
              </a:rPr>
              <a:t>Framing the Session</a:t>
            </a:r>
          </a:p>
        </p:txBody>
      </p:sp>
      <p:sp>
        <p:nvSpPr>
          <p:cNvPr id="4099" name="Rectangle 5"/>
          <p:cNvSpPr>
            <a:spLocks noGrp="1" noChangeArrowheads="1"/>
          </p:cNvSpPr>
          <p:nvPr>
            <p:ph type="body" sz="half" idx="1"/>
          </p:nvPr>
        </p:nvSpPr>
        <p:spPr/>
        <p:txBody>
          <a:bodyPr/>
          <a:lstStyle/>
          <a:p>
            <a:pPr eaLnBrk="1" hangingPunct="1">
              <a:lnSpc>
                <a:spcPct val="80000"/>
              </a:lnSpc>
            </a:pPr>
            <a:endParaRPr lang="en-US" sz="2400" smtClean="0">
              <a:latin typeface="Century Schoolbook" pitchFamily="18" charset="0"/>
            </a:endParaRPr>
          </a:p>
          <a:p>
            <a:pPr eaLnBrk="1" hangingPunct="1">
              <a:lnSpc>
                <a:spcPct val="80000"/>
              </a:lnSpc>
            </a:pPr>
            <a:r>
              <a:rPr lang="en-US" sz="2400" smtClean="0">
                <a:latin typeface="Century Schoolbook" pitchFamily="18" charset="0"/>
              </a:rPr>
              <a:t>What are the qualities of expert readers of history?</a:t>
            </a:r>
          </a:p>
          <a:p>
            <a:pPr eaLnBrk="1" hangingPunct="1">
              <a:lnSpc>
                <a:spcPct val="80000"/>
              </a:lnSpc>
            </a:pPr>
            <a:endParaRPr lang="en-US" sz="2400" smtClean="0">
              <a:latin typeface="Century Schoolbook" pitchFamily="18" charset="0"/>
            </a:endParaRPr>
          </a:p>
          <a:p>
            <a:pPr eaLnBrk="1" hangingPunct="1">
              <a:lnSpc>
                <a:spcPct val="80000"/>
              </a:lnSpc>
            </a:pPr>
            <a:r>
              <a:rPr lang="en-US" sz="2400" smtClean="0">
                <a:latin typeface="Century Schoolbook" pitchFamily="18" charset="0"/>
              </a:rPr>
              <a:t>How does our understanding of history evolve?</a:t>
            </a:r>
          </a:p>
          <a:p>
            <a:pPr eaLnBrk="1" hangingPunct="1">
              <a:lnSpc>
                <a:spcPct val="80000"/>
              </a:lnSpc>
            </a:pPr>
            <a:endParaRPr lang="en-US" sz="2400" smtClean="0">
              <a:latin typeface="Century Schoolbook" pitchFamily="18" charset="0"/>
            </a:endParaRPr>
          </a:p>
          <a:p>
            <a:pPr eaLnBrk="1" hangingPunct="1">
              <a:lnSpc>
                <a:spcPct val="80000"/>
              </a:lnSpc>
            </a:pPr>
            <a:r>
              <a:rPr lang="en-US" sz="2400" smtClean="0">
                <a:latin typeface="Century Schoolbook" pitchFamily="18" charset="0"/>
              </a:rPr>
              <a:t>What strategies can teachers use to support historical thinking in their students?</a:t>
            </a:r>
          </a:p>
          <a:p>
            <a:pPr eaLnBrk="1" hangingPunct="1">
              <a:lnSpc>
                <a:spcPct val="80000"/>
              </a:lnSpc>
            </a:pPr>
            <a:endParaRPr lang="en-US" sz="2200" smtClean="0">
              <a:latin typeface="Century Schoolbook" pitchFamily="18" charset="0"/>
            </a:endParaRPr>
          </a:p>
        </p:txBody>
      </p:sp>
      <p:sp>
        <p:nvSpPr>
          <p:cNvPr id="4100" name="Rectangle 6"/>
          <p:cNvSpPr>
            <a:spLocks noGrp="1" noChangeArrowheads="1"/>
          </p:cNvSpPr>
          <p:nvPr>
            <p:ph type="body" sz="half" idx="2"/>
          </p:nvPr>
        </p:nvSpPr>
        <p:spPr/>
        <p:txBody>
          <a:bodyPr/>
          <a:lstStyle/>
          <a:p>
            <a:pPr eaLnBrk="1" hangingPunct="1">
              <a:lnSpc>
                <a:spcPct val="80000"/>
              </a:lnSpc>
            </a:pPr>
            <a:endParaRPr lang="en-US" sz="2000" smtClean="0"/>
          </a:p>
        </p:txBody>
      </p:sp>
      <p:pic>
        <p:nvPicPr>
          <p:cNvPr id="4101" name="Picture 7" descr="Frame"/>
          <p:cNvPicPr>
            <a:picLocks noChangeAspect="1" noChangeArrowheads="1"/>
          </p:cNvPicPr>
          <p:nvPr/>
        </p:nvPicPr>
        <p:blipFill>
          <a:blip r:embed="rId3" cstate="print"/>
          <a:srcRect/>
          <a:stretch>
            <a:fillRect/>
          </a:stretch>
        </p:blipFill>
        <p:spPr bwMode="auto">
          <a:xfrm>
            <a:off x="4965700" y="1752600"/>
            <a:ext cx="3492500" cy="418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Bodoni MT"/>
              </a:rPr>
              <a:t>Prior Knowledge and Perspective</a:t>
            </a:r>
            <a:endParaRPr lang="en-US" sz="3200" dirty="0">
              <a:latin typeface="Bodoni MT"/>
            </a:endParaRPr>
          </a:p>
        </p:txBody>
      </p:sp>
      <p:sp>
        <p:nvSpPr>
          <p:cNvPr id="3" name="Content Placeholder 2"/>
          <p:cNvSpPr>
            <a:spLocks noGrp="1"/>
          </p:cNvSpPr>
          <p:nvPr>
            <p:ph sz="half" idx="1"/>
          </p:nvPr>
        </p:nvSpPr>
        <p:spPr/>
        <p:txBody>
          <a:bodyPr/>
          <a:lstStyle/>
          <a:p>
            <a:endParaRPr lang="en-US" sz="2400" dirty="0" smtClean="0">
              <a:latin typeface="Century Schoolbook" pitchFamily="18" charset="0"/>
            </a:endParaRPr>
          </a:p>
          <a:p>
            <a:r>
              <a:rPr lang="en-US" sz="2400" dirty="0" smtClean="0">
                <a:latin typeface="Century Schoolbook" pitchFamily="18" charset="0"/>
              </a:rPr>
              <a:t>What do our students know about The Whiskey Rebellion?</a:t>
            </a:r>
          </a:p>
          <a:p>
            <a:endParaRPr lang="en-US" sz="2400" dirty="0" smtClean="0">
              <a:latin typeface="Century Schoolbook" pitchFamily="18" charset="0"/>
            </a:endParaRPr>
          </a:p>
          <a:p>
            <a:r>
              <a:rPr lang="en-US" sz="2400" dirty="0" smtClean="0">
                <a:latin typeface="Century Schoolbook" pitchFamily="18" charset="0"/>
              </a:rPr>
              <a:t>How do they know?</a:t>
            </a:r>
          </a:p>
          <a:p>
            <a:endParaRPr lang="en-US" sz="2400" dirty="0" smtClean="0">
              <a:latin typeface="Century Schoolbook" pitchFamily="18" charset="0"/>
            </a:endParaRPr>
          </a:p>
          <a:p>
            <a:r>
              <a:rPr lang="en-US" sz="2400" dirty="0" smtClean="0">
                <a:latin typeface="Century Schoolbook" pitchFamily="18" charset="0"/>
              </a:rPr>
              <a:t>What are the sources of their prior knowledge?</a:t>
            </a:r>
          </a:p>
          <a:p>
            <a:endParaRPr lang="en-US" dirty="0"/>
          </a:p>
        </p:txBody>
      </p:sp>
      <p:pic>
        <p:nvPicPr>
          <p:cNvPr id="6" name="Picture 7" descr="whiskey rebellion cover"/>
          <p:cNvPicPr>
            <a:picLocks noGrp="1" noChangeAspect="1" noChangeArrowheads="1"/>
          </p:cNvPicPr>
          <p:nvPr>
            <p:ph sz="half" idx="2"/>
          </p:nvPr>
        </p:nvPicPr>
        <p:blipFill>
          <a:blip r:embed="rId3" cstate="print"/>
          <a:srcRect/>
          <a:stretch>
            <a:fillRect/>
          </a:stretch>
        </p:blipFill>
        <p:spPr bwMode="auto">
          <a:xfrm>
            <a:off x="4762500" y="2505869"/>
            <a:ext cx="38100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dirty="0" smtClean="0">
                <a:latin typeface="Bodoni MT" pitchFamily="18" charset="0"/>
              </a:rPr>
              <a:t>Modeling the Strategy: </a:t>
            </a:r>
            <a:br>
              <a:rPr lang="en-US" sz="3200" dirty="0" smtClean="0">
                <a:latin typeface="Bodoni MT" pitchFamily="18" charset="0"/>
              </a:rPr>
            </a:br>
            <a:r>
              <a:rPr lang="en-US" sz="3200" dirty="0" smtClean="0">
                <a:latin typeface="Bodoni MT" pitchFamily="18" charset="0"/>
              </a:rPr>
              <a:t>Identifying the “Undisputed Facts”</a:t>
            </a:r>
          </a:p>
        </p:txBody>
      </p:sp>
      <p:sp>
        <p:nvSpPr>
          <p:cNvPr id="22531" name="Rectangle 4"/>
          <p:cNvSpPr>
            <a:spLocks noGrp="1" noChangeArrowheads="1"/>
          </p:cNvSpPr>
          <p:nvPr>
            <p:ph type="body" sz="half" idx="1"/>
          </p:nvPr>
        </p:nvSpPr>
        <p:spPr/>
        <p:txBody>
          <a:bodyPr/>
          <a:lstStyle/>
          <a:p>
            <a:pPr eaLnBrk="1" hangingPunct="1"/>
            <a:r>
              <a:rPr lang="en-US" sz="2400" dirty="0" smtClean="0">
                <a:latin typeface="Century Schoolbook" pitchFamily="18" charset="0"/>
              </a:rPr>
              <a:t>Working in small groups, make a list of 5-7 “undisputed facts” about The Whiskey Rebellion that your students would glean from their textbooks and other sources. (Use Source #1 if necessary)</a:t>
            </a:r>
          </a:p>
          <a:p>
            <a:pPr eaLnBrk="1" hangingPunct="1"/>
            <a:endParaRPr lang="en-US" sz="2400" dirty="0" smtClean="0">
              <a:latin typeface="Century Schoolbook" pitchFamily="18" charset="0"/>
            </a:endParaRPr>
          </a:p>
          <a:p>
            <a:pPr eaLnBrk="1" hangingPunct="1"/>
            <a:r>
              <a:rPr lang="en-US" sz="2400" dirty="0" smtClean="0">
                <a:latin typeface="Century Schoolbook" pitchFamily="18" charset="0"/>
              </a:rPr>
              <a:t>List them on the graphic organizer.</a:t>
            </a:r>
          </a:p>
          <a:p>
            <a:pPr eaLnBrk="1" hangingPunct="1"/>
            <a:endParaRPr lang="en-US" sz="2400" dirty="0" smtClean="0">
              <a:latin typeface="Century Schoolbook" pitchFamily="18" charset="0"/>
            </a:endParaRPr>
          </a:p>
          <a:p>
            <a:pPr eaLnBrk="1" hangingPunct="1"/>
            <a:endParaRPr lang="en-US" sz="2000" dirty="0" smtClean="0">
              <a:latin typeface="Century Schoolbook" pitchFamily="18" charset="0"/>
            </a:endParaRPr>
          </a:p>
          <a:p>
            <a:pPr eaLnBrk="1" hangingPunct="1">
              <a:buFontTx/>
              <a:buNone/>
            </a:pPr>
            <a:r>
              <a:rPr lang="en-US" sz="3600" dirty="0" smtClean="0">
                <a:latin typeface="Century Schoolbook" pitchFamily="18" charset="0"/>
              </a:rPr>
              <a:t> </a:t>
            </a:r>
          </a:p>
          <a:p>
            <a:pPr eaLnBrk="1" hangingPunct="1"/>
            <a:endParaRPr lang="en-US" sz="2400" dirty="0" smtClean="0">
              <a:latin typeface="Century Schoolbook" pitchFamily="18" charset="0"/>
            </a:endParaRPr>
          </a:p>
        </p:txBody>
      </p:sp>
      <p:pic>
        <p:nvPicPr>
          <p:cNvPr id="6" name="Picture 7" descr="whiskey rebellion cover"/>
          <p:cNvPicPr>
            <a:picLocks noGrp="1" noChangeAspect="1" noChangeArrowheads="1"/>
          </p:cNvPicPr>
          <p:nvPr>
            <p:ph sz="half" idx="2"/>
          </p:nvPr>
        </p:nvPicPr>
        <p:blipFill>
          <a:blip r:embed="rId3" cstate="print"/>
          <a:srcRect/>
          <a:stretch>
            <a:fillRect/>
          </a:stretch>
        </p:blipFill>
        <p:spPr bwMode="auto">
          <a:xfrm>
            <a:off x="4762500" y="2362200"/>
            <a:ext cx="38100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dirty="0" smtClean="0">
                <a:latin typeface="Bodoni MT" pitchFamily="18" charset="0"/>
              </a:rPr>
              <a:t>Modeling the Strategy: Perspective #1</a:t>
            </a:r>
          </a:p>
        </p:txBody>
      </p:sp>
      <p:sp>
        <p:nvSpPr>
          <p:cNvPr id="23555" name="Rectangle 3"/>
          <p:cNvSpPr>
            <a:spLocks noGrp="1" noChangeArrowheads="1"/>
          </p:cNvSpPr>
          <p:nvPr>
            <p:ph type="body" sz="half" idx="1"/>
          </p:nvPr>
        </p:nvSpPr>
        <p:spPr/>
        <p:txBody>
          <a:bodyPr/>
          <a:lstStyle/>
          <a:p>
            <a:pPr eaLnBrk="1" hangingPunct="1"/>
            <a:endParaRPr lang="en-US" sz="2300" dirty="0" smtClean="0">
              <a:latin typeface="Century Schoolbook" pitchFamily="18" charset="0"/>
            </a:endParaRPr>
          </a:p>
          <a:p>
            <a:pPr eaLnBrk="1" hangingPunct="1"/>
            <a:r>
              <a:rPr lang="en-US" sz="2300" dirty="0" smtClean="0">
                <a:latin typeface="Century Schoolbook" pitchFamily="18" charset="0"/>
              </a:rPr>
              <a:t>Read “Reaction to the Tax”.</a:t>
            </a:r>
          </a:p>
          <a:p>
            <a:pPr eaLnBrk="1" hangingPunct="1"/>
            <a:endParaRPr lang="en-US" sz="2300" dirty="0" smtClean="0">
              <a:latin typeface="Century Schoolbook" pitchFamily="18" charset="0"/>
            </a:endParaRPr>
          </a:p>
          <a:p>
            <a:pPr eaLnBrk="1" hangingPunct="1"/>
            <a:r>
              <a:rPr lang="en-US" sz="2300" dirty="0" smtClean="0">
                <a:latin typeface="Century Schoolbook" pitchFamily="18" charset="0"/>
              </a:rPr>
              <a:t>Discuss the text and the image and list:</a:t>
            </a:r>
          </a:p>
          <a:p>
            <a:pPr lvl="1" eaLnBrk="1" hangingPunct="1"/>
            <a:r>
              <a:rPr lang="en-US" sz="2000" dirty="0" smtClean="0">
                <a:latin typeface="Century Schoolbook" pitchFamily="18" charset="0"/>
              </a:rPr>
              <a:t>Information added</a:t>
            </a:r>
          </a:p>
          <a:p>
            <a:pPr lvl="1" eaLnBrk="1" hangingPunct="1"/>
            <a:r>
              <a:rPr lang="en-US" sz="2000" dirty="0" smtClean="0">
                <a:latin typeface="Century Schoolbook" pitchFamily="18" charset="0"/>
              </a:rPr>
              <a:t>Information omitted</a:t>
            </a:r>
          </a:p>
          <a:p>
            <a:pPr lvl="1" eaLnBrk="1" hangingPunct="1"/>
            <a:r>
              <a:rPr lang="en-US" sz="2000" dirty="0" smtClean="0">
                <a:latin typeface="Century Schoolbook" pitchFamily="18" charset="0"/>
              </a:rPr>
              <a:t>Author’s opinions</a:t>
            </a:r>
          </a:p>
          <a:p>
            <a:pPr lvl="1" eaLnBrk="1" hangingPunct="1"/>
            <a:r>
              <a:rPr lang="en-US" sz="2000" dirty="0" smtClean="0">
                <a:latin typeface="Century Schoolbook" pitchFamily="18" charset="0"/>
              </a:rPr>
              <a:t>Author’s conclusions or interpretations</a:t>
            </a:r>
          </a:p>
          <a:p>
            <a:pPr eaLnBrk="1" hangingPunct="1">
              <a:buFontTx/>
              <a:buNone/>
            </a:pPr>
            <a:endParaRPr lang="en-US" sz="2000" dirty="0" smtClean="0">
              <a:latin typeface="Century Schoolbook" pitchFamily="18" charset="0"/>
            </a:endParaRPr>
          </a:p>
          <a:p>
            <a:pPr eaLnBrk="1" hangingPunct="1"/>
            <a:endParaRPr lang="en-US" sz="2000" dirty="0" smtClean="0"/>
          </a:p>
          <a:p>
            <a:pPr eaLnBrk="1" hangingPunct="1"/>
            <a:endParaRPr lang="en-US" sz="2000" dirty="0" smtClean="0">
              <a:latin typeface="Century Schoolbook" pitchFamily="18" charset="0"/>
            </a:endParaRPr>
          </a:p>
        </p:txBody>
      </p:sp>
      <p:pic>
        <p:nvPicPr>
          <p:cNvPr id="6" name="Picture 11" descr="tar and feathering in color"/>
          <p:cNvPicPr>
            <a:picLocks noGrp="1" noChangeAspect="1" noChangeArrowheads="1"/>
          </p:cNvPicPr>
          <p:nvPr>
            <p:ph sz="half" idx="2"/>
          </p:nvPr>
        </p:nvPicPr>
        <p:blipFill>
          <a:blip r:embed="rId3" cstate="print"/>
          <a:srcRect/>
          <a:stretch>
            <a:fillRect/>
          </a:stretch>
        </p:blipFill>
        <p:spPr bwMode="auto">
          <a:xfrm>
            <a:off x="4495800" y="2347119"/>
            <a:ext cx="4019587" cy="2834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dirty="0" smtClean="0">
                <a:latin typeface="Bodoni MT" pitchFamily="18" charset="0"/>
              </a:rPr>
              <a:t>Modeling the Strategy: Perspective #2</a:t>
            </a:r>
          </a:p>
        </p:txBody>
      </p:sp>
      <p:sp>
        <p:nvSpPr>
          <p:cNvPr id="24579" name="Rectangle 3"/>
          <p:cNvSpPr>
            <a:spLocks noGrp="1" noChangeArrowheads="1"/>
          </p:cNvSpPr>
          <p:nvPr>
            <p:ph type="body" sz="half" idx="1"/>
          </p:nvPr>
        </p:nvSpPr>
        <p:spPr/>
        <p:txBody>
          <a:bodyPr/>
          <a:lstStyle/>
          <a:p>
            <a:endParaRPr lang="en-US" sz="2200" dirty="0" smtClean="0">
              <a:latin typeface="Century Schoolbook" pitchFamily="18" charset="0"/>
            </a:endParaRPr>
          </a:p>
          <a:p>
            <a:r>
              <a:rPr lang="en-US" sz="2300" dirty="0" smtClean="0">
                <a:latin typeface="Century Schoolbook" pitchFamily="18" charset="0"/>
              </a:rPr>
              <a:t>Read The “Murder “of Oliver Miller </a:t>
            </a:r>
          </a:p>
          <a:p>
            <a:endParaRPr lang="en-US" sz="2300" dirty="0" smtClean="0">
              <a:latin typeface="Century Schoolbook" pitchFamily="18" charset="0"/>
            </a:endParaRPr>
          </a:p>
          <a:p>
            <a:pPr eaLnBrk="1" hangingPunct="1"/>
            <a:r>
              <a:rPr lang="en-US" sz="2300" dirty="0" smtClean="0">
                <a:latin typeface="Century Schoolbook" pitchFamily="18" charset="0"/>
              </a:rPr>
              <a:t>Discuss the text and the image and list:</a:t>
            </a:r>
          </a:p>
          <a:p>
            <a:pPr lvl="1" eaLnBrk="1" hangingPunct="1"/>
            <a:r>
              <a:rPr lang="en-US" sz="2000" dirty="0" smtClean="0">
                <a:latin typeface="Century Schoolbook" pitchFamily="18" charset="0"/>
              </a:rPr>
              <a:t>Information added</a:t>
            </a:r>
          </a:p>
          <a:p>
            <a:pPr lvl="1" eaLnBrk="1" hangingPunct="1"/>
            <a:r>
              <a:rPr lang="en-US" sz="2000" dirty="0" smtClean="0">
                <a:latin typeface="Century Schoolbook" pitchFamily="18" charset="0"/>
              </a:rPr>
              <a:t>Information omitted</a:t>
            </a:r>
          </a:p>
          <a:p>
            <a:pPr lvl="1" eaLnBrk="1" hangingPunct="1"/>
            <a:r>
              <a:rPr lang="en-US" sz="2000" dirty="0" smtClean="0">
                <a:latin typeface="Century Schoolbook" pitchFamily="18" charset="0"/>
              </a:rPr>
              <a:t>Author’s opinions</a:t>
            </a:r>
          </a:p>
          <a:p>
            <a:pPr lvl="1" eaLnBrk="1" hangingPunct="1"/>
            <a:r>
              <a:rPr lang="en-US" sz="2000" dirty="0" smtClean="0">
                <a:latin typeface="Century Schoolbook" pitchFamily="18" charset="0"/>
              </a:rPr>
              <a:t>Author’s conclusions or interpretations</a:t>
            </a:r>
          </a:p>
        </p:txBody>
      </p:sp>
      <p:sp>
        <p:nvSpPr>
          <p:cNvPr id="24580" name="Rectangle 4"/>
          <p:cNvSpPr>
            <a:spLocks noGrp="1" noChangeArrowheads="1"/>
          </p:cNvSpPr>
          <p:nvPr>
            <p:ph type="body" sz="half" idx="2"/>
          </p:nvPr>
        </p:nvSpPr>
        <p:spPr/>
        <p:txBody>
          <a:bodyPr/>
          <a:lstStyle/>
          <a:p>
            <a:pPr eaLnBrk="1" hangingPunct="1">
              <a:buNone/>
            </a:pPr>
            <a:endParaRPr lang="en-US" sz="2400" dirty="0" smtClean="0"/>
          </a:p>
        </p:txBody>
      </p:sp>
      <p:pic>
        <p:nvPicPr>
          <p:cNvPr id="6" name="Picture 11" descr="oliver miller home"/>
          <p:cNvPicPr>
            <a:picLocks noChangeAspect="1" noChangeArrowheads="1"/>
          </p:cNvPicPr>
          <p:nvPr/>
        </p:nvPicPr>
        <p:blipFill>
          <a:blip r:embed="rId3" cstate="print"/>
          <a:srcRect/>
          <a:stretch>
            <a:fillRect/>
          </a:stretch>
        </p:blipFill>
        <p:spPr bwMode="auto">
          <a:xfrm>
            <a:off x="4814888" y="2667000"/>
            <a:ext cx="3643312"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Bodoni MT" pitchFamily="18" charset="0"/>
              </a:rPr>
              <a:t>Other Sources for Multiple Perspectives </a:t>
            </a:r>
            <a:endParaRPr lang="en-US" sz="2400" dirty="0"/>
          </a:p>
        </p:txBody>
      </p:sp>
      <p:pic>
        <p:nvPicPr>
          <p:cNvPr id="6" name="Picture 8" descr="washington and the whiskey rebellion"/>
          <p:cNvPicPr>
            <a:picLocks noGrp="1" noChangeAspect="1" noChangeArrowheads="1"/>
          </p:cNvPicPr>
          <p:nvPr>
            <p:ph idx="1"/>
          </p:nvPr>
        </p:nvPicPr>
        <p:blipFill>
          <a:blip r:embed="rId3" cstate="print"/>
          <a:srcRect/>
          <a:stretch>
            <a:fillRect/>
          </a:stretch>
        </p:blipFill>
        <p:spPr bwMode="auto">
          <a:xfrm>
            <a:off x="1714500" y="1799431"/>
            <a:ext cx="57150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latin typeface="Bodoni MT" pitchFamily="18" charset="0"/>
            </a:endParaRPr>
          </a:p>
        </p:txBody>
      </p:sp>
      <p:pic>
        <p:nvPicPr>
          <p:cNvPr id="6" name="Picture 7" descr="whiskey rebellion image 1a"/>
          <p:cNvPicPr>
            <a:picLocks noGrp="1" noChangeAspect="1" noChangeArrowheads="1"/>
          </p:cNvPicPr>
          <p:nvPr>
            <p:ph idx="1"/>
          </p:nvPr>
        </p:nvPicPr>
        <p:blipFill>
          <a:blip r:embed="rId3" cstate="print"/>
          <a:srcRect/>
          <a:stretch>
            <a:fillRect/>
          </a:stretch>
        </p:blipFill>
        <p:spPr bwMode="auto">
          <a:xfrm>
            <a:off x="1255086" y="1447800"/>
            <a:ext cx="6822114" cy="46475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Bodoni MT"/>
              </a:rPr>
              <a:t>Additional Resources</a:t>
            </a:r>
            <a:endParaRPr lang="en-US" sz="3200" dirty="0">
              <a:latin typeface="Bodoni MT"/>
            </a:endParaRPr>
          </a:p>
        </p:txBody>
      </p:sp>
      <p:sp>
        <p:nvSpPr>
          <p:cNvPr id="3" name="Content Placeholder 2"/>
          <p:cNvSpPr>
            <a:spLocks noGrp="1"/>
          </p:cNvSpPr>
          <p:nvPr>
            <p:ph sz="half" idx="1"/>
          </p:nvPr>
        </p:nvSpPr>
        <p:spPr/>
        <p:txBody>
          <a:bodyPr/>
          <a:lstStyle/>
          <a:p>
            <a:pPr>
              <a:lnSpc>
                <a:spcPct val="80000"/>
              </a:lnSpc>
            </a:pPr>
            <a:endParaRPr lang="en-US" sz="2200" dirty="0" smtClean="0">
              <a:latin typeface="Century Schoolbook" pitchFamily="18" charset="0"/>
            </a:endParaRPr>
          </a:p>
          <a:p>
            <a:pPr>
              <a:lnSpc>
                <a:spcPct val="80000"/>
              </a:lnSpc>
            </a:pPr>
            <a:r>
              <a:rPr lang="en-US" sz="2200" dirty="0" smtClean="0">
                <a:latin typeface="Century Schoolbook" pitchFamily="18" charset="0"/>
              </a:rPr>
              <a:t>Primary Sources:</a:t>
            </a:r>
          </a:p>
          <a:p>
            <a:pPr lvl="1">
              <a:lnSpc>
                <a:spcPct val="80000"/>
              </a:lnSpc>
            </a:pPr>
            <a:r>
              <a:rPr lang="en-US" sz="2000" dirty="0" smtClean="0">
                <a:latin typeface="Century Schoolbook" pitchFamily="18" charset="0"/>
              </a:rPr>
              <a:t>“Washington’s Proclamation on the Whiskey Rebellion”</a:t>
            </a:r>
          </a:p>
          <a:p>
            <a:pPr lvl="1">
              <a:lnSpc>
                <a:spcPct val="80000"/>
              </a:lnSpc>
              <a:buFontTx/>
              <a:buNone/>
            </a:pPr>
            <a:r>
              <a:rPr lang="en-US" sz="1400" dirty="0" smtClean="0">
                <a:latin typeface="Century Schoolbook" pitchFamily="18" charset="0"/>
              </a:rPr>
              <a:t>	</a:t>
            </a:r>
            <a:r>
              <a:rPr lang="en-US" sz="1800" dirty="0" smtClean="0">
                <a:latin typeface="Century Schoolbook" pitchFamily="18" charset="0"/>
                <a:hlinkClick r:id="rId3"/>
              </a:rPr>
              <a:t>http://www2.cicerohistory.com/Cicero/subscriber/content/Books/Book-5/L06-PrimarySources/LandmarkDocuments/11WhiskeyRebellion_1794.pdf</a:t>
            </a:r>
            <a:endParaRPr lang="en-US" sz="1800" dirty="0" smtClean="0">
              <a:latin typeface="Century Schoolbook" pitchFamily="18" charset="0"/>
            </a:endParaRPr>
          </a:p>
          <a:p>
            <a:pPr>
              <a:lnSpc>
                <a:spcPct val="80000"/>
              </a:lnSpc>
            </a:pPr>
            <a:endParaRPr lang="en-US" sz="2200" dirty="0" smtClean="0">
              <a:latin typeface="Century Schoolbook" pitchFamily="18" charset="0"/>
            </a:endParaRPr>
          </a:p>
          <a:p>
            <a:pPr>
              <a:lnSpc>
                <a:spcPct val="80000"/>
              </a:lnSpc>
            </a:pPr>
            <a:r>
              <a:rPr lang="en-US" sz="2200" dirty="0" smtClean="0">
                <a:latin typeface="Century Schoolbook" pitchFamily="18" charset="0"/>
              </a:rPr>
              <a:t>Song:  </a:t>
            </a:r>
          </a:p>
          <a:p>
            <a:pPr lvl="1">
              <a:lnSpc>
                <a:spcPct val="80000"/>
              </a:lnSpc>
            </a:pPr>
            <a:r>
              <a:rPr lang="en-US" sz="2000" dirty="0" smtClean="0">
                <a:latin typeface="Century Schoolbook" pitchFamily="18" charset="0"/>
              </a:rPr>
              <a:t>“Copper Kettle”</a:t>
            </a:r>
          </a:p>
          <a:p>
            <a:pPr lvl="1">
              <a:lnSpc>
                <a:spcPct val="80000"/>
              </a:lnSpc>
            </a:pPr>
            <a:r>
              <a:rPr lang="en-US" sz="1800" dirty="0" smtClean="0">
                <a:latin typeface="Century Schoolbook" pitchFamily="18" charset="0"/>
                <a:hlinkClick r:id="rId4"/>
              </a:rPr>
              <a:t>http://www.leoslyrics.com/listlyrics.php?hid=ZstNb%2BtifkM%3D</a:t>
            </a:r>
            <a:endParaRPr lang="en-US" sz="1800" dirty="0" smtClean="0">
              <a:latin typeface="Century Schoolbook" pitchFamily="18" charset="0"/>
            </a:endParaRPr>
          </a:p>
          <a:p>
            <a:endParaRPr lang="en-US" sz="2400" dirty="0" smtClean="0">
              <a:latin typeface="Century Schoolbook"/>
            </a:endParaRPr>
          </a:p>
          <a:p>
            <a:pPr lvl="1"/>
            <a:endParaRPr lang="en-US" sz="1400" i="1" dirty="0" smtClean="0">
              <a:latin typeface="Century Schoolbook"/>
            </a:endParaRPr>
          </a:p>
          <a:p>
            <a:endParaRPr lang="en-US" dirty="0"/>
          </a:p>
        </p:txBody>
      </p:sp>
      <p:sp>
        <p:nvSpPr>
          <p:cNvPr id="4" name="Content Placeholder 3"/>
          <p:cNvSpPr>
            <a:spLocks noGrp="1"/>
          </p:cNvSpPr>
          <p:nvPr>
            <p:ph sz="half" idx="2"/>
          </p:nvPr>
        </p:nvSpPr>
        <p:spPr/>
        <p:txBody>
          <a:bodyPr/>
          <a:lstStyle/>
          <a:p>
            <a:pPr lvl="1"/>
            <a:endParaRPr lang="en-US" sz="1600" dirty="0" smtClean="0">
              <a:latin typeface="Century Schoolbook"/>
            </a:endParaRPr>
          </a:p>
          <a:p>
            <a:pPr>
              <a:lnSpc>
                <a:spcPct val="80000"/>
              </a:lnSpc>
            </a:pPr>
            <a:r>
              <a:rPr lang="en-US" sz="2200" dirty="0" smtClean="0">
                <a:latin typeface="Century Schoolbook" pitchFamily="18" charset="0"/>
              </a:rPr>
              <a:t>Video:</a:t>
            </a:r>
          </a:p>
          <a:p>
            <a:pPr lvl="1">
              <a:lnSpc>
                <a:spcPct val="80000"/>
              </a:lnSpc>
            </a:pPr>
            <a:r>
              <a:rPr lang="en-US" sz="2000" dirty="0" smtClean="0">
                <a:latin typeface="Century Schoolbook" pitchFamily="18" charset="0"/>
              </a:rPr>
              <a:t>American Experience: “The Presidents”</a:t>
            </a:r>
          </a:p>
          <a:p>
            <a:pPr lvl="1">
              <a:lnSpc>
                <a:spcPct val="80000"/>
              </a:lnSpc>
              <a:buFontTx/>
              <a:buNone/>
            </a:pPr>
            <a:r>
              <a:rPr lang="en-US" sz="2000" dirty="0" smtClean="0"/>
              <a:t>	</a:t>
            </a:r>
            <a:r>
              <a:rPr lang="en-US" sz="1800" dirty="0" smtClean="0">
                <a:latin typeface="Century Schoolbook" pitchFamily="18" charset="0"/>
                <a:hlinkClick r:id="rId5"/>
              </a:rPr>
              <a:t>http://www.pbs.org/wgbh/amex/presidents/01_washington/</a:t>
            </a:r>
            <a:endParaRPr lang="en-US" sz="1800" dirty="0" smtClean="0">
              <a:latin typeface="Century Schoolbook" pitchFamily="18" charset="0"/>
            </a:endParaRPr>
          </a:p>
          <a:p>
            <a:pPr lvl="1">
              <a:lnSpc>
                <a:spcPct val="80000"/>
              </a:lnSpc>
              <a:buFontTx/>
              <a:buNone/>
            </a:pPr>
            <a:endParaRPr lang="en-US" sz="1800" dirty="0" smtClean="0">
              <a:latin typeface="Century Schoolbook" pitchFamily="18" charset="0"/>
            </a:endParaRPr>
          </a:p>
          <a:p>
            <a:pPr lvl="1">
              <a:lnSpc>
                <a:spcPct val="80000"/>
              </a:lnSpc>
              <a:buFontTx/>
              <a:buNone/>
            </a:pPr>
            <a:endParaRPr lang="en-US" sz="1800" dirty="0" smtClean="0">
              <a:latin typeface="Century Schoolbook" pitchFamily="18" charset="0"/>
            </a:endParaRPr>
          </a:p>
          <a:p>
            <a:pPr>
              <a:lnSpc>
                <a:spcPct val="80000"/>
              </a:lnSpc>
            </a:pPr>
            <a:r>
              <a:rPr lang="en-US" sz="2200" dirty="0" smtClean="0">
                <a:latin typeface="Century Schoolbook" pitchFamily="18" charset="0"/>
              </a:rPr>
              <a:t>Whiskey Rebellion Guided Reading:</a:t>
            </a:r>
          </a:p>
          <a:p>
            <a:pPr>
              <a:lnSpc>
                <a:spcPct val="80000"/>
              </a:lnSpc>
              <a:buFontTx/>
              <a:buNone/>
            </a:pPr>
            <a:r>
              <a:rPr lang="en-US" sz="2000" dirty="0" smtClean="0">
                <a:latin typeface="Century Schoolbook" pitchFamily="18" charset="0"/>
              </a:rPr>
              <a:t>	</a:t>
            </a:r>
            <a:r>
              <a:rPr lang="en-US" sz="1800" dirty="0" smtClean="0">
                <a:latin typeface="Century Schoolbook" pitchFamily="18" charset="0"/>
                <a:hlinkClick r:id="rId6"/>
              </a:rPr>
              <a:t>http://www2.cicerohistory.com/Cicero/navigate/UnitContents.do?action=display&amp;bookid=5&amp;chapterid=11</a:t>
            </a:r>
            <a:endParaRPr lang="en-US" sz="1800" dirty="0" smtClean="0">
              <a:latin typeface="Century Schoolbook" pitchFamily="18" charset="0"/>
            </a:endParaRPr>
          </a:p>
          <a:p>
            <a:endParaRPr lang="en-US" sz="2000" dirty="0" smtClean="0">
              <a:latin typeface="Century Schoolbook"/>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dirty="0" smtClean="0">
                <a:latin typeface="Bodoni MT" pitchFamily="18" charset="0"/>
              </a:rPr>
              <a:t>Modeling the Strategy: Drawing Conclusions</a:t>
            </a:r>
          </a:p>
        </p:txBody>
      </p:sp>
      <p:sp>
        <p:nvSpPr>
          <p:cNvPr id="25603" name="Rectangle 3"/>
          <p:cNvSpPr>
            <a:spLocks noGrp="1" noChangeArrowheads="1"/>
          </p:cNvSpPr>
          <p:nvPr>
            <p:ph sz="half" idx="1"/>
          </p:nvPr>
        </p:nvSpPr>
        <p:spPr/>
        <p:txBody>
          <a:bodyPr/>
          <a:lstStyle/>
          <a:p>
            <a:pPr eaLnBrk="1" hangingPunct="1">
              <a:lnSpc>
                <a:spcPct val="90000"/>
              </a:lnSpc>
            </a:pPr>
            <a:r>
              <a:rPr lang="en-US" sz="2100" dirty="0" smtClean="0">
                <a:latin typeface="Century Schoolbook" pitchFamily="18" charset="0"/>
              </a:rPr>
              <a:t>What conclusions can you draw?</a:t>
            </a:r>
          </a:p>
          <a:p>
            <a:pPr eaLnBrk="1" hangingPunct="1">
              <a:lnSpc>
                <a:spcPct val="90000"/>
              </a:lnSpc>
            </a:pPr>
            <a:endParaRPr lang="en-US" sz="2100" dirty="0" smtClean="0">
              <a:latin typeface="Century Schoolbook" pitchFamily="18" charset="0"/>
            </a:endParaRPr>
          </a:p>
          <a:p>
            <a:pPr eaLnBrk="1" hangingPunct="1">
              <a:lnSpc>
                <a:spcPct val="90000"/>
              </a:lnSpc>
            </a:pPr>
            <a:r>
              <a:rPr lang="en-US" sz="2100" dirty="0" smtClean="0">
                <a:latin typeface="Century Schoolbook" pitchFamily="18" charset="0"/>
              </a:rPr>
              <a:t>What did you know about this event?</a:t>
            </a:r>
          </a:p>
          <a:p>
            <a:pPr eaLnBrk="1" hangingPunct="1">
              <a:lnSpc>
                <a:spcPct val="90000"/>
              </a:lnSpc>
            </a:pPr>
            <a:endParaRPr lang="en-US" sz="2100" dirty="0" smtClean="0">
              <a:latin typeface="Century Schoolbook" pitchFamily="18" charset="0"/>
            </a:endParaRPr>
          </a:p>
          <a:p>
            <a:pPr eaLnBrk="1" hangingPunct="1">
              <a:lnSpc>
                <a:spcPct val="90000"/>
              </a:lnSpc>
            </a:pPr>
            <a:r>
              <a:rPr lang="en-US" sz="2100" dirty="0" smtClean="0">
                <a:latin typeface="Century Schoolbook" pitchFamily="18" charset="0"/>
              </a:rPr>
              <a:t>What do you now know?</a:t>
            </a:r>
          </a:p>
          <a:p>
            <a:pPr eaLnBrk="1" hangingPunct="1">
              <a:lnSpc>
                <a:spcPct val="90000"/>
              </a:lnSpc>
            </a:pPr>
            <a:endParaRPr lang="en-US" sz="2100" dirty="0" smtClean="0">
              <a:latin typeface="Century Schoolbook" pitchFamily="18" charset="0"/>
            </a:endParaRPr>
          </a:p>
          <a:p>
            <a:pPr eaLnBrk="1" hangingPunct="1">
              <a:lnSpc>
                <a:spcPct val="90000"/>
              </a:lnSpc>
            </a:pPr>
            <a:r>
              <a:rPr lang="en-US" sz="2100" dirty="0" smtClean="0">
                <a:latin typeface="Century Schoolbook" pitchFamily="18" charset="0"/>
              </a:rPr>
              <a:t>How did your analysis of different perspectives on the event add to my understanding? </a:t>
            </a:r>
          </a:p>
          <a:p>
            <a:pPr eaLnBrk="1" hangingPunct="1">
              <a:lnSpc>
                <a:spcPct val="90000"/>
              </a:lnSpc>
            </a:pPr>
            <a:endParaRPr lang="en-US" sz="2100" dirty="0" smtClean="0">
              <a:latin typeface="Century Schoolbook" pitchFamily="18" charset="0"/>
            </a:endParaRPr>
          </a:p>
          <a:p>
            <a:pPr eaLnBrk="1" hangingPunct="1">
              <a:lnSpc>
                <a:spcPct val="90000"/>
              </a:lnSpc>
            </a:pPr>
            <a:r>
              <a:rPr lang="en-US" sz="2100" dirty="0" smtClean="0">
                <a:latin typeface="Century Schoolbook" pitchFamily="18" charset="0"/>
              </a:rPr>
              <a:t>What influences how a person “sees” an event in history? </a:t>
            </a:r>
          </a:p>
          <a:p>
            <a:pPr eaLnBrk="1" hangingPunct="1">
              <a:lnSpc>
                <a:spcPct val="90000"/>
              </a:lnSpc>
            </a:pPr>
            <a:endParaRPr lang="en-US" sz="2400" dirty="0" smtClean="0">
              <a:latin typeface="Century Schoolbook" pitchFamily="18" charset="0"/>
            </a:endParaRPr>
          </a:p>
          <a:p>
            <a:pPr eaLnBrk="1" hangingPunct="1">
              <a:lnSpc>
                <a:spcPct val="90000"/>
              </a:lnSpc>
              <a:buFontTx/>
              <a:buNone/>
            </a:pPr>
            <a:endParaRPr lang="en-US" sz="2800" dirty="0" smtClean="0">
              <a:latin typeface="Century Schoolbook" pitchFamily="18" charset="0"/>
            </a:endParaRP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pic>
        <p:nvPicPr>
          <p:cNvPr id="5" name="Content Placeholder 4" descr="pencil2.gif"/>
          <p:cNvPicPr>
            <a:picLocks noGrp="1" noChangeAspect="1"/>
          </p:cNvPicPr>
          <p:nvPr>
            <p:ph sz="half" idx="2"/>
          </p:nvPr>
        </p:nvPicPr>
        <p:blipFill>
          <a:blip r:embed="rId3" cstate="print"/>
          <a:stretch>
            <a:fillRect/>
          </a:stretch>
        </p:blipFill>
        <p:spPr>
          <a:xfrm>
            <a:off x="5141404" y="1600200"/>
            <a:ext cx="3052191"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200" dirty="0" smtClean="0">
                <a:latin typeface="Bodoni MT" pitchFamily="18" charset="0"/>
              </a:rPr>
              <a:t>Factors to Consider in </a:t>
            </a:r>
            <a:br>
              <a:rPr lang="en-US" sz="3200" dirty="0" smtClean="0">
                <a:latin typeface="Bodoni MT" pitchFamily="18" charset="0"/>
              </a:rPr>
            </a:br>
            <a:r>
              <a:rPr lang="en-US" sz="3200" dirty="0" smtClean="0">
                <a:latin typeface="Bodoni MT" pitchFamily="18" charset="0"/>
              </a:rPr>
              <a:t>Selecting Sources for MS/MP</a:t>
            </a:r>
          </a:p>
        </p:txBody>
      </p:sp>
      <p:sp>
        <p:nvSpPr>
          <p:cNvPr id="34819" name="Rectangle 3"/>
          <p:cNvSpPr>
            <a:spLocks noGrp="1" noChangeArrowheads="1"/>
          </p:cNvSpPr>
          <p:nvPr>
            <p:ph type="body" idx="1"/>
          </p:nvPr>
        </p:nvSpPr>
        <p:spPr/>
        <p:txBody>
          <a:bodyPr/>
          <a:lstStyle/>
          <a:p>
            <a:pPr eaLnBrk="1" hangingPunct="1">
              <a:lnSpc>
                <a:spcPct val="90000"/>
              </a:lnSpc>
            </a:pPr>
            <a:endParaRPr lang="en-US" sz="2400" smtClean="0">
              <a:latin typeface="Century Schoolbook" pitchFamily="18" charset="0"/>
            </a:endParaRPr>
          </a:p>
          <a:p>
            <a:pPr eaLnBrk="1" hangingPunct="1">
              <a:lnSpc>
                <a:spcPct val="90000"/>
              </a:lnSpc>
            </a:pPr>
            <a:r>
              <a:rPr lang="en-US" sz="2400" smtClean="0">
                <a:latin typeface="Century Schoolbook" pitchFamily="18" charset="0"/>
              </a:rPr>
              <a:t>The selection of sources for Multiple Sources/Multiple Perspectives depends upon a number of factors:</a:t>
            </a:r>
          </a:p>
          <a:p>
            <a:pPr lvl="1" eaLnBrk="1" hangingPunct="1">
              <a:lnSpc>
                <a:spcPct val="90000"/>
              </a:lnSpc>
            </a:pPr>
            <a:r>
              <a:rPr lang="en-US" sz="2400" smtClean="0">
                <a:latin typeface="Century Schoolbook" pitchFamily="18" charset="0"/>
              </a:rPr>
              <a:t>The content introduced</a:t>
            </a:r>
          </a:p>
          <a:p>
            <a:pPr lvl="1" eaLnBrk="1" hangingPunct="1">
              <a:lnSpc>
                <a:spcPct val="90000"/>
              </a:lnSpc>
            </a:pPr>
            <a:r>
              <a:rPr lang="en-US" sz="2400" smtClean="0">
                <a:latin typeface="Century Schoolbook" pitchFamily="18" charset="0"/>
              </a:rPr>
              <a:t>The grade level</a:t>
            </a:r>
          </a:p>
          <a:p>
            <a:pPr lvl="1" eaLnBrk="1" hangingPunct="1">
              <a:lnSpc>
                <a:spcPct val="90000"/>
              </a:lnSpc>
            </a:pPr>
            <a:r>
              <a:rPr lang="en-US" sz="2400" smtClean="0">
                <a:latin typeface="Century Schoolbook" pitchFamily="18" charset="0"/>
              </a:rPr>
              <a:t>The need to differentiate based on student strengths and areas of weakness</a:t>
            </a:r>
          </a:p>
          <a:p>
            <a:pPr lvl="1" eaLnBrk="1" hangingPunct="1">
              <a:lnSpc>
                <a:spcPct val="90000"/>
              </a:lnSpc>
              <a:buFontTx/>
              <a:buNone/>
            </a:pPr>
            <a:endParaRPr lang="en-US" sz="2400" smtClean="0">
              <a:latin typeface="Century Schoolbook" pitchFamily="18" charset="0"/>
            </a:endParaRPr>
          </a:p>
          <a:p>
            <a:pPr eaLnBrk="1" hangingPunct="1">
              <a:lnSpc>
                <a:spcPct val="90000"/>
              </a:lnSpc>
            </a:pPr>
            <a:r>
              <a:rPr lang="en-US" sz="2400" smtClean="0">
                <a:latin typeface="Century Schoolbook" pitchFamily="18" charset="0"/>
              </a:rPr>
              <a:t>However, each source should provide a different perspective on the topic or event.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dirty="0" smtClean="0">
                <a:latin typeface="Bodoni MT" pitchFamily="18" charset="0"/>
              </a:rPr>
              <a:t>Adapting MS/MP to Your Classroom</a:t>
            </a:r>
          </a:p>
        </p:txBody>
      </p:sp>
      <p:sp>
        <p:nvSpPr>
          <p:cNvPr id="35843" name="Rectangle 3"/>
          <p:cNvSpPr>
            <a:spLocks noGrp="1" noChangeArrowheads="1"/>
          </p:cNvSpPr>
          <p:nvPr>
            <p:ph sz="half" idx="1"/>
          </p:nvPr>
        </p:nvSpPr>
        <p:spPr/>
        <p:txBody>
          <a:bodyPr/>
          <a:lstStyle/>
          <a:p>
            <a:pPr eaLnBrk="1" hangingPunct="1"/>
            <a:endParaRPr lang="en-US" sz="2400" dirty="0" smtClean="0">
              <a:latin typeface="Century Schoolbook" pitchFamily="18" charset="0"/>
            </a:endParaRPr>
          </a:p>
          <a:p>
            <a:pPr eaLnBrk="1" hangingPunct="1"/>
            <a:endParaRPr lang="en-US" sz="2400" dirty="0" smtClean="0">
              <a:latin typeface="Century Schoolbook" pitchFamily="18" charset="0"/>
            </a:endParaRPr>
          </a:p>
          <a:p>
            <a:pPr eaLnBrk="1" hangingPunct="1"/>
            <a:r>
              <a:rPr lang="en-US" sz="2400" dirty="0" smtClean="0">
                <a:latin typeface="Century Schoolbook" pitchFamily="18" charset="0"/>
              </a:rPr>
              <a:t>How might you use MS/MP in your social studies classroom?</a:t>
            </a:r>
          </a:p>
          <a:p>
            <a:pPr eaLnBrk="1" hangingPunct="1"/>
            <a:endParaRPr lang="en-US" sz="2400" dirty="0" smtClean="0">
              <a:latin typeface="Century Schoolbook" pitchFamily="18" charset="0"/>
            </a:endParaRPr>
          </a:p>
          <a:p>
            <a:pPr eaLnBrk="1" hangingPunct="1"/>
            <a:r>
              <a:rPr lang="en-US" sz="2400" dirty="0" smtClean="0">
                <a:latin typeface="Century Schoolbook" pitchFamily="18" charset="0"/>
              </a:rPr>
              <a:t>What adaptations would you make?</a:t>
            </a:r>
          </a:p>
          <a:p>
            <a:pPr eaLnBrk="1" hangingPunct="1"/>
            <a:endParaRPr lang="en-US" dirty="0" smtClean="0"/>
          </a:p>
        </p:txBody>
      </p:sp>
      <p:pic>
        <p:nvPicPr>
          <p:cNvPr id="5" name="Picture 6" descr="elementary classroom"/>
          <p:cNvPicPr>
            <a:picLocks noGrp="1" noChangeAspect="1" noChangeArrowheads="1"/>
          </p:cNvPicPr>
          <p:nvPr>
            <p:ph sz="half" idx="2"/>
          </p:nvPr>
        </p:nvPicPr>
        <p:blipFill>
          <a:blip r:embed="rId3" cstate="print"/>
          <a:srcRect/>
          <a:stretch>
            <a:fillRect/>
          </a:stretch>
        </p:blipFill>
        <p:spPr>
          <a:xfrm>
            <a:off x="4622938" y="2362200"/>
            <a:ext cx="4063862" cy="2596356"/>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200" dirty="0" smtClean="0">
                <a:latin typeface="Bodoni MT" pitchFamily="18" charset="0"/>
              </a:rPr>
              <a:t>Novice vs. Expert Readers of History</a:t>
            </a:r>
          </a:p>
        </p:txBody>
      </p:sp>
      <p:sp>
        <p:nvSpPr>
          <p:cNvPr id="5123" name="Rectangle 4"/>
          <p:cNvSpPr>
            <a:spLocks noGrp="1" noChangeArrowheads="1"/>
          </p:cNvSpPr>
          <p:nvPr>
            <p:ph type="body" sz="half" idx="1"/>
          </p:nvPr>
        </p:nvSpPr>
        <p:spPr/>
        <p:txBody>
          <a:bodyPr/>
          <a:lstStyle/>
          <a:p>
            <a:pPr eaLnBrk="1" hangingPunct="1"/>
            <a:r>
              <a:rPr lang="en-US" sz="2400" smtClean="0">
                <a:latin typeface="Century Schoolbook" pitchFamily="18" charset="0"/>
              </a:rPr>
              <a:t>The expert reader:</a:t>
            </a:r>
          </a:p>
          <a:p>
            <a:pPr lvl="1" eaLnBrk="1" hangingPunct="1"/>
            <a:r>
              <a:rPr lang="en-US" sz="2000" smtClean="0">
                <a:latin typeface="Century Schoolbook" pitchFamily="18" charset="0"/>
              </a:rPr>
              <a:t>Seeks to </a:t>
            </a:r>
            <a:r>
              <a:rPr lang="en-US" sz="2000" u="sng" smtClean="0">
                <a:latin typeface="Century Schoolbook" pitchFamily="18" charset="0"/>
              </a:rPr>
              <a:t>discover context</a:t>
            </a:r>
            <a:r>
              <a:rPr lang="en-US" sz="2000" smtClean="0">
                <a:latin typeface="Century Schoolbook" pitchFamily="18" charset="0"/>
              </a:rPr>
              <a:t> and know content</a:t>
            </a:r>
          </a:p>
          <a:p>
            <a:pPr lvl="1" eaLnBrk="1" hangingPunct="1"/>
            <a:r>
              <a:rPr lang="en-US" sz="2000" smtClean="0">
                <a:latin typeface="Century Schoolbook" pitchFamily="18" charset="0"/>
              </a:rPr>
              <a:t>Sees any text as a </a:t>
            </a:r>
            <a:r>
              <a:rPr lang="en-US" sz="2000" u="sng" smtClean="0">
                <a:latin typeface="Century Schoolbook" pitchFamily="18" charset="0"/>
              </a:rPr>
              <a:t>construction of a vision</a:t>
            </a:r>
            <a:r>
              <a:rPr lang="en-US" sz="2000" smtClean="0">
                <a:latin typeface="Century Schoolbook" pitchFamily="18" charset="0"/>
              </a:rPr>
              <a:t> of the world</a:t>
            </a:r>
          </a:p>
          <a:p>
            <a:pPr lvl="1" eaLnBrk="1" hangingPunct="1"/>
            <a:r>
              <a:rPr lang="en-US" sz="2000" smtClean="0">
                <a:latin typeface="Century Schoolbook" pitchFamily="18" charset="0"/>
              </a:rPr>
              <a:t>Sees texts as made by </a:t>
            </a:r>
            <a:r>
              <a:rPr lang="en-US" sz="2000" u="sng" smtClean="0">
                <a:latin typeface="Century Schoolbook" pitchFamily="18" charset="0"/>
              </a:rPr>
              <a:t>persons with a view of events</a:t>
            </a:r>
          </a:p>
          <a:p>
            <a:pPr lvl="1" eaLnBrk="1" hangingPunct="1"/>
            <a:r>
              <a:rPr lang="en-US" sz="2000" smtClean="0">
                <a:latin typeface="Century Schoolbook" pitchFamily="18" charset="0"/>
              </a:rPr>
              <a:t>Considers </a:t>
            </a:r>
            <a:r>
              <a:rPr lang="en-US" sz="2000" u="sng" smtClean="0">
                <a:latin typeface="Century Schoolbook" pitchFamily="18" charset="0"/>
              </a:rPr>
              <a:t>textbooks less</a:t>
            </a:r>
            <a:r>
              <a:rPr lang="en-US" sz="2000" smtClean="0">
                <a:latin typeface="Century Schoolbook" pitchFamily="18" charset="0"/>
              </a:rPr>
              <a:t> </a:t>
            </a:r>
            <a:r>
              <a:rPr lang="en-US" sz="2000" u="sng" smtClean="0">
                <a:latin typeface="Century Schoolbook" pitchFamily="18" charset="0"/>
              </a:rPr>
              <a:t>trustworthy</a:t>
            </a:r>
            <a:r>
              <a:rPr lang="en-US" sz="2000" smtClean="0">
                <a:latin typeface="Century Schoolbook" pitchFamily="18" charset="0"/>
              </a:rPr>
              <a:t> than other kinds of documents</a:t>
            </a:r>
          </a:p>
          <a:p>
            <a:pPr lvl="1" eaLnBrk="1" hangingPunct="1"/>
            <a:endParaRPr lang="en-US" sz="2000" smtClean="0">
              <a:latin typeface="Century Schoolbook" pitchFamily="18" charset="0"/>
            </a:endParaRPr>
          </a:p>
          <a:p>
            <a:pPr lvl="1" eaLnBrk="1" hangingPunct="1"/>
            <a:endParaRPr lang="en-US" sz="2000" smtClean="0">
              <a:latin typeface="Century Schoolbook" pitchFamily="18" charset="0"/>
            </a:endParaRPr>
          </a:p>
        </p:txBody>
      </p:sp>
      <p:sp>
        <p:nvSpPr>
          <p:cNvPr id="5124" name="Rectangle 5"/>
          <p:cNvSpPr>
            <a:spLocks noGrp="1" noChangeArrowheads="1"/>
          </p:cNvSpPr>
          <p:nvPr>
            <p:ph type="body" sz="half" idx="2"/>
          </p:nvPr>
        </p:nvSpPr>
        <p:spPr/>
        <p:txBody>
          <a:bodyPr/>
          <a:lstStyle/>
          <a:p>
            <a:pPr eaLnBrk="1" hangingPunct="1"/>
            <a:r>
              <a:rPr lang="en-US" sz="2400" smtClean="0">
                <a:latin typeface="Century Schoolbook" pitchFamily="18" charset="0"/>
              </a:rPr>
              <a:t>The novice reader:</a:t>
            </a:r>
          </a:p>
          <a:p>
            <a:pPr lvl="1" eaLnBrk="1" hangingPunct="1"/>
            <a:r>
              <a:rPr lang="en-US" sz="2000" smtClean="0">
                <a:latin typeface="Century Schoolbook" pitchFamily="18" charset="0"/>
              </a:rPr>
              <a:t>Seeks only to know content</a:t>
            </a:r>
          </a:p>
          <a:p>
            <a:pPr lvl="1" eaLnBrk="1" hangingPunct="1"/>
            <a:r>
              <a:rPr lang="en-US" sz="2000" smtClean="0">
                <a:latin typeface="Century Schoolbook" pitchFamily="18" charset="0"/>
              </a:rPr>
              <a:t>Sees text as a description of the world</a:t>
            </a:r>
          </a:p>
          <a:p>
            <a:pPr lvl="1" eaLnBrk="1" hangingPunct="1"/>
            <a:endParaRPr lang="en-US" sz="2000" smtClean="0">
              <a:latin typeface="Century Schoolbook" pitchFamily="18" charset="0"/>
            </a:endParaRPr>
          </a:p>
          <a:p>
            <a:pPr lvl="1" eaLnBrk="1" hangingPunct="1"/>
            <a:r>
              <a:rPr lang="en-US" sz="2000" smtClean="0">
                <a:latin typeface="Century Schoolbook" pitchFamily="18" charset="0"/>
              </a:rPr>
              <a:t>Sees texts as accounts of what really happened</a:t>
            </a:r>
          </a:p>
          <a:p>
            <a:pPr lvl="1" eaLnBrk="1" hangingPunct="1"/>
            <a:endParaRPr lang="en-US" sz="2000" smtClean="0">
              <a:latin typeface="Century Schoolbook" pitchFamily="18" charset="0"/>
            </a:endParaRPr>
          </a:p>
          <a:p>
            <a:pPr lvl="1" eaLnBrk="1" hangingPunct="1"/>
            <a:r>
              <a:rPr lang="en-US" sz="2000" smtClean="0">
                <a:latin typeface="Century Schoolbook" pitchFamily="18" charset="0"/>
              </a:rPr>
              <a:t>Considers textbooks very trustworthy sources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600" smtClean="0">
                <a:latin typeface="Bodoni MT" pitchFamily="18" charset="0"/>
              </a:rPr>
              <a:t>Adapting MS/MP to Your Classroom</a:t>
            </a:r>
          </a:p>
        </p:txBody>
      </p:sp>
      <p:sp>
        <p:nvSpPr>
          <p:cNvPr id="36867" name="Rectangle 4"/>
          <p:cNvSpPr>
            <a:spLocks noGrp="1" noChangeArrowheads="1"/>
          </p:cNvSpPr>
          <p:nvPr>
            <p:ph idx="1"/>
          </p:nvPr>
        </p:nvSpPr>
        <p:spPr/>
        <p:txBody>
          <a:bodyPr/>
          <a:lstStyle/>
          <a:p>
            <a:pPr eaLnBrk="1" hangingPunct="1">
              <a:lnSpc>
                <a:spcPct val="80000"/>
              </a:lnSpc>
            </a:pPr>
            <a:endParaRPr lang="en-US" sz="2400" dirty="0" smtClean="0">
              <a:latin typeface="Century Schoolbook" pitchFamily="18" charset="0"/>
            </a:endParaRPr>
          </a:p>
          <a:p>
            <a:pPr eaLnBrk="1" hangingPunct="1">
              <a:lnSpc>
                <a:spcPct val="80000"/>
              </a:lnSpc>
            </a:pPr>
            <a:r>
              <a:rPr lang="en-US" sz="2400" dirty="0" smtClean="0">
                <a:latin typeface="Century Schoolbook" pitchFamily="18" charset="0"/>
              </a:rPr>
              <a:t>Adaptations include those:</a:t>
            </a:r>
          </a:p>
          <a:p>
            <a:pPr lvl="1" eaLnBrk="1" hangingPunct="1">
              <a:lnSpc>
                <a:spcPct val="80000"/>
              </a:lnSpc>
            </a:pPr>
            <a:r>
              <a:rPr lang="en-US" sz="2400" dirty="0" smtClean="0">
                <a:latin typeface="Century Schoolbook" pitchFamily="18" charset="0"/>
              </a:rPr>
              <a:t>To the selection of texts/sources</a:t>
            </a:r>
          </a:p>
          <a:p>
            <a:pPr lvl="1" eaLnBrk="1" hangingPunct="1">
              <a:lnSpc>
                <a:spcPct val="80000"/>
              </a:lnSpc>
            </a:pPr>
            <a:r>
              <a:rPr lang="en-US" sz="2400" dirty="0" smtClean="0">
                <a:latin typeface="Century Schoolbook" pitchFamily="18" charset="0"/>
              </a:rPr>
              <a:t>To the template</a:t>
            </a:r>
          </a:p>
          <a:p>
            <a:pPr lvl="1" eaLnBrk="1" hangingPunct="1">
              <a:lnSpc>
                <a:spcPct val="80000"/>
              </a:lnSpc>
            </a:pPr>
            <a:r>
              <a:rPr lang="en-US" sz="2400" dirty="0" smtClean="0">
                <a:latin typeface="Century Schoolbook" pitchFamily="18" charset="0"/>
              </a:rPr>
              <a:t>To the method of use</a:t>
            </a:r>
          </a:p>
          <a:p>
            <a:pPr lvl="1" eaLnBrk="1" hangingPunct="1">
              <a:lnSpc>
                <a:spcPct val="80000"/>
              </a:lnSpc>
            </a:pPr>
            <a:r>
              <a:rPr lang="en-US" sz="2400" dirty="0" smtClean="0">
                <a:latin typeface="Century Schoolbook" pitchFamily="18" charset="0"/>
              </a:rPr>
              <a:t>To the length of the texts/sources</a:t>
            </a:r>
          </a:p>
          <a:p>
            <a:pPr lvl="1" eaLnBrk="1" hangingPunct="1">
              <a:lnSpc>
                <a:spcPct val="80000"/>
              </a:lnSpc>
            </a:pPr>
            <a:r>
              <a:rPr lang="en-US" sz="2400" dirty="0" smtClean="0">
                <a:latin typeface="Century Schoolbook" pitchFamily="18" charset="0"/>
              </a:rPr>
              <a:t>To the level of vocabulary</a:t>
            </a:r>
          </a:p>
          <a:p>
            <a:pPr lvl="1" eaLnBrk="1" hangingPunct="1">
              <a:lnSpc>
                <a:spcPct val="80000"/>
              </a:lnSpc>
            </a:pPr>
            <a:r>
              <a:rPr lang="en-US" sz="2400" dirty="0" smtClean="0">
                <a:latin typeface="Century Schoolbook" pitchFamily="18" charset="0"/>
              </a:rPr>
              <a:t>To the timeframe</a:t>
            </a:r>
          </a:p>
          <a:p>
            <a:pPr lvl="1" eaLnBrk="1" hangingPunct="1">
              <a:lnSpc>
                <a:spcPct val="80000"/>
              </a:lnSpc>
            </a:pPr>
            <a:r>
              <a:rPr lang="en-US" sz="2400" dirty="0" smtClean="0">
                <a:latin typeface="Century Schoolbook" pitchFamily="18" charset="0"/>
              </a:rPr>
              <a:t>To the method of presentation</a:t>
            </a:r>
          </a:p>
          <a:p>
            <a:pPr lvl="1" eaLnBrk="1" hangingPunct="1">
              <a:lnSpc>
                <a:spcPct val="80000"/>
              </a:lnSpc>
            </a:pPr>
            <a:endParaRPr lang="en-US" sz="2400" dirty="0" smtClean="0">
              <a:latin typeface="Century Schoolbook" pitchFamily="18" charset="0"/>
            </a:endParaRPr>
          </a:p>
          <a:p>
            <a:pPr eaLnBrk="1" hangingPunct="1">
              <a:lnSpc>
                <a:spcPct val="80000"/>
              </a:lnSpc>
            </a:pPr>
            <a:r>
              <a:rPr lang="en-US" sz="2400" dirty="0" smtClean="0">
                <a:latin typeface="Century Schoolbook" pitchFamily="18" charset="0"/>
              </a:rPr>
              <a:t>What other adaptations can you think of?</a:t>
            </a:r>
          </a:p>
          <a:p>
            <a:pPr eaLnBrk="1" hangingPunct="1"/>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dirty="0" smtClean="0">
                <a:latin typeface="Bodoni MT" pitchFamily="18" charset="0"/>
              </a:rPr>
              <a:t>Next Steps for MS/MP</a:t>
            </a:r>
          </a:p>
        </p:txBody>
      </p:sp>
      <p:sp>
        <p:nvSpPr>
          <p:cNvPr id="37891" name="Rectangle 3"/>
          <p:cNvSpPr>
            <a:spLocks noGrp="1" noChangeArrowheads="1"/>
          </p:cNvSpPr>
          <p:nvPr>
            <p:ph type="body" idx="1"/>
          </p:nvPr>
        </p:nvSpPr>
        <p:spPr/>
        <p:txBody>
          <a:bodyPr/>
          <a:lstStyle/>
          <a:p>
            <a:pPr eaLnBrk="1" hangingPunct="1">
              <a:lnSpc>
                <a:spcPct val="90000"/>
              </a:lnSpc>
            </a:pPr>
            <a:r>
              <a:rPr lang="en-US" sz="2400" smtClean="0">
                <a:latin typeface="Century Schoolbook" pitchFamily="18" charset="0"/>
              </a:rPr>
              <a:t>Once students have analyzed different interpretations of a topic, event or individual, they can:</a:t>
            </a:r>
          </a:p>
          <a:p>
            <a:pPr lvl="1" eaLnBrk="1" hangingPunct="1">
              <a:lnSpc>
                <a:spcPct val="90000"/>
              </a:lnSpc>
            </a:pPr>
            <a:r>
              <a:rPr lang="en-US" sz="2200" smtClean="0">
                <a:latin typeface="Century Schoolbook" pitchFamily="18" charset="0"/>
              </a:rPr>
              <a:t>Debate a particular viewpoint or interpretation</a:t>
            </a:r>
          </a:p>
          <a:p>
            <a:pPr lvl="1" eaLnBrk="1" hangingPunct="1">
              <a:lnSpc>
                <a:spcPct val="90000"/>
              </a:lnSpc>
            </a:pPr>
            <a:r>
              <a:rPr lang="en-US" sz="2200" smtClean="0">
                <a:latin typeface="Century Schoolbook" pitchFamily="18" charset="0"/>
              </a:rPr>
              <a:t>Write a position paper in which they construct an historical argument</a:t>
            </a:r>
          </a:p>
          <a:p>
            <a:pPr lvl="1" eaLnBrk="1" hangingPunct="1">
              <a:lnSpc>
                <a:spcPct val="90000"/>
              </a:lnSpc>
            </a:pPr>
            <a:r>
              <a:rPr lang="en-US" sz="2200" smtClean="0">
                <a:latin typeface="Century Schoolbook" pitchFamily="18" charset="0"/>
              </a:rPr>
              <a:t>Research other perspectives on the topic and add to the graphic organizer</a:t>
            </a:r>
          </a:p>
          <a:p>
            <a:pPr lvl="1" eaLnBrk="1" hangingPunct="1">
              <a:lnSpc>
                <a:spcPct val="90000"/>
              </a:lnSpc>
            </a:pPr>
            <a:r>
              <a:rPr lang="en-US" sz="2200" smtClean="0">
                <a:latin typeface="Century Schoolbook" pitchFamily="18" charset="0"/>
              </a:rPr>
              <a:t>Select a point of view and role play, write a journal entry or letter from that perspective </a:t>
            </a:r>
          </a:p>
          <a:p>
            <a:pPr lvl="1" eaLnBrk="1" hangingPunct="1">
              <a:lnSpc>
                <a:spcPct val="90000"/>
              </a:lnSpc>
            </a:pPr>
            <a:r>
              <a:rPr lang="en-US" sz="2200" smtClean="0">
                <a:latin typeface="Century Schoolbook" pitchFamily="18" charset="0"/>
              </a:rPr>
              <a:t>Research the author of the source</a:t>
            </a:r>
          </a:p>
          <a:p>
            <a:pPr eaLnBrk="1" hangingPunct="1">
              <a:lnSpc>
                <a:spcPct val="90000"/>
              </a:lnSpc>
            </a:pPr>
            <a:endParaRPr lang="en-US" sz="2600" smtClean="0">
              <a:latin typeface="Century Schoolbook" pitchFamily="18" charset="0"/>
            </a:endParaRPr>
          </a:p>
          <a:p>
            <a:pPr eaLnBrk="1" hangingPunct="1">
              <a:lnSpc>
                <a:spcPct val="90000"/>
              </a:lnSpc>
            </a:pPr>
            <a:r>
              <a:rPr lang="en-US" sz="2400" smtClean="0">
                <a:latin typeface="Century Schoolbook" pitchFamily="18" charset="0"/>
              </a:rPr>
              <a:t>What other next steps can you think of?</a:t>
            </a:r>
          </a:p>
          <a:p>
            <a:pPr lvl="1" eaLnBrk="1" hangingPunct="1">
              <a:lnSpc>
                <a:spcPct val="90000"/>
              </a:lnSpc>
            </a:pPr>
            <a:endParaRPr lang="en-US" sz="2400" smtClean="0">
              <a:latin typeface="Century Schoolbook"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sp>
        <p:nvSpPr>
          <p:cNvPr id="38915" name="Rectangle 3"/>
          <p:cNvSpPr>
            <a:spLocks noGrp="1" noChangeArrowheads="1"/>
          </p:cNvSpPr>
          <p:nvPr>
            <p:ph type="body" idx="1"/>
          </p:nvPr>
        </p:nvSpPr>
        <p:spPr/>
        <p:txBody>
          <a:bodyPr/>
          <a:lstStyle/>
          <a:p>
            <a:pPr eaLnBrk="1" hangingPunct="1"/>
            <a:endParaRPr lang="en-US" smtClean="0"/>
          </a:p>
        </p:txBody>
      </p:sp>
      <p:pic>
        <p:nvPicPr>
          <p:cNvPr id="38916" name="Picture 4" descr="ThankYouSign"/>
          <p:cNvPicPr>
            <a:picLocks noChangeAspect="1" noChangeArrowheads="1"/>
          </p:cNvPicPr>
          <p:nvPr/>
        </p:nvPicPr>
        <p:blipFill>
          <a:blip r:embed="rId3" cstate="print"/>
          <a:srcRect/>
          <a:stretch>
            <a:fillRect/>
          </a:stretch>
        </p:blipFill>
        <p:spPr bwMode="auto">
          <a:xfrm>
            <a:off x="2667000" y="533400"/>
            <a:ext cx="38036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endParaRPr lang="en-US" smtClean="0"/>
          </a:p>
        </p:txBody>
      </p:sp>
      <p:sp>
        <p:nvSpPr>
          <p:cNvPr id="6147" name="Rectangle 5"/>
          <p:cNvSpPr>
            <a:spLocks noGrp="1" noChangeArrowheads="1"/>
          </p:cNvSpPr>
          <p:nvPr>
            <p:ph type="body" sz="half" idx="1"/>
          </p:nvPr>
        </p:nvSpPr>
        <p:spPr/>
        <p:txBody>
          <a:bodyPr/>
          <a:lstStyle/>
          <a:p>
            <a:pPr lvl="1" eaLnBrk="1" hangingPunct="1"/>
            <a:r>
              <a:rPr lang="en-US" sz="2000" u="sng" smtClean="0">
                <a:latin typeface="Century Schoolbook" pitchFamily="18" charset="0"/>
              </a:rPr>
              <a:t>Compares texts</a:t>
            </a:r>
            <a:r>
              <a:rPr lang="en-US" sz="2000" smtClean="0">
                <a:latin typeface="Century Schoolbook" pitchFamily="18" charset="0"/>
              </a:rPr>
              <a:t> to judge different accounts of the same event or topic</a:t>
            </a:r>
          </a:p>
          <a:p>
            <a:pPr lvl="1" eaLnBrk="1" hangingPunct="1"/>
            <a:r>
              <a:rPr lang="en-US" sz="2000" smtClean="0">
                <a:latin typeface="Century Schoolbook" pitchFamily="18" charset="0"/>
              </a:rPr>
              <a:t>Assumes </a:t>
            </a:r>
            <a:r>
              <a:rPr lang="en-US" sz="2000" u="sng" smtClean="0">
                <a:latin typeface="Century Schoolbook" pitchFamily="18" charset="0"/>
              </a:rPr>
              <a:t>bias</a:t>
            </a:r>
            <a:r>
              <a:rPr lang="en-US" sz="2000" smtClean="0">
                <a:latin typeface="Century Schoolbook" pitchFamily="18" charset="0"/>
              </a:rPr>
              <a:t> in texts</a:t>
            </a:r>
          </a:p>
          <a:p>
            <a:pPr lvl="1" eaLnBrk="1" hangingPunct="1"/>
            <a:r>
              <a:rPr lang="en-US" sz="2000" smtClean="0">
                <a:latin typeface="Century Schoolbook" pitchFamily="18" charset="0"/>
              </a:rPr>
              <a:t>Gets interested in </a:t>
            </a:r>
            <a:r>
              <a:rPr lang="en-US" sz="2000" u="sng" smtClean="0">
                <a:latin typeface="Century Schoolbook" pitchFamily="18" charset="0"/>
              </a:rPr>
              <a:t>contradictions and ambiguities</a:t>
            </a:r>
          </a:p>
          <a:p>
            <a:pPr lvl="1" eaLnBrk="1" hangingPunct="1"/>
            <a:r>
              <a:rPr lang="en-US" sz="2000" u="sng" smtClean="0">
                <a:latin typeface="Century Schoolbook" pitchFamily="18" charset="0"/>
              </a:rPr>
              <a:t>Checks sources</a:t>
            </a:r>
            <a:r>
              <a:rPr lang="en-US" sz="2000" smtClean="0">
                <a:latin typeface="Century Schoolbook" pitchFamily="18" charset="0"/>
              </a:rPr>
              <a:t> of documents</a:t>
            </a:r>
          </a:p>
          <a:p>
            <a:pPr lvl="1" eaLnBrk="1" hangingPunct="1"/>
            <a:r>
              <a:rPr lang="en-US" sz="2000" smtClean="0">
                <a:latin typeface="Century Schoolbook" pitchFamily="18" charset="0"/>
              </a:rPr>
              <a:t>Acknowledges </a:t>
            </a:r>
            <a:r>
              <a:rPr lang="en-US" sz="2000" u="sng" smtClean="0">
                <a:latin typeface="Century Schoolbook" pitchFamily="18" charset="0"/>
              </a:rPr>
              <a:t>uncertainty and complexity</a:t>
            </a:r>
          </a:p>
        </p:txBody>
      </p:sp>
      <p:sp>
        <p:nvSpPr>
          <p:cNvPr id="6148" name="Rectangle 6"/>
          <p:cNvSpPr>
            <a:spLocks noGrp="1" noChangeArrowheads="1"/>
          </p:cNvSpPr>
          <p:nvPr>
            <p:ph type="body" sz="half" idx="2"/>
          </p:nvPr>
        </p:nvSpPr>
        <p:spPr>
          <a:xfrm>
            <a:off x="4648200" y="1676400"/>
            <a:ext cx="4038600" cy="4449763"/>
          </a:xfrm>
        </p:spPr>
        <p:txBody>
          <a:bodyPr/>
          <a:lstStyle/>
          <a:p>
            <a:pPr lvl="1" eaLnBrk="1" hangingPunct="1"/>
            <a:r>
              <a:rPr lang="en-US" sz="2000" smtClean="0">
                <a:latin typeface="Century Schoolbook" pitchFamily="18" charset="0"/>
              </a:rPr>
              <a:t>Learns the “right answer”</a:t>
            </a:r>
          </a:p>
          <a:p>
            <a:pPr lvl="1" eaLnBrk="1" hangingPunct="1"/>
            <a:endParaRPr lang="en-US" sz="2000" smtClean="0">
              <a:latin typeface="Century Schoolbook" pitchFamily="18" charset="0"/>
            </a:endParaRPr>
          </a:p>
          <a:p>
            <a:pPr lvl="1" eaLnBrk="1" hangingPunct="1"/>
            <a:r>
              <a:rPr lang="en-US" sz="2000" smtClean="0">
                <a:latin typeface="Century Schoolbook" pitchFamily="18" charset="0"/>
              </a:rPr>
              <a:t>Assumes neutrality, objectivity in texts</a:t>
            </a:r>
          </a:p>
          <a:p>
            <a:pPr lvl="1" eaLnBrk="1" hangingPunct="1"/>
            <a:r>
              <a:rPr lang="en-US" sz="2000" smtClean="0">
                <a:latin typeface="Century Schoolbook" pitchFamily="18" charset="0"/>
              </a:rPr>
              <a:t>Resolves or ignores contradictions and ambiguities</a:t>
            </a:r>
          </a:p>
          <a:p>
            <a:pPr lvl="1" eaLnBrk="1" hangingPunct="1"/>
            <a:r>
              <a:rPr lang="en-US" sz="2000" smtClean="0">
                <a:latin typeface="Century Schoolbook" pitchFamily="18" charset="0"/>
              </a:rPr>
              <a:t>Reads the documents only</a:t>
            </a:r>
          </a:p>
          <a:p>
            <a:pPr lvl="1" eaLnBrk="1" hangingPunct="1"/>
            <a:r>
              <a:rPr lang="en-US" sz="2000" smtClean="0">
                <a:latin typeface="Century Schoolbook" pitchFamily="18" charset="0"/>
              </a:rPr>
              <a:t>Communicates “the truth”, sounding as certain as possible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200" dirty="0" smtClean="0">
                <a:latin typeface="Bodoni MT" pitchFamily="18" charset="0"/>
              </a:rPr>
              <a:t>How does our understanding of history evolve?</a:t>
            </a:r>
          </a:p>
        </p:txBody>
      </p:sp>
      <p:sp>
        <p:nvSpPr>
          <p:cNvPr id="7171" name="Rectangle 3"/>
          <p:cNvSpPr>
            <a:spLocks noGrp="1" noChangeArrowheads="1"/>
          </p:cNvSpPr>
          <p:nvPr>
            <p:ph type="body" sz="half" idx="1"/>
          </p:nvPr>
        </p:nvSpPr>
        <p:spPr/>
        <p:txBody>
          <a:bodyPr/>
          <a:lstStyle/>
          <a:p>
            <a:pPr eaLnBrk="1" hangingPunct="1">
              <a:lnSpc>
                <a:spcPct val="90000"/>
              </a:lnSpc>
            </a:pPr>
            <a:endParaRPr lang="en-US" sz="2000" smtClean="0">
              <a:latin typeface="Century Schoolbook" pitchFamily="18" charset="0"/>
            </a:endParaRPr>
          </a:p>
          <a:p>
            <a:pPr eaLnBrk="1" hangingPunct="1">
              <a:lnSpc>
                <a:spcPct val="90000"/>
              </a:lnSpc>
            </a:pPr>
            <a:r>
              <a:rPr lang="en-US" sz="2000" smtClean="0">
                <a:latin typeface="Century Schoolbook" pitchFamily="18" charset="0"/>
              </a:rPr>
              <a:t>History is not a stagnant or closed-end subject; it is always “in progress”.</a:t>
            </a:r>
          </a:p>
          <a:p>
            <a:pPr eaLnBrk="1" hangingPunct="1">
              <a:lnSpc>
                <a:spcPct val="90000"/>
              </a:lnSpc>
              <a:buFontTx/>
              <a:buNone/>
            </a:pPr>
            <a:endParaRPr lang="en-US" sz="2100" smtClean="0">
              <a:latin typeface="Century Schoolbook" pitchFamily="18" charset="0"/>
            </a:endParaRPr>
          </a:p>
          <a:p>
            <a:pPr eaLnBrk="1" hangingPunct="1">
              <a:lnSpc>
                <a:spcPct val="90000"/>
              </a:lnSpc>
            </a:pPr>
            <a:r>
              <a:rPr lang="en-US" sz="2000" smtClean="0">
                <a:latin typeface="Century Schoolbook" pitchFamily="18" charset="0"/>
              </a:rPr>
              <a:t>As new documents are analyzed and evaluated by historians, the interpretation of an event evolves.</a:t>
            </a:r>
          </a:p>
          <a:p>
            <a:pPr eaLnBrk="1" hangingPunct="1">
              <a:lnSpc>
                <a:spcPct val="90000"/>
              </a:lnSpc>
            </a:pPr>
            <a:endParaRPr lang="en-US" sz="2000" smtClean="0">
              <a:latin typeface="Century Schoolbook" pitchFamily="18" charset="0"/>
            </a:endParaRPr>
          </a:p>
          <a:p>
            <a:pPr eaLnBrk="1" hangingPunct="1">
              <a:lnSpc>
                <a:spcPct val="90000"/>
              </a:lnSpc>
            </a:pPr>
            <a:r>
              <a:rPr lang="en-US" sz="2000" smtClean="0">
                <a:latin typeface="Century Schoolbook" pitchFamily="18" charset="0"/>
              </a:rPr>
              <a:t>Facts may not change; what they mean often does.</a:t>
            </a:r>
          </a:p>
          <a:p>
            <a:pPr eaLnBrk="1" hangingPunct="1">
              <a:lnSpc>
                <a:spcPct val="90000"/>
              </a:lnSpc>
            </a:pPr>
            <a:endParaRPr lang="en-US" sz="2000" smtClean="0">
              <a:latin typeface="Century Schoolbook" pitchFamily="18" charset="0"/>
            </a:endParaRPr>
          </a:p>
          <a:p>
            <a:pPr eaLnBrk="1" hangingPunct="1">
              <a:lnSpc>
                <a:spcPct val="90000"/>
              </a:lnSpc>
            </a:pPr>
            <a:endParaRPr lang="en-US" sz="2000" smtClean="0">
              <a:latin typeface="Century Schoolbook" pitchFamily="18" charset="0"/>
            </a:endParaRPr>
          </a:p>
          <a:p>
            <a:pPr eaLnBrk="1" hangingPunct="1">
              <a:lnSpc>
                <a:spcPct val="90000"/>
              </a:lnSpc>
            </a:pPr>
            <a:endParaRPr lang="en-US" sz="2100" smtClean="0">
              <a:latin typeface="Century Schoolbook" pitchFamily="18" charset="0"/>
            </a:endParaRPr>
          </a:p>
          <a:p>
            <a:pPr eaLnBrk="1" hangingPunct="1">
              <a:lnSpc>
                <a:spcPct val="90000"/>
              </a:lnSpc>
            </a:pPr>
            <a:endParaRPr lang="en-US" sz="2100" smtClean="0">
              <a:latin typeface="Century Schoolbook" pitchFamily="18" charset="0"/>
            </a:endParaRPr>
          </a:p>
        </p:txBody>
      </p:sp>
      <p:sp>
        <p:nvSpPr>
          <p:cNvPr id="7172" name="Rectangle 4"/>
          <p:cNvSpPr>
            <a:spLocks noGrp="1" noChangeArrowheads="1"/>
          </p:cNvSpPr>
          <p:nvPr>
            <p:ph type="body" sz="half" idx="2"/>
          </p:nvPr>
        </p:nvSpPr>
        <p:spPr/>
        <p:txBody>
          <a:bodyPr/>
          <a:lstStyle/>
          <a:p>
            <a:pPr eaLnBrk="1" hangingPunct="1">
              <a:lnSpc>
                <a:spcPct val="90000"/>
              </a:lnSpc>
            </a:pPr>
            <a:endParaRPr lang="en-US" sz="2000" smtClean="0"/>
          </a:p>
        </p:txBody>
      </p:sp>
      <p:pic>
        <p:nvPicPr>
          <p:cNvPr id="7173" name="Picture 5" descr="history archives"/>
          <p:cNvPicPr>
            <a:picLocks noChangeAspect="1" noChangeArrowheads="1"/>
          </p:cNvPicPr>
          <p:nvPr/>
        </p:nvPicPr>
        <p:blipFill>
          <a:blip r:embed="rId3" cstate="print"/>
          <a:srcRect/>
          <a:stretch>
            <a:fillRect/>
          </a:stretch>
        </p:blipFill>
        <p:spPr bwMode="auto">
          <a:xfrm>
            <a:off x="4648200" y="2209800"/>
            <a:ext cx="4038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Content Placeholder 2"/>
          <p:cNvSpPr>
            <a:spLocks noGrp="1"/>
          </p:cNvSpPr>
          <p:nvPr>
            <p:ph sz="half" idx="1"/>
          </p:nvPr>
        </p:nvSpPr>
        <p:spPr/>
        <p:txBody>
          <a:bodyPr/>
          <a:lstStyle/>
          <a:p>
            <a:pPr eaLnBrk="1" hangingPunct="1"/>
            <a:endParaRPr lang="en-US" sz="2000" smtClean="0">
              <a:latin typeface="Century Schoolbook" pitchFamily="18" charset="0"/>
            </a:endParaRPr>
          </a:p>
          <a:p>
            <a:pPr eaLnBrk="1" hangingPunct="1"/>
            <a:r>
              <a:rPr lang="en-US" sz="2000" smtClean="0">
                <a:latin typeface="Century Schoolbook" pitchFamily="18" charset="0"/>
              </a:rPr>
              <a:t>Reinterpretations often challenge old assumptions and stereotypes.</a:t>
            </a:r>
          </a:p>
          <a:p>
            <a:pPr eaLnBrk="1" hangingPunct="1"/>
            <a:endParaRPr lang="en-US" sz="2000" smtClean="0">
              <a:latin typeface="Century Schoolbook" pitchFamily="18" charset="0"/>
            </a:endParaRPr>
          </a:p>
          <a:p>
            <a:pPr eaLnBrk="1" hangingPunct="1"/>
            <a:r>
              <a:rPr lang="en-US" sz="2000" smtClean="0">
                <a:latin typeface="Century Schoolbook" pitchFamily="18" charset="0"/>
              </a:rPr>
              <a:t>This interpretation is influenced by the historian’s purpose, intentions and goals, as well as his/her assumptions, beliefs and world view.</a:t>
            </a:r>
          </a:p>
          <a:p>
            <a:pPr eaLnBrk="1" hangingPunct="1"/>
            <a:endParaRPr lang="en-US" smtClean="0"/>
          </a:p>
        </p:txBody>
      </p:sp>
      <p:pic>
        <p:nvPicPr>
          <p:cNvPr id="8196" name="Picture 5" descr="history archives"/>
          <p:cNvPicPr>
            <a:picLocks noGrp="1" noChangeAspect="1" noChangeArrowheads="1"/>
          </p:cNvPicPr>
          <p:nvPr>
            <p:ph sz="half" idx="2"/>
          </p:nvPr>
        </p:nvPicPr>
        <p:blipFill>
          <a:blip r:embed="rId3" cstate="print"/>
          <a:srcRect/>
          <a:stretch>
            <a:fillRect/>
          </a:stretch>
        </p:blipFill>
        <p:spPr>
          <a:xfrm>
            <a:off x="4648200" y="2133600"/>
            <a:ext cx="4038600" cy="302895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z="2400" smtClean="0">
              <a:latin typeface="Century Schoolbook" pitchFamily="18" charset="0"/>
            </a:endParaRPr>
          </a:p>
          <a:p>
            <a:pPr eaLnBrk="1" hangingPunct="1"/>
            <a:r>
              <a:rPr lang="en-US" sz="2400" smtClean="0">
                <a:latin typeface="Century Schoolbook" pitchFamily="18" charset="0"/>
              </a:rPr>
              <a:t>“True historians comprehend a subtext on the literal, inferred and critical levels.  These subtexts include what the writer is saying literally but also any possible biases and unconscious assumptions the writer had about the world.  Historians try to reconstruct authors’ purposes, intentions, and goals, as well as understand authors’ assumptions, world view and beliefs”.</a:t>
            </a:r>
          </a:p>
          <a:p>
            <a:pPr eaLnBrk="1" hangingPunct="1"/>
            <a:endParaRPr lang="en-US" sz="2400" smtClean="0">
              <a:latin typeface="Century Schoolbook" pitchFamily="18" charset="0"/>
            </a:endParaRPr>
          </a:p>
          <a:p>
            <a:pPr eaLnBrk="1" hangingPunct="1">
              <a:buFontTx/>
              <a:buNone/>
            </a:pPr>
            <a:r>
              <a:rPr lang="en-US" sz="2400" smtClean="0">
                <a:latin typeface="Century Schoolbook" pitchFamily="18" charset="0"/>
              </a:rPr>
              <a:t>							Sam Wineburg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dirty="0" smtClean="0">
                <a:latin typeface="Bodoni MT" pitchFamily="18" charset="0"/>
              </a:rPr>
              <a:t>The textbook as source </a:t>
            </a:r>
            <a:br>
              <a:rPr lang="en-US" sz="3200" dirty="0" smtClean="0">
                <a:latin typeface="Bodoni MT" pitchFamily="18" charset="0"/>
              </a:rPr>
            </a:br>
            <a:r>
              <a:rPr lang="en-US" sz="3200" dirty="0" smtClean="0">
                <a:latin typeface="Bodoni MT" pitchFamily="18" charset="0"/>
              </a:rPr>
              <a:t>of historical understanding</a:t>
            </a:r>
          </a:p>
        </p:txBody>
      </p:sp>
      <p:sp>
        <p:nvSpPr>
          <p:cNvPr id="10243" name="Rectangle 4"/>
          <p:cNvSpPr>
            <a:spLocks noGrp="1" noChangeArrowheads="1"/>
          </p:cNvSpPr>
          <p:nvPr>
            <p:ph type="body" sz="half" idx="1"/>
          </p:nvPr>
        </p:nvSpPr>
        <p:spPr/>
        <p:txBody>
          <a:bodyPr/>
          <a:lstStyle/>
          <a:p>
            <a:pPr eaLnBrk="1" hangingPunct="1">
              <a:lnSpc>
                <a:spcPct val="90000"/>
              </a:lnSpc>
            </a:pPr>
            <a:r>
              <a:rPr lang="en-US" sz="2400" smtClean="0">
                <a:latin typeface="Century Schoolbook" pitchFamily="18" charset="0"/>
              </a:rPr>
              <a:t>Textbooks serve a crucial function as a “starting point” for the study of history.</a:t>
            </a:r>
          </a:p>
          <a:p>
            <a:pPr eaLnBrk="1" hangingPunct="1">
              <a:lnSpc>
                <a:spcPct val="90000"/>
              </a:lnSpc>
            </a:pPr>
            <a:endParaRPr lang="en-US" sz="2400" smtClean="0">
              <a:latin typeface="Century Schoolbook" pitchFamily="18" charset="0"/>
            </a:endParaRPr>
          </a:p>
          <a:p>
            <a:pPr eaLnBrk="1" hangingPunct="1">
              <a:lnSpc>
                <a:spcPct val="90000"/>
              </a:lnSpc>
            </a:pPr>
            <a:r>
              <a:rPr lang="en-US" sz="2400" smtClean="0">
                <a:latin typeface="Century Schoolbook" pitchFamily="18" charset="0"/>
              </a:rPr>
              <a:t>Textbooks:</a:t>
            </a:r>
          </a:p>
          <a:p>
            <a:pPr lvl="1" eaLnBrk="1" hangingPunct="1">
              <a:lnSpc>
                <a:spcPct val="90000"/>
              </a:lnSpc>
            </a:pPr>
            <a:r>
              <a:rPr lang="en-US" sz="1900" smtClean="0">
                <a:latin typeface="Century Schoolbook" pitchFamily="18" charset="0"/>
              </a:rPr>
              <a:t>are age-appropriate in vocabulary and complexity</a:t>
            </a:r>
          </a:p>
          <a:p>
            <a:pPr lvl="1" eaLnBrk="1" hangingPunct="1">
              <a:lnSpc>
                <a:spcPct val="90000"/>
              </a:lnSpc>
            </a:pPr>
            <a:r>
              <a:rPr lang="en-US" sz="1900" smtClean="0">
                <a:latin typeface="Century Schoolbook" pitchFamily="18" charset="0"/>
              </a:rPr>
              <a:t>are screened for moral and ethical appropriateness</a:t>
            </a:r>
          </a:p>
          <a:p>
            <a:pPr lvl="1" eaLnBrk="1" hangingPunct="1">
              <a:lnSpc>
                <a:spcPct val="90000"/>
              </a:lnSpc>
            </a:pPr>
            <a:r>
              <a:rPr lang="en-US" sz="1900" smtClean="0">
                <a:latin typeface="Century Schoolbook" pitchFamily="18" charset="0"/>
              </a:rPr>
              <a:t>strive to create a master narrative – a single, coherent story or big picture of history</a:t>
            </a:r>
          </a:p>
        </p:txBody>
      </p:sp>
      <p:sp>
        <p:nvSpPr>
          <p:cNvPr id="10244" name="Rectangle 5"/>
          <p:cNvSpPr>
            <a:spLocks noGrp="1" noChangeArrowheads="1"/>
          </p:cNvSpPr>
          <p:nvPr>
            <p:ph type="body" sz="half" idx="2"/>
          </p:nvPr>
        </p:nvSpPr>
        <p:spPr/>
        <p:txBody>
          <a:bodyPr/>
          <a:lstStyle/>
          <a:p>
            <a:pPr eaLnBrk="1" hangingPunct="1">
              <a:lnSpc>
                <a:spcPct val="90000"/>
              </a:lnSpc>
            </a:pPr>
            <a:endParaRPr lang="en-US" sz="2000" smtClean="0"/>
          </a:p>
        </p:txBody>
      </p:sp>
      <p:pic>
        <p:nvPicPr>
          <p:cNvPr id="10245" name="Picture 6" descr="us history textbook"/>
          <p:cNvPicPr>
            <a:picLocks noChangeAspect="1" noChangeArrowheads="1"/>
          </p:cNvPicPr>
          <p:nvPr/>
        </p:nvPicPr>
        <p:blipFill>
          <a:blip r:embed="rId3" cstate="print"/>
          <a:srcRect/>
          <a:stretch>
            <a:fillRect/>
          </a:stretch>
        </p:blipFill>
        <p:spPr bwMode="auto">
          <a:xfrm>
            <a:off x="5106988" y="1676400"/>
            <a:ext cx="3275012"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endParaRPr lang="en-US" smtClean="0"/>
          </a:p>
        </p:txBody>
      </p:sp>
      <p:sp>
        <p:nvSpPr>
          <p:cNvPr id="11267" name="Rectangle 5"/>
          <p:cNvSpPr>
            <a:spLocks noGrp="1" noChangeArrowheads="1"/>
          </p:cNvSpPr>
          <p:nvPr>
            <p:ph type="body" sz="half" idx="1"/>
          </p:nvPr>
        </p:nvSpPr>
        <p:spPr/>
        <p:txBody>
          <a:bodyPr/>
          <a:lstStyle/>
          <a:p>
            <a:pPr eaLnBrk="1" hangingPunct="1"/>
            <a:r>
              <a:rPr lang="en-US" sz="2400" smtClean="0">
                <a:latin typeface="Century Schoolbook" pitchFamily="18" charset="0"/>
              </a:rPr>
              <a:t>However, textbooks:</a:t>
            </a:r>
          </a:p>
          <a:p>
            <a:pPr lvl="1" eaLnBrk="1" hangingPunct="1"/>
            <a:r>
              <a:rPr lang="en-US" sz="2000" smtClean="0">
                <a:latin typeface="Century Schoolbook" pitchFamily="18" charset="0"/>
              </a:rPr>
              <a:t>present history as an end-product – a closed and consensus-based narrative </a:t>
            </a:r>
          </a:p>
          <a:p>
            <a:pPr lvl="1" eaLnBrk="1" hangingPunct="1"/>
            <a:r>
              <a:rPr lang="en-US" sz="2000" smtClean="0">
                <a:latin typeface="Century Schoolbook" pitchFamily="18" charset="0"/>
              </a:rPr>
              <a:t>are written to appeal to a wide audience </a:t>
            </a:r>
          </a:p>
          <a:p>
            <a:pPr lvl="1" eaLnBrk="1" hangingPunct="1"/>
            <a:r>
              <a:rPr lang="en-US" sz="2000" smtClean="0">
                <a:latin typeface="Century Schoolbook" pitchFamily="18" charset="0"/>
              </a:rPr>
              <a:t>encourage the memorization of dates, places, facts and events</a:t>
            </a:r>
          </a:p>
          <a:p>
            <a:pPr lvl="1" eaLnBrk="1" hangingPunct="1"/>
            <a:r>
              <a:rPr lang="en-US" sz="2000" smtClean="0">
                <a:latin typeface="Century Schoolbook" pitchFamily="18" charset="0"/>
              </a:rPr>
              <a:t>often do not reflect all the “voices”</a:t>
            </a:r>
          </a:p>
        </p:txBody>
      </p:sp>
      <p:sp>
        <p:nvSpPr>
          <p:cNvPr id="11268" name="Rectangle 6"/>
          <p:cNvSpPr>
            <a:spLocks noGrp="1" noChangeArrowheads="1"/>
          </p:cNvSpPr>
          <p:nvPr>
            <p:ph type="body" sz="half" idx="2"/>
          </p:nvPr>
        </p:nvSpPr>
        <p:spPr/>
        <p:txBody>
          <a:bodyPr/>
          <a:lstStyle/>
          <a:p>
            <a:pPr eaLnBrk="1" hangingPunct="1"/>
            <a:endParaRPr lang="en-US" smtClean="0"/>
          </a:p>
        </p:txBody>
      </p:sp>
      <p:pic>
        <p:nvPicPr>
          <p:cNvPr id="11269" name="Picture 7" descr="us history textbook"/>
          <p:cNvPicPr>
            <a:picLocks noChangeAspect="1" noChangeArrowheads="1"/>
          </p:cNvPicPr>
          <p:nvPr/>
        </p:nvPicPr>
        <p:blipFill>
          <a:blip r:embed="rId3" cstate="print"/>
          <a:srcRect/>
          <a:stretch>
            <a:fillRect/>
          </a:stretch>
        </p:blipFill>
        <p:spPr bwMode="auto">
          <a:xfrm>
            <a:off x="5106988" y="1676400"/>
            <a:ext cx="3275012"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1415</Words>
  <Application>Microsoft Office PowerPoint</Application>
  <PresentationFormat>On-screen Show (4:3)</PresentationFormat>
  <Paragraphs>279</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Multiple Perspectives in History: The Whiskey Rebellion </vt:lpstr>
      <vt:lpstr>Framing the Session</vt:lpstr>
      <vt:lpstr>Novice vs. Expert Readers of History</vt:lpstr>
      <vt:lpstr>Slide 4</vt:lpstr>
      <vt:lpstr>How does our understanding of history evolve?</vt:lpstr>
      <vt:lpstr>Slide 6</vt:lpstr>
      <vt:lpstr>Slide 7</vt:lpstr>
      <vt:lpstr>The textbook as source  of historical understanding</vt:lpstr>
      <vt:lpstr>Slide 9</vt:lpstr>
      <vt:lpstr>Multiple perspectives and historical thinking</vt:lpstr>
      <vt:lpstr>What are some strategies  for teaching multiple perspectives? </vt:lpstr>
      <vt:lpstr>What is the Multiple Sources/ Multiple Perspectives Strategy?</vt:lpstr>
      <vt:lpstr>What are the steps in the process?</vt:lpstr>
      <vt:lpstr>What types of sources work for MS/MP?</vt:lpstr>
      <vt:lpstr>What is the MS/MP graphic organizer?</vt:lpstr>
      <vt:lpstr>Slide 16</vt:lpstr>
      <vt:lpstr>Slide 17</vt:lpstr>
      <vt:lpstr>Slide 18</vt:lpstr>
      <vt:lpstr>Modeling the Strategy</vt:lpstr>
      <vt:lpstr>Prior Knowledge and Perspective</vt:lpstr>
      <vt:lpstr>Modeling the Strategy:  Identifying the “Undisputed Facts”</vt:lpstr>
      <vt:lpstr>Modeling the Strategy: Perspective #1</vt:lpstr>
      <vt:lpstr>Modeling the Strategy: Perspective #2</vt:lpstr>
      <vt:lpstr>Other Sources for Multiple Perspectives </vt:lpstr>
      <vt:lpstr>Slide 25</vt:lpstr>
      <vt:lpstr>Additional Resources</vt:lpstr>
      <vt:lpstr>Modeling the Strategy: Drawing Conclusions</vt:lpstr>
      <vt:lpstr>Factors to Consider in  Selecting Sources for MS/MP</vt:lpstr>
      <vt:lpstr>Adapting MS/MP to Your Classroom</vt:lpstr>
      <vt:lpstr>Adapting MS/MP to Your Classroom</vt:lpstr>
      <vt:lpstr>Next Steps for MS/MP</vt:lpstr>
      <vt:lpstr>Slide 32</vt:lpstr>
    </vt:vector>
  </TitlesOfParts>
  <Company>NYCDOE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Perspectives in History: The Constitution</dc:title>
  <dc:creator>LAN ADMINISTRATOR</dc:creator>
  <cp:lastModifiedBy>Larry Potash</cp:lastModifiedBy>
  <cp:revision>73</cp:revision>
  <dcterms:created xsi:type="dcterms:W3CDTF">2010-05-03T15:49:48Z</dcterms:created>
  <dcterms:modified xsi:type="dcterms:W3CDTF">2011-06-27T00:34:27Z</dcterms:modified>
</cp:coreProperties>
</file>