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F9EFC8-22D2-43A8-80DC-AAC2B23261FC}"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B273C-EDDB-4805-A9E8-921C325BDF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9EFC8-22D2-43A8-80DC-AAC2B23261FC}"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B273C-EDDB-4805-A9E8-921C325BDF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9EFC8-22D2-43A8-80DC-AAC2B23261FC}"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B273C-EDDB-4805-A9E8-921C325BDF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9EFC8-22D2-43A8-80DC-AAC2B23261FC}"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B273C-EDDB-4805-A9E8-921C325BDF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9EFC8-22D2-43A8-80DC-AAC2B23261FC}"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B273C-EDDB-4805-A9E8-921C325BDF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F9EFC8-22D2-43A8-80DC-AAC2B23261FC}" type="datetimeFigureOut">
              <a:rPr lang="en-US" smtClean="0"/>
              <a:pPr/>
              <a:t>9/24/2010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B273C-EDDB-4805-A9E8-921C325BDF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F9EFC8-22D2-43A8-80DC-AAC2B23261FC}" type="datetimeFigureOut">
              <a:rPr lang="en-US" smtClean="0"/>
              <a:pPr/>
              <a:t>9/24/2010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B273C-EDDB-4805-A9E8-921C325BDF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F9EFC8-22D2-43A8-80DC-AAC2B23261FC}" type="datetimeFigureOut">
              <a:rPr lang="en-US" smtClean="0"/>
              <a:pPr/>
              <a:t>9/24/2010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B273C-EDDB-4805-A9E8-921C325BDF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9EFC8-22D2-43A8-80DC-AAC2B23261FC}" type="datetimeFigureOut">
              <a:rPr lang="en-US" smtClean="0"/>
              <a:pPr/>
              <a:t>9/24/2010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B273C-EDDB-4805-A9E8-921C325BDF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9EFC8-22D2-43A8-80DC-AAC2B23261FC}" type="datetimeFigureOut">
              <a:rPr lang="en-US" smtClean="0"/>
              <a:pPr/>
              <a:t>9/24/2010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B273C-EDDB-4805-A9E8-921C325BDF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9EFC8-22D2-43A8-80DC-AAC2B23261FC}" type="datetimeFigureOut">
              <a:rPr lang="en-US" smtClean="0"/>
              <a:pPr/>
              <a:t>9/24/2010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B273C-EDDB-4805-A9E8-921C325BDF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9EFC8-22D2-43A8-80DC-AAC2B23261FC}" type="datetimeFigureOut">
              <a:rPr lang="en-US" smtClean="0"/>
              <a:pPr/>
              <a:t>9/24/2010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B273C-EDDB-4805-A9E8-921C325BDF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828800"/>
          </a:xfrm>
        </p:spPr>
        <p:txBody>
          <a:bodyPr/>
          <a:lstStyle/>
          <a:p>
            <a:r>
              <a:rPr lang="en-US" dirty="0" smtClean="0"/>
              <a:t>Making Permanent North American Settlements</a:t>
            </a:r>
            <a:endParaRPr lang="en-US" dirty="0"/>
          </a:p>
        </p:txBody>
      </p:sp>
      <p:sp>
        <p:nvSpPr>
          <p:cNvPr id="3" name="Subtitle 2"/>
          <p:cNvSpPr>
            <a:spLocks noGrp="1"/>
          </p:cNvSpPr>
          <p:nvPr>
            <p:ph type="subTitle" idx="1"/>
          </p:nvPr>
        </p:nvSpPr>
        <p:spPr>
          <a:xfrm>
            <a:off x="1371600" y="1905000"/>
            <a:ext cx="6400800" cy="3733800"/>
          </a:xfrm>
        </p:spPr>
        <p:txBody>
          <a:bodyPr>
            <a:normAutofit/>
          </a:bodyPr>
          <a:lstStyle/>
          <a:p>
            <a:r>
              <a:rPr lang="en-US" dirty="0" smtClean="0"/>
              <a:t>Virginia, New England and the Middle </a:t>
            </a:r>
            <a:r>
              <a:rPr lang="en-US" dirty="0" smtClean="0"/>
              <a:t>Colonies – </a:t>
            </a:r>
          </a:p>
          <a:p>
            <a:endParaRPr lang="en-US" dirty="0" smtClean="0"/>
          </a:p>
          <a:p>
            <a:r>
              <a:rPr lang="en-US" dirty="0" smtClean="0"/>
              <a:t>Was there anything uniquely “American” about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Puritanism influence settlement?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Gives purpose and direction to government</a:t>
            </a:r>
          </a:p>
          <a:p>
            <a:pPr lvl="1"/>
            <a:r>
              <a:rPr lang="en-US" dirty="0" smtClean="0"/>
              <a:t>Town meetings – all heads of household vote</a:t>
            </a:r>
            <a:endParaRPr lang="en-US" dirty="0"/>
          </a:p>
          <a:p>
            <a:pPr lvl="1"/>
            <a:r>
              <a:rPr lang="en-US" dirty="0" smtClean="0"/>
              <a:t>Church </a:t>
            </a:r>
            <a:r>
              <a:rPr lang="en-US" dirty="0"/>
              <a:t>government – by the “saints</a:t>
            </a:r>
            <a:r>
              <a:rPr lang="en-US" dirty="0" smtClean="0"/>
              <a:t>”</a:t>
            </a:r>
          </a:p>
          <a:p>
            <a:endParaRPr lang="en-US" dirty="0"/>
          </a:p>
          <a:p>
            <a:r>
              <a:rPr lang="en-US" dirty="0"/>
              <a:t>Different group of settlers</a:t>
            </a:r>
          </a:p>
          <a:p>
            <a:pPr lvl="1"/>
            <a:r>
              <a:rPr lang="en-US" dirty="0" smtClean="0"/>
              <a:t>The </a:t>
            </a:r>
            <a:r>
              <a:rPr lang="en-US" dirty="0"/>
              <a:t>Great </a:t>
            </a:r>
            <a:r>
              <a:rPr lang="en-US" dirty="0" smtClean="0"/>
              <a:t>Migration: </a:t>
            </a:r>
            <a:r>
              <a:rPr lang="en-US" dirty="0" smtClean="0"/>
              <a:t>20-25,000 </a:t>
            </a:r>
            <a:r>
              <a:rPr lang="en-US" dirty="0" smtClean="0"/>
              <a:t>emigrants, 1630-1642</a:t>
            </a:r>
          </a:p>
          <a:p>
            <a:pPr lvl="1"/>
            <a:r>
              <a:rPr lang="en-US" dirty="0" smtClean="0"/>
              <a:t>Families:  70</a:t>
            </a:r>
            <a:r>
              <a:rPr lang="en-US" dirty="0" smtClean="0"/>
              <a:t>%</a:t>
            </a:r>
          </a:p>
          <a:p>
            <a:pPr lvl="2"/>
            <a:r>
              <a:rPr lang="en-US" dirty="0" smtClean="0"/>
              <a:t>Seeking pure spiritual community for families</a:t>
            </a:r>
            <a:endParaRPr lang="en-US" dirty="0" smtClean="0"/>
          </a:p>
          <a:p>
            <a:pPr lvl="1">
              <a:buNone/>
            </a:pPr>
            <a:endParaRPr lang="en-US" dirty="0" smtClean="0"/>
          </a:p>
          <a:p>
            <a:pPr lvl="1">
              <a:buNone/>
            </a:pPr>
            <a:r>
              <a:rPr lang="en-US" dirty="0" smtClean="0"/>
              <a:t>A  community of Saints, with sense of communal responsibility</a:t>
            </a:r>
          </a:p>
          <a:p>
            <a:pPr lvl="1"/>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paradox of Puritan Christian community:  handling dissent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Case study:  The Antinomian Controversy, 1636</a:t>
            </a:r>
            <a:endParaRPr lang="en-US" dirty="0"/>
          </a:p>
          <a:p>
            <a:pPr lvl="1"/>
            <a:r>
              <a:rPr lang="en-US" dirty="0" smtClean="0"/>
              <a:t>Criticism of conversion “tests”</a:t>
            </a:r>
          </a:p>
          <a:p>
            <a:pPr lvl="1"/>
            <a:r>
              <a:rPr lang="en-US" dirty="0" smtClean="0"/>
              <a:t>John Cotton and Anne Hutchinson</a:t>
            </a:r>
          </a:p>
          <a:p>
            <a:endParaRPr lang="en-US" dirty="0"/>
          </a:p>
          <a:p>
            <a:r>
              <a:rPr lang="en-US" dirty="0" smtClean="0"/>
              <a:t>Resolution: community harmony must prevail over individual truth</a:t>
            </a:r>
          </a:p>
          <a:p>
            <a:endParaRPr lang="en-US" dirty="0"/>
          </a:p>
          <a:p>
            <a:r>
              <a:rPr lang="en-US" dirty="0" smtClean="0"/>
              <a:t>Dissenters must leave!</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5058757" y="1600200"/>
            <a:ext cx="3217486" cy="45259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John Winthrop, 1645</a:t>
            </a:r>
          </a:p>
        </p:txBody>
      </p:sp>
      <p:sp>
        <p:nvSpPr>
          <p:cNvPr id="3" name="Content Placeholder 2"/>
          <p:cNvSpPr>
            <a:spLocks noGrp="1"/>
          </p:cNvSpPr>
          <p:nvPr>
            <p:ph idx="1"/>
          </p:nvPr>
        </p:nvSpPr>
        <p:spPr>
          <a:xfrm>
            <a:off x="457200" y="838200"/>
            <a:ext cx="8229600" cy="5715000"/>
          </a:xfrm>
        </p:spPr>
        <p:txBody>
          <a:bodyPr>
            <a:normAutofit fontScale="85000" lnSpcReduction="10000"/>
          </a:bodyPr>
          <a:lstStyle/>
          <a:p>
            <a:r>
              <a:rPr lang="en-US" dirty="0" smtClean="0"/>
              <a:t>Concerning liberty, I observe a great mistake in the country about that.  There is a twofold liberty, natural (I mean as our nature is now corrupt) and civil or federal.  The first is common to man with beasts and other creatures.  By this, man, as he stands in relation to man simply, hath liberty to do what he lists; it is a liberty to evil as well as to good.  This liberty is incompatible and inconsistent with authority . . . The exercise and maintaining of this liberty makes men grow more evil, and in time to be worse than brute beasts. . . The other kind of liberty I call civil or federal, it may be termed moral . . . It is a liberty to that only which is food, just and honest.  This liberty is maintained and exercised in a way of subjection to authority.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in the Middle Colonies</a:t>
            </a:r>
            <a:endParaRPr lang="en-US" dirty="0"/>
          </a:p>
        </p:txBody>
      </p:sp>
      <p:sp>
        <p:nvSpPr>
          <p:cNvPr id="3" name="Content Placeholder 2"/>
          <p:cNvSpPr>
            <a:spLocks noGrp="1"/>
          </p:cNvSpPr>
          <p:nvPr>
            <p:ph idx="1"/>
          </p:nvPr>
        </p:nvSpPr>
        <p:spPr>
          <a:xfrm>
            <a:off x="228600" y="1600200"/>
            <a:ext cx="8458200" cy="5029200"/>
          </a:xfrm>
        </p:spPr>
        <p:txBody>
          <a:bodyPr>
            <a:normAutofit fontScale="70000" lnSpcReduction="20000"/>
          </a:bodyPr>
          <a:lstStyle/>
          <a:p>
            <a:pPr>
              <a:buNone/>
            </a:pPr>
            <a:r>
              <a:rPr lang="en-US" b="1" dirty="0" smtClean="0"/>
              <a:t>Pennsylvania Charter of Privileges, 1701</a:t>
            </a:r>
          </a:p>
          <a:p>
            <a:pPr>
              <a:buNone/>
            </a:pPr>
            <a:r>
              <a:rPr lang="en-US" dirty="0"/>
              <a:t>That for the further Well-being and good Government of the said Province, and Territories; and in Pursuance of the Rights and Powers before-mentioned, I the said William Penn do declare, grant and confirm, unto all the Freemen, Planters and Adventurers, and other Inhabitants of this Province and Territories, these following Liberties, Franchises and </a:t>
            </a:r>
            <a:r>
              <a:rPr lang="en-US" dirty="0" smtClean="0"/>
              <a:t>Privileges:</a:t>
            </a:r>
          </a:p>
          <a:p>
            <a:pPr>
              <a:buNone/>
            </a:pPr>
            <a:endParaRPr lang="en-US" dirty="0"/>
          </a:p>
          <a:p>
            <a:pPr>
              <a:buNone/>
            </a:pPr>
            <a:r>
              <a:rPr lang="en-US" dirty="0"/>
              <a:t>FIRST </a:t>
            </a:r>
          </a:p>
          <a:p>
            <a:pPr>
              <a:buNone/>
            </a:pPr>
            <a:r>
              <a:rPr lang="en-US" dirty="0"/>
              <a:t>BECAUSE no People can be truly happy, though under the greatest Enjoyment of Civil Liberties, if abridged of the Freedom of their Consciences, as to their Religious Profession and Worship</a:t>
            </a:r>
            <a:r>
              <a:rPr lang="en-US" dirty="0" smtClean="0"/>
              <a:t>:  </a:t>
            </a:r>
            <a:r>
              <a:rPr lang="en-US" dirty="0"/>
              <a:t>I do hereby grant and declare, That no Person or Persons, inhabiting in this Province or Territories, who shall confess and acknowledge One almighty God, the Creator, Upholder and Ruler of the World; and profess him or themselves obliged to live quietly under the Civil Government, shall be in any Case molested or </a:t>
            </a:r>
            <a:r>
              <a:rPr lang="en-US" dirty="0" smtClean="0"/>
              <a:t>prejudiced.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How well did the ideal of tolerance match with the reality of life in the Middle Colonies?	</a:t>
            </a:r>
            <a:r>
              <a:rPr lang="en-US" dirty="0"/>
              <a:t/>
            </a:r>
            <a:br>
              <a:rPr lang="en-US" dirty="0"/>
            </a:br>
            <a:endParaRPr lang="en-US" dirty="0"/>
          </a:p>
        </p:txBody>
      </p:sp>
      <p:sp>
        <p:nvSpPr>
          <p:cNvPr id="3" name="Content Placeholder 2"/>
          <p:cNvSpPr>
            <a:spLocks noGrp="1"/>
          </p:cNvSpPr>
          <p:nvPr>
            <p:ph sz="half" idx="1"/>
          </p:nvPr>
        </p:nvSpPr>
        <p:spPr>
          <a:xfrm>
            <a:off x="457200" y="990600"/>
            <a:ext cx="5410200" cy="5638800"/>
          </a:xfrm>
        </p:spPr>
        <p:txBody>
          <a:bodyPr>
            <a:normAutofit fontScale="70000" lnSpcReduction="20000"/>
          </a:bodyPr>
          <a:lstStyle/>
          <a:p>
            <a:pPr>
              <a:buNone/>
            </a:pPr>
            <a:r>
              <a:rPr lang="en-US" dirty="0" smtClean="0"/>
              <a:t>Who was William Penn?  What inspired this new ideal?</a:t>
            </a:r>
          </a:p>
          <a:p>
            <a:pPr>
              <a:buNone/>
            </a:pPr>
            <a:r>
              <a:rPr lang="en-US" dirty="0" smtClean="0"/>
              <a:t>	Political </a:t>
            </a:r>
            <a:r>
              <a:rPr lang="en-US" dirty="0"/>
              <a:t>context – </a:t>
            </a:r>
            <a:r>
              <a:rPr lang="en-US" dirty="0" smtClean="0"/>
              <a:t>The Restoration, 1660  </a:t>
            </a:r>
          </a:p>
          <a:p>
            <a:pPr>
              <a:buNone/>
            </a:pPr>
            <a:r>
              <a:rPr lang="en-US" dirty="0"/>
              <a:t>	</a:t>
            </a:r>
            <a:endParaRPr lang="en-US" dirty="0" smtClean="0"/>
          </a:p>
          <a:p>
            <a:pPr>
              <a:buNone/>
            </a:pPr>
            <a:r>
              <a:rPr lang="en-US" dirty="0"/>
              <a:t>	</a:t>
            </a:r>
            <a:r>
              <a:rPr lang="en-US" dirty="0" smtClean="0"/>
              <a:t>The proprietary colonies, captured from Netherlands during Anglo-Dutch War</a:t>
            </a:r>
            <a:endParaRPr lang="en-US" dirty="0"/>
          </a:p>
          <a:p>
            <a:pPr>
              <a:buNone/>
            </a:pPr>
            <a:r>
              <a:rPr lang="en-US" dirty="0" smtClean="0"/>
              <a:t>		James </a:t>
            </a:r>
            <a:r>
              <a:rPr lang="en-US" dirty="0"/>
              <a:t>Duke of York – New York</a:t>
            </a:r>
          </a:p>
          <a:p>
            <a:pPr>
              <a:buNone/>
            </a:pPr>
            <a:r>
              <a:rPr lang="en-US" dirty="0" smtClean="0"/>
              <a:t>		Berkeley </a:t>
            </a:r>
            <a:r>
              <a:rPr lang="en-US" dirty="0"/>
              <a:t>and Carteret- New Jersey</a:t>
            </a:r>
          </a:p>
          <a:p>
            <a:pPr>
              <a:buNone/>
            </a:pPr>
            <a:r>
              <a:rPr lang="en-US" dirty="0" smtClean="0"/>
              <a:t>		William </a:t>
            </a:r>
            <a:r>
              <a:rPr lang="en-US" dirty="0"/>
              <a:t>Penn </a:t>
            </a:r>
            <a:r>
              <a:rPr lang="en-US" dirty="0" smtClean="0"/>
              <a:t>– Pennsylvania</a:t>
            </a:r>
          </a:p>
          <a:p>
            <a:pPr>
              <a:buNone/>
            </a:pPr>
            <a:endParaRPr lang="en-US" dirty="0"/>
          </a:p>
          <a:p>
            <a:pPr>
              <a:buNone/>
            </a:pPr>
            <a:r>
              <a:rPr lang="en-US" dirty="0" smtClean="0"/>
              <a:t>Penn , the </a:t>
            </a:r>
            <a:r>
              <a:rPr lang="en-US" dirty="0"/>
              <a:t>Quaker </a:t>
            </a:r>
            <a:r>
              <a:rPr lang="en-US" dirty="0" smtClean="0"/>
              <a:t>faith and persecution</a:t>
            </a:r>
          </a:p>
          <a:p>
            <a:pPr>
              <a:buNone/>
            </a:pPr>
            <a:r>
              <a:rPr lang="en-US" dirty="0" smtClean="0"/>
              <a:t>	The search for the “inner light” – a challenge to hierarchy and social </a:t>
            </a:r>
            <a:r>
              <a:rPr lang="en-US" dirty="0" smtClean="0"/>
              <a:t>deference</a:t>
            </a:r>
          </a:p>
          <a:p>
            <a:pPr>
              <a:buNone/>
            </a:pPr>
            <a:endParaRPr lang="en-US" dirty="0" smtClean="0"/>
          </a:p>
          <a:p>
            <a:pPr>
              <a:buNone/>
            </a:pPr>
            <a:r>
              <a:rPr lang="en-US" dirty="0" smtClean="0"/>
              <a:t>		ANYONE can have inner light (women, 	servants, etc.)</a:t>
            </a:r>
          </a:p>
          <a:p>
            <a:pPr>
              <a:buNone/>
            </a:pPr>
            <a:endParaRPr lang="en-US" dirty="0" smtClean="0"/>
          </a:p>
          <a:p>
            <a:pPr>
              <a:buNone/>
            </a:pPr>
            <a:r>
              <a:rPr lang="en-US" dirty="0" smtClean="0"/>
              <a:t>		Pacifism . . . </a:t>
            </a:r>
            <a:endParaRPr lang="en-US" dirty="0"/>
          </a:p>
          <a:p>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5943600" y="1600200"/>
            <a:ext cx="2678648" cy="310102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he find in the Middle Atlantic?  </a:t>
            </a:r>
            <a:endParaRPr lang="en-US" dirty="0"/>
          </a:p>
        </p:txBody>
      </p:sp>
      <p:sp>
        <p:nvSpPr>
          <p:cNvPr id="3" name="Content Placeholder 2"/>
          <p:cNvSpPr>
            <a:spLocks noGrp="1"/>
          </p:cNvSpPr>
          <p:nvPr>
            <p:ph sz="half" idx="1"/>
          </p:nvPr>
        </p:nvSpPr>
        <p:spPr>
          <a:xfrm>
            <a:off x="457200" y="1600200"/>
            <a:ext cx="4495800" cy="4525963"/>
          </a:xfrm>
        </p:spPr>
        <p:txBody>
          <a:bodyPr>
            <a:normAutofit fontScale="85000" lnSpcReduction="10000"/>
          </a:bodyPr>
          <a:lstStyle/>
          <a:p>
            <a:r>
              <a:rPr lang="en-US" dirty="0" smtClean="0"/>
              <a:t>Not a </a:t>
            </a:r>
            <a:r>
              <a:rPr lang="en-US" dirty="0" err="1" smtClean="0"/>
              <a:t>firstcomer</a:t>
            </a:r>
            <a:r>
              <a:rPr lang="en-US" dirty="0" smtClean="0"/>
              <a:t>:  diverse pre-existing settlements</a:t>
            </a:r>
          </a:p>
          <a:p>
            <a:endParaRPr lang="en-US" dirty="0" smtClean="0"/>
          </a:p>
          <a:p>
            <a:pPr>
              <a:buNone/>
            </a:pPr>
            <a:r>
              <a:rPr lang="en-US" dirty="0" smtClean="0"/>
              <a:t>	New Amsterdam; </a:t>
            </a:r>
            <a:r>
              <a:rPr lang="en-US" dirty="0"/>
              <a:t>Fort Orange (Albany) – </a:t>
            </a:r>
            <a:r>
              <a:rPr lang="en-US" dirty="0" smtClean="0"/>
              <a:t>	about 900 people by 1660s</a:t>
            </a:r>
          </a:p>
          <a:p>
            <a:endParaRPr lang="en-US" dirty="0"/>
          </a:p>
          <a:p>
            <a:pPr>
              <a:buNone/>
            </a:pPr>
            <a:r>
              <a:rPr lang="en-US" dirty="0" smtClean="0"/>
              <a:t>	Pennsylvania </a:t>
            </a:r>
            <a:r>
              <a:rPr lang="en-US" dirty="0"/>
              <a:t>– population about 4000 in </a:t>
            </a:r>
            <a:r>
              <a:rPr lang="en-US" dirty="0" smtClean="0"/>
              <a:t>1682</a:t>
            </a:r>
            <a:endParaRPr lang="en-US" dirty="0"/>
          </a:p>
          <a:p>
            <a:pPr>
              <a:buNone/>
            </a:pPr>
            <a:r>
              <a:rPr lang="en-US" dirty="0" smtClean="0"/>
              <a:t>		(Dutch, Swedes, Finns, 	plus Welsh and 		English Quakers)</a:t>
            </a:r>
          </a:p>
          <a:p>
            <a:endParaRPr lang="en-US" dirty="0"/>
          </a:p>
          <a:p>
            <a:pPr>
              <a:buNone/>
            </a:pPr>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876800" y="1600200"/>
            <a:ext cx="4038600" cy="306376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Toleration in practice</a:t>
            </a:r>
            <a:endParaRPr lang="en-US" dirty="0"/>
          </a:p>
        </p:txBody>
      </p:sp>
      <p:sp>
        <p:nvSpPr>
          <p:cNvPr id="3" name="Content Placeholder 2"/>
          <p:cNvSpPr>
            <a:spLocks noGrp="1"/>
          </p:cNvSpPr>
          <p:nvPr>
            <p:ph idx="1"/>
          </p:nvPr>
        </p:nvSpPr>
        <p:spPr>
          <a:xfrm>
            <a:off x="457200" y="990600"/>
            <a:ext cx="8229600" cy="5638800"/>
          </a:xfrm>
        </p:spPr>
        <p:txBody>
          <a:bodyPr>
            <a:normAutofit fontScale="92500" lnSpcReduction="10000"/>
          </a:bodyPr>
          <a:lstStyle/>
          <a:p>
            <a:r>
              <a:rPr lang="en-US" dirty="0" smtClean="0"/>
              <a:t>The problem of who will govern – no specific qualifications for voting, </a:t>
            </a:r>
            <a:r>
              <a:rPr lang="en-US" dirty="0" err="1" smtClean="0"/>
              <a:t>officeholding</a:t>
            </a:r>
            <a:r>
              <a:rPr lang="en-US" dirty="0" smtClean="0"/>
              <a:t> (Beyond property and accepting Christianity)</a:t>
            </a:r>
          </a:p>
          <a:p>
            <a:endParaRPr lang="en-US" dirty="0"/>
          </a:p>
          <a:p>
            <a:r>
              <a:rPr lang="en-US" dirty="0" smtClean="0"/>
              <a:t>Quakers don’t like it:  fear persecution</a:t>
            </a:r>
          </a:p>
          <a:p>
            <a:endParaRPr lang="en-US" dirty="0"/>
          </a:p>
          <a:p>
            <a:r>
              <a:rPr lang="en-US" dirty="0" smtClean="0"/>
              <a:t>Anglicans don’t like it:  see Quakers as unfit to govern</a:t>
            </a:r>
          </a:p>
          <a:p>
            <a:pPr lvl="1"/>
            <a:r>
              <a:rPr lang="en-US" dirty="0" smtClean="0"/>
              <a:t>The issue of oaths</a:t>
            </a:r>
          </a:p>
          <a:p>
            <a:endParaRPr lang="en-US" dirty="0"/>
          </a:p>
          <a:p>
            <a:r>
              <a:rPr lang="en-US" dirty="0" smtClean="0"/>
              <a:t>Anglicans protest, obstructing legal system and petitioning for revocation of proprietorship</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where is everyone else???</a:t>
            </a:r>
            <a:endParaRPr lang="en-US" dirty="0"/>
          </a:p>
        </p:txBody>
      </p:sp>
      <p:sp>
        <p:nvSpPr>
          <p:cNvPr id="3" name="Content Placeholder 2"/>
          <p:cNvSpPr>
            <a:spLocks noGrp="1"/>
          </p:cNvSpPr>
          <p:nvPr>
            <p:ph idx="1"/>
          </p:nvPr>
        </p:nvSpPr>
        <p:spPr/>
        <p:txBody>
          <a:bodyPr/>
          <a:lstStyle/>
          <a:p>
            <a:r>
              <a:rPr lang="en-US" dirty="0" smtClean="0"/>
              <a:t>They keep to themselves.</a:t>
            </a:r>
          </a:p>
          <a:p>
            <a:endParaRPr lang="en-US" dirty="0"/>
          </a:p>
          <a:p>
            <a:r>
              <a:rPr lang="en-US" dirty="0" smtClean="0"/>
              <a:t>Sometimes have to cooperate – broad similarities become more important, given small numbers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Colonies</a:t>
            </a:r>
            <a:r>
              <a:rPr lang="en-US" smtClean="0"/>
              <a:t>:  Key </a:t>
            </a:r>
            <a:r>
              <a:rPr lang="en-US" dirty="0" smtClean="0"/>
              <a:t>conclusion about conflicts:</a:t>
            </a:r>
            <a:endParaRPr lang="en-US" dirty="0"/>
          </a:p>
        </p:txBody>
      </p:sp>
      <p:sp>
        <p:nvSpPr>
          <p:cNvPr id="3" name="Content Placeholder 2"/>
          <p:cNvSpPr>
            <a:spLocks noGrp="1"/>
          </p:cNvSpPr>
          <p:nvPr>
            <p:ph sz="half" idx="1"/>
          </p:nvPr>
        </p:nvSpPr>
        <p:spPr>
          <a:xfrm>
            <a:off x="457200" y="1600200"/>
            <a:ext cx="4343400" cy="4953000"/>
          </a:xfrm>
        </p:spPr>
        <p:txBody>
          <a:bodyPr>
            <a:normAutofit fontScale="92500"/>
          </a:bodyPr>
          <a:lstStyle/>
          <a:p>
            <a:r>
              <a:rPr lang="en-US" dirty="0" smtClean="0"/>
              <a:t>Economics underlies it all – </a:t>
            </a:r>
          </a:p>
          <a:p>
            <a:endParaRPr lang="en-US" dirty="0" smtClean="0"/>
          </a:p>
          <a:p>
            <a:r>
              <a:rPr lang="en-US" dirty="0" smtClean="0"/>
              <a:t>Economy booming because of immigration</a:t>
            </a:r>
          </a:p>
          <a:p>
            <a:r>
              <a:rPr lang="en-US" dirty="0" smtClean="0"/>
              <a:t>Becoming breadbasket of Americas</a:t>
            </a:r>
          </a:p>
          <a:p>
            <a:endParaRPr lang="en-US" dirty="0"/>
          </a:p>
          <a:p>
            <a:r>
              <a:rPr lang="en-US" dirty="0" smtClean="0"/>
              <a:t>Becoming the “best poor man’s country”, so everything else is secondary</a:t>
            </a:r>
            <a:endParaRPr 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724400" y="2057400"/>
            <a:ext cx="4038600" cy="268970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Continuities and Contrasts:</a:t>
            </a:r>
            <a:endParaRPr lang="en-US" dirty="0"/>
          </a:p>
        </p:txBody>
      </p:sp>
      <p:sp>
        <p:nvSpPr>
          <p:cNvPr id="6" name="Content Placeholder 5"/>
          <p:cNvSpPr>
            <a:spLocks noGrp="1"/>
          </p:cNvSpPr>
          <p:nvPr>
            <p:ph idx="1"/>
          </p:nvPr>
        </p:nvSpPr>
        <p:spPr/>
        <p:txBody>
          <a:bodyPr/>
          <a:lstStyle/>
          <a:p>
            <a:r>
              <a:rPr lang="en-US" dirty="0" smtClean="0"/>
              <a:t>Tension:  Between Desire for Order and Individual desire for freedom</a:t>
            </a:r>
          </a:p>
          <a:p>
            <a:endParaRPr lang="en-US" dirty="0" smtClean="0"/>
          </a:p>
          <a:p>
            <a:r>
              <a:rPr lang="en-US" dirty="0" smtClean="0"/>
              <a:t>Resolved differently because of nature of </a:t>
            </a:r>
            <a:r>
              <a:rPr lang="en-US" smtClean="0"/>
              <a:t>local population</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Jamestown:  How did it </a:t>
            </a:r>
            <a:r>
              <a:rPr lang="en-US" dirty="0" smtClean="0"/>
              <a:t>succeed?</a:t>
            </a:r>
            <a:endParaRPr lang="en-US" dirty="0"/>
          </a:p>
        </p:txBody>
      </p:sp>
      <p:sp>
        <p:nvSpPr>
          <p:cNvPr id="3" name="Content Placeholder 2"/>
          <p:cNvSpPr>
            <a:spLocks noGrp="1"/>
          </p:cNvSpPr>
          <p:nvPr>
            <p:ph sz="half" idx="1"/>
          </p:nvPr>
        </p:nvSpPr>
        <p:spPr/>
        <p:txBody>
          <a:bodyPr/>
          <a:lstStyle/>
          <a:p>
            <a:r>
              <a:rPr lang="en-US" dirty="0" smtClean="0"/>
              <a:t>Purpose of the colony:  Profit</a:t>
            </a:r>
          </a:p>
          <a:p>
            <a:pPr lvl="1"/>
            <a:r>
              <a:rPr lang="en-US" dirty="0" smtClean="0"/>
              <a:t>Learning from Roanoke – a joint-stock corporate enterprise</a:t>
            </a:r>
          </a:p>
          <a:p>
            <a:pPr lvl="1"/>
            <a:endParaRPr lang="en-US" dirty="0" smtClean="0"/>
          </a:p>
          <a:p>
            <a:pPr lvl="1"/>
            <a:r>
              <a:rPr lang="en-US" dirty="0" smtClean="0"/>
              <a:t>Intended settlers:  </a:t>
            </a:r>
          </a:p>
          <a:p>
            <a:pPr lvl="2"/>
            <a:r>
              <a:rPr lang="en-US" dirty="0" smtClean="0"/>
              <a:t>stockholders (aristocracy and gentry) </a:t>
            </a:r>
          </a:p>
          <a:p>
            <a:pPr lvl="2"/>
            <a:r>
              <a:rPr lang="en-US" dirty="0" smtClean="0"/>
              <a:t>and unemployed laborers</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800600" y="1676400"/>
            <a:ext cx="4038600" cy="27997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 out?  Not well!</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Focus on defense</a:t>
            </a:r>
          </a:p>
          <a:p>
            <a:r>
              <a:rPr lang="en-US" dirty="0" smtClean="0"/>
              <a:t>Powhatan attack in response</a:t>
            </a:r>
          </a:p>
          <a:p>
            <a:r>
              <a:rPr lang="en-US" dirty="0" smtClean="0"/>
              <a:t>Settlers search for treasure, and steal supplies from Powhatan</a:t>
            </a:r>
          </a:p>
          <a:p>
            <a:endParaRPr lang="en-US" dirty="0"/>
          </a:p>
          <a:p>
            <a:r>
              <a:rPr lang="en-US" dirty="0" smtClean="0"/>
              <a:t>Why bully Amerindians?  Remind themselves of their superiority!</a:t>
            </a:r>
          </a:p>
          <a:p>
            <a:r>
              <a:rPr lang="en-US" dirty="0" smtClean="0"/>
              <a:t>(Meanwhile, they’re starving)</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724400" y="1371600"/>
            <a:ext cx="3895576" cy="501750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Jamestown achieve stability?</a:t>
            </a:r>
            <a:endParaRPr lang="en-US" dirty="0"/>
          </a:p>
        </p:txBody>
      </p:sp>
      <p:sp>
        <p:nvSpPr>
          <p:cNvPr id="3" name="Content Placeholder 2"/>
          <p:cNvSpPr>
            <a:spLocks noGrp="1"/>
          </p:cNvSpPr>
          <p:nvPr>
            <p:ph idx="1"/>
          </p:nvPr>
        </p:nvSpPr>
        <p:spPr/>
        <p:txBody>
          <a:bodyPr/>
          <a:lstStyle/>
          <a:p>
            <a:r>
              <a:rPr lang="en-US" dirty="0" smtClean="0"/>
              <a:t>LAND GRANTS</a:t>
            </a:r>
          </a:p>
          <a:p>
            <a:pPr>
              <a:buNone/>
            </a:pPr>
            <a:r>
              <a:rPr lang="en-US" dirty="0" smtClean="0"/>
              <a:t>1614:  land grants reward former servants</a:t>
            </a:r>
          </a:p>
          <a:p>
            <a:pPr>
              <a:buNone/>
            </a:pPr>
            <a:r>
              <a:rPr lang="en-US" dirty="0" smtClean="0"/>
              <a:t>1618 new charter formalizes these as “</a:t>
            </a:r>
            <a:r>
              <a:rPr lang="en-US" dirty="0" err="1" smtClean="0"/>
              <a:t>headrights</a:t>
            </a:r>
            <a:r>
              <a:rPr lang="en-US" dirty="0" smtClean="0"/>
              <a:t>” for all who pay for new arrivals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Jamestown achieve stability?</a:t>
            </a:r>
            <a:endParaRPr lang="en-US" dirty="0"/>
          </a:p>
        </p:txBody>
      </p:sp>
      <p:sp>
        <p:nvSpPr>
          <p:cNvPr id="3" name="Content Placeholder 2"/>
          <p:cNvSpPr>
            <a:spLocks noGrp="1"/>
          </p:cNvSpPr>
          <p:nvPr>
            <p:ph sz="half" idx="1"/>
          </p:nvPr>
        </p:nvSpPr>
        <p:spPr>
          <a:xfrm>
            <a:off x="457200" y="1600200"/>
            <a:ext cx="6477000" cy="4525963"/>
          </a:xfrm>
        </p:spPr>
        <p:txBody>
          <a:bodyPr>
            <a:normAutofit fontScale="85000" lnSpcReduction="20000"/>
          </a:bodyPr>
          <a:lstStyle/>
          <a:p>
            <a:r>
              <a:rPr lang="en-US" dirty="0" smtClean="0"/>
              <a:t>TOBACCO</a:t>
            </a:r>
          </a:p>
          <a:p>
            <a:r>
              <a:rPr lang="en-US" dirty="0" smtClean="0"/>
              <a:t>1619 John Rolfe introduces crop;  boom follows immediately</a:t>
            </a:r>
          </a:p>
          <a:p>
            <a:endParaRPr lang="en-US" dirty="0" smtClean="0"/>
          </a:p>
          <a:p>
            <a:r>
              <a:rPr lang="en-US" dirty="0" smtClean="0"/>
              <a:t>Indentured servants grow it</a:t>
            </a:r>
          </a:p>
          <a:p>
            <a:pPr lvl="1"/>
            <a:r>
              <a:rPr lang="en-US" dirty="0" smtClean="0"/>
              <a:t>Legally </a:t>
            </a:r>
            <a:r>
              <a:rPr lang="en-US" dirty="0" err="1" smtClean="0"/>
              <a:t>unfree</a:t>
            </a:r>
            <a:r>
              <a:rPr lang="en-US" dirty="0" smtClean="0"/>
              <a:t> for contract duration:</a:t>
            </a:r>
          </a:p>
          <a:p>
            <a:pPr lvl="2"/>
            <a:r>
              <a:rPr lang="en-US" dirty="0" smtClean="0"/>
              <a:t>Have to obey masters (can be physically disciplined)</a:t>
            </a:r>
          </a:p>
          <a:p>
            <a:pPr lvl="2"/>
            <a:r>
              <a:rPr lang="en-US" dirty="0" smtClean="0"/>
              <a:t>Can’t move freely without permission</a:t>
            </a:r>
          </a:p>
          <a:p>
            <a:pPr lvl="2"/>
            <a:r>
              <a:rPr lang="en-US" dirty="0" smtClean="0"/>
              <a:t>Can’t marry</a:t>
            </a:r>
          </a:p>
          <a:p>
            <a:pPr lvl="2"/>
            <a:r>
              <a:rPr lang="en-US" dirty="0" smtClean="0"/>
              <a:t>Can’t own property</a:t>
            </a:r>
          </a:p>
          <a:p>
            <a:endParaRPr lang="en-US" dirty="0"/>
          </a:p>
          <a:p>
            <a:r>
              <a:rPr lang="en-US" dirty="0" smtClean="0"/>
              <a:t>Opportunity for future economic independence and socio-economic mobility for potential servants</a:t>
            </a:r>
          </a:p>
          <a:p>
            <a:pPr lvl="1"/>
            <a:endParaRPr lang="en-US" dirty="0"/>
          </a:p>
          <a:p>
            <a:pPr lvl="1"/>
            <a:endParaRPr lang="en-US" dirty="0" smtClean="0"/>
          </a:p>
          <a:p>
            <a:pPr lvl="2"/>
            <a:endParaRPr lang="en-US" dirty="0" smtClean="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6477000" y="2743200"/>
            <a:ext cx="1619048" cy="226666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Virginia after 1660</a:t>
            </a:r>
            <a:endParaRPr lang="en-US" dirty="0"/>
          </a:p>
        </p:txBody>
      </p:sp>
      <p:sp>
        <p:nvSpPr>
          <p:cNvPr id="3" name="Content Placeholder 2"/>
          <p:cNvSpPr>
            <a:spLocks noGrp="1"/>
          </p:cNvSpPr>
          <p:nvPr>
            <p:ph idx="1"/>
          </p:nvPr>
        </p:nvSpPr>
        <p:spPr/>
        <p:txBody>
          <a:bodyPr/>
          <a:lstStyle/>
          <a:p>
            <a:r>
              <a:rPr lang="en-US" dirty="0" smtClean="0"/>
              <a:t>Declining opportunities for freedmen</a:t>
            </a:r>
          </a:p>
          <a:p>
            <a:r>
              <a:rPr lang="en-US" dirty="0" smtClean="0"/>
              <a:t>Boils over in Bacon’s Rebellion, 1676</a:t>
            </a:r>
          </a:p>
          <a:p>
            <a:pPr lvl="1"/>
            <a:r>
              <a:rPr lang="en-US" dirty="0" smtClean="0"/>
              <a:t>In defense of their “English liberties”</a:t>
            </a:r>
          </a:p>
          <a:p>
            <a:endParaRPr lang="en-US" dirty="0"/>
          </a:p>
          <a:p>
            <a:r>
              <a:rPr lang="en-US" dirty="0" smtClean="0"/>
              <a:t>Lessons learned . . .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Change in Virginia after 1660 . . .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Growing importation of African slaves</a:t>
            </a:r>
          </a:p>
          <a:p>
            <a:pPr>
              <a:buNone/>
            </a:pPr>
            <a:r>
              <a:rPr lang="en-US" dirty="0" smtClean="0"/>
              <a:t>		St. Mary’s County, MD</a:t>
            </a:r>
          </a:p>
          <a:p>
            <a:pPr>
              <a:buNone/>
            </a:pPr>
            <a:r>
              <a:rPr lang="en-US" dirty="0" smtClean="0"/>
              <a:t>			1660: 4 servants/slave</a:t>
            </a:r>
          </a:p>
          <a:p>
            <a:pPr>
              <a:buNone/>
            </a:pPr>
            <a:r>
              <a:rPr lang="en-US" dirty="0" smtClean="0"/>
              <a:t>			1710:  1 servant/5 slaves</a:t>
            </a:r>
          </a:p>
          <a:p>
            <a:pPr>
              <a:buNone/>
            </a:pPr>
            <a:endParaRPr lang="en-US" dirty="0"/>
          </a:p>
          <a:p>
            <a:pPr>
              <a:buNone/>
            </a:pPr>
            <a:r>
              <a:rPr lang="en-US" dirty="0" smtClean="0"/>
              <a:t>Legal differentiation of African American slaves from whites</a:t>
            </a:r>
          </a:p>
          <a:p>
            <a:pPr>
              <a:buNone/>
            </a:pPr>
            <a:endParaRPr lang="en-US" dirty="0"/>
          </a:p>
          <a:p>
            <a:pPr>
              <a:buNone/>
            </a:pPr>
            <a:r>
              <a:rPr lang="en-US" dirty="0" smtClean="0"/>
              <a:t>Elites begin to embrace idea of “The People” having voice in governance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New England’s colonies?  What’s different?</a:t>
            </a:r>
            <a:endParaRPr lang="en-US" dirty="0"/>
          </a:p>
        </p:txBody>
      </p:sp>
      <p:sp>
        <p:nvSpPr>
          <p:cNvPr id="3" name="Content Placeholder 2"/>
          <p:cNvSpPr>
            <a:spLocks noGrp="1"/>
          </p:cNvSpPr>
          <p:nvPr>
            <p:ph sz="half" idx="1"/>
          </p:nvPr>
        </p:nvSpPr>
        <p:spPr>
          <a:xfrm>
            <a:off x="457200" y="1600200"/>
            <a:ext cx="4038600" cy="5105400"/>
          </a:xfrm>
        </p:spPr>
        <p:txBody>
          <a:bodyPr>
            <a:normAutofit lnSpcReduction="10000"/>
          </a:bodyPr>
          <a:lstStyle/>
          <a:p>
            <a:r>
              <a:rPr lang="en-US" dirty="0" smtClean="0"/>
              <a:t>Myths about Puritan New England</a:t>
            </a:r>
          </a:p>
          <a:p>
            <a:pPr lvl="1"/>
            <a:r>
              <a:rPr lang="en-US" dirty="0" smtClean="0"/>
              <a:t>Critical:  a cold, repressive place</a:t>
            </a:r>
          </a:p>
          <a:p>
            <a:pPr lvl="1"/>
            <a:endParaRPr lang="en-US" dirty="0" smtClean="0"/>
          </a:p>
          <a:p>
            <a:pPr lvl="1"/>
            <a:r>
              <a:rPr lang="en-US" dirty="0" smtClean="0"/>
              <a:t>Celebratory:  heroes searching for religious freedom</a:t>
            </a:r>
          </a:p>
          <a:p>
            <a:endParaRPr lang="en-US" dirty="0"/>
          </a:p>
          <a:p>
            <a:r>
              <a:rPr lang="en-US" dirty="0" smtClean="0"/>
              <a:t>What WAS Puritanism about?  How did it shape settlement?</a:t>
            </a:r>
          </a:p>
          <a:p>
            <a:pPr lvl="1"/>
            <a:endParaRPr lang="en-US" dirty="0"/>
          </a:p>
          <a:p>
            <a:pPr lvl="1"/>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1905000"/>
            <a:ext cx="4038600" cy="260554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Puritan beliefs: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Providential </a:t>
            </a:r>
            <a:r>
              <a:rPr lang="en-US" dirty="0" smtClean="0"/>
              <a:t>universe:  God intervenes in world</a:t>
            </a:r>
          </a:p>
          <a:p>
            <a:endParaRPr lang="en-US" dirty="0"/>
          </a:p>
          <a:p>
            <a:r>
              <a:rPr lang="en-US" dirty="0" smtClean="0"/>
              <a:t>God </a:t>
            </a:r>
            <a:r>
              <a:rPr lang="en-US" dirty="0"/>
              <a:t>is omniscient and people’s fates are </a:t>
            </a:r>
            <a:r>
              <a:rPr lang="en-US" dirty="0" smtClean="0"/>
              <a:t>predestined</a:t>
            </a:r>
          </a:p>
          <a:p>
            <a:endParaRPr lang="en-US" dirty="0"/>
          </a:p>
          <a:p>
            <a:r>
              <a:rPr lang="en-US" dirty="0" smtClean="0"/>
              <a:t>God </a:t>
            </a:r>
            <a:r>
              <a:rPr lang="en-US" dirty="0"/>
              <a:t>is merciful – some chosen for </a:t>
            </a:r>
            <a:r>
              <a:rPr lang="en-US" dirty="0" smtClean="0"/>
              <a:t>salvation</a:t>
            </a:r>
          </a:p>
          <a:p>
            <a:endParaRPr lang="en-US" dirty="0"/>
          </a:p>
          <a:p>
            <a:r>
              <a:rPr lang="en-US" dirty="0" smtClean="0"/>
              <a:t>The </a:t>
            </a:r>
            <a:r>
              <a:rPr lang="en-US" dirty="0"/>
              <a:t>chosen </a:t>
            </a:r>
            <a:r>
              <a:rPr lang="en-US" dirty="0" smtClean="0"/>
              <a:t>“saints</a:t>
            </a:r>
            <a:r>
              <a:rPr lang="en-US" dirty="0"/>
              <a:t>” can do great things in this world</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936</Words>
  <Application>Microsoft Office PowerPoint</Application>
  <PresentationFormat>On-screen Show (4:3)</PresentationFormat>
  <Paragraphs>138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Making Permanent North American Settlements</vt:lpstr>
      <vt:lpstr>Jamestown:  How did it succeed?</vt:lpstr>
      <vt:lpstr>How does it work out?  Not well!</vt:lpstr>
      <vt:lpstr>How does Jamestown achieve stability?</vt:lpstr>
      <vt:lpstr>How does Jamestown achieve stability?</vt:lpstr>
      <vt:lpstr>Changes in Virginia after 1660</vt:lpstr>
      <vt:lpstr>Social Change in Virginia after 1660 . . . </vt:lpstr>
      <vt:lpstr>What about New England’s colonies?  What’s different?</vt:lpstr>
      <vt:lpstr>Puritan beliefs:</vt:lpstr>
      <vt:lpstr>How does Puritanism influence settlement?</vt:lpstr>
      <vt:lpstr>The paradox of Puritan Christian community:  handling dissent</vt:lpstr>
      <vt:lpstr>John Winthrop, 1645</vt:lpstr>
      <vt:lpstr>Diversity in the Middle Colonies</vt:lpstr>
      <vt:lpstr>How well did the ideal of tolerance match with the reality of life in the Middle Colonies?  </vt:lpstr>
      <vt:lpstr>What does he find in the Middle Atlantic?  </vt:lpstr>
      <vt:lpstr>Toleration in practice</vt:lpstr>
      <vt:lpstr>But where is everyone else???</vt:lpstr>
      <vt:lpstr>Middle Colonies:  Key conclusion about conflicts:</vt:lpstr>
      <vt:lpstr>Continuities and Contrasts:</vt:lpstr>
    </vt:vector>
  </TitlesOfParts>
  <Company>Drew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Permanent North American Settlements</dc:title>
  <dc:creator>ssundue</dc:creator>
  <cp:lastModifiedBy>ssundue</cp:lastModifiedBy>
  <cp:revision>30</cp:revision>
  <dcterms:created xsi:type="dcterms:W3CDTF">2010-02-02T16:43:20Z</dcterms:created>
  <dcterms:modified xsi:type="dcterms:W3CDTF">2010-09-24T18:53:48Z</dcterms:modified>
</cp:coreProperties>
</file>