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2" r:id="rId20"/>
    <p:sldId id="285" r:id="rId21"/>
    <p:sldId id="266" r:id="rId22"/>
    <p:sldId id="267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8DCC-908E-4F8D-A991-86E6AA80AF9C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D00B-9CF6-4C8C-9CA2-9617ED4F9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American Politics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a Distinctive American Culture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York Politics:  Partisanship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Nature of Life in Dutch New York</a:t>
            </a:r>
          </a:p>
          <a:p>
            <a:pPr lvl="1"/>
            <a:r>
              <a:rPr lang="en-US" dirty="0" smtClean="0"/>
              <a:t>Outpost of the Dutch West India Company</a:t>
            </a:r>
          </a:p>
          <a:p>
            <a:endParaRPr lang="en-US" dirty="0" smtClean="0"/>
          </a:p>
          <a:p>
            <a:r>
              <a:rPr lang="en-US" dirty="0" smtClean="0"/>
              <a:t>Implications of Conquest</a:t>
            </a:r>
          </a:p>
          <a:p>
            <a:pPr lvl="1"/>
            <a:r>
              <a:rPr lang="en-US" dirty="0" smtClean="0"/>
              <a:t>New legal system</a:t>
            </a:r>
          </a:p>
          <a:p>
            <a:pPr lvl="1"/>
            <a:r>
              <a:rPr lang="en-US" dirty="0" smtClean="0"/>
              <a:t>New administration</a:t>
            </a:r>
          </a:p>
          <a:p>
            <a:pPr lvl="1"/>
            <a:r>
              <a:rPr lang="en-US" dirty="0" smtClean="0"/>
              <a:t>Elite assimilate, intermarry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6479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English takeover of New York:</a:t>
            </a:r>
            <a:br>
              <a:rPr lang="en-US" sz="4000" dirty="0" smtClean="0"/>
            </a:br>
            <a:r>
              <a:rPr lang="en-US" sz="4000" dirty="0" smtClean="0"/>
              <a:t>What about the average Dutch colonist?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Anger boils over amid Glorious Revolution, 1689:</a:t>
            </a:r>
          </a:p>
          <a:p>
            <a:r>
              <a:rPr lang="en-US" dirty="0" smtClean="0"/>
              <a:t>Power vacuum  in colonies</a:t>
            </a:r>
          </a:p>
          <a:p>
            <a:endParaRPr lang="en-US" dirty="0" smtClean="0"/>
          </a:p>
          <a:p>
            <a:r>
              <a:rPr lang="en-US" dirty="0" smtClean="0"/>
              <a:t>In New York, </a:t>
            </a:r>
            <a:r>
              <a:rPr lang="en-US" dirty="0" err="1" smtClean="0"/>
              <a:t>Leisler’s</a:t>
            </a:r>
            <a:r>
              <a:rPr lang="en-US" dirty="0" smtClean="0"/>
              <a:t> Rebellion</a:t>
            </a:r>
          </a:p>
          <a:p>
            <a:pPr lvl="1"/>
            <a:r>
              <a:rPr lang="en-US" dirty="0" smtClean="0"/>
              <a:t>Jacob </a:t>
            </a:r>
            <a:r>
              <a:rPr lang="en-US" dirty="0" err="1" smtClean="0"/>
              <a:t>Leisler</a:t>
            </a:r>
            <a:r>
              <a:rPr lang="en-US" dirty="0" smtClean="0"/>
              <a:t> takes power, to govern in William’s name</a:t>
            </a:r>
          </a:p>
          <a:p>
            <a:pPr lvl="2"/>
            <a:r>
              <a:rPr lang="en-US" dirty="0" smtClean="0"/>
              <a:t>Grants offices to disaffected Dutch and German colonists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1691 Henry </a:t>
            </a:r>
            <a:r>
              <a:rPr lang="en-US" dirty="0" err="1" smtClean="0"/>
              <a:t>Sloughter</a:t>
            </a:r>
            <a:r>
              <a:rPr lang="en-US" dirty="0" smtClean="0"/>
              <a:t> arrives as new governor;  demands </a:t>
            </a:r>
            <a:r>
              <a:rPr lang="en-US" dirty="0" err="1" smtClean="0"/>
              <a:t>Leisler’s</a:t>
            </a:r>
            <a:r>
              <a:rPr lang="en-US" dirty="0" smtClean="0"/>
              <a:t> resignation and </a:t>
            </a:r>
            <a:r>
              <a:rPr lang="en-US" dirty="0" err="1" smtClean="0"/>
              <a:t>Leisler</a:t>
            </a:r>
            <a:r>
              <a:rPr lang="en-US" dirty="0" smtClean="0"/>
              <a:t> refuses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690" y="1939372"/>
            <a:ext cx="3047619" cy="3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York Partisanship: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1689- 1712:</a:t>
            </a:r>
          </a:p>
          <a:p>
            <a:endParaRPr lang="en-US" dirty="0" smtClean="0"/>
          </a:p>
          <a:p>
            <a:r>
              <a:rPr lang="en-US" dirty="0" err="1" smtClean="0"/>
              <a:t>Leislerians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anti-</a:t>
            </a:r>
            <a:r>
              <a:rPr lang="en-US" dirty="0" err="1" smtClean="0"/>
              <a:t>Leislerians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Each group uses patronage to plunder opponents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Charge rivals with seditious libel and arrest them, silencing opposition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Partisanship in NY politics in 18</a:t>
            </a:r>
            <a:r>
              <a:rPr lang="en-US" baseline="30000" dirty="0" smtClean="0"/>
              <a:t>th</a:t>
            </a:r>
            <a:r>
              <a:rPr lang="en-US" dirty="0" smtClean="0"/>
              <a:t> century: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1712 Lt. Governor Robert Hunter appointed;  allies with New Yorker  Lewis Morris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Morris gets monopoly on Indian trade – economic “interest”</a:t>
            </a:r>
          </a:p>
          <a:p>
            <a:endParaRPr lang="en-US" dirty="0" smtClean="0"/>
          </a:p>
          <a:p>
            <a:r>
              <a:rPr lang="en-US" dirty="0" err="1" smtClean="0"/>
              <a:t>Delancey</a:t>
            </a:r>
            <a:r>
              <a:rPr lang="en-US" dirty="0" smtClean="0"/>
              <a:t> family cut out –  with </a:t>
            </a:r>
            <a:r>
              <a:rPr lang="en-US" dirty="0" err="1" smtClean="0"/>
              <a:t>Phillipse</a:t>
            </a:r>
            <a:r>
              <a:rPr lang="en-US" dirty="0" smtClean="0"/>
              <a:t>, leader  of Assembly opposition forms anti-administration  party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1727: </a:t>
            </a:r>
            <a:r>
              <a:rPr lang="en-US" dirty="0" err="1" smtClean="0"/>
              <a:t>DeLancey-Phillipse</a:t>
            </a:r>
            <a:r>
              <a:rPr lang="en-US" dirty="0" smtClean="0"/>
              <a:t> coalition defeats Hunter-Morris coalition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partisanship to popular politics: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Defeated Hunter-Morris coalition looks for public support vs. new </a:t>
            </a:r>
            <a:r>
              <a:rPr lang="en-US" dirty="0" err="1" smtClean="0"/>
              <a:t>DeLancey-Phillipse</a:t>
            </a:r>
            <a:r>
              <a:rPr lang="en-US" dirty="0" smtClean="0"/>
              <a:t>  party</a:t>
            </a:r>
          </a:p>
          <a:p>
            <a:endParaRPr lang="en-US" dirty="0" smtClean="0"/>
          </a:p>
          <a:p>
            <a:r>
              <a:rPr lang="en-US" b="1" dirty="0" smtClean="0"/>
              <a:t>A new, liberal kind of political philosophy – </a:t>
            </a:r>
          </a:p>
          <a:p>
            <a:pPr lvl="1"/>
            <a:r>
              <a:rPr lang="en-US" b="1" dirty="0" smtClean="0"/>
              <a:t>Published in New York Weekly Journal:</a:t>
            </a:r>
          </a:p>
          <a:p>
            <a:pPr lvl="2"/>
            <a:r>
              <a:rPr lang="en-US" b="1" dirty="0" smtClean="0"/>
              <a:t>New governor corrupt;  abusing constitution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270" y="1600200"/>
            <a:ext cx="29124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Partisanship to Popular Politics: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Zenger Case, 1734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Peter Zenger, editor of </a:t>
            </a:r>
            <a:r>
              <a:rPr lang="en-US" i="1" dirty="0" smtClean="0"/>
              <a:t>New York Weekly Journal</a:t>
            </a:r>
          </a:p>
          <a:p>
            <a:endParaRPr lang="en-US" dirty="0" smtClean="0"/>
          </a:p>
          <a:p>
            <a:r>
              <a:rPr lang="en-US" dirty="0" smtClean="0"/>
              <a:t>Tried for seditious libel:</a:t>
            </a:r>
          </a:p>
          <a:p>
            <a:endParaRPr lang="en-US" dirty="0" smtClean="0"/>
          </a:p>
          <a:p>
            <a:r>
              <a:rPr lang="en-US" dirty="0" smtClean="0"/>
              <a:t>Defense: “</a:t>
            </a:r>
            <a:r>
              <a:rPr lang="en-US" b="1" dirty="0" smtClean="0"/>
              <a:t>the government was the servant of the people, and that open criticism was one of the important ways in which magistrates could be kept responsible to them.” </a:t>
            </a:r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357" y="2125086"/>
            <a:ext cx="2714286" cy="3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Conclusions:  How do Colonial Politics Differ?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 Politics Highly Partisan</a:t>
            </a:r>
          </a:p>
          <a:p>
            <a:endParaRPr lang="en-US" dirty="0" smtClean="0"/>
          </a:p>
          <a:p>
            <a:r>
              <a:rPr lang="en-US" dirty="0" smtClean="0"/>
              <a:t>2.  Politics, as a consequence,  increasingly popular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Had no choice but to they appeal to popular interests in order to stay in power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Use the press to cultivate support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 Different: Assemblies not Manageable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 more egalitarian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		50-75% of white men meet property qualifications to vote</a:t>
            </a:r>
          </a:p>
          <a:p>
            <a:endParaRPr lang="en-US" dirty="0" smtClean="0"/>
          </a:p>
          <a:p>
            <a:r>
              <a:rPr lang="en-US" dirty="0" smtClean="0"/>
              <a:t>Leadership less settled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		Instructions given to representatives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 smtClean="0"/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</a:t>
            </a:r>
            <a:r>
              <a:rPr lang="en-US" sz="2800" dirty="0" smtClean="0"/>
              <a:t>Idea </a:t>
            </a:r>
            <a:r>
              <a:rPr lang="en-US" sz="2800" dirty="0" smtClean="0"/>
              <a:t>of direct representation </a:t>
            </a:r>
            <a:r>
              <a:rPr lang="en-US" sz="2800" dirty="0" smtClean="0"/>
              <a:t>evolves . . .</a:t>
            </a:r>
            <a:endParaRPr lang="en-US" sz="2800" dirty="0" smtClean="0"/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/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Inconsistencies:</a:t>
            </a:r>
            <a:br>
              <a:rPr lang="en-US" dirty="0" smtClean="0"/>
            </a:br>
            <a:r>
              <a:rPr lang="en-US" dirty="0" smtClean="0"/>
              <a:t>Power of Executive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On surface, more power:</a:t>
            </a:r>
          </a:p>
          <a:p>
            <a:pPr lvl="1"/>
            <a:r>
              <a:rPr lang="en-US" dirty="0" smtClean="0"/>
              <a:t>Veto Power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Can  convene and dissolve Assembly at will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Judiciary powers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 Different?:</a:t>
            </a:r>
            <a:br>
              <a:rPr lang="en-US" dirty="0" smtClean="0"/>
            </a:br>
            <a:r>
              <a:rPr lang="en-US" dirty="0" smtClean="0"/>
              <a:t>Power of the Executive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But  in practice, less control . . .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Responsible to external executive:  Board of Trade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Little “influence” over elections</a:t>
            </a:r>
          </a:p>
          <a:p>
            <a:pPr>
              <a:buNone/>
            </a:pPr>
            <a:r>
              <a:rPr lang="en-US" dirty="0" smtClean="0"/>
              <a:t>		Reduced ability to distribute patronage </a:t>
            </a:r>
          </a:p>
          <a:p>
            <a:pPr>
              <a:buNone/>
            </a:pPr>
            <a:r>
              <a:rPr lang="en-US" dirty="0" smtClean="0"/>
              <a:t>			Assemblies </a:t>
            </a:r>
          </a:p>
          <a:p>
            <a:pPr>
              <a:buNone/>
            </a:pPr>
            <a:r>
              <a:rPr lang="en-US" dirty="0" smtClean="0"/>
              <a:t>			appoint sheriffs, approve 				judges,  appoint colonial treasurer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Making Sense of 18</a:t>
            </a:r>
            <a:r>
              <a:rPr lang="en-US" baseline="30000" dirty="0" smtClean="0"/>
              <a:t>th</a:t>
            </a:r>
            <a:r>
              <a:rPr lang="en-US" dirty="0" smtClean="0"/>
              <a:t> Century American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en-US" dirty="0" smtClean="0"/>
              <a:t>Inheritance of British ideology  about government</a:t>
            </a:r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/>
              <a:t>Divergence:  The Nature of American politics</a:t>
            </a:r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/>
              <a:t>The consequences of divergence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American political differences: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more popular involvement</a:t>
            </a:r>
          </a:p>
          <a:p>
            <a:pPr lvl="1"/>
            <a:r>
              <a:rPr lang="en-US" dirty="0" smtClean="0"/>
              <a:t>In context of  presumed deference to elites</a:t>
            </a:r>
          </a:p>
          <a:p>
            <a:endParaRPr lang="en-US" dirty="0" smtClean="0"/>
          </a:p>
          <a:p>
            <a:r>
              <a:rPr lang="en-US" dirty="0" smtClean="0"/>
              <a:t>Americans accept a new ideology about government:</a:t>
            </a:r>
          </a:p>
          <a:p>
            <a:pPr lvl="1"/>
            <a:r>
              <a:rPr lang="en-US" dirty="0" smtClean="0"/>
              <a:t>Radical Whig ideology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Criticism of British system of influence and patronage under Walpole: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Radical Whigs/</a:t>
            </a:r>
            <a:r>
              <a:rPr lang="en-US" sz="3600" dirty="0" err="1" smtClean="0"/>
              <a:t>Commonwealthmen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John </a:t>
            </a:r>
            <a:r>
              <a:rPr lang="en-US" sz="3600" dirty="0" err="1" smtClean="0"/>
              <a:t>Trenchard</a:t>
            </a:r>
            <a:r>
              <a:rPr lang="en-US" sz="3600" dirty="0" smtClean="0"/>
              <a:t> and Thomas Gordon, 1720-23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048" y="2514600"/>
            <a:ext cx="3197904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Criticism of British system of influence and patronage:  RADICAL WHIG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BIG IDEAS:</a:t>
            </a:r>
          </a:p>
          <a:p>
            <a:r>
              <a:rPr lang="en-US" sz="3000" dirty="0" smtClean="0"/>
              <a:t>Power Threatens Liberty</a:t>
            </a:r>
          </a:p>
          <a:p>
            <a:pPr lvl="1"/>
            <a:r>
              <a:rPr lang="en-US" dirty="0" smtClean="0"/>
              <a:t>Liberty:  Ability to exercise natural rights in limits set by law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Power:  Compulsion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“absolute power corrupts, absolutely”</a:t>
            </a:r>
          </a:p>
          <a:p>
            <a:endParaRPr lang="en-US" dirty="0" smtClean="0"/>
          </a:p>
          <a:p>
            <a:r>
              <a:rPr lang="en-US" sz="3000" dirty="0" smtClean="0"/>
              <a:t>The People MUST  be Vigilant Against Corruption and Tyranny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Conclusions about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Governors too powerful, opposition reminds of corruption – radical Whig warnings make sense</a:t>
            </a:r>
          </a:p>
          <a:p>
            <a:endParaRPr lang="en-US" dirty="0" smtClean="0"/>
          </a:p>
          <a:p>
            <a:r>
              <a:rPr lang="en-US" dirty="0" smtClean="0"/>
              <a:t>So . . . </a:t>
            </a:r>
          </a:p>
          <a:p>
            <a:endParaRPr lang="en-US" dirty="0" smtClean="0"/>
          </a:p>
          <a:p>
            <a:r>
              <a:rPr lang="en-US" dirty="0" smtClean="0"/>
              <a:t>Politics MUST be popular</a:t>
            </a:r>
          </a:p>
          <a:p>
            <a:r>
              <a:rPr lang="en-US" dirty="0" smtClean="0"/>
              <a:t>Don’t trust powerful, centralized government!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Ideology About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British constitution sacred – key to liberty</a:t>
            </a:r>
          </a:p>
          <a:p>
            <a:endParaRPr lang="en-US" sz="3200" dirty="0" smtClean="0"/>
          </a:p>
          <a:p>
            <a:r>
              <a:rPr lang="en-US" sz="3200" dirty="0" smtClean="0"/>
              <a:t>Constitution not codified;  accumulated precedent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08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British Constitution:  Freedom from Mixed Government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0" y="1524000"/>
          <a:ext cx="427355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8"/>
                <a:gridCol w="1471612"/>
                <a:gridCol w="1524000"/>
              </a:tblGrid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Rule Of: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Degenerates</a:t>
                      </a:r>
                      <a:r>
                        <a:rPr lang="en-US" baseline="0" dirty="0" smtClean="0"/>
                        <a:t> into:</a:t>
                      </a:r>
                      <a:endParaRPr lang="en-US" dirty="0"/>
                    </a:p>
                  </a:txBody>
                  <a:tcPr/>
                </a:tc>
              </a:tr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Monarchy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Tyranny</a:t>
                      </a:r>
                      <a:endParaRPr lang="en-US" dirty="0"/>
                    </a:p>
                  </a:txBody>
                  <a:tcPr/>
                </a:tc>
              </a:tr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FEW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Aristocracy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Oligarchy</a:t>
                      </a:r>
                      <a:endParaRPr lang="en-US" dirty="0"/>
                    </a:p>
                  </a:txBody>
                  <a:tcPr/>
                </a:tc>
              </a:tr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 rule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86000"/>
            <a:ext cx="2514600" cy="3840163"/>
          </a:xfrm>
        </p:spPr>
        <p:txBody>
          <a:bodyPr/>
          <a:lstStyle/>
          <a:p>
            <a:r>
              <a:rPr lang="en-US" dirty="0" smtClean="0"/>
              <a:t>Montesquieu, 1748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1714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165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British Constitution:  Mixed Government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91000" y="1219200"/>
          <a:ext cx="427355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8"/>
                <a:gridCol w="1471612"/>
                <a:gridCol w="1524000"/>
              </a:tblGrid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Rule Of: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Represented</a:t>
                      </a:r>
                      <a:r>
                        <a:rPr lang="en-US" baseline="0" dirty="0" smtClean="0"/>
                        <a:t> in:</a:t>
                      </a:r>
                      <a:endParaRPr lang="en-US" dirty="0"/>
                    </a:p>
                  </a:txBody>
                  <a:tcPr/>
                </a:tc>
              </a:tr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Monarchy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Crown</a:t>
                      </a:r>
                      <a:endParaRPr lang="en-US" dirty="0"/>
                    </a:p>
                  </a:txBody>
                  <a:tcPr/>
                </a:tc>
              </a:tr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FEW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Aristocracy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</a:t>
                      </a:r>
                      <a:r>
                        <a:rPr lang="en-US" baseline="0" dirty="0" smtClean="0"/>
                        <a:t> of Lords</a:t>
                      </a:r>
                      <a:endParaRPr lang="en-US" dirty="0"/>
                    </a:p>
                  </a:txBody>
                  <a:tcPr/>
                </a:tc>
              </a:tr>
              <a:tr h="1179830"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</a:t>
                      </a:r>
                      <a:r>
                        <a:rPr lang="en-US" baseline="0" dirty="0" smtClean="0"/>
                        <a:t> of Commons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Montequieu</a:t>
            </a:r>
            <a:r>
              <a:rPr lang="en-US" sz="3200" dirty="0" smtClean="0"/>
              <a:t>, 1748 – </a:t>
            </a:r>
          </a:p>
          <a:p>
            <a:endParaRPr lang="en-US" sz="3200" dirty="0" smtClean="0"/>
          </a:p>
          <a:p>
            <a:r>
              <a:rPr lang="en-US" sz="3200" dirty="0" smtClean="0"/>
              <a:t>Unprecedented stability and harmony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reasons for British stability and harmony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1.  Controversial issues all settled:</a:t>
            </a:r>
          </a:p>
          <a:p>
            <a:r>
              <a:rPr lang="en-US" sz="3600" dirty="0" smtClean="0"/>
              <a:t>Relationship of King and Parliament</a:t>
            </a:r>
          </a:p>
          <a:p>
            <a:pPr lvl="1"/>
            <a:r>
              <a:rPr lang="en-US" sz="3600" dirty="0" smtClean="0"/>
              <a:t>King governs according to Parliamentary statutes</a:t>
            </a:r>
          </a:p>
          <a:p>
            <a:pPr lvl="1"/>
            <a:r>
              <a:rPr lang="en-US" sz="3600" dirty="0" smtClean="0"/>
              <a:t>Will not levy taxes or wage war without consent</a:t>
            </a:r>
          </a:p>
          <a:p>
            <a:pPr lvl="1"/>
            <a:r>
              <a:rPr lang="en-US" sz="3600" dirty="0" smtClean="0"/>
              <a:t>No standing army in peacetime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reasons for British stability and 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2.  Day to day harmony ensured:</a:t>
            </a:r>
          </a:p>
          <a:p>
            <a:endParaRPr lang="en-US" sz="3200" dirty="0" smtClean="0"/>
          </a:p>
          <a:p>
            <a:r>
              <a:rPr lang="en-US" sz="3200" dirty="0" smtClean="0"/>
              <a:t>Crown exercise of “influence” over elections</a:t>
            </a:r>
          </a:p>
          <a:p>
            <a:endParaRPr lang="en-US" sz="3200" dirty="0" smtClean="0"/>
          </a:p>
          <a:p>
            <a:r>
              <a:rPr lang="en-US" sz="3200" dirty="0" smtClean="0"/>
              <a:t>Crown distribution of patronage</a:t>
            </a:r>
          </a:p>
          <a:p>
            <a:endParaRPr lang="en-US" sz="3200" dirty="0" smtClean="0"/>
          </a:p>
          <a:p>
            <a:r>
              <a:rPr lang="en-US" sz="3200" dirty="0" smtClean="0"/>
              <a:t>Tremendous stability:</a:t>
            </a:r>
          </a:p>
          <a:p>
            <a:pPr lvl="1"/>
            <a:r>
              <a:rPr lang="en-US" dirty="0" smtClean="0"/>
              <a:t>Only one prime minister 1720-1742:  Robert Walpole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to American Colonies: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819400" cy="4678363"/>
          </a:xfrm>
        </p:spPr>
        <p:txBody>
          <a:bodyPr/>
          <a:lstStyle/>
          <a:p>
            <a:r>
              <a:rPr lang="en-US" dirty="0" smtClean="0"/>
              <a:t>American Constitution Mimics British</a:t>
            </a:r>
          </a:p>
          <a:p>
            <a:endParaRPr lang="en-US" dirty="0" smtClean="0"/>
          </a:p>
          <a:p>
            <a:r>
              <a:rPr lang="en-US" dirty="0" smtClean="0"/>
              <a:t>Yet,  no harmony and stability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124200" y="1600200"/>
          <a:ext cx="417195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/>
                <a:gridCol w="1390650"/>
                <a:gridCol w="1390650"/>
              </a:tblGrid>
              <a:tr h="1162050">
                <a:tc>
                  <a:txBody>
                    <a:bodyPr/>
                    <a:lstStyle/>
                    <a:p>
                      <a:r>
                        <a:rPr lang="en-US" dirty="0" smtClean="0"/>
                        <a:t>Rule Of: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British 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Echo</a:t>
                      </a:r>
                      <a:endParaRPr lang="en-US" dirty="0"/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Governor</a:t>
                      </a:r>
                      <a:endParaRPr lang="en-US" dirty="0"/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r>
                        <a:rPr lang="en-US" dirty="0" smtClean="0"/>
                        <a:t>Few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 of Lords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Governor’s Council</a:t>
                      </a:r>
                      <a:endParaRPr lang="en-US" dirty="0"/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 of Commons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Colonial</a:t>
                      </a:r>
                      <a:r>
                        <a:rPr lang="en-US" baseline="0" dirty="0" smtClean="0"/>
                        <a:t> Assembly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American politics differ?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York as a Case Study:</a:t>
            </a:r>
          </a:p>
          <a:p>
            <a:endParaRPr lang="en-US" dirty="0" smtClean="0"/>
          </a:p>
          <a:p>
            <a:r>
              <a:rPr lang="en-US" dirty="0" smtClean="0"/>
              <a:t>The Creation of Partisan Politics</a:t>
            </a:r>
          </a:p>
          <a:p>
            <a:endParaRPr lang="en-US" dirty="0" smtClean="0"/>
          </a:p>
          <a:p>
            <a:r>
              <a:rPr lang="en-US" dirty="0" smtClean="0"/>
              <a:t>The Creation of Popular Politics</a:t>
            </a:r>
          </a:p>
          <a:p>
            <a:endParaRPr lang="en-US" dirty="0" smtClean="0"/>
          </a:p>
          <a:p>
            <a:r>
              <a:rPr lang="en-US" dirty="0" smtClean="0"/>
              <a:t>The American Response to Executive Power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732</Words>
  <Application>Microsoft Office PowerPoint</Application>
  <PresentationFormat>On-screen Show (4:3)</PresentationFormat>
  <Paragraphs>195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Making American Politics</vt:lpstr>
      <vt:lpstr>Making Sense of 18th Century American Politics</vt:lpstr>
      <vt:lpstr>British Ideology About Government</vt:lpstr>
      <vt:lpstr>British Constitution:  Freedom from Mixed Government</vt:lpstr>
      <vt:lpstr>British Constitution:  Mixed Government</vt:lpstr>
      <vt:lpstr>REAL reasons for British stability and harmony</vt:lpstr>
      <vt:lpstr>REAL reasons for British stability and harmony</vt:lpstr>
      <vt:lpstr>Relationship to American Colonies:</vt:lpstr>
      <vt:lpstr>How did American politics differ?</vt:lpstr>
      <vt:lpstr>New York Politics:  Partisanship</vt:lpstr>
      <vt:lpstr>English takeover of New York: What about the average Dutch colonist? </vt:lpstr>
      <vt:lpstr>New York Partisanship:</vt:lpstr>
      <vt:lpstr>Partisanship in NY politics in 18th century:</vt:lpstr>
      <vt:lpstr>From partisanship to popular politics:</vt:lpstr>
      <vt:lpstr>Partisanship to Popular Politics:</vt:lpstr>
      <vt:lpstr>Conclusions:  How do Colonial Politics Differ?</vt:lpstr>
      <vt:lpstr>Why so Different: Assemblies not Manageable</vt:lpstr>
      <vt:lpstr>American Inconsistencies: Power of Executive</vt:lpstr>
      <vt:lpstr>Why so Different?: Power of the Executive </vt:lpstr>
      <vt:lpstr>Consequences of American political differences:</vt:lpstr>
      <vt:lpstr>Criticism of British system of influence and patronage under Walpole:  Radical Whigs/Commonwealthmen John Trenchard and Thomas Gordon, 1720-23 </vt:lpstr>
      <vt:lpstr>Criticism of British system of influence and patronage:  RADICAL WHIG IDEOLOGY</vt:lpstr>
      <vt:lpstr>American Conclusions about Government?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</dc:creator>
  <cp:lastModifiedBy>ssundue</cp:lastModifiedBy>
  <cp:revision>28</cp:revision>
  <dcterms:created xsi:type="dcterms:W3CDTF">2009-12-29T22:03:50Z</dcterms:created>
  <dcterms:modified xsi:type="dcterms:W3CDTF">2010-02-16T21:12:38Z</dcterms:modified>
</cp:coreProperties>
</file>