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5"/>
  </p:notesMasterIdLst>
  <p:sldIdLst>
    <p:sldId id="256" r:id="rId2"/>
    <p:sldId id="306" r:id="rId3"/>
    <p:sldId id="304" r:id="rId4"/>
    <p:sldId id="274" r:id="rId5"/>
    <p:sldId id="275" r:id="rId6"/>
    <p:sldId id="276" r:id="rId7"/>
    <p:sldId id="273" r:id="rId8"/>
    <p:sldId id="277" r:id="rId9"/>
    <p:sldId id="278" r:id="rId10"/>
    <p:sldId id="279" r:id="rId11"/>
    <p:sldId id="280" r:id="rId12"/>
    <p:sldId id="283" r:id="rId13"/>
    <p:sldId id="307" r:id="rId14"/>
    <p:sldId id="281" r:id="rId15"/>
    <p:sldId id="282" r:id="rId16"/>
    <p:sldId id="284" r:id="rId17"/>
    <p:sldId id="264" r:id="rId18"/>
    <p:sldId id="265" r:id="rId19"/>
    <p:sldId id="266" r:id="rId20"/>
    <p:sldId id="260" r:id="rId21"/>
    <p:sldId id="261" r:id="rId22"/>
    <p:sldId id="262" r:id="rId23"/>
    <p:sldId id="263" r:id="rId24"/>
    <p:sldId id="272" r:id="rId25"/>
    <p:sldId id="288" r:id="rId26"/>
    <p:sldId id="267" r:id="rId27"/>
    <p:sldId id="268" r:id="rId28"/>
    <p:sldId id="269" r:id="rId29"/>
    <p:sldId id="270" r:id="rId30"/>
    <p:sldId id="271" r:id="rId31"/>
    <p:sldId id="308" r:id="rId32"/>
    <p:sldId id="309" r:id="rId33"/>
    <p:sldId id="310" r:id="rId34"/>
    <p:sldId id="285" r:id="rId35"/>
    <p:sldId id="286" r:id="rId36"/>
    <p:sldId id="287" r:id="rId37"/>
    <p:sldId id="289" r:id="rId38"/>
    <p:sldId id="291" r:id="rId39"/>
    <p:sldId id="292" r:id="rId40"/>
    <p:sldId id="290" r:id="rId41"/>
    <p:sldId id="293" r:id="rId42"/>
    <p:sldId id="305" r:id="rId43"/>
    <p:sldId id="294" r:id="rId44"/>
    <p:sldId id="295" r:id="rId45"/>
    <p:sldId id="296" r:id="rId46"/>
    <p:sldId id="297" r:id="rId47"/>
    <p:sldId id="298" r:id="rId48"/>
    <p:sldId id="311" r:id="rId49"/>
    <p:sldId id="299" r:id="rId50"/>
    <p:sldId id="300" r:id="rId51"/>
    <p:sldId id="301" r:id="rId52"/>
    <p:sldId id="302" r:id="rId53"/>
    <p:sldId id="30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93E12-FD6D-424D-B408-A0D979006060}" type="doc">
      <dgm:prSet loTypeId="urn:microsoft.com/office/officeart/2005/8/layout/venn1" loCatId="relationship" qsTypeId="urn:microsoft.com/office/officeart/2005/8/quickstyle/simple4" qsCatId="simple" csTypeId="urn:microsoft.com/office/officeart/2005/8/colors/accent1_2" csCatId="accent1" phldr="1"/>
      <dgm:spPr/>
    </dgm:pt>
    <dgm:pt modelId="{C3B32B77-E2FE-954F-ABF3-B9B5A9DC406E}">
      <dgm:prSet phldrT="[Text]"/>
      <dgm:spPr>
        <a:ln w="38100" cap="flat" cmpd="sng" algn="ctr">
          <a:solidFill>
            <a:srgbClr val="FFFFFF"/>
          </a:solidFill>
          <a:prstDash val="solid"/>
          <a:round/>
          <a:headEnd type="none" w="med" len="med"/>
          <a:tailEnd type="none" w="med" len="med"/>
        </a:ln>
      </dgm:spPr>
      <dgm:t>
        <a:bodyPr/>
        <a:lstStyle/>
        <a:p>
          <a:r>
            <a:rPr lang="en-US" dirty="0" smtClean="0">
              <a:solidFill>
                <a:schemeClr val="bg1"/>
              </a:solidFill>
            </a:rPr>
            <a:t>Colonists</a:t>
          </a:r>
          <a:endParaRPr lang="en-US" dirty="0">
            <a:solidFill>
              <a:schemeClr val="bg1"/>
            </a:solidFill>
          </a:endParaRPr>
        </a:p>
      </dgm:t>
    </dgm:pt>
    <dgm:pt modelId="{19132B25-5EAD-B34C-9260-FDA24DED0C2E}" type="parTrans" cxnId="{D69E4849-5E9D-904F-831B-C3AA838E3124}">
      <dgm:prSet/>
      <dgm:spPr/>
      <dgm:t>
        <a:bodyPr/>
        <a:lstStyle/>
        <a:p>
          <a:endParaRPr lang="en-US"/>
        </a:p>
      </dgm:t>
    </dgm:pt>
    <dgm:pt modelId="{935E66E6-B1E2-9441-B88A-03A001A5FB7F}" type="sibTrans" cxnId="{D69E4849-5E9D-904F-831B-C3AA838E3124}">
      <dgm:prSet/>
      <dgm:spPr/>
      <dgm:t>
        <a:bodyPr/>
        <a:lstStyle/>
        <a:p>
          <a:endParaRPr lang="en-US"/>
        </a:p>
      </dgm:t>
    </dgm:pt>
    <dgm:pt modelId="{D1C544D1-CC36-C446-924C-5B6A377ADAA5}">
      <dgm:prSet phldrT="[Text]"/>
      <dgm:spPr>
        <a:ln w="38100" cap="flat" cmpd="sng" algn="ctr">
          <a:solidFill>
            <a:srgbClr val="FFFFFF"/>
          </a:solidFill>
          <a:prstDash val="solid"/>
          <a:round/>
          <a:headEnd type="none" w="med" len="med"/>
          <a:tailEnd type="none" w="med" len="med"/>
        </a:ln>
      </dgm:spPr>
      <dgm:t>
        <a:bodyPr/>
        <a:lstStyle/>
        <a:p>
          <a:r>
            <a:rPr lang="en-US" dirty="0" smtClean="0">
              <a:solidFill>
                <a:srgbClr val="FFFFFF"/>
              </a:solidFill>
            </a:rPr>
            <a:t>British</a:t>
          </a:r>
          <a:endParaRPr lang="en-US" dirty="0">
            <a:solidFill>
              <a:srgbClr val="FFFFFF"/>
            </a:solidFill>
          </a:endParaRPr>
        </a:p>
      </dgm:t>
    </dgm:pt>
    <dgm:pt modelId="{E8AB7DA7-3715-AA46-887D-408D74A38E6B}" type="parTrans" cxnId="{4442EE52-E781-DD40-98C2-970D9E1E56A6}">
      <dgm:prSet/>
      <dgm:spPr/>
      <dgm:t>
        <a:bodyPr/>
        <a:lstStyle/>
        <a:p>
          <a:endParaRPr lang="en-US"/>
        </a:p>
      </dgm:t>
    </dgm:pt>
    <dgm:pt modelId="{3FF59C7D-4F80-5445-AB47-5C918A05BD62}" type="sibTrans" cxnId="{4442EE52-E781-DD40-98C2-970D9E1E56A6}">
      <dgm:prSet/>
      <dgm:spPr/>
      <dgm:t>
        <a:bodyPr/>
        <a:lstStyle/>
        <a:p>
          <a:endParaRPr lang="en-US"/>
        </a:p>
      </dgm:t>
    </dgm:pt>
    <dgm:pt modelId="{9346A829-1295-FC47-953D-BD9F9E10F484}">
      <dgm:prSet phldrT="[Text]"/>
      <dgm:spPr>
        <a:ln w="38100" cap="flat" cmpd="sng" algn="ctr">
          <a:solidFill>
            <a:srgbClr val="FFFFFF"/>
          </a:solidFill>
          <a:prstDash val="solid"/>
          <a:round/>
          <a:headEnd type="none" w="med" len="med"/>
          <a:tailEnd type="none" w="med" len="med"/>
        </a:ln>
      </dgm:spPr>
      <dgm:t>
        <a:bodyPr/>
        <a:lstStyle/>
        <a:p>
          <a:r>
            <a:rPr lang="en-US" dirty="0" err="1" smtClean="0">
              <a:solidFill>
                <a:srgbClr val="FFFFFF"/>
              </a:solidFill>
            </a:rPr>
            <a:t>Amer</a:t>
          </a:r>
          <a:r>
            <a:rPr lang="en-US" dirty="0" smtClean="0"/>
            <a:t>-</a:t>
          </a:r>
          <a:r>
            <a:rPr lang="en-US" dirty="0" smtClean="0">
              <a:solidFill>
                <a:srgbClr val="FFFFFF"/>
              </a:solidFill>
            </a:rPr>
            <a:t>Indian</a:t>
          </a:r>
          <a:endParaRPr lang="en-US" dirty="0">
            <a:solidFill>
              <a:srgbClr val="FFFFFF"/>
            </a:solidFill>
          </a:endParaRPr>
        </a:p>
      </dgm:t>
    </dgm:pt>
    <dgm:pt modelId="{01B5D8F3-67DF-3A45-BF50-58C88717EEA7}" type="parTrans" cxnId="{56BA180C-4388-F64D-B032-9A5ABFF0C943}">
      <dgm:prSet/>
      <dgm:spPr/>
      <dgm:t>
        <a:bodyPr/>
        <a:lstStyle/>
        <a:p>
          <a:endParaRPr lang="en-US"/>
        </a:p>
      </dgm:t>
    </dgm:pt>
    <dgm:pt modelId="{FE1439AF-1067-2149-A39F-A0C2CA3C1040}" type="sibTrans" cxnId="{56BA180C-4388-F64D-B032-9A5ABFF0C943}">
      <dgm:prSet/>
      <dgm:spPr/>
      <dgm:t>
        <a:bodyPr/>
        <a:lstStyle/>
        <a:p>
          <a:endParaRPr lang="en-US"/>
        </a:p>
      </dgm:t>
    </dgm:pt>
    <dgm:pt modelId="{BF1207F9-D6A2-6F47-AF23-CC2B092BB1B0}" type="pres">
      <dgm:prSet presAssocID="{FE993E12-FD6D-424D-B408-A0D979006060}" presName="compositeShape" presStyleCnt="0">
        <dgm:presLayoutVars>
          <dgm:chMax val="7"/>
          <dgm:dir/>
          <dgm:resizeHandles val="exact"/>
        </dgm:presLayoutVars>
      </dgm:prSet>
      <dgm:spPr/>
    </dgm:pt>
    <dgm:pt modelId="{4F7460A4-6C12-B44E-A988-ECA3577DB5C2}" type="pres">
      <dgm:prSet presAssocID="{C3B32B77-E2FE-954F-ABF3-B9B5A9DC406E}" presName="circ1" presStyleLbl="vennNode1" presStyleIdx="0" presStyleCnt="3"/>
      <dgm:spPr/>
      <dgm:t>
        <a:bodyPr/>
        <a:lstStyle/>
        <a:p>
          <a:endParaRPr lang="en-US"/>
        </a:p>
      </dgm:t>
    </dgm:pt>
    <dgm:pt modelId="{FE3E2FD3-9569-094C-B15C-9EEBD81D2C81}" type="pres">
      <dgm:prSet presAssocID="{C3B32B77-E2FE-954F-ABF3-B9B5A9DC406E}" presName="circ1Tx" presStyleLbl="revTx" presStyleIdx="0" presStyleCnt="0">
        <dgm:presLayoutVars>
          <dgm:chMax val="0"/>
          <dgm:chPref val="0"/>
          <dgm:bulletEnabled val="1"/>
        </dgm:presLayoutVars>
      </dgm:prSet>
      <dgm:spPr/>
      <dgm:t>
        <a:bodyPr/>
        <a:lstStyle/>
        <a:p>
          <a:endParaRPr lang="en-US"/>
        </a:p>
      </dgm:t>
    </dgm:pt>
    <dgm:pt modelId="{C1B317B3-0F1D-5141-8A82-7B00F7E4D8E1}" type="pres">
      <dgm:prSet presAssocID="{D1C544D1-CC36-C446-924C-5B6A377ADAA5}" presName="circ2" presStyleLbl="vennNode1" presStyleIdx="1" presStyleCnt="3"/>
      <dgm:spPr/>
      <dgm:t>
        <a:bodyPr/>
        <a:lstStyle/>
        <a:p>
          <a:endParaRPr lang="en-US"/>
        </a:p>
      </dgm:t>
    </dgm:pt>
    <dgm:pt modelId="{1B7D518F-75AB-894B-9356-0044F3525EFE}" type="pres">
      <dgm:prSet presAssocID="{D1C544D1-CC36-C446-924C-5B6A377ADAA5}" presName="circ2Tx" presStyleLbl="revTx" presStyleIdx="0" presStyleCnt="0">
        <dgm:presLayoutVars>
          <dgm:chMax val="0"/>
          <dgm:chPref val="0"/>
          <dgm:bulletEnabled val="1"/>
        </dgm:presLayoutVars>
      </dgm:prSet>
      <dgm:spPr/>
      <dgm:t>
        <a:bodyPr/>
        <a:lstStyle/>
        <a:p>
          <a:endParaRPr lang="en-US"/>
        </a:p>
      </dgm:t>
    </dgm:pt>
    <dgm:pt modelId="{37172478-2749-B440-B9B3-4E8E5DBF3843}" type="pres">
      <dgm:prSet presAssocID="{9346A829-1295-FC47-953D-BD9F9E10F484}" presName="circ3" presStyleLbl="vennNode1" presStyleIdx="2" presStyleCnt="3"/>
      <dgm:spPr/>
      <dgm:t>
        <a:bodyPr/>
        <a:lstStyle/>
        <a:p>
          <a:endParaRPr lang="en-US"/>
        </a:p>
      </dgm:t>
    </dgm:pt>
    <dgm:pt modelId="{8955FC35-D4D9-FC47-BF58-6539E1A2E2D4}" type="pres">
      <dgm:prSet presAssocID="{9346A829-1295-FC47-953D-BD9F9E10F484}" presName="circ3Tx" presStyleLbl="revTx" presStyleIdx="0" presStyleCnt="0">
        <dgm:presLayoutVars>
          <dgm:chMax val="0"/>
          <dgm:chPref val="0"/>
          <dgm:bulletEnabled val="1"/>
        </dgm:presLayoutVars>
      </dgm:prSet>
      <dgm:spPr/>
      <dgm:t>
        <a:bodyPr/>
        <a:lstStyle/>
        <a:p>
          <a:endParaRPr lang="en-US"/>
        </a:p>
      </dgm:t>
    </dgm:pt>
  </dgm:ptLst>
  <dgm:cxnLst>
    <dgm:cxn modelId="{F5E6B3D0-E5AD-6E4E-977A-1FB0035AB496}" type="presOf" srcId="{9346A829-1295-FC47-953D-BD9F9E10F484}" destId="{8955FC35-D4D9-FC47-BF58-6539E1A2E2D4}" srcOrd="1" destOrd="0" presId="urn:microsoft.com/office/officeart/2005/8/layout/venn1"/>
    <dgm:cxn modelId="{60C8D5BF-7A73-5F48-8FFC-1164B8F192FB}" type="presOf" srcId="{D1C544D1-CC36-C446-924C-5B6A377ADAA5}" destId="{1B7D518F-75AB-894B-9356-0044F3525EFE}" srcOrd="1" destOrd="0" presId="urn:microsoft.com/office/officeart/2005/8/layout/venn1"/>
    <dgm:cxn modelId="{D6F34C2B-47CA-3746-9ED1-5DED3F324492}" type="presOf" srcId="{C3B32B77-E2FE-954F-ABF3-B9B5A9DC406E}" destId="{FE3E2FD3-9569-094C-B15C-9EEBD81D2C81}" srcOrd="1" destOrd="0" presId="urn:microsoft.com/office/officeart/2005/8/layout/venn1"/>
    <dgm:cxn modelId="{E637E5B4-3AF4-B043-90F5-200C1988411B}" type="presOf" srcId="{D1C544D1-CC36-C446-924C-5B6A377ADAA5}" destId="{C1B317B3-0F1D-5141-8A82-7B00F7E4D8E1}" srcOrd="0" destOrd="0" presId="urn:microsoft.com/office/officeart/2005/8/layout/venn1"/>
    <dgm:cxn modelId="{4442EE52-E781-DD40-98C2-970D9E1E56A6}" srcId="{FE993E12-FD6D-424D-B408-A0D979006060}" destId="{D1C544D1-CC36-C446-924C-5B6A377ADAA5}" srcOrd="1" destOrd="0" parTransId="{E8AB7DA7-3715-AA46-887D-408D74A38E6B}" sibTransId="{3FF59C7D-4F80-5445-AB47-5C918A05BD62}"/>
    <dgm:cxn modelId="{D3DA6DBB-0445-EF49-82B8-A4F73BC78D08}" type="presOf" srcId="{FE993E12-FD6D-424D-B408-A0D979006060}" destId="{BF1207F9-D6A2-6F47-AF23-CC2B092BB1B0}" srcOrd="0" destOrd="0" presId="urn:microsoft.com/office/officeart/2005/8/layout/venn1"/>
    <dgm:cxn modelId="{56BA180C-4388-F64D-B032-9A5ABFF0C943}" srcId="{FE993E12-FD6D-424D-B408-A0D979006060}" destId="{9346A829-1295-FC47-953D-BD9F9E10F484}" srcOrd="2" destOrd="0" parTransId="{01B5D8F3-67DF-3A45-BF50-58C88717EEA7}" sibTransId="{FE1439AF-1067-2149-A39F-A0C2CA3C1040}"/>
    <dgm:cxn modelId="{1836D36B-7FE6-7644-9B1C-3B7A73571FFA}" type="presOf" srcId="{9346A829-1295-FC47-953D-BD9F9E10F484}" destId="{37172478-2749-B440-B9B3-4E8E5DBF3843}" srcOrd="0" destOrd="0" presId="urn:microsoft.com/office/officeart/2005/8/layout/venn1"/>
    <dgm:cxn modelId="{D69E4849-5E9D-904F-831B-C3AA838E3124}" srcId="{FE993E12-FD6D-424D-B408-A0D979006060}" destId="{C3B32B77-E2FE-954F-ABF3-B9B5A9DC406E}" srcOrd="0" destOrd="0" parTransId="{19132B25-5EAD-B34C-9260-FDA24DED0C2E}" sibTransId="{935E66E6-B1E2-9441-B88A-03A001A5FB7F}"/>
    <dgm:cxn modelId="{764CD45D-674E-934D-9AE8-454EFFD5172D}" type="presOf" srcId="{C3B32B77-E2FE-954F-ABF3-B9B5A9DC406E}" destId="{4F7460A4-6C12-B44E-A988-ECA3577DB5C2}" srcOrd="0" destOrd="0" presId="urn:microsoft.com/office/officeart/2005/8/layout/venn1"/>
    <dgm:cxn modelId="{9CD1A9B2-00DE-D545-816D-837F6A46A463}" type="presParOf" srcId="{BF1207F9-D6A2-6F47-AF23-CC2B092BB1B0}" destId="{4F7460A4-6C12-B44E-A988-ECA3577DB5C2}" srcOrd="0" destOrd="0" presId="urn:microsoft.com/office/officeart/2005/8/layout/venn1"/>
    <dgm:cxn modelId="{471A92FC-F47C-D848-9B8F-F33501AF8547}" type="presParOf" srcId="{BF1207F9-D6A2-6F47-AF23-CC2B092BB1B0}" destId="{FE3E2FD3-9569-094C-B15C-9EEBD81D2C81}" srcOrd="1" destOrd="0" presId="urn:microsoft.com/office/officeart/2005/8/layout/venn1"/>
    <dgm:cxn modelId="{C194B7A0-07BC-C845-B0BA-EE783541802C}" type="presParOf" srcId="{BF1207F9-D6A2-6F47-AF23-CC2B092BB1B0}" destId="{C1B317B3-0F1D-5141-8A82-7B00F7E4D8E1}" srcOrd="2" destOrd="0" presId="urn:microsoft.com/office/officeart/2005/8/layout/venn1"/>
    <dgm:cxn modelId="{E495B95E-7504-7B46-8B25-2058CAA23977}" type="presParOf" srcId="{BF1207F9-D6A2-6F47-AF23-CC2B092BB1B0}" destId="{1B7D518F-75AB-894B-9356-0044F3525EFE}" srcOrd="3" destOrd="0" presId="urn:microsoft.com/office/officeart/2005/8/layout/venn1"/>
    <dgm:cxn modelId="{0F3DAE7F-A9A6-1249-B927-E9121E4C1C0D}" type="presParOf" srcId="{BF1207F9-D6A2-6F47-AF23-CC2B092BB1B0}" destId="{37172478-2749-B440-B9B3-4E8E5DBF3843}" srcOrd="4" destOrd="0" presId="urn:microsoft.com/office/officeart/2005/8/layout/venn1"/>
    <dgm:cxn modelId="{512A9EB4-8D3D-9E4E-9E10-28A5F4C38978}" type="presParOf" srcId="{BF1207F9-D6A2-6F47-AF23-CC2B092BB1B0}" destId="{8955FC35-D4D9-FC47-BF58-6539E1A2E2D4}" srcOrd="5" destOrd="0" presId="urn:microsoft.com/office/officeart/2005/8/layout/venn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7460A4-6C12-B44E-A988-ECA3577DB5C2}">
      <dsp:nvSpPr>
        <dsp:cNvPr id="0" name=""/>
        <dsp:cNvSpPr/>
      </dsp:nvSpPr>
      <dsp:spPr>
        <a:xfrm>
          <a:off x="2385059" y="62547"/>
          <a:ext cx="3002280" cy="300228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w="38100" cap="flat" cmpd="sng" algn="ctr">
          <a:solidFill>
            <a:srgbClr val="FFFFFF"/>
          </a:solidFill>
          <a:prstDash val="solid"/>
          <a:round/>
          <a:headEnd type="none" w="med" len="med"/>
          <a:tailEnd type="none" w="med" len="med"/>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solidFill>
            </a:rPr>
            <a:t>Colonists</a:t>
          </a:r>
          <a:endParaRPr lang="en-US" sz="4400" kern="1200" dirty="0">
            <a:solidFill>
              <a:schemeClr val="bg1"/>
            </a:solidFill>
          </a:endParaRPr>
        </a:p>
      </dsp:txBody>
      <dsp:txXfrm>
        <a:off x="2785363" y="587946"/>
        <a:ext cx="2201672" cy="1351026"/>
      </dsp:txXfrm>
    </dsp:sp>
    <dsp:sp modelId="{C1B317B3-0F1D-5141-8A82-7B00F7E4D8E1}">
      <dsp:nvSpPr>
        <dsp:cNvPr id="0" name=""/>
        <dsp:cNvSpPr/>
      </dsp:nvSpPr>
      <dsp:spPr>
        <a:xfrm>
          <a:off x="3468382" y="1938972"/>
          <a:ext cx="3002280" cy="300228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w="38100" cap="flat" cmpd="sng" algn="ctr">
          <a:solidFill>
            <a:srgbClr val="FFFFFF"/>
          </a:solidFill>
          <a:prstDash val="solid"/>
          <a:round/>
          <a:headEnd type="none" w="med" len="med"/>
          <a:tailEnd type="none" w="med" len="med"/>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smtClean="0">
              <a:solidFill>
                <a:srgbClr val="FFFFFF"/>
              </a:solidFill>
            </a:rPr>
            <a:t>British</a:t>
          </a:r>
          <a:endParaRPr lang="en-US" sz="4400" kern="1200" dirty="0">
            <a:solidFill>
              <a:srgbClr val="FFFFFF"/>
            </a:solidFill>
          </a:endParaRPr>
        </a:p>
      </dsp:txBody>
      <dsp:txXfrm>
        <a:off x="4386579" y="2714561"/>
        <a:ext cx="1801368" cy="1651254"/>
      </dsp:txXfrm>
    </dsp:sp>
    <dsp:sp modelId="{37172478-2749-B440-B9B3-4E8E5DBF3843}">
      <dsp:nvSpPr>
        <dsp:cNvPr id="0" name=""/>
        <dsp:cNvSpPr/>
      </dsp:nvSpPr>
      <dsp:spPr>
        <a:xfrm>
          <a:off x="1301737" y="1938972"/>
          <a:ext cx="3002280" cy="300228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w="38100" cap="flat" cmpd="sng" algn="ctr">
          <a:solidFill>
            <a:srgbClr val="FFFFFF"/>
          </a:solidFill>
          <a:prstDash val="solid"/>
          <a:round/>
          <a:headEnd type="none" w="med" len="med"/>
          <a:tailEnd type="none" w="med" len="med"/>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err="1" smtClean="0">
              <a:solidFill>
                <a:srgbClr val="FFFFFF"/>
              </a:solidFill>
            </a:rPr>
            <a:t>Amer</a:t>
          </a:r>
          <a:r>
            <a:rPr lang="en-US" sz="4400" kern="1200" dirty="0" smtClean="0"/>
            <a:t>-</a:t>
          </a:r>
          <a:r>
            <a:rPr lang="en-US" sz="4400" kern="1200" dirty="0" smtClean="0">
              <a:solidFill>
                <a:srgbClr val="FFFFFF"/>
              </a:solidFill>
            </a:rPr>
            <a:t>Indian</a:t>
          </a:r>
          <a:endParaRPr lang="en-US" sz="4400" kern="1200" dirty="0">
            <a:solidFill>
              <a:srgbClr val="FFFFFF"/>
            </a:solidFill>
          </a:endParaRPr>
        </a:p>
      </dsp:txBody>
      <dsp:txXfrm>
        <a:off x="1584451" y="2714561"/>
        <a:ext cx="1801368" cy="16512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24178D-C979-459B-A558-863A624650DF}" type="datetimeFigureOut">
              <a:rPr lang="en-US" smtClean="0"/>
              <a:pPr/>
              <a:t>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0CA74-17E8-4A7E-B130-FB99184984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5"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5"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7"/>
            <a:ext cx="8229600" cy="868363"/>
          </a:xfrm>
        </p:spPr>
        <p:txBody>
          <a:bodyPr/>
          <a:lstStyle>
            <a:lvl1pPr>
              <a:defRPr sz="6600"/>
            </a:lvl1pPr>
          </a:lstStyle>
          <a:p>
            <a:r>
              <a:rPr lang="en-US" smtClean="0"/>
              <a:t>Click to edit Master title style</a:t>
            </a:r>
            <a:endParaRPr lang="en-US" dirty="0"/>
          </a:p>
        </p:txBody>
      </p:sp>
      <p:sp>
        <p:nvSpPr>
          <p:cNvPr id="3" name="Content Placeholder 2"/>
          <p:cNvSpPr>
            <a:spLocks noGrp="1"/>
          </p:cNvSpPr>
          <p:nvPr>
            <p:ph idx="1"/>
          </p:nvPr>
        </p:nvSpPr>
        <p:spPr>
          <a:xfrm>
            <a:off x="838200" y="1905000"/>
            <a:ext cx="762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smtClean="0"/>
              <a:t>(c) 2010 AIHE</a:t>
            </a:r>
            <a:endParaRPr lang="en-US"/>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5"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838200"/>
            <a:ext cx="3733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3733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6"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8"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4"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3"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6"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smtClean="0"/>
              <a:t>(c) 2010 AIHE</a:t>
            </a:r>
            <a:endParaRPr lang="en-US"/>
          </a:p>
        </p:txBody>
      </p:sp>
      <p:sp>
        <p:nvSpPr>
          <p:cNvPr id="6" name="Rectangle 6"/>
          <p:cNvSpPr>
            <a:spLocks noGrp="1" noChangeArrowheads="1"/>
          </p:cNvSpPr>
          <p:nvPr>
            <p:ph type="sldNum" sz="quarter" idx="11"/>
          </p:nvPr>
        </p:nvSpPr>
        <p:spPr>
          <a:ln/>
        </p:spPr>
        <p:txBody>
          <a:bodyPr/>
          <a:lstStyle>
            <a:lvl1pPr>
              <a:defRPr/>
            </a:lvl1pPr>
          </a:lstStyle>
          <a:p>
            <a:fld id="{87B4700D-72CE-491A-99FD-F4F1AE26CA59}"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752600"/>
            <a:ext cx="7620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7150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r>
              <a:rPr lang="en-US" smtClean="0"/>
              <a:t>(c) 2010 AIHE</a:t>
            </a:r>
            <a:endParaRPr lang="en-US"/>
          </a:p>
        </p:txBody>
      </p:sp>
      <p:sp>
        <p:nvSpPr>
          <p:cNvPr id="1030" name="Rectangle 6"/>
          <p:cNvSpPr>
            <a:spLocks noGrp="1" noChangeArrowheads="1"/>
          </p:cNvSpPr>
          <p:nvPr>
            <p:ph type="sldNum" sz="quarter" idx="4"/>
          </p:nvPr>
        </p:nvSpPr>
        <p:spPr bwMode="auto">
          <a:xfrm>
            <a:off x="41148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7B4700D-72CE-491A-99FD-F4F1AE26CA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hf sldNum="0" hdr="0" dt="0"/>
  <p:txStyles>
    <p:titleStyle>
      <a:lvl1pPr algn="l" rtl="0" eaLnBrk="1" fontAlgn="base" hangingPunct="1">
        <a:spcBef>
          <a:spcPct val="0"/>
        </a:spcBef>
        <a:spcAft>
          <a:spcPct val="0"/>
        </a:spcAft>
        <a:defRPr sz="5400">
          <a:solidFill>
            <a:srgbClr val="92D050"/>
          </a:solidFill>
          <a:latin typeface="Comic Sans MS" pitchFamily="66" charset="0"/>
          <a:ea typeface="+mj-ea"/>
          <a:cs typeface="+mj-cs"/>
        </a:defRPr>
      </a:lvl1pPr>
      <a:lvl2pPr algn="l" rtl="0" eaLnBrk="1" fontAlgn="base" hangingPunct="1">
        <a:spcBef>
          <a:spcPct val="0"/>
        </a:spcBef>
        <a:spcAft>
          <a:spcPct val="0"/>
        </a:spcAft>
        <a:defRPr sz="5400">
          <a:solidFill>
            <a:srgbClr val="92D050"/>
          </a:solidFill>
          <a:latin typeface="Comic Sans MS" pitchFamily="66" charset="0"/>
        </a:defRPr>
      </a:lvl2pPr>
      <a:lvl3pPr algn="l" rtl="0" eaLnBrk="1" fontAlgn="base" hangingPunct="1">
        <a:spcBef>
          <a:spcPct val="0"/>
        </a:spcBef>
        <a:spcAft>
          <a:spcPct val="0"/>
        </a:spcAft>
        <a:defRPr sz="5400">
          <a:solidFill>
            <a:srgbClr val="92D050"/>
          </a:solidFill>
          <a:latin typeface="Comic Sans MS" pitchFamily="66" charset="0"/>
        </a:defRPr>
      </a:lvl3pPr>
      <a:lvl4pPr algn="l" rtl="0" eaLnBrk="1" fontAlgn="base" hangingPunct="1">
        <a:spcBef>
          <a:spcPct val="0"/>
        </a:spcBef>
        <a:spcAft>
          <a:spcPct val="0"/>
        </a:spcAft>
        <a:defRPr sz="5400">
          <a:solidFill>
            <a:srgbClr val="92D050"/>
          </a:solidFill>
          <a:latin typeface="Comic Sans MS" pitchFamily="66" charset="0"/>
        </a:defRPr>
      </a:lvl4pPr>
      <a:lvl5pPr algn="l" rtl="0" eaLnBrk="1" fontAlgn="base" hangingPunct="1">
        <a:spcBef>
          <a:spcPct val="0"/>
        </a:spcBef>
        <a:spcAft>
          <a:spcPct val="0"/>
        </a:spcAft>
        <a:defRPr sz="5400">
          <a:solidFill>
            <a:srgbClr val="92D050"/>
          </a:solidFill>
          <a:latin typeface="Comic Sans MS" pitchFamily="66" charset="0"/>
        </a:defRPr>
      </a:lvl5pPr>
      <a:lvl6pPr marL="457200" algn="l" rtl="0" eaLnBrk="1" fontAlgn="base" hangingPunct="1">
        <a:spcBef>
          <a:spcPct val="0"/>
        </a:spcBef>
        <a:spcAft>
          <a:spcPct val="0"/>
        </a:spcAft>
        <a:defRPr sz="4400">
          <a:solidFill>
            <a:schemeClr val="tx2"/>
          </a:solidFill>
          <a:latin typeface="GosmickSans " pitchFamily="2" charset="0"/>
        </a:defRPr>
      </a:lvl6pPr>
      <a:lvl7pPr marL="914400" algn="l" rtl="0" eaLnBrk="1" fontAlgn="base" hangingPunct="1">
        <a:spcBef>
          <a:spcPct val="0"/>
        </a:spcBef>
        <a:spcAft>
          <a:spcPct val="0"/>
        </a:spcAft>
        <a:defRPr sz="4400">
          <a:solidFill>
            <a:schemeClr val="tx2"/>
          </a:solidFill>
          <a:latin typeface="GosmickSans " pitchFamily="2" charset="0"/>
        </a:defRPr>
      </a:lvl7pPr>
      <a:lvl8pPr marL="1371600" algn="l" rtl="0" eaLnBrk="1" fontAlgn="base" hangingPunct="1">
        <a:spcBef>
          <a:spcPct val="0"/>
        </a:spcBef>
        <a:spcAft>
          <a:spcPct val="0"/>
        </a:spcAft>
        <a:defRPr sz="4400">
          <a:solidFill>
            <a:schemeClr val="tx2"/>
          </a:solidFill>
          <a:latin typeface="GosmickSans " pitchFamily="2" charset="0"/>
        </a:defRPr>
      </a:lvl8pPr>
      <a:lvl9pPr marL="1828800" algn="l" rtl="0" eaLnBrk="1" fontAlgn="base" hangingPunct="1">
        <a:spcBef>
          <a:spcPct val="0"/>
        </a:spcBef>
        <a:spcAft>
          <a:spcPct val="0"/>
        </a:spcAft>
        <a:defRPr sz="4400">
          <a:solidFill>
            <a:schemeClr val="tx2"/>
          </a:solidFill>
          <a:latin typeface="GosmickSans " pitchFamily="2" charset="0"/>
        </a:defRPr>
      </a:lvl9pPr>
    </p:titleStyle>
    <p:bodyStyle>
      <a:lvl1pPr marL="342900" indent="-342900" algn="l" rtl="0" eaLnBrk="1" fontAlgn="base" hangingPunct="1">
        <a:spcBef>
          <a:spcPct val="20000"/>
        </a:spcBef>
        <a:spcAft>
          <a:spcPct val="0"/>
        </a:spcAft>
        <a:buChar char="•"/>
        <a:defRPr sz="2800">
          <a:solidFill>
            <a:schemeClr val="bg1"/>
          </a:solidFill>
          <a:latin typeface="Comic Sans MS" pitchFamily="66" charset="0"/>
          <a:ea typeface="+mn-ea"/>
          <a:cs typeface="+mn-cs"/>
        </a:defRPr>
      </a:lvl1pPr>
      <a:lvl2pPr marL="742950" indent="-285750" algn="l" rtl="0" eaLnBrk="1" fontAlgn="base" hangingPunct="1">
        <a:spcBef>
          <a:spcPct val="20000"/>
        </a:spcBef>
        <a:spcAft>
          <a:spcPct val="0"/>
        </a:spcAft>
        <a:buChar char="–"/>
        <a:defRPr sz="2400">
          <a:solidFill>
            <a:schemeClr val="bg1"/>
          </a:solidFill>
          <a:latin typeface="Comic Sans MS" pitchFamily="66" charset="0"/>
        </a:defRPr>
      </a:lvl2pPr>
      <a:lvl3pPr marL="1143000" indent="-228600" algn="l" rtl="0" eaLnBrk="1" fontAlgn="base" hangingPunct="1">
        <a:spcBef>
          <a:spcPct val="20000"/>
        </a:spcBef>
        <a:spcAft>
          <a:spcPct val="0"/>
        </a:spcAft>
        <a:buChar char="•"/>
        <a:defRPr sz="2000">
          <a:solidFill>
            <a:schemeClr val="bg1"/>
          </a:solidFill>
          <a:latin typeface="Comic Sans MS" pitchFamily="66" charset="0"/>
        </a:defRPr>
      </a:lvl3pPr>
      <a:lvl4pPr marL="1600200" indent="-228600" algn="l" rtl="0" eaLnBrk="1" fontAlgn="base" hangingPunct="1">
        <a:spcBef>
          <a:spcPct val="20000"/>
        </a:spcBef>
        <a:spcAft>
          <a:spcPct val="0"/>
        </a:spcAft>
        <a:buChar char="–"/>
        <a:defRPr sz="2000">
          <a:solidFill>
            <a:schemeClr val="bg1"/>
          </a:solidFill>
          <a:latin typeface="Comic Sans MS" pitchFamily="66" charset="0"/>
        </a:defRPr>
      </a:lvl4pPr>
      <a:lvl5pPr marL="2057400" indent="-228600" algn="l" rtl="0" eaLnBrk="1" fontAlgn="base" hangingPunct="1">
        <a:spcBef>
          <a:spcPct val="20000"/>
        </a:spcBef>
        <a:spcAft>
          <a:spcPct val="0"/>
        </a:spcAft>
        <a:buChar char="»"/>
        <a:defRPr sz="1600">
          <a:solidFill>
            <a:schemeClr val="bg1"/>
          </a:solidFill>
          <a:latin typeface="Comic Sans MS" pitchFamily="66"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America and the British Empire</a:t>
            </a:r>
            <a:endParaRPr lang="en-US" dirty="0"/>
          </a:p>
        </p:txBody>
      </p:sp>
      <p:sp>
        <p:nvSpPr>
          <p:cNvPr id="3" name="Subtitle 2"/>
          <p:cNvSpPr>
            <a:spLocks noGrp="1"/>
          </p:cNvSpPr>
          <p:nvPr>
            <p:ph type="subTitle" idx="1"/>
          </p:nvPr>
        </p:nvSpPr>
        <p:spPr>
          <a:xfrm>
            <a:off x="1371600" y="4114800"/>
            <a:ext cx="6400800" cy="1752600"/>
          </a:xfrm>
        </p:spPr>
        <p:txBody>
          <a:bodyPr/>
          <a:lstStyle/>
          <a:p>
            <a:r>
              <a:rPr lang="en-US" sz="3200" dirty="0" smtClean="0"/>
              <a:t>A Matter of Perspective</a:t>
            </a:r>
            <a:endParaRPr lang="en-US" sz="3200" dirty="0"/>
          </a:p>
        </p:txBody>
      </p:sp>
      <p:pic>
        <p:nvPicPr>
          <p:cNvPr id="4" name="Picture 2" descr="C:\Documents and Settings\Robby\Desktop\AIHE Little.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7391400" y="6338710"/>
            <a:ext cx="1752600" cy="519289"/>
          </a:xfrm>
          <a:prstGeom prst="rect">
            <a:avLst/>
          </a:prstGeom>
          <a:noFill/>
        </p:spPr>
      </p:pic>
      <p:sp>
        <p:nvSpPr>
          <p:cNvPr id="5" name="Rectangle 3"/>
          <p:cNvSpPr txBox="1">
            <a:spLocks noChangeArrowheads="1"/>
          </p:cNvSpPr>
          <p:nvPr/>
        </p:nvSpPr>
        <p:spPr bwMode="auto">
          <a:xfrm>
            <a:off x="152400" y="6172200"/>
            <a:ext cx="381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0" cap="none" spc="0" normalizeH="0" baseline="0" noProof="0" dirty="0" smtClean="0">
                <a:ln>
                  <a:noFill/>
                </a:ln>
                <a:solidFill>
                  <a:schemeClr val="bg1"/>
                </a:solidFill>
                <a:effectLst/>
                <a:uLnTx/>
                <a:uFillTx/>
                <a:latin typeface="+mn-lt"/>
                <a:ea typeface="+mn-ea"/>
                <a:cs typeface="+mn-cs"/>
              </a:rPr>
              <a:t>This power point presentation is for educational purposes. It may contain copyrighted material. Please do not post, redistribute or copy without the permission of the author or Dr. Kevin Brady at the American Institute for History Education.</a:t>
            </a:r>
            <a:endParaRPr kumimoji="0" lang="en-US" sz="9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Bernard </a:t>
            </a:r>
            <a:r>
              <a:rPr lang="en-US" sz="4400" dirty="0" err="1" smtClean="0"/>
              <a:t>Bailyn</a:t>
            </a:r>
            <a:endParaRPr lang="en-US" sz="4400" dirty="0"/>
          </a:p>
        </p:txBody>
      </p:sp>
      <p:sp>
        <p:nvSpPr>
          <p:cNvPr id="4" name="Content Placeholder 3"/>
          <p:cNvSpPr>
            <a:spLocks noGrp="1"/>
          </p:cNvSpPr>
          <p:nvPr>
            <p:ph sz="half" idx="1"/>
          </p:nvPr>
        </p:nvSpPr>
        <p:spPr>
          <a:xfrm>
            <a:off x="5029200" y="1981200"/>
            <a:ext cx="3733800" cy="4572000"/>
          </a:xfrm>
        </p:spPr>
        <p:txBody>
          <a:bodyPr/>
          <a:lstStyle/>
          <a:p>
            <a:r>
              <a:rPr lang="en-US" dirty="0" smtClean="0"/>
              <a:t>America inherited England’s radical Whig tradition of opposition</a:t>
            </a:r>
          </a:p>
          <a:p>
            <a:r>
              <a:rPr lang="en-US" dirty="0" smtClean="0"/>
              <a:t>Power was “brutal, ceaselessly active”</a:t>
            </a:r>
          </a:p>
          <a:p>
            <a:r>
              <a:rPr lang="en-US" dirty="0" smtClean="0"/>
              <a:t>Liberty was “delicate, passive, and sensitive”</a:t>
            </a:r>
            <a:endParaRPr lang="en-US" dirty="0"/>
          </a:p>
        </p:txBody>
      </p:sp>
      <p:pic>
        <p:nvPicPr>
          <p:cNvPr id="37890" name="Picture 2" descr="http://www.history.org/Foundation/journal/Summer08/images/Gov05.jpg"/>
          <p:cNvPicPr>
            <a:picLocks noChangeAspect="1" noChangeArrowheads="1"/>
          </p:cNvPicPr>
          <p:nvPr/>
        </p:nvPicPr>
        <p:blipFill>
          <a:blip r:embed="rId2" cstate="print"/>
          <a:srcRect/>
          <a:stretch>
            <a:fillRect/>
          </a:stretch>
        </p:blipFill>
        <p:spPr bwMode="auto">
          <a:xfrm>
            <a:off x="762000" y="2057400"/>
            <a:ext cx="3048000" cy="3955016"/>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Standing Armies</a:t>
            </a:r>
            <a:endParaRPr lang="en-US" sz="4400" dirty="0"/>
          </a:p>
        </p:txBody>
      </p:sp>
      <p:sp>
        <p:nvSpPr>
          <p:cNvPr id="3" name="Content Placeholder 2"/>
          <p:cNvSpPr>
            <a:spLocks noGrp="1"/>
          </p:cNvSpPr>
          <p:nvPr>
            <p:ph sz="half" idx="1"/>
          </p:nvPr>
        </p:nvSpPr>
        <p:spPr>
          <a:xfrm>
            <a:off x="533400" y="1828800"/>
            <a:ext cx="4038600" cy="4800600"/>
          </a:xfrm>
        </p:spPr>
        <p:txBody>
          <a:bodyPr>
            <a:normAutofit fontScale="92500" lnSpcReduction="10000"/>
          </a:bodyPr>
          <a:lstStyle/>
          <a:p>
            <a:r>
              <a:rPr lang="en-US" dirty="0" smtClean="0"/>
              <a:t>Were an affront to liberty</a:t>
            </a:r>
          </a:p>
          <a:p>
            <a:pPr lvl="1"/>
            <a:r>
              <a:rPr lang="en-US" dirty="0" smtClean="0"/>
              <a:t>Militaries wipe out liberty</a:t>
            </a:r>
          </a:p>
          <a:p>
            <a:pPr lvl="1"/>
            <a:r>
              <a:rPr lang="en-US" dirty="0" smtClean="0"/>
              <a:t>They become tools of the powerful or become autonomous</a:t>
            </a:r>
          </a:p>
          <a:p>
            <a:pPr lvl="1"/>
            <a:r>
              <a:rPr lang="en-US" dirty="0" smtClean="0"/>
              <a:t>Standing armies were an indicator and agent of corruption</a:t>
            </a:r>
          </a:p>
          <a:p>
            <a:pPr lvl="1"/>
            <a:r>
              <a:rPr lang="en-US" dirty="0" smtClean="0"/>
              <a:t>The larger the army the more corrupt the power</a:t>
            </a:r>
          </a:p>
        </p:txBody>
      </p:sp>
      <p:pic>
        <p:nvPicPr>
          <p:cNvPr id="36866" name="Picture 2" descr="http://t3.gstatic.com/images?q=tbn:3RUvZDKiJCbl9M:http://www.cvco.org/sigs/reg64/gif/company.gif&amp;t=1"/>
          <p:cNvPicPr>
            <a:picLocks noChangeAspect="1" noChangeArrowheads="1"/>
          </p:cNvPicPr>
          <p:nvPr/>
        </p:nvPicPr>
        <p:blipFill>
          <a:blip r:embed="rId2" cstate="print"/>
          <a:srcRect/>
          <a:stretch>
            <a:fillRect/>
          </a:stretch>
        </p:blipFill>
        <p:spPr bwMode="auto">
          <a:xfrm>
            <a:off x="4953000" y="2514600"/>
            <a:ext cx="3755630" cy="28956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Standing Armies as Corruption</a:t>
            </a:r>
            <a:endParaRPr lang="en-US" sz="4400" dirty="0"/>
          </a:p>
        </p:txBody>
      </p:sp>
      <p:sp>
        <p:nvSpPr>
          <p:cNvPr id="3" name="Content Placeholder 2"/>
          <p:cNvSpPr>
            <a:spLocks noGrp="1"/>
          </p:cNvSpPr>
          <p:nvPr>
            <p:ph sz="half" idx="1"/>
          </p:nvPr>
        </p:nvSpPr>
        <p:spPr>
          <a:xfrm>
            <a:off x="4953000" y="2133600"/>
            <a:ext cx="3733800" cy="4191000"/>
          </a:xfrm>
        </p:spPr>
        <p:txBody>
          <a:bodyPr/>
          <a:lstStyle/>
          <a:p>
            <a:r>
              <a:rPr lang="en-US" dirty="0" smtClean="0"/>
              <a:t>Cost money to maintain</a:t>
            </a:r>
          </a:p>
          <a:p>
            <a:r>
              <a:rPr lang="en-US" dirty="0" smtClean="0"/>
              <a:t>Money = Taxes</a:t>
            </a:r>
          </a:p>
          <a:p>
            <a:r>
              <a:rPr lang="en-US" dirty="0" smtClean="0"/>
              <a:t>Taxes were a threat to property</a:t>
            </a:r>
          </a:p>
          <a:p>
            <a:r>
              <a:rPr lang="en-US" dirty="0" smtClean="0"/>
              <a:t>Threats to property meant political slavery</a:t>
            </a:r>
            <a:endParaRPr lang="en-US" dirty="0"/>
          </a:p>
        </p:txBody>
      </p:sp>
      <p:pic>
        <p:nvPicPr>
          <p:cNvPr id="33794" name="Picture 2" descr="http://t1.gstatic.com/images?q=tbn:0i_t9s3O7T8eKM:http://img.photobucket.com/albums/v101/He219/more%20pics/8011526.jpg&amp;t=1"/>
          <p:cNvPicPr>
            <a:picLocks noChangeAspect="1" noChangeArrowheads="1"/>
          </p:cNvPicPr>
          <p:nvPr/>
        </p:nvPicPr>
        <p:blipFill>
          <a:blip r:embed="rId2" cstate="print"/>
          <a:srcRect/>
          <a:stretch>
            <a:fillRect/>
          </a:stretch>
        </p:blipFill>
        <p:spPr bwMode="auto">
          <a:xfrm>
            <a:off x="304800" y="2667000"/>
            <a:ext cx="4400853" cy="30480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r="48170"/>
          <a:stretch>
            <a:fillRect/>
          </a:stretch>
        </p:blipFill>
        <p:spPr>
          <a:xfrm>
            <a:off x="4876800" y="1752600"/>
            <a:ext cx="3810000" cy="4848499"/>
          </a:xfrm>
          <a:prstGeom prst="rect">
            <a:avLst/>
          </a:prstGeom>
        </p:spPr>
      </p:pic>
      <p:sp>
        <p:nvSpPr>
          <p:cNvPr id="2" name="Title 1"/>
          <p:cNvSpPr>
            <a:spLocks noGrp="1"/>
          </p:cNvSpPr>
          <p:nvPr>
            <p:ph type="title"/>
          </p:nvPr>
        </p:nvSpPr>
        <p:spPr/>
        <p:txBody>
          <a:bodyPr/>
          <a:lstStyle/>
          <a:p>
            <a:r>
              <a:rPr lang="en-US" sz="4400" dirty="0" smtClean="0"/>
              <a:t>What this all means…</a:t>
            </a:r>
            <a:endParaRPr lang="en-US" sz="4400" dirty="0"/>
          </a:p>
        </p:txBody>
      </p:sp>
      <p:sp>
        <p:nvSpPr>
          <p:cNvPr id="3" name="Content Placeholder 2"/>
          <p:cNvSpPr>
            <a:spLocks noGrp="1"/>
          </p:cNvSpPr>
          <p:nvPr>
            <p:ph sz="half" idx="1"/>
          </p:nvPr>
        </p:nvSpPr>
        <p:spPr>
          <a:xfrm>
            <a:off x="381000" y="1676400"/>
            <a:ext cx="4495800" cy="4953000"/>
          </a:xfrm>
        </p:spPr>
        <p:txBody>
          <a:bodyPr/>
          <a:lstStyle/>
          <a:p>
            <a:r>
              <a:rPr lang="en-US" sz="2400" dirty="0" smtClean="0"/>
              <a:t>The story of America vs. the British has a new element</a:t>
            </a:r>
          </a:p>
          <a:p>
            <a:r>
              <a:rPr lang="en-US" sz="2400" dirty="0" smtClean="0"/>
              <a:t>Not just about “rights as Englishmen” and “no taxation without representation”</a:t>
            </a:r>
          </a:p>
          <a:p>
            <a:r>
              <a:rPr lang="en-US" sz="2400" dirty="0" smtClean="0"/>
              <a:t>It is not simply an economic or monetary machination</a:t>
            </a:r>
          </a:p>
          <a:p>
            <a:r>
              <a:rPr lang="en-US" sz="2400" dirty="0" smtClean="0"/>
              <a:t>Terms like “liberty” and “tyranny” actually had meaning to the Americans of the day</a:t>
            </a:r>
            <a:endParaRPr lang="en-US" sz="2400" dirty="0"/>
          </a:p>
        </p:txBody>
      </p:sp>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2700" decel="100000" fill="hold"/>
                                        <p:tgtEl>
                                          <p:spTgt spid="6"/>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Militia</a:t>
            </a:r>
            <a:endParaRPr lang="en-US" sz="4400" dirty="0"/>
          </a:p>
        </p:txBody>
      </p:sp>
      <p:sp>
        <p:nvSpPr>
          <p:cNvPr id="4" name="Content Placeholder 3"/>
          <p:cNvSpPr>
            <a:spLocks noGrp="1"/>
          </p:cNvSpPr>
          <p:nvPr>
            <p:ph sz="half" idx="1"/>
          </p:nvPr>
        </p:nvSpPr>
        <p:spPr>
          <a:xfrm>
            <a:off x="533400" y="1676400"/>
            <a:ext cx="3733800" cy="5181600"/>
          </a:xfrm>
        </p:spPr>
        <p:txBody>
          <a:bodyPr/>
          <a:lstStyle/>
          <a:p>
            <a:r>
              <a:rPr lang="en-US" dirty="0" smtClean="0"/>
              <a:t>Property holding citizens organized as militia were the appropriate army and could counter tyranny</a:t>
            </a:r>
          </a:p>
          <a:p>
            <a:r>
              <a:rPr lang="en-US" i="1" dirty="0" smtClean="0"/>
              <a:t>The Prince </a:t>
            </a:r>
            <a:r>
              <a:rPr lang="en-US" dirty="0" smtClean="0"/>
              <a:t>(1513) </a:t>
            </a:r>
          </a:p>
          <a:p>
            <a:pPr lvl="1"/>
            <a:r>
              <a:rPr lang="en-US" dirty="0" smtClean="0"/>
              <a:t>Calls standing armies nothing more than mercenaries</a:t>
            </a:r>
            <a:endParaRPr lang="en-US" dirty="0"/>
          </a:p>
        </p:txBody>
      </p:sp>
      <p:pic>
        <p:nvPicPr>
          <p:cNvPr id="35842" name="Picture 2" descr="http://www.desertgold.com/america/images/1637.jpg"/>
          <p:cNvPicPr>
            <a:picLocks noChangeAspect="1" noChangeArrowheads="1"/>
          </p:cNvPicPr>
          <p:nvPr/>
        </p:nvPicPr>
        <p:blipFill>
          <a:blip r:embed="rId2" cstate="print"/>
          <a:srcRect l="7692" t="8696" r="8097" b="17391"/>
          <a:stretch>
            <a:fillRect/>
          </a:stretch>
        </p:blipFill>
        <p:spPr bwMode="auto">
          <a:xfrm>
            <a:off x="4450976" y="2438400"/>
            <a:ext cx="4312024" cy="34290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Long Term Stability</a:t>
            </a:r>
            <a:endParaRPr lang="en-US" sz="4400" dirty="0"/>
          </a:p>
        </p:txBody>
      </p:sp>
      <p:sp>
        <p:nvSpPr>
          <p:cNvPr id="3" name="Content Placeholder 2"/>
          <p:cNvSpPr>
            <a:spLocks noGrp="1"/>
          </p:cNvSpPr>
          <p:nvPr>
            <p:ph sz="half" idx="1"/>
          </p:nvPr>
        </p:nvSpPr>
        <p:spPr>
          <a:xfrm>
            <a:off x="4953000" y="1828800"/>
            <a:ext cx="3962400" cy="5029200"/>
          </a:xfrm>
        </p:spPr>
        <p:txBody>
          <a:bodyPr/>
          <a:lstStyle/>
          <a:p>
            <a:r>
              <a:rPr lang="en-US" dirty="0" smtClean="0"/>
              <a:t>Political and Social</a:t>
            </a:r>
          </a:p>
          <a:p>
            <a:r>
              <a:rPr lang="en-US" dirty="0" smtClean="0"/>
              <a:t>Depended on :</a:t>
            </a:r>
          </a:p>
          <a:p>
            <a:pPr marL="914400" lvl="1" indent="-457200">
              <a:buFont typeface="+mj-lt"/>
              <a:buAutoNum type="arabicPeriod"/>
            </a:pPr>
            <a:r>
              <a:rPr lang="en-US" dirty="0" smtClean="0"/>
              <a:t>The propertied to protect liberty</a:t>
            </a:r>
          </a:p>
          <a:p>
            <a:pPr marL="914400" lvl="1" indent="-457200">
              <a:buFont typeface="+mj-lt"/>
              <a:buAutoNum type="arabicPeriod"/>
            </a:pPr>
            <a:r>
              <a:rPr lang="en-US" dirty="0" smtClean="0"/>
              <a:t>Militia and not standing armies</a:t>
            </a:r>
            <a:endParaRPr lang="en-US" dirty="0"/>
          </a:p>
        </p:txBody>
      </p:sp>
      <p:pic>
        <p:nvPicPr>
          <p:cNvPr id="34818" name="Picture 2" descr="http://www.elcivics.com/john_hancock_picture.jpg"/>
          <p:cNvPicPr>
            <a:picLocks noChangeAspect="1" noChangeArrowheads="1"/>
          </p:cNvPicPr>
          <p:nvPr/>
        </p:nvPicPr>
        <p:blipFill>
          <a:blip r:embed="rId2" cstate="print"/>
          <a:srcRect/>
          <a:stretch>
            <a:fillRect/>
          </a:stretch>
        </p:blipFill>
        <p:spPr bwMode="auto">
          <a:xfrm>
            <a:off x="609600" y="1905000"/>
            <a:ext cx="4114800" cy="4701554"/>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Transmission of Ideas</a:t>
            </a:r>
            <a:endParaRPr lang="en-US" sz="4400" dirty="0"/>
          </a:p>
        </p:txBody>
      </p:sp>
      <p:sp>
        <p:nvSpPr>
          <p:cNvPr id="4" name="Content Placeholder 3"/>
          <p:cNvSpPr>
            <a:spLocks noGrp="1"/>
          </p:cNvSpPr>
          <p:nvPr>
            <p:ph sz="half" idx="1"/>
          </p:nvPr>
        </p:nvSpPr>
        <p:spPr>
          <a:xfrm>
            <a:off x="533400" y="1676400"/>
            <a:ext cx="3962400" cy="5181600"/>
          </a:xfrm>
        </p:spPr>
        <p:txBody>
          <a:bodyPr>
            <a:normAutofit fontScale="92500"/>
          </a:bodyPr>
          <a:lstStyle/>
          <a:p>
            <a:r>
              <a:rPr lang="en-US" dirty="0" smtClean="0"/>
              <a:t>America was a literate society</a:t>
            </a:r>
          </a:p>
          <a:p>
            <a:r>
              <a:rPr lang="en-US" dirty="0" smtClean="0"/>
              <a:t>Political pamphlets were very popular</a:t>
            </a:r>
          </a:p>
          <a:p>
            <a:r>
              <a:rPr lang="en-US" dirty="0" smtClean="0"/>
              <a:t>Radical English Whigs wrote and influenced the American pamphlet authors</a:t>
            </a:r>
          </a:p>
          <a:p>
            <a:r>
              <a:rPr lang="en-US" dirty="0" smtClean="0"/>
              <a:t>Pressed the necessity of defending liberty at all hazard</a:t>
            </a:r>
            <a:endParaRPr lang="en-US" dirty="0"/>
          </a:p>
        </p:txBody>
      </p:sp>
      <p:pic>
        <p:nvPicPr>
          <p:cNvPr id="32770" name="Picture 2" descr="http://www.finebooksmagazine.com/issue/200908/graphics/clements-galloway.jpg"/>
          <p:cNvPicPr>
            <a:picLocks noChangeAspect="1" noChangeArrowheads="1"/>
          </p:cNvPicPr>
          <p:nvPr/>
        </p:nvPicPr>
        <p:blipFill>
          <a:blip r:embed="rId2" cstate="print"/>
          <a:srcRect/>
          <a:stretch>
            <a:fillRect/>
          </a:stretch>
        </p:blipFill>
        <p:spPr bwMode="auto">
          <a:xfrm>
            <a:off x="4953000" y="1676400"/>
            <a:ext cx="3867150" cy="49530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French and Indian War? </a:t>
            </a:r>
            <a:endParaRPr lang="en-US" sz="2400" dirty="0"/>
          </a:p>
        </p:txBody>
      </p:sp>
      <p:sp>
        <p:nvSpPr>
          <p:cNvPr id="3" name="Text Placeholder 2"/>
          <p:cNvSpPr>
            <a:spLocks noGrp="1"/>
          </p:cNvSpPr>
          <p:nvPr>
            <p:ph type="body" idx="1"/>
          </p:nvPr>
        </p:nvSpPr>
        <p:spPr/>
        <p:txBody>
          <a:bodyPr/>
          <a:lstStyle/>
          <a:p>
            <a:r>
              <a:rPr lang="en-US" dirty="0" smtClean="0"/>
              <a:t>A.K.A. the Seven Years War</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Why this War?</a:t>
            </a:r>
            <a:endParaRPr lang="en-US" sz="4400" dirty="0"/>
          </a:p>
        </p:txBody>
      </p:sp>
      <p:sp>
        <p:nvSpPr>
          <p:cNvPr id="5" name="Content Placeholder 4"/>
          <p:cNvSpPr>
            <a:spLocks noGrp="1"/>
          </p:cNvSpPr>
          <p:nvPr>
            <p:ph idx="1"/>
          </p:nvPr>
        </p:nvSpPr>
        <p:spPr/>
        <p:txBody>
          <a:bodyPr>
            <a:normAutofit fontScale="92500"/>
          </a:bodyPr>
          <a:lstStyle/>
          <a:p>
            <a:pPr marL="514350" indent="-514350">
              <a:buFont typeface="+mj-lt"/>
              <a:buAutoNum type="arabicPeriod"/>
            </a:pPr>
            <a:r>
              <a:rPr lang="en-US" dirty="0" smtClean="0"/>
              <a:t>French and Indian War was the most important struggle of the 18</a:t>
            </a:r>
            <a:r>
              <a:rPr lang="en-US" baseline="30000" dirty="0" smtClean="0"/>
              <a:t>th</a:t>
            </a:r>
            <a:r>
              <a:rPr lang="en-US" dirty="0" smtClean="0"/>
              <a:t> century</a:t>
            </a:r>
          </a:p>
          <a:p>
            <a:pPr marL="914400" lvl="1" indent="-514350"/>
            <a:r>
              <a:rPr lang="en-US" dirty="0" smtClean="0"/>
              <a:t>Dramatically rearranged the balance of power</a:t>
            </a:r>
          </a:p>
          <a:p>
            <a:pPr marL="914400" lvl="1" indent="-514350"/>
            <a:r>
              <a:rPr lang="en-US" dirty="0" smtClean="0"/>
              <a:t>Decisive defeat of one of the belligerents</a:t>
            </a:r>
          </a:p>
          <a:p>
            <a:pPr marL="514350" indent="-514350">
              <a:buFont typeface="+mj-lt"/>
              <a:buAutoNum type="arabicPeriod"/>
            </a:pPr>
            <a:r>
              <a:rPr lang="en-US" dirty="0" smtClean="0"/>
              <a:t>It is more effective to study the history of the American Revolution from 1754 than from 1763</a:t>
            </a:r>
          </a:p>
          <a:p>
            <a:pPr marL="914400" lvl="1" indent="-514350"/>
            <a:r>
              <a:rPr lang="en-US" dirty="0" smtClean="0"/>
              <a:t>No one knew the Revolution was coming</a:t>
            </a:r>
          </a:p>
          <a:p>
            <a:pPr marL="914400" lvl="1" indent="-514350"/>
            <a:r>
              <a:rPr lang="en-US" dirty="0" smtClean="0"/>
              <a:t>Can study from an imperial as well as a Revolutionary perspective</a:t>
            </a:r>
            <a:endParaRPr lang="en-US" dirty="0"/>
          </a:p>
        </p:txBody>
      </p:sp>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Why this War?</a:t>
            </a:r>
            <a:endParaRPr lang="en-US" sz="4400"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3"/>
            </a:pPr>
            <a:r>
              <a:rPr lang="en-US" dirty="0" smtClean="0"/>
              <a:t>Violent imperial competition was followed a troubled attempt to construct an empire</a:t>
            </a:r>
          </a:p>
          <a:p>
            <a:pPr marL="914400" lvl="1" indent="-514350"/>
            <a:r>
              <a:rPr lang="en-US" dirty="0" smtClean="0"/>
              <a:t>Britain’s efforts to specify and clarify the imperial relationship began a new chapter</a:t>
            </a:r>
          </a:p>
          <a:p>
            <a:pPr marL="514350" indent="-514350">
              <a:buFont typeface="+mj-lt"/>
              <a:buAutoNum type="arabicPeriod" startAt="3"/>
            </a:pPr>
            <a:r>
              <a:rPr lang="en-US" dirty="0" smtClean="0"/>
              <a:t>Early years of the war convinced the British that only way to deal with colonists was to exert imperial control</a:t>
            </a:r>
          </a:p>
          <a:p>
            <a:pPr marL="514350" indent="-514350">
              <a:buFont typeface="+mj-lt"/>
              <a:buAutoNum type="arabicPeriod" startAt="3"/>
            </a:pPr>
            <a:r>
              <a:rPr lang="en-US" dirty="0" smtClean="0"/>
              <a:t>The French and Indian War was about control of territory that leads to questions of governance</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Why Perspective?</a:t>
            </a:r>
            <a:endParaRPr lang="en-US" sz="4400" dirty="0"/>
          </a:p>
        </p:txBody>
      </p:sp>
      <p:sp>
        <p:nvSpPr>
          <p:cNvPr id="3" name="Content Placeholder 2"/>
          <p:cNvSpPr>
            <a:spLocks noGrp="1"/>
          </p:cNvSpPr>
          <p:nvPr>
            <p:ph idx="1"/>
          </p:nvPr>
        </p:nvSpPr>
        <p:spPr/>
        <p:txBody>
          <a:bodyPr/>
          <a:lstStyle/>
          <a:p>
            <a:r>
              <a:rPr lang="en-US" dirty="0" smtClean="0"/>
              <a:t>“Good history” does not rely on one perspective</a:t>
            </a:r>
          </a:p>
          <a:p>
            <a:r>
              <a:rPr lang="en-US" dirty="0" smtClean="0"/>
              <a:t>“Good history” pieces together information from many sources and points of view</a:t>
            </a:r>
          </a:p>
          <a:p>
            <a:pPr lvl="1"/>
            <a:r>
              <a:rPr lang="en-US" dirty="0" smtClean="0"/>
              <a:t>In today’s case the British and the Colonists</a:t>
            </a:r>
          </a:p>
          <a:p>
            <a:r>
              <a:rPr lang="en-US" dirty="0" smtClean="0"/>
              <a:t>Multiple perspectives </a:t>
            </a:r>
            <a:r>
              <a:rPr lang="en-US" dirty="0" smtClean="0"/>
              <a:t>provide a more complete view and understanding of the past.</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French and Indian War</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Winning the War</a:t>
            </a:r>
            <a:endParaRPr lang="en-US" sz="4400" dirty="0"/>
          </a:p>
        </p:txBody>
      </p:sp>
      <p:sp>
        <p:nvSpPr>
          <p:cNvPr id="3" name="Content Placeholder 2"/>
          <p:cNvSpPr>
            <a:spLocks noGrp="1"/>
          </p:cNvSpPr>
          <p:nvPr>
            <p:ph sz="half" idx="1"/>
          </p:nvPr>
        </p:nvSpPr>
        <p:spPr>
          <a:xfrm>
            <a:off x="609600" y="1676400"/>
            <a:ext cx="3962400" cy="5181600"/>
          </a:xfrm>
        </p:spPr>
        <p:txBody>
          <a:bodyPr>
            <a:normAutofit fontScale="92500"/>
          </a:bodyPr>
          <a:lstStyle/>
          <a:p>
            <a:r>
              <a:rPr lang="en-US" dirty="0" smtClean="0"/>
              <a:t>Two major causes for British victory</a:t>
            </a:r>
          </a:p>
          <a:p>
            <a:pPr marL="514350" indent="-514350">
              <a:buFont typeface="+mj-lt"/>
              <a:buAutoNum type="arabicPeriod"/>
            </a:pPr>
            <a:r>
              <a:rPr lang="en-US" b="1" i="1" u="sng" dirty="0" smtClean="0"/>
              <a:t>Military</a:t>
            </a:r>
          </a:p>
          <a:p>
            <a:pPr lvl="1"/>
            <a:r>
              <a:rPr lang="en-US" dirty="0" smtClean="0"/>
              <a:t>Supplies, logistics, controlling the sea lanes</a:t>
            </a:r>
          </a:p>
          <a:p>
            <a:pPr marL="514350" indent="-514350">
              <a:buFont typeface="+mj-lt"/>
              <a:buAutoNum type="arabicPeriod"/>
            </a:pPr>
            <a:r>
              <a:rPr lang="en-US" b="1" i="1" u="sng" dirty="0" smtClean="0"/>
              <a:t>Cultural</a:t>
            </a:r>
          </a:p>
          <a:p>
            <a:pPr lvl="1"/>
            <a:r>
              <a:rPr lang="en-US" dirty="0" smtClean="0"/>
              <a:t>Pitt concedes to treat Americans as allies rather than subjects</a:t>
            </a:r>
          </a:p>
          <a:p>
            <a:pPr lvl="1"/>
            <a:r>
              <a:rPr lang="en-US" dirty="0" smtClean="0"/>
              <a:t>Begin to reimburse and pay rather than impress</a:t>
            </a:r>
            <a:endParaRPr lang="en-US" dirty="0"/>
          </a:p>
        </p:txBody>
      </p:sp>
      <p:pic>
        <p:nvPicPr>
          <p:cNvPr id="53250" name="Picture 2" descr="http://www.jamessmithnoelcollection.org/images/william%20pitt.jpg"/>
          <p:cNvPicPr>
            <a:picLocks noChangeAspect="1" noChangeArrowheads="1"/>
          </p:cNvPicPr>
          <p:nvPr/>
        </p:nvPicPr>
        <p:blipFill>
          <a:blip r:embed="rId2" cstate="print"/>
          <a:srcRect/>
          <a:stretch>
            <a:fillRect/>
          </a:stretch>
        </p:blipFill>
        <p:spPr bwMode="auto">
          <a:xfrm>
            <a:off x="4953000" y="2057400"/>
            <a:ext cx="3506698" cy="4419600"/>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Winning the War</a:t>
            </a:r>
            <a:endParaRPr lang="en-US" sz="4400" dirty="0"/>
          </a:p>
        </p:txBody>
      </p:sp>
      <p:sp>
        <p:nvSpPr>
          <p:cNvPr id="4" name="Content Placeholder 3"/>
          <p:cNvSpPr>
            <a:spLocks noGrp="1"/>
          </p:cNvSpPr>
          <p:nvPr>
            <p:ph sz="half" idx="1"/>
          </p:nvPr>
        </p:nvSpPr>
        <p:spPr>
          <a:xfrm>
            <a:off x="4495800" y="1676400"/>
            <a:ext cx="4343400" cy="4800600"/>
          </a:xfrm>
        </p:spPr>
        <p:txBody>
          <a:bodyPr>
            <a:normAutofit fontScale="92500" lnSpcReduction="20000"/>
          </a:bodyPr>
          <a:lstStyle/>
          <a:p>
            <a:r>
              <a:rPr lang="en-US" dirty="0" smtClean="0"/>
              <a:t>Anglo-America was victorious</a:t>
            </a:r>
          </a:p>
          <a:p>
            <a:r>
              <a:rPr lang="en-US" dirty="0" smtClean="0"/>
              <a:t>There were many joint operations btw colonists and Regulars</a:t>
            </a:r>
          </a:p>
          <a:p>
            <a:pPr lvl="1"/>
            <a:r>
              <a:rPr lang="en-US" dirty="0" smtClean="0"/>
              <a:t>Colonists erected monuments to the Regulars</a:t>
            </a:r>
          </a:p>
          <a:p>
            <a:r>
              <a:rPr lang="en-US" dirty="0" smtClean="0"/>
              <a:t>Colonists saw themselves as crucial to the victory</a:t>
            </a:r>
          </a:p>
          <a:p>
            <a:r>
              <a:rPr lang="en-US" dirty="0" smtClean="0"/>
              <a:t>The victory created a distinct sense of pride</a:t>
            </a:r>
            <a:endParaRPr lang="en-US" dirty="0"/>
          </a:p>
        </p:txBody>
      </p:sp>
      <p:pic>
        <p:nvPicPr>
          <p:cNvPr id="52226" name="Picture 2" descr="http://llamabutchers.mu.nu/French%20Indian%20War.jpg"/>
          <p:cNvPicPr>
            <a:picLocks noChangeAspect="1" noChangeArrowheads="1"/>
          </p:cNvPicPr>
          <p:nvPr/>
        </p:nvPicPr>
        <p:blipFill>
          <a:blip r:embed="rId2" cstate="print"/>
          <a:srcRect/>
          <a:stretch>
            <a:fillRect/>
          </a:stretch>
        </p:blipFill>
        <p:spPr bwMode="auto">
          <a:xfrm>
            <a:off x="228600" y="2514600"/>
            <a:ext cx="4258235" cy="3124200"/>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Economic Impact of the War</a:t>
            </a:r>
            <a:endParaRPr lang="en-US" sz="4400" dirty="0"/>
          </a:p>
        </p:txBody>
      </p:sp>
      <p:sp>
        <p:nvSpPr>
          <p:cNvPr id="3" name="Content Placeholder 2"/>
          <p:cNvSpPr>
            <a:spLocks noGrp="1"/>
          </p:cNvSpPr>
          <p:nvPr>
            <p:ph sz="half" idx="1"/>
          </p:nvPr>
        </p:nvSpPr>
        <p:spPr>
          <a:xfrm>
            <a:off x="381000" y="1905000"/>
            <a:ext cx="4267200" cy="4953000"/>
          </a:xfrm>
        </p:spPr>
        <p:txBody>
          <a:bodyPr>
            <a:normAutofit fontScale="92500" lnSpcReduction="20000"/>
          </a:bodyPr>
          <a:lstStyle/>
          <a:p>
            <a:r>
              <a:rPr lang="en-US" dirty="0" smtClean="0"/>
              <a:t>Created a decade long period of American prosperity</a:t>
            </a:r>
          </a:p>
          <a:p>
            <a:r>
              <a:rPr lang="en-US" dirty="0" smtClean="0"/>
              <a:t>Many colonists were getting wealthy</a:t>
            </a:r>
          </a:p>
          <a:p>
            <a:r>
              <a:rPr lang="en-US" dirty="0" smtClean="0"/>
              <a:t>Mainly due to the $ that Pitt infused to pay for supplies, soldiers, and other aspects of the war</a:t>
            </a:r>
          </a:p>
          <a:p>
            <a:r>
              <a:rPr lang="en-US" dirty="0" smtClean="0"/>
              <a:t>In essence the colonies profited handsomely from the war itself</a:t>
            </a:r>
            <a:endParaRPr lang="en-US" dirty="0"/>
          </a:p>
        </p:txBody>
      </p:sp>
      <p:pic>
        <p:nvPicPr>
          <p:cNvPr id="51202" name="Picture 2" descr="http://www.tailored.com.au/uploaded_images/money-bags.jpg-764466.jpg"/>
          <p:cNvPicPr>
            <a:picLocks noChangeAspect="1" noChangeArrowheads="1"/>
          </p:cNvPicPr>
          <p:nvPr/>
        </p:nvPicPr>
        <p:blipFill>
          <a:blip r:embed="rId2" cstate="print"/>
          <a:srcRect/>
          <a:stretch>
            <a:fillRect/>
          </a:stretch>
        </p:blipFill>
        <p:spPr bwMode="auto">
          <a:xfrm>
            <a:off x="4953000" y="2438400"/>
            <a:ext cx="3619500" cy="3429000"/>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Post-War American Ideas</a:t>
            </a:r>
            <a:endParaRPr lang="en-US" sz="4400" dirty="0"/>
          </a:p>
        </p:txBody>
      </p:sp>
      <p:sp>
        <p:nvSpPr>
          <p:cNvPr id="4" name="Content Placeholder 3"/>
          <p:cNvSpPr>
            <a:spLocks noGrp="1"/>
          </p:cNvSpPr>
          <p:nvPr>
            <p:ph sz="half" idx="1"/>
          </p:nvPr>
        </p:nvSpPr>
        <p:spPr>
          <a:xfrm>
            <a:off x="4648200" y="1752600"/>
            <a:ext cx="4267200" cy="4953000"/>
          </a:xfrm>
        </p:spPr>
        <p:txBody>
          <a:bodyPr/>
          <a:lstStyle/>
          <a:p>
            <a:r>
              <a:rPr lang="en-US" dirty="0" smtClean="0"/>
              <a:t>Foremost wanted to get on with their lives</a:t>
            </a:r>
          </a:p>
          <a:p>
            <a:pPr lvl="1"/>
            <a:r>
              <a:rPr lang="en-US" dirty="0" smtClean="0"/>
              <a:t>Getting new lands won in the war</a:t>
            </a:r>
          </a:p>
          <a:p>
            <a:pPr lvl="1"/>
            <a:r>
              <a:rPr lang="en-US" dirty="0" smtClean="0"/>
              <a:t>Assuming that the British government would return to the benign state that had been in place for decades</a:t>
            </a:r>
            <a:endParaRPr lang="en-US" dirty="0"/>
          </a:p>
        </p:txBody>
      </p:sp>
      <p:pic>
        <p:nvPicPr>
          <p:cNvPr id="50178" name="Picture 2" descr="http://stevencperkins.com/Colonies_1763.jpg"/>
          <p:cNvPicPr>
            <a:picLocks noChangeAspect="1" noChangeArrowheads="1"/>
          </p:cNvPicPr>
          <p:nvPr/>
        </p:nvPicPr>
        <p:blipFill>
          <a:blip r:embed="rId2" cstate="print"/>
          <a:srcRect/>
          <a:stretch>
            <a:fillRect/>
          </a:stretch>
        </p:blipFill>
        <p:spPr bwMode="auto">
          <a:xfrm>
            <a:off x="381000" y="1828800"/>
            <a:ext cx="3810000" cy="4800600"/>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
        <p:nvSpPr>
          <p:cNvPr id="6" name="Left Arrow 5"/>
          <p:cNvSpPr/>
          <p:nvPr/>
        </p:nvSpPr>
        <p:spPr>
          <a:xfrm>
            <a:off x="1828800" y="3200400"/>
            <a:ext cx="914400" cy="457200"/>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Left Arrow 6"/>
          <p:cNvSpPr/>
          <p:nvPr/>
        </p:nvSpPr>
        <p:spPr>
          <a:xfrm>
            <a:off x="1295400" y="3962400"/>
            <a:ext cx="914400" cy="457200"/>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Left Arrow 7"/>
          <p:cNvSpPr/>
          <p:nvPr/>
        </p:nvSpPr>
        <p:spPr>
          <a:xfrm>
            <a:off x="762000" y="4724400"/>
            <a:ext cx="914400" cy="457200"/>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Post-War British Ideas</a:t>
            </a:r>
            <a:endParaRPr lang="en-US" sz="4000" dirty="0"/>
          </a:p>
        </p:txBody>
      </p:sp>
      <p:sp>
        <p:nvSpPr>
          <p:cNvPr id="3" name="Content Placeholder 2"/>
          <p:cNvSpPr>
            <a:spLocks noGrp="1"/>
          </p:cNvSpPr>
          <p:nvPr>
            <p:ph sz="half" idx="1"/>
          </p:nvPr>
        </p:nvSpPr>
        <p:spPr>
          <a:xfrm>
            <a:off x="533400" y="1905000"/>
            <a:ext cx="3733800" cy="4953000"/>
          </a:xfrm>
        </p:spPr>
        <p:txBody>
          <a:bodyPr>
            <a:normAutofit fontScale="92500"/>
          </a:bodyPr>
          <a:lstStyle/>
          <a:p>
            <a:r>
              <a:rPr lang="en-US" dirty="0" smtClean="0"/>
              <a:t>Protect the newly won territory</a:t>
            </a:r>
          </a:p>
          <a:p>
            <a:pPr lvl="1"/>
            <a:r>
              <a:rPr lang="en-US" dirty="0" smtClean="0"/>
              <a:t>Leave a garrison</a:t>
            </a:r>
          </a:p>
          <a:p>
            <a:r>
              <a:rPr lang="en-US" dirty="0" smtClean="0"/>
              <a:t>Attempt to alleviate conflict with natives</a:t>
            </a:r>
          </a:p>
          <a:p>
            <a:r>
              <a:rPr lang="en-US" dirty="0" smtClean="0"/>
              <a:t>Organize the new territory</a:t>
            </a:r>
          </a:p>
          <a:p>
            <a:r>
              <a:rPr lang="en-US" dirty="0" smtClean="0"/>
              <a:t>Stanch the flood of settlers into the interior of the continent</a:t>
            </a:r>
            <a:endParaRPr lang="en-US" dirty="0"/>
          </a:p>
        </p:txBody>
      </p:sp>
      <p:pic>
        <p:nvPicPr>
          <p:cNvPr id="28674" name="Picture 2" descr="http://media-cdn.tripadvisor.com/media/photo-s/01/03/87/be/fort-william-henry.jpg"/>
          <p:cNvPicPr>
            <a:picLocks noChangeAspect="1" noChangeArrowheads="1"/>
          </p:cNvPicPr>
          <p:nvPr/>
        </p:nvPicPr>
        <p:blipFill>
          <a:blip r:embed="rId2" cstate="print"/>
          <a:srcRect/>
          <a:stretch>
            <a:fillRect/>
          </a:stretch>
        </p:blipFill>
        <p:spPr bwMode="auto">
          <a:xfrm>
            <a:off x="4419600" y="2209800"/>
            <a:ext cx="4552950" cy="3924301"/>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Sovereignty and Fear</a:t>
            </a:r>
            <a:endParaRPr lang="en-US" dirty="0"/>
          </a:p>
        </p:txBody>
      </p:sp>
      <p:sp>
        <p:nvSpPr>
          <p:cNvPr id="3" name="Text Placeholder 2"/>
          <p:cNvSpPr>
            <a:spLocks noGrp="1"/>
          </p:cNvSpPr>
          <p:nvPr>
            <p:ph type="body" idx="1"/>
          </p:nvPr>
        </p:nvSpPr>
        <p:spPr/>
        <p:txBody>
          <a:bodyPr/>
          <a:lstStyle/>
          <a:p>
            <a:r>
              <a:rPr lang="en-US" dirty="0" smtClean="0"/>
              <a:t>Great Britain and the American colonies</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Sovereignty</a:t>
            </a:r>
            <a:endParaRPr lang="en-US" sz="4400" dirty="0"/>
          </a:p>
        </p:txBody>
      </p:sp>
      <p:sp>
        <p:nvSpPr>
          <p:cNvPr id="4" name="Content Placeholder 3"/>
          <p:cNvSpPr>
            <a:spLocks noGrp="1"/>
          </p:cNvSpPr>
          <p:nvPr>
            <p:ph sz="half" idx="1"/>
          </p:nvPr>
        </p:nvSpPr>
        <p:spPr>
          <a:xfrm>
            <a:off x="304800" y="1905000"/>
            <a:ext cx="3733800" cy="4953000"/>
          </a:xfrm>
        </p:spPr>
        <p:txBody>
          <a:bodyPr/>
          <a:lstStyle/>
          <a:p>
            <a:r>
              <a:rPr lang="en-US" dirty="0" smtClean="0"/>
              <a:t>Each colony had a long history as a separate entity</a:t>
            </a:r>
          </a:p>
          <a:p>
            <a:pPr lvl="1"/>
            <a:r>
              <a:rPr lang="en-US" dirty="0" smtClean="0"/>
              <a:t>Charters, institutions, laws, history, and identity</a:t>
            </a:r>
          </a:p>
          <a:p>
            <a:r>
              <a:rPr lang="en-US" dirty="0" smtClean="0"/>
              <a:t>Each colony was independent of the others</a:t>
            </a:r>
            <a:endParaRPr lang="en-US" dirty="0"/>
          </a:p>
        </p:txBody>
      </p:sp>
      <p:pic>
        <p:nvPicPr>
          <p:cNvPr id="48130" name="Picture 2" descr="http://ed101.bu.edu/StudentDoc/current/ED101sp09/apaez/virginia%20charter.jpg"/>
          <p:cNvPicPr>
            <a:picLocks noChangeAspect="1" noChangeArrowheads="1"/>
          </p:cNvPicPr>
          <p:nvPr/>
        </p:nvPicPr>
        <p:blipFill>
          <a:blip r:embed="rId2" cstate="print"/>
          <a:srcRect/>
          <a:stretch>
            <a:fillRect/>
          </a:stretch>
        </p:blipFill>
        <p:spPr bwMode="auto">
          <a:xfrm>
            <a:off x="4114800" y="2133600"/>
            <a:ext cx="4876800" cy="4304824"/>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Sovereignty</a:t>
            </a:r>
            <a:endParaRPr lang="en-US" sz="4400" dirty="0"/>
          </a:p>
        </p:txBody>
      </p:sp>
      <p:sp>
        <p:nvSpPr>
          <p:cNvPr id="4" name="Content Placeholder 3"/>
          <p:cNvSpPr>
            <a:spLocks noGrp="1"/>
          </p:cNvSpPr>
          <p:nvPr>
            <p:ph sz="half" idx="1"/>
          </p:nvPr>
        </p:nvSpPr>
        <p:spPr>
          <a:xfrm>
            <a:off x="4800600" y="1676400"/>
            <a:ext cx="3962400" cy="4953000"/>
          </a:xfrm>
        </p:spPr>
        <p:txBody>
          <a:bodyPr>
            <a:normAutofit fontScale="92500"/>
          </a:bodyPr>
          <a:lstStyle/>
          <a:p>
            <a:r>
              <a:rPr lang="en-US" dirty="0" smtClean="0"/>
              <a:t>Small colonies feared any attempts at unification</a:t>
            </a:r>
          </a:p>
          <a:p>
            <a:pPr lvl="1"/>
            <a:r>
              <a:rPr lang="en-US" dirty="0" smtClean="0"/>
              <a:t>Would be dominated by the larger colonies</a:t>
            </a:r>
          </a:p>
          <a:p>
            <a:pPr lvl="1"/>
            <a:r>
              <a:rPr lang="en-US" dirty="0" smtClean="0"/>
              <a:t>Influential men feared losing their position and power</a:t>
            </a:r>
          </a:p>
          <a:p>
            <a:pPr lvl="1"/>
            <a:r>
              <a:rPr lang="en-US" dirty="0" smtClean="0"/>
              <a:t>Taxpayers wanted no additional taxes and wanted a say in where their taxes went</a:t>
            </a:r>
            <a:endParaRPr lang="en-US" dirty="0"/>
          </a:p>
        </p:txBody>
      </p:sp>
      <p:pic>
        <p:nvPicPr>
          <p:cNvPr id="47106" name="Picture 2" descr="http://www.socialstudiesforkids.com/graphics/houseofburgesses2.jpg"/>
          <p:cNvPicPr>
            <a:picLocks noChangeAspect="1" noChangeArrowheads="1"/>
          </p:cNvPicPr>
          <p:nvPr/>
        </p:nvPicPr>
        <p:blipFill>
          <a:blip r:embed="rId2" cstate="print"/>
          <a:srcRect t="22263" r="35501"/>
          <a:stretch>
            <a:fillRect/>
          </a:stretch>
        </p:blipFill>
        <p:spPr bwMode="auto">
          <a:xfrm>
            <a:off x="381000" y="2209800"/>
            <a:ext cx="4343400" cy="3990975"/>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Immigration / Emigration</a:t>
            </a:r>
            <a:endParaRPr lang="en-US" sz="4400" dirty="0"/>
          </a:p>
        </p:txBody>
      </p:sp>
      <p:sp>
        <p:nvSpPr>
          <p:cNvPr id="4" name="Content Placeholder 3"/>
          <p:cNvSpPr>
            <a:spLocks noGrp="1"/>
          </p:cNvSpPr>
          <p:nvPr>
            <p:ph sz="half" idx="1"/>
          </p:nvPr>
        </p:nvSpPr>
        <p:spPr>
          <a:xfrm>
            <a:off x="152400" y="1905000"/>
            <a:ext cx="3962400" cy="4953000"/>
          </a:xfrm>
        </p:spPr>
        <p:txBody>
          <a:bodyPr>
            <a:normAutofit fontScale="92500" lnSpcReduction="10000"/>
          </a:bodyPr>
          <a:lstStyle/>
          <a:p>
            <a:r>
              <a:rPr lang="en-US" dirty="0" smtClean="0"/>
              <a:t>People of America had fled Europe to escape something (tyranny, religion, etc)</a:t>
            </a:r>
          </a:p>
          <a:p>
            <a:r>
              <a:rPr lang="en-US" dirty="0" smtClean="0"/>
              <a:t>Autonomy was important to maintaining the type of life they wanted to establish here</a:t>
            </a:r>
          </a:p>
          <a:p>
            <a:r>
              <a:rPr lang="en-US" dirty="0" smtClean="0"/>
              <a:t>Any consolidation or increased scrutiny was moving in the wrong direction</a:t>
            </a:r>
            <a:endParaRPr lang="en-US" dirty="0"/>
          </a:p>
        </p:txBody>
      </p:sp>
      <p:pic>
        <p:nvPicPr>
          <p:cNvPr id="46082" name="Picture 2" descr="http://www.historycentral.com/TheColonies/church.jpg"/>
          <p:cNvPicPr>
            <a:picLocks noChangeAspect="1" noChangeArrowheads="1"/>
          </p:cNvPicPr>
          <p:nvPr/>
        </p:nvPicPr>
        <p:blipFill>
          <a:blip r:embed="rId2" cstate="print"/>
          <a:srcRect/>
          <a:stretch>
            <a:fillRect/>
          </a:stretch>
        </p:blipFill>
        <p:spPr bwMode="auto">
          <a:xfrm>
            <a:off x="4267200" y="2209800"/>
            <a:ext cx="4572000" cy="3867150"/>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z="4400" dirty="0" smtClean="0"/>
              <a:t>A View from the Cheap Seats</a:t>
            </a:r>
            <a:endParaRPr lang="en-US" sz="4400" dirty="0"/>
          </a:p>
        </p:txBody>
      </p:sp>
      <p:sp>
        <p:nvSpPr>
          <p:cNvPr id="4" name="Footer Placeholder 3"/>
          <p:cNvSpPr>
            <a:spLocks noGrp="1"/>
          </p:cNvSpPr>
          <p:nvPr>
            <p:ph type="ftr" sz="quarter" idx="10"/>
          </p:nvPr>
        </p:nvSpPr>
        <p:spPr/>
        <p:txBody>
          <a:bodyPr/>
          <a:lstStyle/>
          <a:p>
            <a:r>
              <a:rPr lang="en-US" smtClean="0"/>
              <a:t>(c) 2010 AIHE</a:t>
            </a:r>
            <a:endParaRPr lang="en-US"/>
          </a:p>
        </p:txBody>
      </p:sp>
      <p:graphicFrame>
        <p:nvGraphicFramePr>
          <p:cNvPr id="5" name="Diagram 4"/>
          <p:cNvGraphicFramePr/>
          <p:nvPr/>
        </p:nvGraphicFramePr>
        <p:xfrm>
          <a:off x="838200" y="1600200"/>
          <a:ext cx="7772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2590800"/>
            <a:ext cx="2743200" cy="830997"/>
          </a:xfrm>
          <a:prstGeom prst="rect">
            <a:avLst/>
          </a:prstGeom>
          <a:noFill/>
        </p:spPr>
        <p:txBody>
          <a:bodyPr wrap="square" rtlCol="0">
            <a:spAutoFit/>
          </a:bodyPr>
          <a:lstStyle/>
          <a:p>
            <a:r>
              <a:rPr lang="en-US" sz="2400" dirty="0" smtClean="0">
                <a:solidFill>
                  <a:schemeClr val="bg1"/>
                </a:solidFill>
                <a:latin typeface="Comic Sans MS"/>
                <a:cs typeface="Comic Sans MS"/>
              </a:rPr>
              <a:t>Overlap Between Two Perspectives</a:t>
            </a:r>
            <a:endParaRPr lang="en-US" sz="2400" dirty="0">
              <a:solidFill>
                <a:schemeClr val="bg1"/>
              </a:solidFill>
              <a:latin typeface="Comic Sans MS"/>
              <a:cs typeface="Comic Sans MS"/>
            </a:endParaRPr>
          </a:p>
        </p:txBody>
      </p:sp>
      <p:cxnSp>
        <p:nvCxnSpPr>
          <p:cNvPr id="8" name="Shape 7"/>
          <p:cNvCxnSpPr>
            <a:stCxn id="6" idx="3"/>
          </p:cNvCxnSpPr>
          <p:nvPr/>
        </p:nvCxnSpPr>
        <p:spPr>
          <a:xfrm>
            <a:off x="2743200" y="3006299"/>
            <a:ext cx="1143000" cy="1184701"/>
          </a:xfrm>
          <a:prstGeom prst="curvedConnector2">
            <a:avLst/>
          </a:prstGeom>
          <a:ln w="63500" cap="flat" cmpd="sng" algn="ctr">
            <a:solidFill>
              <a:schemeClr val="accent3">
                <a:shade val="95000"/>
                <a:satMod val="105000"/>
              </a:schemeClr>
            </a:solidFill>
            <a:prstDash val="solid"/>
            <a:round/>
            <a:headEnd type="none"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10" name="Curved Connector 9"/>
          <p:cNvCxnSpPr>
            <a:stCxn id="6" idx="3"/>
          </p:cNvCxnSpPr>
          <p:nvPr/>
        </p:nvCxnSpPr>
        <p:spPr>
          <a:xfrm>
            <a:off x="2743200" y="3006299"/>
            <a:ext cx="2743200" cy="879901"/>
          </a:xfrm>
          <a:prstGeom prst="curvedConnector3">
            <a:avLst>
              <a:gd name="adj1" fmla="val 50000"/>
            </a:avLst>
          </a:prstGeom>
          <a:ln w="57150" cap="flat" cmpd="sng" algn="ctr">
            <a:solidFill>
              <a:schemeClr val="accent3">
                <a:shade val="95000"/>
                <a:satMod val="105000"/>
              </a:schemeClr>
            </a:solidFill>
            <a:prstDash val="solid"/>
            <a:round/>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6858000" y="2514600"/>
            <a:ext cx="2286000" cy="1200328"/>
          </a:xfrm>
          <a:prstGeom prst="rect">
            <a:avLst/>
          </a:prstGeom>
          <a:noFill/>
        </p:spPr>
        <p:txBody>
          <a:bodyPr wrap="square" rtlCol="0">
            <a:spAutoFit/>
          </a:bodyPr>
          <a:lstStyle/>
          <a:p>
            <a:r>
              <a:rPr lang="en-US" sz="2400" dirty="0" smtClean="0">
                <a:solidFill>
                  <a:srgbClr val="FFFFFF"/>
                </a:solidFill>
                <a:latin typeface="Comic Sans MS"/>
                <a:cs typeface="Comic Sans MS"/>
              </a:rPr>
              <a:t>How do these Perspectives Differ?</a:t>
            </a:r>
            <a:endParaRPr lang="en-US" sz="2400" dirty="0">
              <a:solidFill>
                <a:srgbClr val="FFFFFF"/>
              </a:solidFill>
              <a:latin typeface="Comic Sans MS"/>
              <a:cs typeface="Comic Sans MS"/>
            </a:endParaRPr>
          </a:p>
        </p:txBody>
      </p:sp>
      <p:cxnSp>
        <p:nvCxnSpPr>
          <p:cNvPr id="17" name="Shape 16"/>
          <p:cNvCxnSpPr>
            <a:stCxn id="13" idx="0"/>
          </p:cNvCxnSpPr>
          <p:nvPr/>
        </p:nvCxnSpPr>
        <p:spPr>
          <a:xfrm rot="16200000" flipH="1" flipV="1">
            <a:off x="6858000" y="1447800"/>
            <a:ext cx="76200" cy="2209800"/>
          </a:xfrm>
          <a:prstGeom prst="curvedConnector4">
            <a:avLst>
              <a:gd name="adj1" fmla="val -300000"/>
              <a:gd name="adj2" fmla="val 75862"/>
            </a:avLst>
          </a:prstGeom>
          <a:ln w="63500" cap="flat" cmpd="sng" algn="ctr">
            <a:solidFill>
              <a:schemeClr val="accent3">
                <a:shade val="95000"/>
                <a:satMod val="105000"/>
              </a:schemeClr>
            </a:solidFill>
            <a:prstDash val="solid"/>
            <a:round/>
            <a:headEnd type="none" w="med" len="med"/>
            <a:tailEnd type="arrow" w="med" len="med"/>
          </a:ln>
        </p:spPr>
        <p:style>
          <a:lnRef idx="1">
            <a:schemeClr val="accent3"/>
          </a:lnRef>
          <a:fillRef idx="0">
            <a:schemeClr val="accent3"/>
          </a:fillRef>
          <a:effectRef idx="0">
            <a:schemeClr val="accent3"/>
          </a:effectRef>
          <a:fontRef idx="minor">
            <a:schemeClr val="tx1"/>
          </a:fontRef>
        </p:style>
      </p:cxnSp>
      <p:cxnSp>
        <p:nvCxnSpPr>
          <p:cNvPr id="21" name="Shape 20"/>
          <p:cNvCxnSpPr>
            <a:stCxn id="13" idx="2"/>
          </p:cNvCxnSpPr>
          <p:nvPr/>
        </p:nvCxnSpPr>
        <p:spPr>
          <a:xfrm rot="5400000">
            <a:off x="6848564" y="3419564"/>
            <a:ext cx="857072" cy="1447800"/>
          </a:xfrm>
          <a:prstGeom prst="curvedConnector2">
            <a:avLst/>
          </a:prstGeom>
          <a:ln w="63500" cap="flat" cmpd="sng" algn="ctr">
            <a:solidFill>
              <a:schemeClr val="accent3">
                <a:shade val="95000"/>
                <a:satMod val="105000"/>
              </a:schemeClr>
            </a:solidFill>
            <a:prstDash val="solid"/>
            <a:round/>
            <a:headEnd type="none" w="med" len="med"/>
            <a:tailEnd type="arrow" w="med" len="med"/>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British Fears</a:t>
            </a:r>
            <a:endParaRPr lang="en-US" sz="4400" dirty="0"/>
          </a:p>
        </p:txBody>
      </p:sp>
      <p:sp>
        <p:nvSpPr>
          <p:cNvPr id="3" name="Content Placeholder 2"/>
          <p:cNvSpPr>
            <a:spLocks noGrp="1"/>
          </p:cNvSpPr>
          <p:nvPr>
            <p:ph sz="half" idx="1"/>
          </p:nvPr>
        </p:nvSpPr>
        <p:spPr>
          <a:xfrm>
            <a:off x="5181600" y="1676400"/>
            <a:ext cx="3733800" cy="4953000"/>
          </a:xfrm>
        </p:spPr>
        <p:txBody>
          <a:bodyPr>
            <a:normAutofit lnSpcReduction="10000"/>
          </a:bodyPr>
          <a:lstStyle/>
          <a:p>
            <a:r>
              <a:rPr lang="en-US" dirty="0" smtClean="0"/>
              <a:t>Began with the Albany Plan</a:t>
            </a:r>
          </a:p>
          <a:p>
            <a:r>
              <a:rPr lang="en-US" dirty="0" smtClean="0"/>
              <a:t>Would make America unified and hard to handle</a:t>
            </a:r>
          </a:p>
          <a:p>
            <a:r>
              <a:rPr lang="en-US" dirty="0" smtClean="0"/>
              <a:t>Could lead to “an independency”</a:t>
            </a:r>
          </a:p>
          <a:p>
            <a:r>
              <a:rPr lang="en-US" dirty="0" smtClean="0"/>
              <a:t>Could make the colonies as formidable as the French</a:t>
            </a:r>
            <a:endParaRPr lang="en-US" dirty="0"/>
          </a:p>
        </p:txBody>
      </p:sp>
      <p:pic>
        <p:nvPicPr>
          <p:cNvPr id="45058" name="Picture 2" descr="http://www.learnnc.org/lp/media/uploads/2007/12/join_or_die.jpg"/>
          <p:cNvPicPr>
            <a:picLocks noChangeAspect="1" noChangeArrowheads="1"/>
          </p:cNvPicPr>
          <p:nvPr/>
        </p:nvPicPr>
        <p:blipFill>
          <a:blip r:embed="rId2" cstate="print"/>
          <a:srcRect/>
          <a:stretch>
            <a:fillRect/>
          </a:stretch>
        </p:blipFill>
        <p:spPr bwMode="auto">
          <a:xfrm>
            <a:off x="457200" y="2286000"/>
            <a:ext cx="4664987" cy="3276600"/>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b="1" dirty="0" smtClean="0">
                <a:effectLst>
                  <a:outerShdw blurRad="50800" dist="38100" dir="2700000">
                    <a:srgbClr val="000000">
                      <a:alpha val="43000"/>
                    </a:srgbClr>
                  </a:outerShdw>
                </a:effectLst>
              </a:rPr>
              <a:t>A.R.T.I.S.T. + R&amp;B</a:t>
            </a:r>
            <a:endParaRPr lang="en-US" sz="4400" b="1" dirty="0">
              <a:effectLst>
                <a:outerShdw blurRad="50800" dist="38100" dir="2700000">
                  <a:srgbClr val="000000">
                    <a:alpha val="43000"/>
                  </a:srgbClr>
                </a:outerShdw>
              </a:effectLst>
            </a:endParaRPr>
          </a:p>
        </p:txBody>
      </p:sp>
      <p:sp>
        <p:nvSpPr>
          <p:cNvPr id="5" name="Content Placeholder 4"/>
          <p:cNvSpPr>
            <a:spLocks noGrp="1"/>
          </p:cNvSpPr>
          <p:nvPr>
            <p:ph sz="quarter" idx="1"/>
          </p:nvPr>
        </p:nvSpPr>
        <p:spPr>
          <a:xfrm>
            <a:off x="304800" y="1905000"/>
            <a:ext cx="4498848" cy="4572000"/>
          </a:xfrm>
        </p:spPr>
        <p:txBody>
          <a:bodyPr>
            <a:normAutofit fontScale="92500"/>
          </a:bodyPr>
          <a:lstStyle/>
          <a:p>
            <a:r>
              <a:rPr lang="en-US" sz="3600" b="1" dirty="0" smtClean="0">
                <a:solidFill>
                  <a:srgbClr val="FFFF00"/>
                </a:solidFill>
              </a:rPr>
              <a:t>A</a:t>
            </a:r>
            <a:r>
              <a:rPr lang="en-US" sz="3600" dirty="0" smtClean="0"/>
              <a:t>uthor</a:t>
            </a:r>
          </a:p>
          <a:p>
            <a:r>
              <a:rPr lang="en-US" sz="3600" b="1" dirty="0" smtClean="0">
                <a:solidFill>
                  <a:srgbClr val="FFFF00"/>
                </a:solidFill>
              </a:rPr>
              <a:t>R</a:t>
            </a:r>
            <a:r>
              <a:rPr lang="en-US" sz="3600" dirty="0" smtClean="0"/>
              <a:t>eason</a:t>
            </a:r>
          </a:p>
          <a:p>
            <a:r>
              <a:rPr lang="en-US" sz="3600" b="1" dirty="0" smtClean="0">
                <a:solidFill>
                  <a:srgbClr val="FFFF00"/>
                </a:solidFill>
              </a:rPr>
              <a:t>T</a:t>
            </a:r>
            <a:r>
              <a:rPr lang="en-US" sz="3600" dirty="0" smtClean="0"/>
              <a:t>o Whom</a:t>
            </a:r>
          </a:p>
          <a:p>
            <a:r>
              <a:rPr lang="en-US" sz="3600" b="1" dirty="0" smtClean="0">
                <a:solidFill>
                  <a:srgbClr val="FFFF00"/>
                </a:solidFill>
              </a:rPr>
              <a:t>I</a:t>
            </a:r>
            <a:r>
              <a:rPr lang="en-US" sz="3600" dirty="0" smtClean="0"/>
              <a:t>mmediate Effects</a:t>
            </a:r>
          </a:p>
          <a:p>
            <a:r>
              <a:rPr lang="en-US" sz="3600" b="1" dirty="0" smtClean="0">
                <a:solidFill>
                  <a:srgbClr val="FFFF00"/>
                </a:solidFill>
              </a:rPr>
              <a:t>S</a:t>
            </a:r>
            <a:r>
              <a:rPr lang="en-US" sz="3600" dirty="0" smtClean="0"/>
              <a:t>ubsequent Effects</a:t>
            </a:r>
          </a:p>
          <a:p>
            <a:r>
              <a:rPr lang="en-US" sz="3600" b="1" dirty="0" smtClean="0">
                <a:solidFill>
                  <a:srgbClr val="FFFF00"/>
                </a:solidFill>
              </a:rPr>
              <a:t>T</a:t>
            </a:r>
            <a:r>
              <a:rPr lang="en-US" sz="3600" dirty="0" smtClean="0"/>
              <a:t>ime Period </a:t>
            </a:r>
            <a:endParaRPr lang="en-US" sz="3600" dirty="0"/>
          </a:p>
        </p:txBody>
      </p:sp>
      <p:pic>
        <p:nvPicPr>
          <p:cNvPr id="14338" name="Picture 2" descr="http://www.leonardosantana.com.br/LeonardoSantana/HqsOnLine/EstadosAlterados/referencias%20utilizadas%20-%20van-gogh-vincent-starry-night.jpg"/>
          <p:cNvPicPr>
            <a:picLocks noChangeAspect="1" noChangeArrowheads="1"/>
          </p:cNvPicPr>
          <p:nvPr/>
        </p:nvPicPr>
        <p:blipFill>
          <a:blip r:embed="rId2" cstate="print"/>
          <a:srcRect/>
          <a:stretch>
            <a:fillRect/>
          </a:stretch>
        </p:blipFill>
        <p:spPr bwMode="auto">
          <a:xfrm>
            <a:off x="4724400" y="2133600"/>
            <a:ext cx="3905250" cy="3505200"/>
          </a:xfrm>
          <a:prstGeom prst="rect">
            <a:avLst/>
          </a:prstGeom>
          <a:ln>
            <a:noFill/>
          </a:ln>
          <a:effectLst>
            <a:softEdge rad="112500"/>
          </a:effectLst>
        </p:spPr>
      </p:pic>
      <p:sp>
        <p:nvSpPr>
          <p:cNvPr id="6" name="TextBox 5"/>
          <p:cNvSpPr txBox="1"/>
          <p:nvPr/>
        </p:nvSpPr>
        <p:spPr>
          <a:xfrm>
            <a:off x="6934200" y="6400801"/>
            <a:ext cx="1981200" cy="246221"/>
          </a:xfrm>
          <a:prstGeom prst="rect">
            <a:avLst/>
          </a:prstGeom>
          <a:noFill/>
        </p:spPr>
        <p:txBody>
          <a:bodyPr wrap="square" rtlCol="0">
            <a:spAutoFit/>
          </a:bodyPr>
          <a:lstStyle/>
          <a:p>
            <a:r>
              <a:rPr lang="en-US" sz="1000" dirty="0" smtClean="0"/>
              <a:t>© 2010 AIHE</a:t>
            </a:r>
            <a:endParaRPr lang="en-US" sz="10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srgbClr val="000000">
                      <a:alpha val="43000"/>
                    </a:srgbClr>
                  </a:outerShdw>
                </a:effectLst>
              </a:rPr>
              <a:t>What is R&amp;B?</a:t>
            </a:r>
            <a:endParaRPr lang="en-US"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3886200" y="1905000"/>
            <a:ext cx="5105400" cy="4419600"/>
          </a:xfrm>
        </p:spPr>
        <p:txBody>
          <a:bodyPr>
            <a:normAutofit fontScale="92500" lnSpcReduction="10000"/>
          </a:bodyPr>
          <a:lstStyle/>
          <a:p>
            <a:r>
              <a:rPr lang="en-US" dirty="0" smtClean="0"/>
              <a:t>R&amp;B is the logical extension of the ARTIST analysis.</a:t>
            </a:r>
          </a:p>
          <a:p>
            <a:r>
              <a:rPr lang="en-US" dirty="0" smtClean="0"/>
              <a:t>R&amp;B stand for Reliability and Big picture ideas respectively.</a:t>
            </a:r>
          </a:p>
          <a:p>
            <a:r>
              <a:rPr lang="en-US" dirty="0" smtClean="0"/>
              <a:t>It is absolutely imperative that students have a grasp of the reliability of historical documents as well as the big picture ideas contained in them.</a:t>
            </a:r>
          </a:p>
        </p:txBody>
      </p:sp>
      <p:pic>
        <p:nvPicPr>
          <p:cNvPr id="15362" name="Picture 2" descr="http://www.atomicart.com/Typography/RNB.jpg"/>
          <p:cNvPicPr>
            <a:picLocks noChangeAspect="1" noChangeArrowheads="1"/>
          </p:cNvPicPr>
          <p:nvPr/>
        </p:nvPicPr>
        <p:blipFill>
          <a:blip r:embed="rId2" cstate="print"/>
          <a:srcRect/>
          <a:stretch>
            <a:fillRect/>
          </a:stretch>
        </p:blipFill>
        <p:spPr bwMode="auto">
          <a:xfrm>
            <a:off x="0" y="2133600"/>
            <a:ext cx="3790950" cy="3495675"/>
          </a:xfrm>
          <a:prstGeom prst="rect">
            <a:avLst/>
          </a:prstGeom>
          <a:ln>
            <a:noFill/>
          </a:ln>
          <a:effectLst>
            <a:softEdge rad="112500"/>
          </a:effectLst>
        </p:spPr>
      </p:pic>
      <p:sp>
        <p:nvSpPr>
          <p:cNvPr id="8" name="&quot;No&quot; Symbol 7"/>
          <p:cNvSpPr/>
          <p:nvPr/>
        </p:nvSpPr>
        <p:spPr>
          <a:xfrm>
            <a:off x="152400" y="2286000"/>
            <a:ext cx="3657600" cy="3200400"/>
          </a:xfrm>
          <a:prstGeom prst="noSmoking">
            <a:avLst>
              <a:gd name="adj" fmla="val 5959"/>
            </a:avLst>
          </a:prstGeom>
          <a:solidFill>
            <a:srgbClr val="D755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7239000" y="6400800"/>
            <a:ext cx="1676400" cy="307777"/>
          </a:xfrm>
          <a:prstGeom prst="rect">
            <a:avLst/>
          </a:prstGeom>
          <a:noFill/>
        </p:spPr>
        <p:txBody>
          <a:bodyPr wrap="square" rtlCol="0">
            <a:spAutoFit/>
          </a:bodyPr>
          <a:lstStyle/>
          <a:p>
            <a:r>
              <a:rPr lang="en-US" sz="1400" dirty="0" smtClean="0"/>
              <a:t>© 2010 AIHE</a:t>
            </a:r>
            <a:endParaRPr lang="en-US" sz="1400" dirty="0"/>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The Albany Plan of Union</a:t>
            </a:r>
            <a:endParaRPr lang="en-US" sz="4400" dirty="0"/>
          </a:p>
        </p:txBody>
      </p:sp>
      <p:sp>
        <p:nvSpPr>
          <p:cNvPr id="4" name="Footer Placeholder 3"/>
          <p:cNvSpPr>
            <a:spLocks noGrp="1"/>
          </p:cNvSpPr>
          <p:nvPr>
            <p:ph type="ftr" sz="quarter" idx="10"/>
          </p:nvPr>
        </p:nvSpPr>
        <p:spPr/>
        <p:txBody>
          <a:bodyPr/>
          <a:lstStyle/>
          <a:p>
            <a:r>
              <a:rPr lang="en-US" smtClean="0"/>
              <a:t>(c) 2010 AIHE</a:t>
            </a:r>
            <a:endParaRPr lang="en-US"/>
          </a:p>
        </p:txBody>
      </p:sp>
      <p:pic>
        <p:nvPicPr>
          <p:cNvPr id="6" name="Picture 2" descr="http://www.learnnc.org/lp/media/uploads/2007/12/join_or_die.jpg"/>
          <p:cNvPicPr>
            <a:picLocks noChangeAspect="1" noChangeArrowheads="1"/>
          </p:cNvPicPr>
          <p:nvPr/>
        </p:nvPicPr>
        <p:blipFill>
          <a:blip r:embed="rId2" cstate="print"/>
          <a:srcRect/>
          <a:stretch>
            <a:fillRect/>
          </a:stretch>
        </p:blipFill>
        <p:spPr bwMode="auto">
          <a:xfrm>
            <a:off x="1219200" y="1752600"/>
            <a:ext cx="6629400" cy="4656367"/>
          </a:xfrm>
          <a:prstGeom prst="rect">
            <a:avLst/>
          </a:prstGeom>
          <a:noFill/>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More British Issues</a:t>
            </a:r>
            <a:endParaRPr lang="en-US" sz="4400" dirty="0"/>
          </a:p>
        </p:txBody>
      </p:sp>
      <p:sp>
        <p:nvSpPr>
          <p:cNvPr id="4" name="Content Placeholder 3"/>
          <p:cNvSpPr>
            <a:spLocks noGrp="1"/>
          </p:cNvSpPr>
          <p:nvPr>
            <p:ph sz="half" idx="1"/>
          </p:nvPr>
        </p:nvSpPr>
        <p:spPr>
          <a:xfrm>
            <a:off x="228600" y="1828800"/>
            <a:ext cx="4038600" cy="4724400"/>
          </a:xfrm>
        </p:spPr>
        <p:txBody>
          <a:bodyPr>
            <a:normAutofit fontScale="92500" lnSpcReduction="20000"/>
          </a:bodyPr>
          <a:lstStyle/>
          <a:p>
            <a:r>
              <a:rPr lang="en-US" dirty="0" smtClean="0"/>
              <a:t>American dialect and words </a:t>
            </a:r>
          </a:p>
          <a:p>
            <a:r>
              <a:rPr lang="en-US" dirty="0" smtClean="0"/>
              <a:t>America seeming to drift apart from Britain</a:t>
            </a:r>
          </a:p>
          <a:p>
            <a:r>
              <a:rPr lang="en-US" dirty="0" smtClean="0"/>
              <a:t>Immigration of Scotts-Irish and Germans</a:t>
            </a:r>
          </a:p>
          <a:p>
            <a:r>
              <a:rPr lang="en-US" dirty="0" smtClean="0"/>
              <a:t>American behavior in the war</a:t>
            </a:r>
          </a:p>
          <a:p>
            <a:pPr lvl="1"/>
            <a:r>
              <a:rPr lang="en-US" dirty="0" smtClean="0"/>
              <a:t>Poor manpower support</a:t>
            </a:r>
          </a:p>
          <a:p>
            <a:pPr lvl="1"/>
            <a:r>
              <a:rPr lang="en-US" dirty="0" smtClean="0"/>
              <a:t>Trading with enemy</a:t>
            </a:r>
          </a:p>
          <a:p>
            <a:pPr lvl="1"/>
            <a:r>
              <a:rPr lang="en-US" dirty="0" smtClean="0"/>
              <a:t>Profiteering </a:t>
            </a:r>
            <a:endParaRPr lang="en-US" dirty="0"/>
          </a:p>
        </p:txBody>
      </p:sp>
      <p:pic>
        <p:nvPicPr>
          <p:cNvPr id="31746" name="Picture 2" descr="http://www.awesomestories.com/images/user/1222179730.68.jpg"/>
          <p:cNvPicPr>
            <a:picLocks noChangeAspect="1" noChangeArrowheads="1"/>
          </p:cNvPicPr>
          <p:nvPr/>
        </p:nvPicPr>
        <p:blipFill>
          <a:blip r:embed="rId2" cstate="print"/>
          <a:srcRect/>
          <a:stretch>
            <a:fillRect/>
          </a:stretch>
        </p:blipFill>
        <p:spPr bwMode="auto">
          <a:xfrm>
            <a:off x="4572000" y="1828800"/>
            <a:ext cx="3886200" cy="45720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British Solution</a:t>
            </a:r>
            <a:endParaRPr lang="en-US" dirty="0"/>
          </a:p>
        </p:txBody>
      </p:sp>
      <p:sp>
        <p:nvSpPr>
          <p:cNvPr id="6" name="Text Placeholder 5"/>
          <p:cNvSpPr>
            <a:spLocks noGrp="1"/>
          </p:cNvSpPr>
          <p:nvPr>
            <p:ph type="body" idx="1"/>
          </p:nvPr>
        </p:nvSpPr>
        <p:spPr/>
        <p:txBody>
          <a:bodyPr/>
          <a:lstStyle/>
          <a:p>
            <a:r>
              <a:rPr lang="en-US" dirty="0" smtClean="0"/>
              <a:t>Not a great solution but…</a:t>
            </a:r>
            <a:endParaRPr lang="en-US" dirty="0"/>
          </a:p>
        </p:txBody>
      </p:sp>
      <p:sp>
        <p:nvSpPr>
          <p:cNvPr id="7" name="Footer Placeholder 6"/>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Setting the Stage</a:t>
            </a:r>
            <a:endParaRPr lang="en-US" sz="4400" dirty="0"/>
          </a:p>
        </p:txBody>
      </p:sp>
      <p:sp>
        <p:nvSpPr>
          <p:cNvPr id="6" name="Content Placeholder 5"/>
          <p:cNvSpPr>
            <a:spLocks noGrp="1"/>
          </p:cNvSpPr>
          <p:nvPr>
            <p:ph idx="1"/>
          </p:nvPr>
        </p:nvSpPr>
        <p:spPr>
          <a:xfrm>
            <a:off x="838200" y="2057400"/>
            <a:ext cx="7620000" cy="4267200"/>
          </a:xfrm>
        </p:spPr>
        <p:txBody>
          <a:bodyPr/>
          <a:lstStyle/>
          <a:p>
            <a:r>
              <a:rPr lang="en-US" dirty="0" smtClean="0"/>
              <a:t>Before the war many in London thought that they should exert more control over the colonies</a:t>
            </a:r>
          </a:p>
          <a:p>
            <a:pPr lvl="1"/>
            <a:r>
              <a:rPr lang="en-US" dirty="0" smtClean="0"/>
              <a:t>Since 1680’s a series of wars had thwarted this</a:t>
            </a:r>
          </a:p>
          <a:p>
            <a:r>
              <a:rPr lang="en-US" dirty="0" smtClean="0"/>
              <a:t>The wars were part of the greater issue</a:t>
            </a:r>
          </a:p>
          <a:p>
            <a:pPr lvl="1"/>
            <a:r>
              <a:rPr lang="en-US" dirty="0" smtClean="0"/>
              <a:t>Cost lots of money and created debt</a:t>
            </a:r>
          </a:p>
          <a:p>
            <a:pPr lvl="1"/>
            <a:r>
              <a:rPr lang="en-US" dirty="0" smtClean="0"/>
              <a:t>Colonists ought to help pay that debt</a:t>
            </a:r>
            <a:endParaRPr lang="en-US" dirty="0"/>
          </a:p>
        </p:txBody>
      </p:sp>
      <p:sp>
        <p:nvSpPr>
          <p:cNvPr id="7" name="Footer Placeholder 6"/>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Two Components of Revolution</a:t>
            </a:r>
            <a:endParaRPr lang="en-US" sz="4400" dirty="0"/>
          </a:p>
        </p:txBody>
      </p:sp>
      <p:sp>
        <p:nvSpPr>
          <p:cNvPr id="3" name="Text Placeholder 2"/>
          <p:cNvSpPr>
            <a:spLocks noGrp="1"/>
          </p:cNvSpPr>
          <p:nvPr>
            <p:ph idx="1"/>
          </p:nvPr>
        </p:nvSpPr>
        <p:spPr>
          <a:xfrm>
            <a:off x="838200" y="2286000"/>
            <a:ext cx="7620000" cy="3886200"/>
          </a:xfrm>
        </p:spPr>
        <p:txBody>
          <a:bodyPr/>
          <a:lstStyle/>
          <a:p>
            <a:r>
              <a:rPr lang="en-US" dirty="0" smtClean="0"/>
              <a:t>Attempts to End Sovereignty</a:t>
            </a:r>
          </a:p>
          <a:p>
            <a:r>
              <a:rPr lang="en-US" dirty="0" smtClean="0"/>
              <a:t>Establish a Standing Army in America</a:t>
            </a:r>
            <a:endParaRPr lang="en-US" dirty="0"/>
          </a:p>
        </p:txBody>
      </p:sp>
      <p:sp>
        <p:nvSpPr>
          <p:cNvPr id="7" name="TextBox 6"/>
          <p:cNvSpPr txBox="1"/>
          <p:nvPr/>
        </p:nvSpPr>
        <p:spPr>
          <a:xfrm>
            <a:off x="533400" y="3810000"/>
            <a:ext cx="8153400" cy="1384995"/>
          </a:xfrm>
          <a:prstGeom prst="rect">
            <a:avLst/>
          </a:prstGeom>
          <a:noFill/>
        </p:spPr>
        <p:txBody>
          <a:bodyPr wrap="square" rtlCol="0">
            <a:spAutoFit/>
          </a:bodyPr>
          <a:lstStyle/>
          <a:p>
            <a:r>
              <a:rPr lang="en-US" sz="2800" dirty="0" smtClean="0">
                <a:solidFill>
                  <a:schemeClr val="bg1"/>
                </a:solidFill>
                <a:latin typeface="Comic Sans MS" pitchFamily="66" charset="0"/>
              </a:rPr>
              <a:t>But they did not just happen at the end of the French and Indian War, they were in process in the early 1700’s</a:t>
            </a:r>
            <a:endParaRPr lang="en-US" sz="2800" dirty="0">
              <a:solidFill>
                <a:schemeClr val="bg1"/>
              </a:solidFill>
              <a:latin typeface="Comic Sans MS" pitchFamily="66" charset="0"/>
            </a:endParaRPr>
          </a:p>
        </p:txBody>
      </p:sp>
      <p:sp>
        <p:nvSpPr>
          <p:cNvPr id="8" name="Footer Placeholder 7"/>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Leaving Regulars in America</a:t>
            </a:r>
            <a:endParaRPr lang="en-US" sz="4400" dirty="0"/>
          </a:p>
        </p:txBody>
      </p:sp>
      <p:sp>
        <p:nvSpPr>
          <p:cNvPr id="3" name="Content Placeholder 2"/>
          <p:cNvSpPr>
            <a:spLocks noGrp="1"/>
          </p:cNvSpPr>
          <p:nvPr>
            <p:ph sz="half" idx="1"/>
          </p:nvPr>
        </p:nvSpPr>
        <p:spPr>
          <a:xfrm>
            <a:off x="457200" y="1676400"/>
            <a:ext cx="3733800" cy="5181600"/>
          </a:xfrm>
        </p:spPr>
        <p:txBody>
          <a:bodyPr/>
          <a:lstStyle/>
          <a:p>
            <a:r>
              <a:rPr lang="en-US" dirty="0" smtClean="0"/>
              <a:t>Keep an eye on the French colonists</a:t>
            </a:r>
          </a:p>
          <a:p>
            <a:r>
              <a:rPr lang="en-US" dirty="0" smtClean="0"/>
              <a:t>Keep an eye on the Indians</a:t>
            </a:r>
          </a:p>
          <a:p>
            <a:r>
              <a:rPr lang="en-US" dirty="0" smtClean="0"/>
              <a:t>Keep officers employed in the Army</a:t>
            </a:r>
          </a:p>
          <a:p>
            <a:r>
              <a:rPr lang="en-US" dirty="0" smtClean="0"/>
              <a:t>Cost money</a:t>
            </a:r>
          </a:p>
          <a:p>
            <a:pPr lvl="1"/>
            <a:r>
              <a:rPr lang="en-US" dirty="0" smtClean="0"/>
              <a:t>Colonists should pay for them being here</a:t>
            </a:r>
            <a:endParaRPr lang="en-US" dirty="0"/>
          </a:p>
        </p:txBody>
      </p:sp>
      <p:pic>
        <p:nvPicPr>
          <p:cNvPr id="25602" name="Picture 2" descr="http://www.kitcar.com/articles-kitcar/knotts97/knott-redcoatsLoRz.jpg"/>
          <p:cNvPicPr>
            <a:picLocks noChangeAspect="1" noChangeArrowheads="1"/>
          </p:cNvPicPr>
          <p:nvPr/>
        </p:nvPicPr>
        <p:blipFill>
          <a:blip r:embed="rId2" cstate="print"/>
          <a:srcRect/>
          <a:stretch>
            <a:fillRect/>
          </a:stretch>
        </p:blipFill>
        <p:spPr bwMode="auto">
          <a:xfrm>
            <a:off x="4876800" y="1981200"/>
            <a:ext cx="3505200" cy="4568221"/>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Why the Colonists Should Pay</a:t>
            </a:r>
            <a:endParaRPr lang="en-US" sz="4400" dirty="0"/>
          </a:p>
        </p:txBody>
      </p:sp>
      <p:sp>
        <p:nvSpPr>
          <p:cNvPr id="4" name="Content Placeholder 3"/>
          <p:cNvSpPr>
            <a:spLocks noGrp="1"/>
          </p:cNvSpPr>
          <p:nvPr>
            <p:ph sz="half" idx="1"/>
          </p:nvPr>
        </p:nvSpPr>
        <p:spPr>
          <a:xfrm>
            <a:off x="4572000" y="1828800"/>
            <a:ext cx="3962400" cy="4800600"/>
          </a:xfrm>
        </p:spPr>
        <p:txBody>
          <a:bodyPr>
            <a:normAutofit fontScale="92500" lnSpcReduction="10000"/>
          </a:bodyPr>
          <a:lstStyle/>
          <a:p>
            <a:r>
              <a:rPr lang="en-US" dirty="0" smtClean="0"/>
              <a:t>The colonies had benefitted from the war more than anyone</a:t>
            </a:r>
          </a:p>
          <a:p>
            <a:r>
              <a:rPr lang="en-US" dirty="0" smtClean="0"/>
              <a:t>Colonies paid low taxes</a:t>
            </a:r>
          </a:p>
          <a:p>
            <a:r>
              <a:rPr lang="en-US" dirty="0" smtClean="0"/>
              <a:t>Only taxes to the crown that the colonies paid was customs duties</a:t>
            </a:r>
          </a:p>
          <a:p>
            <a:r>
              <a:rPr lang="en-US" dirty="0" smtClean="0"/>
              <a:t>Oh, and the Regulars were sent to protect THEM</a:t>
            </a:r>
            <a:endParaRPr lang="en-US" dirty="0"/>
          </a:p>
        </p:txBody>
      </p:sp>
      <p:pic>
        <p:nvPicPr>
          <p:cNvPr id="24578" name="Picture 2" descr="http://greensleeves.typepad.com/berkshires/images/2008/06/09/don_troiani_bushy_run.jpg"/>
          <p:cNvPicPr>
            <a:picLocks noChangeAspect="1" noChangeArrowheads="1"/>
          </p:cNvPicPr>
          <p:nvPr/>
        </p:nvPicPr>
        <p:blipFill>
          <a:blip r:embed="rId2" cstate="print"/>
          <a:srcRect l="26133" t="20408" b="14286"/>
          <a:stretch>
            <a:fillRect/>
          </a:stretch>
        </p:blipFill>
        <p:spPr bwMode="auto">
          <a:xfrm>
            <a:off x="457200" y="2514600"/>
            <a:ext cx="3957635" cy="32004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in the early-mid 1700’s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British Post-War Goals</a:t>
            </a:r>
            <a:endParaRPr lang="en-US" sz="4400" dirty="0"/>
          </a:p>
        </p:txBody>
      </p:sp>
      <p:sp>
        <p:nvSpPr>
          <p:cNvPr id="3" name="Content Placeholder 2"/>
          <p:cNvSpPr>
            <a:spLocks noGrp="1"/>
          </p:cNvSpPr>
          <p:nvPr>
            <p:ph idx="1"/>
          </p:nvPr>
        </p:nvSpPr>
        <p:spPr/>
        <p:txBody>
          <a:bodyPr/>
          <a:lstStyle/>
          <a:p>
            <a:r>
              <a:rPr lang="en-US" dirty="0" smtClean="0"/>
              <a:t>These were set by the King himself</a:t>
            </a:r>
          </a:p>
          <a:p>
            <a:pPr marL="514350" indent="-514350">
              <a:buFont typeface="+mj-lt"/>
              <a:buAutoNum type="arabicPeriod"/>
            </a:pPr>
            <a:r>
              <a:rPr lang="en-US" dirty="0" smtClean="0"/>
              <a:t>Create a secure and financially stable empire</a:t>
            </a:r>
          </a:p>
          <a:p>
            <a:pPr marL="514350" indent="-514350">
              <a:buFont typeface="+mj-lt"/>
              <a:buAutoNum type="arabicPeriod"/>
            </a:pPr>
            <a:r>
              <a:rPr lang="en-US" dirty="0" smtClean="0"/>
              <a:t>Institute political order in the conquests</a:t>
            </a:r>
          </a:p>
          <a:p>
            <a:pPr marL="514350" indent="-514350">
              <a:buFont typeface="+mj-lt"/>
              <a:buAutoNum type="arabicPeriod"/>
            </a:pPr>
            <a:r>
              <a:rPr lang="en-US" dirty="0" smtClean="0"/>
              <a:t>Restore peace with the Indians</a:t>
            </a:r>
          </a:p>
          <a:p>
            <a:pPr marL="514350" indent="-514350">
              <a:buFont typeface="+mj-lt"/>
              <a:buAutoNum type="arabicPeriod"/>
            </a:pPr>
            <a:r>
              <a:rPr lang="en-US" dirty="0" smtClean="0"/>
              <a:t>Use the prosperity of the older colonies to strengthen the empire</a:t>
            </a:r>
            <a:endParaRPr lang="en-US" dirty="0"/>
          </a:p>
        </p:txBody>
      </p:sp>
      <p:sp>
        <p:nvSpPr>
          <p:cNvPr id="4" name="TextBox 3"/>
          <p:cNvSpPr txBox="1"/>
          <p:nvPr/>
        </p:nvSpPr>
        <p:spPr>
          <a:xfrm>
            <a:off x="533400" y="5486400"/>
            <a:ext cx="8229600" cy="1200329"/>
          </a:xfrm>
          <a:prstGeom prst="rect">
            <a:avLst/>
          </a:prstGeom>
          <a:noFill/>
        </p:spPr>
        <p:txBody>
          <a:bodyPr wrap="square" rtlCol="0">
            <a:spAutoFit/>
          </a:bodyPr>
          <a:lstStyle/>
          <a:p>
            <a:r>
              <a:rPr lang="en-US" sz="2400" dirty="0" smtClean="0">
                <a:solidFill>
                  <a:schemeClr val="bg1"/>
                </a:solidFill>
                <a:latin typeface="Comic Sans MS" pitchFamily="66" charset="0"/>
              </a:rPr>
              <a:t>These had the potential for serious friction because the come from the point of view of the empire and that of America</a:t>
            </a:r>
            <a:endParaRPr lang="en-US" sz="2400" dirty="0">
              <a:solidFill>
                <a:schemeClr val="bg1"/>
              </a:solidFill>
              <a:latin typeface="Comic Sans MS" pitchFamily="66" charset="0"/>
            </a:endParaRPr>
          </a:p>
        </p:txBody>
      </p:sp>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Proclamation of 1763</a:t>
            </a:r>
            <a:endParaRPr lang="en-US" sz="4400" dirty="0"/>
          </a:p>
        </p:txBody>
      </p:sp>
      <p:sp>
        <p:nvSpPr>
          <p:cNvPr id="3" name="Content Placeholder 2"/>
          <p:cNvSpPr>
            <a:spLocks noGrp="1"/>
          </p:cNvSpPr>
          <p:nvPr>
            <p:ph sz="half" idx="1"/>
          </p:nvPr>
        </p:nvSpPr>
        <p:spPr>
          <a:xfrm>
            <a:off x="533400" y="1752600"/>
            <a:ext cx="3733800" cy="5105400"/>
          </a:xfrm>
        </p:spPr>
        <p:txBody>
          <a:bodyPr/>
          <a:lstStyle/>
          <a:p>
            <a:r>
              <a:rPr lang="en-US" dirty="0" smtClean="0"/>
              <a:t>Was designed to be temporary</a:t>
            </a:r>
          </a:p>
          <a:p>
            <a:r>
              <a:rPr lang="en-US" dirty="0" smtClean="0"/>
              <a:t>Try to stem the flood of settlement in the west and make it orderly</a:t>
            </a:r>
          </a:p>
          <a:p>
            <a:r>
              <a:rPr lang="en-US" dirty="0" smtClean="0"/>
              <a:t>Designed to save money </a:t>
            </a:r>
          </a:p>
          <a:p>
            <a:pPr lvl="1"/>
            <a:r>
              <a:rPr lang="en-US" dirty="0" smtClean="0"/>
              <a:t>No wars with the Indians</a:t>
            </a:r>
          </a:p>
        </p:txBody>
      </p:sp>
      <p:pic>
        <p:nvPicPr>
          <p:cNvPr id="23554" name="Picture 2" descr="http://www.backcountrynotes.com/storage/maps/ProclamationLine465px-Map_of_territorial_growth_1775.jpg?__SQUARESPACE_CACHEVERSION=1212355382593"/>
          <p:cNvPicPr>
            <a:picLocks noChangeAspect="1" noChangeArrowheads="1"/>
          </p:cNvPicPr>
          <p:nvPr/>
        </p:nvPicPr>
        <p:blipFill>
          <a:blip r:embed="rId2" cstate="print"/>
          <a:srcRect l="6667" t="5162" r="6667" b="12238"/>
          <a:stretch>
            <a:fillRect/>
          </a:stretch>
        </p:blipFill>
        <p:spPr bwMode="auto">
          <a:xfrm>
            <a:off x="4572000" y="1828800"/>
            <a:ext cx="3886200" cy="4783016"/>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backcountrynotes.com/storage/maps/ProclamationLine465px-Map_of_territorial_growth_1775.jpg?__SQUARESPACE_CACHEVERSION=1212355382593"/>
          <p:cNvPicPr>
            <a:picLocks noChangeAspect="1" noChangeArrowheads="1"/>
          </p:cNvPicPr>
          <p:nvPr/>
        </p:nvPicPr>
        <p:blipFill>
          <a:blip r:embed="rId2" cstate="print"/>
          <a:srcRect l="6667" t="5162" r="6667" b="12238"/>
          <a:stretch>
            <a:fillRect/>
          </a:stretch>
        </p:blipFill>
        <p:spPr bwMode="auto">
          <a:xfrm>
            <a:off x="0" y="0"/>
            <a:ext cx="9144000" cy="6846278"/>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Admiralty Courts</a:t>
            </a:r>
            <a:endParaRPr lang="en-US" sz="4400" dirty="0"/>
          </a:p>
        </p:txBody>
      </p:sp>
      <p:sp>
        <p:nvSpPr>
          <p:cNvPr id="4" name="Content Placeholder 3"/>
          <p:cNvSpPr>
            <a:spLocks noGrp="1"/>
          </p:cNvSpPr>
          <p:nvPr>
            <p:ph sz="half" idx="1"/>
          </p:nvPr>
        </p:nvSpPr>
        <p:spPr>
          <a:xfrm>
            <a:off x="5181600" y="1828800"/>
            <a:ext cx="3733800" cy="4876800"/>
          </a:xfrm>
        </p:spPr>
        <p:txBody>
          <a:bodyPr/>
          <a:lstStyle/>
          <a:p>
            <a:r>
              <a:rPr lang="en-US" dirty="0" smtClean="0"/>
              <a:t>Designed to make sure that money flowed to Britain</a:t>
            </a:r>
          </a:p>
          <a:p>
            <a:r>
              <a:rPr lang="en-US" dirty="0" smtClean="0"/>
              <a:t>Limit graft at the customs houses</a:t>
            </a:r>
          </a:p>
          <a:p>
            <a:r>
              <a:rPr lang="en-US" dirty="0" smtClean="0"/>
              <a:t>Limit smuggling</a:t>
            </a:r>
          </a:p>
          <a:p>
            <a:r>
              <a:rPr lang="en-US" dirty="0" smtClean="0"/>
              <a:t>Reduce influence of local juries and mobs</a:t>
            </a:r>
            <a:endParaRPr lang="en-US" dirty="0"/>
          </a:p>
        </p:txBody>
      </p:sp>
      <p:pic>
        <p:nvPicPr>
          <p:cNvPr id="22530" name="Picture 2" descr="http://www.noquartergiven.net/images/pip15trial.jpg"/>
          <p:cNvPicPr>
            <a:picLocks noChangeAspect="1" noChangeArrowheads="1"/>
          </p:cNvPicPr>
          <p:nvPr/>
        </p:nvPicPr>
        <p:blipFill>
          <a:blip r:embed="rId2" cstate="print"/>
          <a:srcRect/>
          <a:stretch>
            <a:fillRect/>
          </a:stretch>
        </p:blipFill>
        <p:spPr bwMode="auto">
          <a:xfrm>
            <a:off x="609600" y="2286000"/>
            <a:ext cx="4408712" cy="32766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Currency Act (1764)</a:t>
            </a:r>
            <a:endParaRPr lang="en-US" sz="4400" dirty="0"/>
          </a:p>
        </p:txBody>
      </p:sp>
      <p:sp>
        <p:nvSpPr>
          <p:cNvPr id="3" name="Content Placeholder 2"/>
          <p:cNvSpPr>
            <a:spLocks noGrp="1"/>
          </p:cNvSpPr>
          <p:nvPr>
            <p:ph sz="half" idx="1"/>
          </p:nvPr>
        </p:nvSpPr>
        <p:spPr>
          <a:xfrm>
            <a:off x="533400" y="1676400"/>
            <a:ext cx="3962400" cy="5181600"/>
          </a:xfrm>
        </p:spPr>
        <p:txBody>
          <a:bodyPr>
            <a:normAutofit/>
          </a:bodyPr>
          <a:lstStyle/>
          <a:p>
            <a:r>
              <a:rPr lang="en-US" dirty="0" smtClean="0"/>
              <a:t>Colonies could not issue inflated paper money</a:t>
            </a:r>
          </a:p>
          <a:p>
            <a:r>
              <a:rPr lang="en-US" dirty="0" smtClean="0"/>
              <a:t>Designed to protect English creditors</a:t>
            </a:r>
          </a:p>
          <a:p>
            <a:r>
              <a:rPr lang="en-US" dirty="0" smtClean="0"/>
              <a:t>Debts paid in gold or silver or money backed by it</a:t>
            </a:r>
          </a:p>
          <a:p>
            <a:r>
              <a:rPr lang="en-US" dirty="0" smtClean="0"/>
              <a:t>Colonial money to have same value as that in Britain</a:t>
            </a:r>
            <a:endParaRPr lang="en-US" dirty="0"/>
          </a:p>
        </p:txBody>
      </p:sp>
      <p:pic>
        <p:nvPicPr>
          <p:cNvPr id="21506" name="Picture 2" descr="http://aphistory2010.yolasite.com/resources/currency_1_ref.jpg"/>
          <p:cNvPicPr>
            <a:picLocks noChangeAspect="1" noChangeArrowheads="1"/>
          </p:cNvPicPr>
          <p:nvPr/>
        </p:nvPicPr>
        <p:blipFill>
          <a:blip r:embed="rId2" cstate="print"/>
          <a:srcRect/>
          <a:stretch>
            <a:fillRect/>
          </a:stretch>
        </p:blipFill>
        <p:spPr bwMode="auto">
          <a:xfrm>
            <a:off x="4724400" y="1828800"/>
            <a:ext cx="3581400" cy="4838092"/>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Sugar Act</a:t>
            </a:r>
            <a:endParaRPr lang="en-US" sz="4400" dirty="0"/>
          </a:p>
        </p:txBody>
      </p:sp>
      <p:sp>
        <p:nvSpPr>
          <p:cNvPr id="4" name="Content Placeholder 3"/>
          <p:cNvSpPr>
            <a:spLocks noGrp="1"/>
          </p:cNvSpPr>
          <p:nvPr>
            <p:ph sz="half" idx="1"/>
          </p:nvPr>
        </p:nvSpPr>
        <p:spPr>
          <a:xfrm>
            <a:off x="4800600" y="1905000"/>
            <a:ext cx="3733800" cy="4953000"/>
          </a:xfrm>
        </p:spPr>
        <p:txBody>
          <a:bodyPr/>
          <a:lstStyle/>
          <a:p>
            <a:r>
              <a:rPr lang="en-US" dirty="0" smtClean="0"/>
              <a:t>Explicitly designed to raise revenue</a:t>
            </a:r>
          </a:p>
          <a:p>
            <a:r>
              <a:rPr lang="en-US" dirty="0" smtClean="0"/>
              <a:t>Actually REDUCED taxes on sugar and molasses to help stem smuggling and bribery</a:t>
            </a:r>
            <a:endParaRPr lang="en-US" dirty="0"/>
          </a:p>
        </p:txBody>
      </p:sp>
      <p:pic>
        <p:nvPicPr>
          <p:cNvPr id="20482" name="Picture 2" descr="http://xtimeline.s3.amazonaws.com/Upload/Use200811080759330885225/Elt200811080819327293489.jpg"/>
          <p:cNvPicPr>
            <a:picLocks noChangeAspect="1" noChangeArrowheads="1"/>
          </p:cNvPicPr>
          <p:nvPr/>
        </p:nvPicPr>
        <p:blipFill>
          <a:blip r:embed="rId2" cstate="print"/>
          <a:srcRect/>
          <a:stretch>
            <a:fillRect/>
          </a:stretch>
        </p:blipFill>
        <p:spPr bwMode="auto">
          <a:xfrm>
            <a:off x="533400" y="2057400"/>
            <a:ext cx="2971800" cy="4286756"/>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Mutiny Act (Quartering Act)</a:t>
            </a:r>
            <a:endParaRPr lang="en-US" sz="4400" dirty="0"/>
          </a:p>
        </p:txBody>
      </p:sp>
      <p:sp>
        <p:nvSpPr>
          <p:cNvPr id="3" name="Content Placeholder 2"/>
          <p:cNvSpPr>
            <a:spLocks noGrp="1"/>
          </p:cNvSpPr>
          <p:nvPr>
            <p:ph sz="half" idx="1"/>
          </p:nvPr>
        </p:nvSpPr>
        <p:spPr>
          <a:xfrm>
            <a:off x="5181600" y="1905000"/>
            <a:ext cx="3733800" cy="4953000"/>
          </a:xfrm>
        </p:spPr>
        <p:txBody>
          <a:bodyPr/>
          <a:lstStyle/>
          <a:p>
            <a:r>
              <a:rPr lang="en-US" dirty="0" smtClean="0"/>
              <a:t>Designed to save money by economizing the housing of soldiers in America</a:t>
            </a:r>
          </a:p>
          <a:p>
            <a:pPr lvl="1"/>
            <a:r>
              <a:rPr lang="en-US" dirty="0" smtClean="0"/>
              <a:t>Barracks cost money</a:t>
            </a:r>
          </a:p>
          <a:p>
            <a:r>
              <a:rPr lang="en-US" dirty="0" smtClean="0"/>
              <a:t>This would lessen the debt which would result in lower taxes</a:t>
            </a:r>
            <a:endParaRPr lang="en-US" dirty="0"/>
          </a:p>
        </p:txBody>
      </p:sp>
      <p:pic>
        <p:nvPicPr>
          <p:cNvPr id="19458" name="Picture 2" descr="http://mrzindman.com/Zindman%20Class%20Web%20Page/Zindman%20Web%20Site%20Folders/American%20Revolution/images%20american%20revolution/quartering%20act.jpg"/>
          <p:cNvPicPr>
            <a:picLocks noChangeAspect="1" noChangeArrowheads="1"/>
          </p:cNvPicPr>
          <p:nvPr/>
        </p:nvPicPr>
        <p:blipFill>
          <a:blip r:embed="rId2" cstate="print"/>
          <a:srcRect/>
          <a:stretch>
            <a:fillRect/>
          </a:stretch>
        </p:blipFill>
        <p:spPr bwMode="auto">
          <a:xfrm>
            <a:off x="762000" y="2514600"/>
            <a:ext cx="3818464" cy="31242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Stamp Act</a:t>
            </a:r>
            <a:endParaRPr lang="en-US" sz="4400" dirty="0"/>
          </a:p>
        </p:txBody>
      </p:sp>
      <p:sp>
        <p:nvSpPr>
          <p:cNvPr id="4" name="Content Placeholder 3"/>
          <p:cNvSpPr>
            <a:spLocks noGrp="1"/>
          </p:cNvSpPr>
          <p:nvPr>
            <p:ph sz="half" idx="1"/>
          </p:nvPr>
        </p:nvSpPr>
        <p:spPr>
          <a:xfrm>
            <a:off x="533400" y="1905000"/>
            <a:ext cx="3962400" cy="4953000"/>
          </a:xfrm>
        </p:spPr>
        <p:txBody>
          <a:bodyPr>
            <a:normAutofit lnSpcReduction="10000"/>
          </a:bodyPr>
          <a:lstStyle/>
          <a:p>
            <a:r>
              <a:rPr lang="en-US" dirty="0" smtClean="0"/>
              <a:t>The most hated of all</a:t>
            </a:r>
          </a:p>
          <a:p>
            <a:r>
              <a:rPr lang="en-US" dirty="0" smtClean="0"/>
              <a:t>Came at the wrong time </a:t>
            </a:r>
          </a:p>
          <a:p>
            <a:pPr lvl="1"/>
            <a:r>
              <a:rPr lang="en-US" dirty="0" smtClean="0"/>
              <a:t>War saw colonial internal taxes go up sharply </a:t>
            </a:r>
          </a:p>
          <a:p>
            <a:r>
              <a:rPr lang="en-US" dirty="0" smtClean="0"/>
              <a:t>This type of tax was very new to America</a:t>
            </a:r>
          </a:p>
          <a:p>
            <a:r>
              <a:rPr lang="en-US" dirty="0" smtClean="0"/>
              <a:t>Americans wondered where the bounds of Parliament were</a:t>
            </a:r>
            <a:endParaRPr lang="en-US" dirty="0"/>
          </a:p>
        </p:txBody>
      </p:sp>
      <p:pic>
        <p:nvPicPr>
          <p:cNvPr id="18434" name="Picture 2" descr="http://www.cr-cath.pvt.k12.ia.us/lasalle/Resources/Rev%20War%20Websites/Hunter%20Derek%20Jake%20Rev.%20War/Derek%20B%20Rev%20War/Skeleton%20stamp%20act.jpg"/>
          <p:cNvPicPr>
            <a:picLocks noChangeAspect="1" noChangeArrowheads="1"/>
          </p:cNvPicPr>
          <p:nvPr/>
        </p:nvPicPr>
        <p:blipFill>
          <a:blip r:embed="rId2" cstate="print"/>
          <a:srcRect/>
          <a:stretch>
            <a:fillRect/>
          </a:stretch>
        </p:blipFill>
        <p:spPr bwMode="auto">
          <a:xfrm>
            <a:off x="4876800" y="2057400"/>
            <a:ext cx="3581400" cy="4591538"/>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1600" y="1828800"/>
            <a:ext cx="6858000" cy="434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sz="4400" dirty="0" smtClean="0"/>
              <a:t>The Stamp Act Congress</a:t>
            </a:r>
            <a:endParaRPr lang="en-US" sz="4400" dirty="0"/>
          </a:p>
        </p:txBody>
      </p:sp>
      <p:sp>
        <p:nvSpPr>
          <p:cNvPr id="5" name="Footer Placeholder 4"/>
          <p:cNvSpPr>
            <a:spLocks noGrp="1"/>
          </p:cNvSpPr>
          <p:nvPr>
            <p:ph type="ftr" sz="quarter" idx="10"/>
          </p:nvPr>
        </p:nvSpPr>
        <p:spPr/>
        <p:txBody>
          <a:bodyPr/>
          <a:lstStyle/>
          <a:p>
            <a:r>
              <a:rPr lang="en-US" smtClean="0"/>
              <a:t>(c) 2010 AIHE</a:t>
            </a:r>
            <a:endParaRPr lang="en-US"/>
          </a:p>
        </p:txBody>
      </p:sp>
      <p:pic>
        <p:nvPicPr>
          <p:cNvPr id="7" name="Picture 6"/>
          <p:cNvPicPr>
            <a:picLocks noChangeAspect="1"/>
          </p:cNvPicPr>
          <p:nvPr/>
        </p:nvPicPr>
        <p:blipFill>
          <a:blip r:embed="rId2" cstate="print"/>
          <a:stretch>
            <a:fillRect/>
          </a:stretch>
        </p:blipFill>
        <p:spPr>
          <a:xfrm>
            <a:off x="1371600" y="1752600"/>
            <a:ext cx="6858000" cy="4495800"/>
          </a:xfrm>
          <a:prstGeom prst="rect">
            <a:avLst/>
          </a:prstGeom>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this leaves things</a:t>
            </a:r>
            <a:endParaRPr lang="en-US" dirty="0"/>
          </a:p>
        </p:txBody>
      </p:sp>
      <p:sp>
        <p:nvSpPr>
          <p:cNvPr id="6" name="Text Placeholder 5"/>
          <p:cNvSpPr>
            <a:spLocks noGrp="1"/>
          </p:cNvSpPr>
          <p:nvPr>
            <p:ph type="body" idx="1"/>
          </p:nvPr>
        </p:nvSpPr>
        <p:spPr/>
        <p:txBody>
          <a:bodyPr/>
          <a:lstStyle/>
          <a:p>
            <a:r>
              <a:rPr lang="en-US" dirty="0" smtClean="0"/>
              <a:t>In a bad way</a:t>
            </a:r>
            <a:endParaRPr lang="en-US" dirty="0"/>
          </a:p>
        </p:txBody>
      </p:sp>
      <p:sp>
        <p:nvSpPr>
          <p:cNvPr id="7" name="Footer Placeholder 6"/>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Similarities with British</a:t>
            </a:r>
            <a:endParaRPr lang="en-US" sz="4400" dirty="0"/>
          </a:p>
        </p:txBody>
      </p:sp>
      <p:sp>
        <p:nvSpPr>
          <p:cNvPr id="4" name="Content Placeholder 3"/>
          <p:cNvSpPr>
            <a:spLocks noGrp="1"/>
          </p:cNvSpPr>
          <p:nvPr>
            <p:ph sz="half" idx="1"/>
          </p:nvPr>
        </p:nvSpPr>
        <p:spPr>
          <a:xfrm>
            <a:off x="533400" y="1828800"/>
            <a:ext cx="4038600" cy="4800600"/>
          </a:xfrm>
        </p:spPr>
        <p:txBody>
          <a:bodyPr>
            <a:normAutofit fontScale="85000" lnSpcReduction="20000"/>
          </a:bodyPr>
          <a:lstStyle/>
          <a:p>
            <a:r>
              <a:rPr lang="en-US" dirty="0" smtClean="0"/>
              <a:t>Descendants of those who left England</a:t>
            </a:r>
          </a:p>
          <a:p>
            <a:r>
              <a:rPr lang="en-US" dirty="0" smtClean="0"/>
              <a:t>Thought of themselves as English</a:t>
            </a:r>
          </a:p>
          <a:p>
            <a:r>
              <a:rPr lang="en-US" dirty="0" smtClean="0"/>
              <a:t>Spoke English as official language</a:t>
            </a:r>
          </a:p>
          <a:p>
            <a:r>
              <a:rPr lang="en-US" dirty="0" smtClean="0"/>
              <a:t>Legal system was based on English common law</a:t>
            </a:r>
          </a:p>
          <a:p>
            <a:r>
              <a:rPr lang="en-US" dirty="0" smtClean="0"/>
              <a:t>Political system mimicked England</a:t>
            </a:r>
          </a:p>
          <a:p>
            <a:r>
              <a:rPr lang="en-US" dirty="0" smtClean="0"/>
              <a:t>Similar diet and dress</a:t>
            </a:r>
          </a:p>
          <a:p>
            <a:r>
              <a:rPr lang="en-US" dirty="0" smtClean="0"/>
              <a:t>Same holidays and pastimes</a:t>
            </a:r>
            <a:endParaRPr lang="en-US" dirty="0"/>
          </a:p>
        </p:txBody>
      </p:sp>
      <p:pic>
        <p:nvPicPr>
          <p:cNvPr id="41986" name="Picture 2" descr="http://www.independent.co.uk/multimedia/archive/00206/pilgrim_206808s.jpg"/>
          <p:cNvPicPr>
            <a:picLocks noChangeAspect="1" noChangeArrowheads="1"/>
          </p:cNvPicPr>
          <p:nvPr/>
        </p:nvPicPr>
        <p:blipFill>
          <a:blip r:embed="rId2" cstate="print"/>
          <a:srcRect/>
          <a:stretch>
            <a:fillRect/>
          </a:stretch>
        </p:blipFill>
        <p:spPr bwMode="auto">
          <a:xfrm>
            <a:off x="4572000" y="2057400"/>
            <a:ext cx="4114800" cy="4010026"/>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Tyranny vs. Freedom</a:t>
            </a:r>
            <a:endParaRPr lang="en-US" sz="4400" dirty="0"/>
          </a:p>
        </p:txBody>
      </p:sp>
      <p:sp>
        <p:nvSpPr>
          <p:cNvPr id="3" name="Content Placeholder 2"/>
          <p:cNvSpPr>
            <a:spLocks noGrp="1"/>
          </p:cNvSpPr>
          <p:nvPr>
            <p:ph idx="1"/>
          </p:nvPr>
        </p:nvSpPr>
        <p:spPr/>
        <p:txBody>
          <a:bodyPr/>
          <a:lstStyle/>
          <a:p>
            <a:r>
              <a:rPr lang="en-US" dirty="0" smtClean="0"/>
              <a:t>Big question is who has the power to tax?</a:t>
            </a:r>
          </a:p>
          <a:p>
            <a:r>
              <a:rPr lang="en-US" dirty="0" smtClean="0"/>
              <a:t>Whig ideology states that property is the bulwark of freedom and taxation is a threat to property</a:t>
            </a:r>
          </a:p>
          <a:p>
            <a:pPr lvl="1"/>
            <a:r>
              <a:rPr lang="en-US" dirty="0" smtClean="0"/>
              <a:t>Only local taxation is appropriate since it is responsive and controllable</a:t>
            </a:r>
          </a:p>
          <a:p>
            <a:r>
              <a:rPr lang="en-US" dirty="0" smtClean="0"/>
              <a:t>Parliament believes emphatically that it has the power to tax as it sees fit</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Whig Ideology Expressed</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smtClean="0"/>
              <a:t>Stamp Act reduced people to a form of slavery</a:t>
            </a:r>
          </a:p>
          <a:p>
            <a:r>
              <a:rPr lang="en-US" dirty="0" smtClean="0"/>
              <a:t>Violent protests erupted</a:t>
            </a:r>
          </a:p>
          <a:p>
            <a:r>
              <a:rPr lang="en-US" dirty="0" smtClean="0"/>
              <a:t>Town meetings were held to establish “rights as Englishmen”</a:t>
            </a:r>
          </a:p>
          <a:p>
            <a:r>
              <a:rPr lang="en-US" dirty="0" smtClean="0"/>
              <a:t>Colonial leaders began to analyze the colonies’ role in the empire</a:t>
            </a:r>
          </a:p>
          <a:p>
            <a:pPr lvl="1"/>
            <a:r>
              <a:rPr lang="en-US" dirty="0" smtClean="0"/>
              <a:t>Determined that Parliament’s rights over the colonies was limited</a:t>
            </a:r>
          </a:p>
          <a:p>
            <a:pPr lvl="1"/>
            <a:r>
              <a:rPr lang="en-US" dirty="0" smtClean="0"/>
              <a:t>Parliament had no power to tax the colonies</a:t>
            </a:r>
          </a:p>
          <a:p>
            <a:pPr lvl="2"/>
            <a:r>
              <a:rPr lang="en-US" dirty="0" smtClean="0"/>
              <a:t>Taxation without representation was tyrannical</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438400"/>
            <a:ext cx="6934200" cy="2862322"/>
          </a:xfrm>
          <a:prstGeom prst="rect">
            <a:avLst/>
          </a:prstGeom>
          <a:noFill/>
        </p:spPr>
        <p:txBody>
          <a:bodyPr wrap="square" rtlCol="0">
            <a:spAutoFit/>
          </a:bodyPr>
          <a:lstStyle/>
          <a:p>
            <a:pPr algn="ctr"/>
            <a:r>
              <a:rPr lang="en-US" sz="6000" dirty="0" smtClean="0">
                <a:solidFill>
                  <a:schemeClr val="bg1"/>
                </a:solidFill>
                <a:latin typeface="Comic Sans MS" pitchFamily="66" charset="0"/>
              </a:rPr>
              <a:t>Now comes the Road to Revolution!</a:t>
            </a:r>
            <a:endParaRPr lang="en-US" sz="6000" dirty="0">
              <a:solidFill>
                <a:schemeClr val="bg1"/>
              </a:solidFill>
              <a:latin typeface="Comic Sans MS" pitchFamily="66" charset="0"/>
            </a:endParaRPr>
          </a:p>
        </p:txBody>
      </p:sp>
      <p:sp>
        <p:nvSpPr>
          <p:cNvPr id="3" name="Footer Placeholder 2"/>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Bibliography</a:t>
            </a:r>
            <a:endParaRPr lang="en-US" sz="4400" dirty="0"/>
          </a:p>
        </p:txBody>
      </p:sp>
      <p:sp>
        <p:nvSpPr>
          <p:cNvPr id="3" name="Content Placeholder 2"/>
          <p:cNvSpPr>
            <a:spLocks noGrp="1"/>
          </p:cNvSpPr>
          <p:nvPr>
            <p:ph idx="1"/>
          </p:nvPr>
        </p:nvSpPr>
        <p:spPr>
          <a:xfrm>
            <a:off x="838200" y="1905000"/>
            <a:ext cx="7620000" cy="4648200"/>
          </a:xfrm>
        </p:spPr>
        <p:txBody>
          <a:bodyPr>
            <a:normAutofit fontScale="92500" lnSpcReduction="20000"/>
          </a:bodyPr>
          <a:lstStyle/>
          <a:p>
            <a:r>
              <a:rPr lang="en-US" sz="2400" dirty="0" err="1" smtClean="0"/>
              <a:t>Ferling</a:t>
            </a:r>
            <a:r>
              <a:rPr lang="en-US" sz="2400" dirty="0" smtClean="0"/>
              <a:t>, John. </a:t>
            </a:r>
            <a:r>
              <a:rPr lang="en-US" sz="2400" i="1" dirty="0" smtClean="0"/>
              <a:t>A Leap in the Dark: The Struggle to Create the American Republic.</a:t>
            </a:r>
            <a:r>
              <a:rPr lang="en-US" sz="2400" dirty="0" smtClean="0"/>
              <a:t> New York: Oxford University Press, 2003.</a:t>
            </a:r>
          </a:p>
          <a:p>
            <a:r>
              <a:rPr lang="en-US" sz="2400" dirty="0" smtClean="0"/>
              <a:t>Martin, James. </a:t>
            </a:r>
            <a:r>
              <a:rPr lang="en-US" sz="2400" i="1" dirty="0" smtClean="0"/>
              <a:t>A Respectable Army: The Military Origins of the Republic.</a:t>
            </a:r>
            <a:r>
              <a:rPr lang="en-US" sz="2400" dirty="0" smtClean="0"/>
              <a:t> Wheeling: Harlan Davidson, 2006.</a:t>
            </a:r>
          </a:p>
          <a:p>
            <a:r>
              <a:rPr lang="en-US" sz="2400" dirty="0" smtClean="0"/>
              <a:t>Anderson, Fred. </a:t>
            </a:r>
            <a:r>
              <a:rPr lang="en-US" sz="2400" i="1" dirty="0" smtClean="0"/>
              <a:t>The Crucible of War: The Seven Years War and the Fate of the British Empire in North America.</a:t>
            </a:r>
            <a:r>
              <a:rPr lang="en-US" sz="2400" dirty="0" smtClean="0"/>
              <a:t> New York: Vintage Books, 2000.</a:t>
            </a:r>
          </a:p>
          <a:p>
            <a:r>
              <a:rPr lang="en-US" sz="2400" dirty="0" err="1" smtClean="0"/>
              <a:t>Bailyn</a:t>
            </a:r>
            <a:r>
              <a:rPr lang="en-US" sz="2400" dirty="0" smtClean="0"/>
              <a:t>, Bernard. </a:t>
            </a:r>
            <a:r>
              <a:rPr lang="en-US" sz="2400" i="1" dirty="0" smtClean="0"/>
              <a:t>The Ideological Origins of the American Revolution.</a:t>
            </a:r>
            <a:r>
              <a:rPr lang="en-US" sz="2400" dirty="0" smtClean="0"/>
              <a:t> Cambridge: Harvard University Press, 1967.</a:t>
            </a:r>
          </a:p>
          <a:p>
            <a:r>
              <a:rPr lang="en-US" sz="2400" dirty="0" err="1" smtClean="0"/>
              <a:t>Grenier</a:t>
            </a:r>
            <a:r>
              <a:rPr lang="en-US" sz="2400" dirty="0" smtClean="0"/>
              <a:t>, John. </a:t>
            </a:r>
            <a:r>
              <a:rPr lang="en-US" sz="2400" i="1" dirty="0" smtClean="0"/>
              <a:t>The First Way of War: American War Making on the Frontier.</a:t>
            </a:r>
            <a:r>
              <a:rPr lang="en-US" sz="2400" dirty="0" smtClean="0"/>
              <a:t> New York: Cambridge University Press, 2005.</a:t>
            </a:r>
            <a:endParaRPr lang="en-US" sz="2400"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Differences with British</a:t>
            </a:r>
            <a:endParaRPr lang="en-US" sz="4400" dirty="0"/>
          </a:p>
        </p:txBody>
      </p:sp>
      <p:sp>
        <p:nvSpPr>
          <p:cNvPr id="4" name="Content Placeholder 3"/>
          <p:cNvSpPr>
            <a:spLocks noGrp="1"/>
          </p:cNvSpPr>
          <p:nvPr>
            <p:ph sz="half" idx="1"/>
          </p:nvPr>
        </p:nvSpPr>
        <p:spPr>
          <a:xfrm>
            <a:off x="4572000" y="1905000"/>
            <a:ext cx="4114800" cy="4800600"/>
          </a:xfrm>
        </p:spPr>
        <p:txBody>
          <a:bodyPr>
            <a:normAutofit fontScale="92500" lnSpcReduction="10000"/>
          </a:bodyPr>
          <a:lstStyle/>
          <a:p>
            <a:r>
              <a:rPr lang="en-US" dirty="0" smtClean="0"/>
              <a:t>Many nationalities and ethnicities mixed in</a:t>
            </a:r>
          </a:p>
          <a:p>
            <a:r>
              <a:rPr lang="en-US" dirty="0" smtClean="0"/>
              <a:t>Enjoyed better social status than in England</a:t>
            </a:r>
          </a:p>
          <a:p>
            <a:r>
              <a:rPr lang="en-US" dirty="0" smtClean="0"/>
              <a:t>Could rise higher in America</a:t>
            </a:r>
          </a:p>
          <a:p>
            <a:r>
              <a:rPr lang="en-US" dirty="0" smtClean="0"/>
              <a:t>Status rested on wealth rather than lineage</a:t>
            </a:r>
          </a:p>
          <a:p>
            <a:r>
              <a:rPr lang="en-US" dirty="0" smtClean="0"/>
              <a:t>Had more suffrage</a:t>
            </a:r>
          </a:p>
          <a:p>
            <a:r>
              <a:rPr lang="en-US" dirty="0" smtClean="0"/>
              <a:t>More opportunities</a:t>
            </a:r>
            <a:endParaRPr lang="en-US" dirty="0"/>
          </a:p>
        </p:txBody>
      </p:sp>
      <p:pic>
        <p:nvPicPr>
          <p:cNvPr id="40962" name="Picture 2" descr="http://silverseason.files.wordpress.com/2010/02/macleod.jpg"/>
          <p:cNvPicPr>
            <a:picLocks noChangeAspect="1" noChangeArrowheads="1"/>
          </p:cNvPicPr>
          <p:nvPr/>
        </p:nvPicPr>
        <p:blipFill>
          <a:blip r:embed="rId2" cstate="print"/>
          <a:srcRect/>
          <a:stretch>
            <a:fillRect/>
          </a:stretch>
        </p:blipFill>
        <p:spPr bwMode="auto">
          <a:xfrm>
            <a:off x="685800" y="2057400"/>
            <a:ext cx="3276600" cy="4276726"/>
          </a:xfrm>
          <a:prstGeom prst="rect">
            <a:avLst/>
          </a:prstGeom>
          <a:noFill/>
        </p:spPr>
      </p:pic>
      <p:sp>
        <p:nvSpPr>
          <p:cNvPr id="5" name="Footer Placeholder 4"/>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Relationship</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Historically Britain was who the colonies looked for to provide them protection</a:t>
            </a:r>
          </a:p>
          <a:p>
            <a:r>
              <a:rPr lang="en-US" dirty="0" smtClean="0"/>
              <a:t>Britain wanted to end the individuality of the colonies</a:t>
            </a:r>
          </a:p>
          <a:p>
            <a:pPr lvl="1"/>
            <a:r>
              <a:rPr lang="en-US" dirty="0" smtClean="0"/>
              <a:t>For ease of defense and governing</a:t>
            </a:r>
          </a:p>
          <a:p>
            <a:pPr lvl="1"/>
            <a:r>
              <a:rPr lang="en-US" dirty="0" smtClean="0"/>
              <a:t>“march to the same drummer” – John </a:t>
            </a:r>
            <a:r>
              <a:rPr lang="en-US" dirty="0" err="1" smtClean="0"/>
              <a:t>Ferling</a:t>
            </a:r>
            <a:endParaRPr lang="en-US" dirty="0" smtClean="0"/>
          </a:p>
          <a:p>
            <a:r>
              <a:rPr lang="en-US" dirty="0" smtClean="0"/>
              <a:t>In 1721 wanted to consolidate the colonies as a unit</a:t>
            </a:r>
          </a:p>
          <a:p>
            <a:pPr lvl="1"/>
            <a:r>
              <a:rPr lang="en-US" dirty="0" smtClean="0"/>
              <a:t>Planned to build forts all along the frontier</a:t>
            </a:r>
          </a:p>
          <a:p>
            <a:pPr lvl="1"/>
            <a:r>
              <a:rPr lang="en-US" dirty="0" smtClean="0"/>
              <a:t>Maintain a garrison of 8 regiments of Regulars</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Whig Ideology</a:t>
            </a:r>
            <a:endParaRPr lang="en-US" dirty="0"/>
          </a:p>
        </p:txBody>
      </p:sp>
      <p:sp>
        <p:nvSpPr>
          <p:cNvPr id="3" name="Text Placeholder 2"/>
          <p:cNvSpPr>
            <a:spLocks noGrp="1"/>
          </p:cNvSpPr>
          <p:nvPr>
            <p:ph type="body" idx="1"/>
          </p:nvPr>
        </p:nvSpPr>
        <p:spPr/>
        <p:txBody>
          <a:bodyPr/>
          <a:lstStyle/>
          <a:p>
            <a:r>
              <a:rPr lang="en-US" dirty="0" smtClean="0"/>
              <a:t>A Tradition of Opposition</a:t>
            </a:r>
            <a:endParaRPr lang="en-US" dirty="0"/>
          </a:p>
        </p:txBody>
      </p:sp>
      <p:sp>
        <p:nvSpPr>
          <p:cNvPr id="4" name="Footer Placeholder 3"/>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Power and Liberty</a:t>
            </a:r>
            <a:endParaRPr lang="en-US" sz="4400" dirty="0"/>
          </a:p>
        </p:txBody>
      </p:sp>
      <p:sp>
        <p:nvSpPr>
          <p:cNvPr id="3" name="Content Placeholder 2"/>
          <p:cNvSpPr>
            <a:spLocks noGrp="1"/>
          </p:cNvSpPr>
          <p:nvPr>
            <p:ph sz="half" idx="1"/>
          </p:nvPr>
        </p:nvSpPr>
        <p:spPr>
          <a:xfrm>
            <a:off x="457200" y="1981200"/>
            <a:ext cx="3733800" cy="4572000"/>
          </a:xfrm>
        </p:spPr>
        <p:txBody>
          <a:bodyPr/>
          <a:lstStyle/>
          <a:p>
            <a:r>
              <a:rPr lang="en-US" dirty="0" smtClean="0"/>
              <a:t>Whigs believed there was an ongoing struggle between power and liberty</a:t>
            </a:r>
          </a:p>
          <a:p>
            <a:pPr lvl="1"/>
            <a:r>
              <a:rPr lang="en-US" dirty="0" smtClean="0"/>
              <a:t>People lust after power</a:t>
            </a:r>
          </a:p>
          <a:p>
            <a:pPr lvl="1"/>
            <a:r>
              <a:rPr lang="en-US" dirty="0" smtClean="0"/>
              <a:t>Stop at nothing to achieve power</a:t>
            </a:r>
          </a:p>
          <a:p>
            <a:pPr lvl="1">
              <a:buNone/>
            </a:pPr>
            <a:endParaRPr lang="en-US" dirty="0"/>
          </a:p>
        </p:txBody>
      </p:sp>
      <p:pic>
        <p:nvPicPr>
          <p:cNvPr id="38914" name="Picture 2" descr="http://www.britishbattles.com/spanish-succession/blenheim/john-churchill-2.jpg"/>
          <p:cNvPicPr>
            <a:picLocks noChangeAspect="1" noChangeArrowheads="1"/>
          </p:cNvPicPr>
          <p:nvPr/>
        </p:nvPicPr>
        <p:blipFill>
          <a:blip r:embed="rId2" cstate="print"/>
          <a:srcRect/>
          <a:stretch>
            <a:fillRect/>
          </a:stretch>
        </p:blipFill>
        <p:spPr bwMode="auto">
          <a:xfrm>
            <a:off x="4724400" y="1905000"/>
            <a:ext cx="3124200" cy="4762500"/>
          </a:xfrm>
          <a:prstGeom prst="rect">
            <a:avLst/>
          </a:prstGeom>
          <a:noFill/>
        </p:spPr>
      </p:pic>
      <p:sp>
        <p:nvSpPr>
          <p:cNvPr id="6" name="Footer Placeholder 5"/>
          <p:cNvSpPr>
            <a:spLocks noGrp="1"/>
          </p:cNvSpPr>
          <p:nvPr>
            <p:ph type="ftr" sz="quarter" idx="10"/>
          </p:nvPr>
        </p:nvSpPr>
        <p:spPr/>
        <p:txBody>
          <a:bodyPr/>
          <a:lstStyle/>
          <a:p>
            <a:r>
              <a:rPr lang="en-US" smtClean="0"/>
              <a:t>(c) 2010 AIHE</a:t>
            </a:r>
            <a:endParaRPr lang="en-US"/>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dir="r"/>
      </mp:transition>
    </mc:Choice>
    <mc:Fallback>
      <p:transition spd="slow">
        <p:cover dir="r"/>
      </p:transition>
    </mc:Fallback>
  </mc:AlternateContent>
  <p:timing>
    <p:tnLst>
      <p:par>
        <p:cTn id="1" dur="indefinite" restart="never" nodeType="tmRoot"/>
      </p:par>
    </p:tnLst>
  </p:timing>
</p:sld>
</file>

<file path=ppt/theme/theme1.xml><?xml version="1.0" encoding="utf-8"?>
<a:theme xmlns:a="http://schemas.openxmlformats.org/drawingml/2006/main" name="Education-Teacher1">
  <a:themeElements>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2">
      <a:majorFont>
        <a:latin typeface="GosmickSans "/>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TotalTime>
  <Words>1918</Words>
  <Application>Microsoft Office PowerPoint</Application>
  <PresentationFormat>On-screen Show (4:3)</PresentationFormat>
  <Paragraphs>294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Education-Teacher1</vt:lpstr>
      <vt:lpstr>America and the British Empire</vt:lpstr>
      <vt:lpstr>Why Perspective?</vt:lpstr>
      <vt:lpstr>A View from the Cheap Seats</vt:lpstr>
      <vt:lpstr>Americans in the early-mid 1700’s</vt:lpstr>
      <vt:lpstr>Similarities with British</vt:lpstr>
      <vt:lpstr>Differences with British</vt:lpstr>
      <vt:lpstr>The Relationship</vt:lpstr>
      <vt:lpstr>American Whig Ideology</vt:lpstr>
      <vt:lpstr>Power and Liberty</vt:lpstr>
      <vt:lpstr>Bernard Bailyn</vt:lpstr>
      <vt:lpstr>Standing Armies</vt:lpstr>
      <vt:lpstr>Standing Armies as Corruption</vt:lpstr>
      <vt:lpstr>What this all means…</vt:lpstr>
      <vt:lpstr>Militia</vt:lpstr>
      <vt:lpstr>Long Term Stability</vt:lpstr>
      <vt:lpstr>Transmission of Ideas</vt:lpstr>
      <vt:lpstr>Why the French and Indian War? </vt:lpstr>
      <vt:lpstr>Why this War?</vt:lpstr>
      <vt:lpstr>Why this War?</vt:lpstr>
      <vt:lpstr>Impact of The French and Indian War</vt:lpstr>
      <vt:lpstr>Winning the War</vt:lpstr>
      <vt:lpstr>Winning the War</vt:lpstr>
      <vt:lpstr>Economic Impact of the War</vt:lpstr>
      <vt:lpstr>Post-War American Ideas</vt:lpstr>
      <vt:lpstr>Post-War British Ideas</vt:lpstr>
      <vt:lpstr>Sovereignty and Fear</vt:lpstr>
      <vt:lpstr>Sovereignty</vt:lpstr>
      <vt:lpstr>Sovereignty</vt:lpstr>
      <vt:lpstr>Immigration / Emigration</vt:lpstr>
      <vt:lpstr>British Fears</vt:lpstr>
      <vt:lpstr>A.R.T.I.S.T. + R&amp;B</vt:lpstr>
      <vt:lpstr>What is R&amp;B?</vt:lpstr>
      <vt:lpstr>The Albany Plan of Union</vt:lpstr>
      <vt:lpstr>More British Issues</vt:lpstr>
      <vt:lpstr>The British Solution</vt:lpstr>
      <vt:lpstr>Setting the Stage</vt:lpstr>
      <vt:lpstr>Two Components of Revolution</vt:lpstr>
      <vt:lpstr>Leaving Regulars in America</vt:lpstr>
      <vt:lpstr>Why the Colonists Should Pay</vt:lpstr>
      <vt:lpstr>British Post-War Goals</vt:lpstr>
      <vt:lpstr>Proclamation of 1763</vt:lpstr>
      <vt:lpstr>Slide 42</vt:lpstr>
      <vt:lpstr>Admiralty Courts</vt:lpstr>
      <vt:lpstr>Currency Act (1764)</vt:lpstr>
      <vt:lpstr>Sugar Act</vt:lpstr>
      <vt:lpstr>Mutiny Act (Quartering Act)</vt:lpstr>
      <vt:lpstr>Stamp Act</vt:lpstr>
      <vt:lpstr>The Stamp Act Congress</vt:lpstr>
      <vt:lpstr>Where this leaves things</vt:lpstr>
      <vt:lpstr>Tyranny vs. Freedom</vt:lpstr>
      <vt:lpstr>Whig Ideology Expressed</vt:lpstr>
      <vt:lpstr>Slide 52</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and the British Empire</dc:title>
  <dc:creator>Robert W. Brown Jr.</dc:creator>
  <cp:lastModifiedBy>Robert W. Brown Jr.</cp:lastModifiedBy>
  <cp:revision>17</cp:revision>
  <dcterms:created xsi:type="dcterms:W3CDTF">2010-12-26T21:44:43Z</dcterms:created>
  <dcterms:modified xsi:type="dcterms:W3CDTF">2011-01-04T15:44:57Z</dcterms:modified>
</cp:coreProperties>
</file>