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70" r:id="rId2"/>
    <p:sldId id="370" r:id="rId3"/>
    <p:sldId id="371" r:id="rId4"/>
    <p:sldId id="372" r:id="rId5"/>
    <p:sldId id="301" r:id="rId6"/>
    <p:sldId id="297" r:id="rId7"/>
    <p:sldId id="367" r:id="rId8"/>
    <p:sldId id="303" r:id="rId9"/>
    <p:sldId id="368" r:id="rId10"/>
    <p:sldId id="307" r:id="rId11"/>
    <p:sldId id="308" r:id="rId12"/>
    <p:sldId id="387" r:id="rId13"/>
    <p:sldId id="388" r:id="rId14"/>
    <p:sldId id="389" r:id="rId15"/>
    <p:sldId id="390" r:id="rId16"/>
    <p:sldId id="391" r:id="rId17"/>
    <p:sldId id="392" r:id="rId18"/>
    <p:sldId id="393" r:id="rId19"/>
    <p:sldId id="394" r:id="rId20"/>
    <p:sldId id="395" r:id="rId21"/>
    <p:sldId id="289" r:id="rId22"/>
    <p:sldId id="293" r:id="rId23"/>
    <p:sldId id="294" r:id="rId24"/>
    <p:sldId id="296" r:id="rId25"/>
    <p:sldId id="295" r:id="rId26"/>
    <p:sldId id="309" r:id="rId27"/>
    <p:sldId id="356" r:id="rId28"/>
    <p:sldId id="369" r:id="rId29"/>
    <p:sldId id="312" r:id="rId30"/>
    <p:sldId id="314" r:id="rId31"/>
    <p:sldId id="322" r:id="rId32"/>
    <p:sldId id="380" r:id="rId33"/>
    <p:sldId id="382" r:id="rId34"/>
    <p:sldId id="381" r:id="rId35"/>
    <p:sldId id="383" r:id="rId36"/>
    <p:sldId id="386" r:id="rId37"/>
    <p:sldId id="324" r:id="rId38"/>
    <p:sldId id="385" r:id="rId39"/>
    <p:sldId id="323" r:id="rId40"/>
    <p:sldId id="326" r:id="rId41"/>
    <p:sldId id="259" r:id="rId42"/>
    <p:sldId id="260" r:id="rId43"/>
    <p:sldId id="341" r:id="rId44"/>
    <p:sldId id="319" r:id="rId45"/>
    <p:sldId id="261" r:id="rId46"/>
    <p:sldId id="354" r:id="rId47"/>
    <p:sldId id="262" r:id="rId48"/>
    <p:sldId id="327" r:id="rId49"/>
    <p:sldId id="328" r:id="rId50"/>
    <p:sldId id="329" r:id="rId51"/>
    <p:sldId id="396" r:id="rId52"/>
    <p:sldId id="398" r:id="rId53"/>
    <p:sldId id="400" r:id="rId54"/>
    <p:sldId id="343" r:id="rId55"/>
    <p:sldId id="344" r:id="rId56"/>
    <p:sldId id="352" r:id="rId57"/>
    <p:sldId id="353" r:id="rId58"/>
    <p:sldId id="355" r:id="rId59"/>
    <p:sldId id="332" r:id="rId60"/>
    <p:sldId id="337" r:id="rId61"/>
    <p:sldId id="336" r:id="rId62"/>
    <p:sldId id="362" r:id="rId63"/>
    <p:sldId id="377" r:id="rId64"/>
    <p:sldId id="360" r:id="rId65"/>
    <p:sldId id="363" r:id="rId66"/>
    <p:sldId id="374" r:id="rId67"/>
    <p:sldId id="282" r:id="rId68"/>
    <p:sldId id="285" r:id="rId69"/>
    <p:sldId id="373" r:id="rId70"/>
    <p:sldId id="339" r:id="rId71"/>
    <p:sldId id="358" r:id="rId72"/>
    <p:sldId id="317" r:id="rId73"/>
    <p:sldId id="342" r:id="rId74"/>
    <p:sldId id="397"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94684" autoAdjust="0"/>
  </p:normalViewPr>
  <p:slideViewPr>
    <p:cSldViewPr>
      <p:cViewPr varScale="1">
        <p:scale>
          <a:sx n="75" d="100"/>
          <a:sy n="75" d="100"/>
        </p:scale>
        <p:origin x="-105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0939B0-25BF-4413-B776-85F2CD38C295}" type="datetimeFigureOut">
              <a:rPr lang="en-US" smtClean="0"/>
              <a:pPr/>
              <a:t>6/21/2012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7CB8D6-326F-425C-9681-1E53048958E6}" type="slidenum">
              <a:rPr lang="en-US" smtClean="0"/>
              <a:pPr/>
              <a:t>‹#›</a:t>
            </a:fld>
            <a:endParaRPr lang="en-US"/>
          </a:p>
        </p:txBody>
      </p:sp>
    </p:spTree>
    <p:extLst>
      <p:ext uri="{BB962C8B-B14F-4D97-AF65-F5344CB8AC3E}">
        <p14:creationId xmlns:p14="http://schemas.microsoft.com/office/powerpoint/2010/main" val="116995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6CEB74A-439F-45F9-A20A-335FDE06A822}" type="slidenum">
              <a:rPr lang="en-US" smtClean="0"/>
              <a:pPr/>
              <a:t>20</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US" smtClean="0"/>
              <a:t>Cherokee girl and Choctaw boy – both removed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C615F-722C-4F7E-84B2-5149CEAE1ABF}" type="slidenum">
              <a:rPr lang="en-US"/>
              <a:pPr/>
              <a:t>73</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8FFEF-781F-475E-AC40-A444A2F02845}" type="slidenum">
              <a:rPr lang="en-US"/>
              <a:pPr/>
              <a:t>24</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dirty="0"/>
              <a:t>Thomas Crawford, The Indian: Dying Chief Contemplating the Progress of Civilization”  1856.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18466-D837-4057-ACA1-9AA8519F7115}" type="slidenum">
              <a:rPr lang="en-US"/>
              <a:pPr/>
              <a:t>25</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t>Thomas Crawford’s Progress of Civilization, 1855-1863.  Note far right. </a:t>
            </a:r>
          </a:p>
          <a:p>
            <a:r>
              <a:rPr lang="en-US"/>
              <a:t>See p. 116.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E90CC-73EC-4E85-A776-5EC4F6A3ED68}" type="slidenum">
              <a:rPr lang="en-US"/>
              <a:pPr/>
              <a:t>43</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Geronimo and Apache prisoners in 1886. Near their prison train going to Florida.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682DFBB-5280-4AC5-9C5B-5FD12F108B7F}" type="slidenum">
              <a:rPr lang="en-US" smtClean="0"/>
              <a:pPr/>
              <a:t>54</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mtClean="0"/>
              <a:t>1880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1F35248-4066-4103-BC65-1407B64C5101}" type="slidenum">
              <a:rPr lang="en-US" smtClean="0"/>
              <a:pPr/>
              <a:t>55</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50BCA-FF52-4B67-8537-8A2F981C48CF}" type="slidenum">
              <a:rPr lang="en-US"/>
              <a:pPr/>
              <a:t>60</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1893 Settlers racing to stake a claim on former Cherokee lands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9BC698-2DFD-44B1-B5F5-A148C27609CA}" type="slidenum">
              <a:rPr lang="en-US" smtClean="0"/>
              <a:pPr/>
              <a:t>67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t>NOTE THE CONTRAST WITH THE LOWER LEFT MAP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DF1780-5C56-4D78-B333-457C1C4DE360}" type="slidenum">
              <a:rPr lang="en-US"/>
              <a:pPr/>
              <a:t>70</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smtClean="0"/>
              <a:t>Rosebud</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2143D7-CADA-4AA1-BCAC-3BA6DC04C428}"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143D7-CADA-4AA1-BCAC-3BA6DC04C428}"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143D7-CADA-4AA1-BCAC-3BA6DC04C428}"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E13DCF68-4623-413E-89EA-DF47AB8DED1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20579B-B201-4911-B86A-A0CB2994A93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143D7-CADA-4AA1-BCAC-3BA6DC04C428}"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2143D7-CADA-4AA1-BCAC-3BA6DC04C428}"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2143D7-CADA-4AA1-BCAC-3BA6DC04C428}"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2143D7-CADA-4AA1-BCAC-3BA6DC04C428}" type="datetimeFigureOut">
              <a:rPr lang="en-US" smtClean="0"/>
              <a:pPr/>
              <a:t>6/21/2012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2143D7-CADA-4AA1-BCAC-3BA6DC04C428}" type="datetimeFigureOut">
              <a:rPr lang="en-US" smtClean="0"/>
              <a:pPr/>
              <a:t>6/21/2012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143D7-CADA-4AA1-BCAC-3BA6DC04C428}" type="datetimeFigureOut">
              <a:rPr lang="en-US" smtClean="0"/>
              <a:pPr/>
              <a:t>6/21/2012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143D7-CADA-4AA1-BCAC-3BA6DC04C428}"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143D7-CADA-4AA1-BCAC-3BA6DC04C428}"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65E0FA-DE32-4119-B372-0F32AA1486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143D7-CADA-4AA1-BCAC-3BA6DC04C428}" type="datetimeFigureOut">
              <a:rPr lang="en-US" smtClean="0"/>
              <a:pPr/>
              <a:t>6/21/2012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5E0FA-DE32-4119-B372-0F32AA1486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pload.wikimedia.org/wikipedia/en/2/22/Company_K_of_the_1st_Michigan_Sharpshooters.jp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upload.wikimedia.org/wikipedia/commons/5/51/Ely_S._Parker.jpg"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upload.wikimedia.org/wikipedia/commons/5/5f/SepoyMutiny.jpg" TargetMode="External"/><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6/60/Hayden_Survey_by_W.H.Jackson.jp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cartoons.osu.edu/"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loc.gov/exhibits/lewisandclark/images/ree0051s.jpg" TargetMode="External"/><Relationship Id="rId7" Type="http://schemas.openxmlformats.org/officeDocument/2006/relationships/image" Target="../media/image12.jpeg"/><Relationship Id="rId2" Type="http://schemas.openxmlformats.org/officeDocument/2006/relationships/hyperlink" Target="http://www.loc.gov/exhibits/lewisandclark/images/ree0050s.jpg"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loc.gov/exhibits/lewisandclark/images/ree0052s.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0"/>
            <a:ext cx="4953000" cy="3847207"/>
          </a:xfrm>
          <a:prstGeom prst="rect">
            <a:avLst/>
          </a:prstGeom>
        </p:spPr>
        <p:txBody>
          <a:bodyPr>
            <a:spAutoFit/>
          </a:bodyPr>
          <a:lstStyle/>
          <a:p>
            <a:pPr algn="ctr">
              <a:defRPr/>
            </a:pPr>
            <a:r>
              <a:rPr lang="en-US" sz="1600" b="1" dirty="0" smtClean="0">
                <a:latin typeface="Times New Roman" pitchFamily="18" charset="0"/>
                <a:cs typeface="Times New Roman" pitchFamily="18" charset="0"/>
              </a:rPr>
              <a:t>American Institute for History Education</a:t>
            </a:r>
            <a:endParaRPr lang="en-US" sz="1600" b="1" dirty="0">
              <a:latin typeface="Times New Roman" pitchFamily="18" charset="0"/>
              <a:cs typeface="Times New Roman" pitchFamily="18" charset="0"/>
            </a:endParaRPr>
          </a:p>
          <a:p>
            <a:pPr algn="ctr">
              <a:defRPr/>
            </a:pPr>
            <a:r>
              <a:rPr lang="en-US" sz="1600" b="1" dirty="0" smtClean="0">
                <a:latin typeface="Times New Roman" pitchFamily="18" charset="0"/>
                <a:cs typeface="Times New Roman" pitchFamily="18" charset="0"/>
              </a:rPr>
              <a:t>June 21-22, 2012</a:t>
            </a:r>
            <a:endParaRPr lang="en-US" sz="1600" b="1" dirty="0">
              <a:latin typeface="Times New Roman" pitchFamily="18" charset="0"/>
              <a:cs typeface="Times New Roman" pitchFamily="18" charset="0"/>
            </a:endParaRPr>
          </a:p>
          <a:p>
            <a:pPr algn="ctr">
              <a:defRPr/>
            </a:pPr>
            <a:endParaRPr lang="en-US" sz="1600" b="1" dirty="0">
              <a:latin typeface="Times New Roman" pitchFamily="18" charset="0"/>
              <a:cs typeface="Times New Roman" pitchFamily="18" charset="0"/>
            </a:endParaRPr>
          </a:p>
          <a:p>
            <a:pPr algn="ctr">
              <a:defRPr/>
            </a:pPr>
            <a:r>
              <a:rPr lang="en-US" sz="1600" b="1" dirty="0">
                <a:latin typeface="Times New Roman" pitchFamily="18" charset="0"/>
                <a:cs typeface="Times New Roman" pitchFamily="18" charset="0"/>
              </a:rPr>
              <a:t>Paul C. Rosier, Ph.D.</a:t>
            </a:r>
          </a:p>
          <a:p>
            <a:pPr algn="ctr">
              <a:defRPr/>
            </a:pPr>
            <a:r>
              <a:rPr lang="en-US" sz="1600" b="1" dirty="0">
                <a:latin typeface="Times New Roman" pitchFamily="18" charset="0"/>
                <a:cs typeface="Times New Roman" pitchFamily="18" charset="0"/>
              </a:rPr>
              <a:t>Associate Professor of History</a:t>
            </a:r>
          </a:p>
          <a:p>
            <a:pPr algn="ctr">
              <a:defRPr/>
            </a:pPr>
            <a:r>
              <a:rPr lang="en-US" sz="1600" b="1" dirty="0">
                <a:latin typeface="Times New Roman" pitchFamily="18" charset="0"/>
                <a:cs typeface="Times New Roman" pitchFamily="18" charset="0"/>
              </a:rPr>
              <a:t>Villanova University</a:t>
            </a:r>
          </a:p>
          <a:p>
            <a:pPr algn="ctr">
              <a:defRPr/>
            </a:pPr>
            <a:r>
              <a:rPr lang="en-US" sz="1600" b="1" dirty="0" smtClean="0">
                <a:latin typeface="Times New Roman" pitchFamily="18" charset="0"/>
                <a:cs typeface="Times New Roman" pitchFamily="18" charset="0"/>
              </a:rPr>
              <a:t> </a:t>
            </a:r>
            <a:endParaRPr lang="en-US" sz="1600" b="1" dirty="0">
              <a:latin typeface="Times New Roman" pitchFamily="18" charset="0"/>
              <a:cs typeface="Times New Roman" pitchFamily="18" charset="0"/>
            </a:endParaRPr>
          </a:p>
          <a:p>
            <a:pPr algn="ctr">
              <a:defRPr/>
            </a:pPr>
            <a:r>
              <a:rPr lang="en-US" sz="1600" b="1" dirty="0">
                <a:latin typeface="Times New Roman" pitchFamily="18" charset="0"/>
                <a:cs typeface="Times New Roman" pitchFamily="18" charset="0"/>
              </a:rPr>
              <a:t>Pedagogy: Product, Process, and Passion</a:t>
            </a:r>
          </a:p>
          <a:p>
            <a:pPr algn="ctr">
              <a:defRPr/>
            </a:pPr>
            <a:endParaRPr lang="en-US" sz="1600" b="1" dirty="0">
              <a:latin typeface="Times New Roman" pitchFamily="18" charset="0"/>
              <a:cs typeface="Times New Roman" pitchFamily="18" charset="0"/>
            </a:endParaRPr>
          </a:p>
          <a:p>
            <a:pPr algn="ctr">
              <a:defRPr/>
            </a:pPr>
            <a:r>
              <a:rPr lang="en-US" sz="1600" b="1" dirty="0">
                <a:latin typeface="Times New Roman" pitchFamily="18" charset="0"/>
                <a:cs typeface="Times New Roman" pitchFamily="18" charset="0"/>
              </a:rPr>
              <a:t>Intersectional/Analytical Lenses of </a:t>
            </a:r>
            <a:endParaRPr lang="en-US" sz="1600" b="1" dirty="0" smtClean="0">
              <a:latin typeface="Times New Roman" pitchFamily="18" charset="0"/>
              <a:cs typeface="Times New Roman" pitchFamily="18" charset="0"/>
            </a:endParaRPr>
          </a:p>
          <a:p>
            <a:pPr algn="ctr">
              <a:defRPr/>
            </a:pPr>
            <a:r>
              <a:rPr lang="en-US" sz="1600" b="1" dirty="0" smtClean="0">
                <a:latin typeface="Times New Roman" pitchFamily="18" charset="0"/>
                <a:cs typeface="Times New Roman" pitchFamily="18" charset="0"/>
              </a:rPr>
              <a:t>Race</a:t>
            </a:r>
            <a:r>
              <a:rPr lang="en-US" sz="1600" b="1" dirty="0">
                <a:latin typeface="Times New Roman" pitchFamily="18" charset="0"/>
                <a:cs typeface="Times New Roman" pitchFamily="18" charset="0"/>
              </a:rPr>
              <a:t>, Class, Ethnicity, and Gender</a:t>
            </a:r>
          </a:p>
          <a:p>
            <a:pPr algn="ctr">
              <a:defRPr/>
            </a:pPr>
            <a:endParaRPr lang="en-US" sz="1600" dirty="0">
              <a:latin typeface="Times New Roman" pitchFamily="18" charset="0"/>
              <a:cs typeface="Times New Roman" pitchFamily="18" charset="0"/>
            </a:endParaRPr>
          </a:p>
          <a:p>
            <a:pPr algn="ctr">
              <a:defRPr/>
            </a:pPr>
            <a:r>
              <a:rPr lang="en-US" sz="1600" b="1" dirty="0"/>
              <a:t>America in the World</a:t>
            </a:r>
          </a:p>
          <a:p>
            <a:pPr algn="ctr">
              <a:defRPr/>
            </a:pPr>
            <a:r>
              <a:rPr lang="en-US" sz="1600" b="1" dirty="0"/>
              <a:t>Transnational, International, Internationalist</a:t>
            </a:r>
          </a:p>
          <a:p>
            <a:pPr algn="ctr">
              <a:defRPr/>
            </a:pPr>
            <a:endParaRPr lang="en-US" sz="1600" dirty="0">
              <a:latin typeface="Times New Roman" pitchFamily="18" charset="0"/>
              <a:cs typeface="Times New Roman" pitchFamily="18" charset="0"/>
            </a:endParaRPr>
          </a:p>
        </p:txBody>
      </p:sp>
      <p:sp>
        <p:nvSpPr>
          <p:cNvPr id="3" name="Rectangle 2"/>
          <p:cNvSpPr/>
          <p:nvPr/>
        </p:nvSpPr>
        <p:spPr>
          <a:xfrm>
            <a:off x="2590801" y="3886200"/>
            <a:ext cx="3810000" cy="3416320"/>
          </a:xfrm>
          <a:prstGeom prst="rect">
            <a:avLst/>
          </a:prstGeom>
        </p:spPr>
        <p:txBody>
          <a:bodyPr wrap="square">
            <a:spAutoFit/>
          </a:bodyPr>
          <a:lstStyle/>
          <a:p>
            <a:pPr algn="ctr">
              <a:defRPr/>
            </a:pPr>
            <a:endParaRPr lang="en-US" u="sng" dirty="0" smtClean="0">
              <a:effectLst>
                <a:outerShdw blurRad="38100" dist="38100" dir="2700000" algn="tl">
                  <a:srgbClr val="000000"/>
                </a:outerShdw>
              </a:effectLst>
            </a:endParaRPr>
          </a:p>
          <a:p>
            <a:pPr algn="ctr">
              <a:defRPr/>
            </a:pPr>
            <a:endParaRPr lang="en-US" u="sng" dirty="0" smtClean="0">
              <a:effectLst>
                <a:outerShdw blurRad="38100" dist="38100" dir="2700000" algn="tl">
                  <a:srgbClr val="000000"/>
                </a:outerShdw>
              </a:effectLst>
            </a:endParaRPr>
          </a:p>
          <a:p>
            <a:pPr algn="ctr">
              <a:defRPr/>
            </a:pPr>
            <a:r>
              <a:rPr lang="en-US" sz="1600" b="1" u="sng" dirty="0" smtClean="0">
                <a:latin typeface="Times New Roman" pitchFamily="18" charset="0"/>
                <a:cs typeface="Times New Roman" pitchFamily="18" charset="0"/>
              </a:rPr>
              <a:t>Reconstruction America</a:t>
            </a:r>
            <a:endParaRPr lang="en-US" sz="1600" b="1" u="sng" dirty="0">
              <a:latin typeface="Times New Roman" pitchFamily="18" charset="0"/>
              <a:cs typeface="Times New Roman" pitchFamily="18" charset="0"/>
            </a:endParaRPr>
          </a:p>
          <a:p>
            <a:pPr algn="ctr">
              <a:defRPr/>
            </a:pPr>
            <a:r>
              <a:rPr lang="en-US" sz="1600" b="1" dirty="0" smtClean="0">
                <a:latin typeface="Times New Roman" pitchFamily="18" charset="0"/>
                <a:cs typeface="Times New Roman" pitchFamily="18" charset="0"/>
              </a:rPr>
              <a:t>Frontier Expansion/Imperialism</a:t>
            </a:r>
          </a:p>
          <a:p>
            <a:pPr algn="ctr">
              <a:defRPr/>
            </a:pPr>
            <a:r>
              <a:rPr lang="en-US" sz="1600" b="1" dirty="0" smtClean="0">
                <a:latin typeface="Times New Roman" pitchFamily="18" charset="0"/>
                <a:cs typeface="Times New Roman" pitchFamily="18" charset="0"/>
              </a:rPr>
              <a:t>The Incorporation of the West</a:t>
            </a:r>
          </a:p>
          <a:p>
            <a:pPr algn="ctr">
              <a:defRPr/>
            </a:pPr>
            <a:endParaRPr lang="en-US" sz="1600" b="1" dirty="0" smtClean="0">
              <a:latin typeface="Times New Roman" pitchFamily="18" charset="0"/>
              <a:cs typeface="Times New Roman" pitchFamily="18" charset="0"/>
            </a:endParaRPr>
          </a:p>
          <a:p>
            <a:pPr algn="ctr">
              <a:defRPr/>
            </a:pPr>
            <a:r>
              <a:rPr lang="en-US" sz="1600" b="1" dirty="0">
                <a:latin typeface="Times New Roman" pitchFamily="18" charset="0"/>
                <a:cs typeface="Times New Roman" pitchFamily="18" charset="0"/>
              </a:rPr>
              <a:t>Gender Relations in the North and </a:t>
            </a:r>
            <a:r>
              <a:rPr lang="en-US" sz="1600" b="1" dirty="0" smtClean="0">
                <a:latin typeface="Times New Roman" pitchFamily="18" charset="0"/>
                <a:cs typeface="Times New Roman" pitchFamily="18" charset="0"/>
              </a:rPr>
              <a:t>South</a:t>
            </a:r>
          </a:p>
          <a:p>
            <a:pPr algn="ctr">
              <a:defRPr/>
            </a:pPr>
            <a:endParaRPr lang="en-US" sz="1600" b="1" dirty="0" smtClean="0">
              <a:latin typeface="Times New Roman" pitchFamily="18" charset="0"/>
              <a:cs typeface="Times New Roman" pitchFamily="18" charset="0"/>
            </a:endParaRPr>
          </a:p>
          <a:p>
            <a:pPr algn="ctr">
              <a:defRPr/>
            </a:pPr>
            <a:r>
              <a:rPr lang="en-US" sz="1600" b="1" dirty="0" smtClean="0">
                <a:latin typeface="Times New Roman" pitchFamily="18" charset="0"/>
                <a:cs typeface="Times New Roman" pitchFamily="18" charset="0"/>
              </a:rPr>
              <a:t>Apartheid and Economy in the South</a:t>
            </a:r>
          </a:p>
          <a:p>
            <a:pPr algn="ctr">
              <a:defRPr/>
            </a:pPr>
            <a:r>
              <a:rPr lang="en-US" sz="1600" b="1" dirty="0" smtClean="0">
                <a:latin typeface="Times New Roman" pitchFamily="18" charset="0"/>
                <a:cs typeface="Times New Roman" pitchFamily="18" charset="0"/>
              </a:rPr>
              <a:t>Capital-Labor relations in the North</a:t>
            </a:r>
          </a:p>
          <a:p>
            <a:pPr algn="ctr">
              <a:defRPr/>
            </a:pPr>
            <a:r>
              <a:rPr lang="en-US" sz="1600" b="1" dirty="0" smtClean="0">
                <a:latin typeface="Times New Roman" pitchFamily="18" charset="0"/>
                <a:cs typeface="Times New Roman" pitchFamily="18" charset="0"/>
              </a:rPr>
              <a:t> </a:t>
            </a:r>
          </a:p>
          <a:p>
            <a:pPr algn="ctr">
              <a:defRPr/>
            </a:pPr>
            <a:endParaRPr lang="en-US" dirty="0" smtClean="0">
              <a:effectLst>
                <a:outerShdw blurRad="38100" dist="38100" dir="2700000" algn="tl">
                  <a:srgbClr val="000000"/>
                </a:outerShdw>
              </a:effectLst>
            </a:endParaRPr>
          </a:p>
          <a:p>
            <a:pPr algn="ctr">
              <a:defRPr/>
            </a:pPr>
            <a:endParaRPr lang="en-US" dirty="0">
              <a:effectLst>
                <a:outerShdw blurRad="38100" dist="38100" dir="2700000" algn="tl">
                  <a:srgbClr val="000000"/>
                </a:outerShdw>
              </a:effectLst>
            </a:endParaRPr>
          </a:p>
        </p:txBody>
      </p:sp>
      <p:sp>
        <p:nvSpPr>
          <p:cNvPr id="4" name="Rectangle 3"/>
          <p:cNvSpPr/>
          <p:nvPr/>
        </p:nvSpPr>
        <p:spPr>
          <a:xfrm>
            <a:off x="4572000" y="5029200"/>
            <a:ext cx="4572000" cy="369332"/>
          </a:xfrm>
          <a:prstGeom prst="rect">
            <a:avLst/>
          </a:prstGeom>
        </p:spPr>
        <p:txBody>
          <a:bodyPr>
            <a:spAutoFit/>
          </a:bodyPr>
          <a:lstStyle/>
          <a:p>
            <a:pPr algn="ctr">
              <a:defRPr/>
            </a:pPr>
            <a:r>
              <a:rPr lang="en-US" u="sng" dirty="0" smtClean="0">
                <a:effectLst>
                  <a:outerShdw blurRad="38100" dist="38100" dir="2700000" algn="tl">
                    <a:srgbClr val="000000"/>
                  </a:outerShdw>
                </a:effectLst>
              </a:rPr>
              <a:t> </a:t>
            </a:r>
            <a:endParaRPr lang="en-US" u="sng" dirty="0">
              <a:effectLst>
                <a:outerShdw blurRad="38100" dist="38100" dir="2700000" algn="tl">
                  <a:srgbClr val="000000"/>
                </a:outerShdw>
              </a:effectLst>
            </a:endParaRPr>
          </a:p>
        </p:txBody>
      </p:sp>
      <p:pic>
        <p:nvPicPr>
          <p:cNvPr id="9" name="Picture 2" descr="02-11-~1"/>
          <p:cNvPicPr>
            <a:picLocks noChangeAspect="1" noChangeArrowheads="1"/>
          </p:cNvPicPr>
          <p:nvPr/>
        </p:nvPicPr>
        <p:blipFill>
          <a:blip r:embed="rId2" cstate="print"/>
          <a:srcRect/>
          <a:stretch>
            <a:fillRect/>
          </a:stretch>
        </p:blipFill>
        <p:spPr bwMode="auto">
          <a:xfrm>
            <a:off x="6781800" y="0"/>
            <a:ext cx="2362200" cy="3352800"/>
          </a:xfrm>
          <a:prstGeom prst="rect">
            <a:avLst/>
          </a:prstGeom>
          <a:noFill/>
          <a:ln w="9525">
            <a:noFill/>
            <a:miter lim="800000"/>
            <a:headEnd/>
            <a:tailEnd/>
          </a:ln>
          <a:effectLst/>
        </p:spPr>
      </p:pic>
      <p:pic>
        <p:nvPicPr>
          <p:cNvPr id="10" name="Picture 4" descr="10kMiles"/>
          <p:cNvPicPr>
            <a:picLocks noChangeAspect="1" noChangeArrowheads="1"/>
          </p:cNvPicPr>
          <p:nvPr/>
        </p:nvPicPr>
        <p:blipFill>
          <a:blip r:embed="rId3" cstate="print"/>
          <a:srcRect/>
          <a:stretch>
            <a:fillRect/>
          </a:stretch>
        </p:blipFill>
        <p:spPr>
          <a:xfrm>
            <a:off x="6333565" y="3962400"/>
            <a:ext cx="2810435" cy="2895600"/>
          </a:xfrm>
          <a:prstGeom prst="rect">
            <a:avLst/>
          </a:prstGeom>
          <a:noFill/>
        </p:spPr>
      </p:pic>
      <p:pic>
        <p:nvPicPr>
          <p:cNvPr id="13" name="Picture 3" descr="Progress in America"/>
          <p:cNvPicPr>
            <a:picLocks noChangeAspect="1" noChangeArrowheads="1"/>
          </p:cNvPicPr>
          <p:nvPr/>
        </p:nvPicPr>
        <p:blipFill>
          <a:blip r:embed="rId4" cstate="print"/>
          <a:srcRect/>
          <a:stretch>
            <a:fillRect/>
          </a:stretch>
        </p:blipFill>
        <p:spPr>
          <a:xfrm>
            <a:off x="0" y="3733800"/>
            <a:ext cx="2286000" cy="3124200"/>
          </a:xfrm>
          <a:prstGeom prst="rect">
            <a:avLst/>
          </a:prstGeom>
          <a:noFill/>
        </p:spPr>
      </p:pic>
      <p:pic>
        <p:nvPicPr>
          <p:cNvPr id="78850" name="Picture 2" descr="http://wpcontent.answcdn.com/wikipedia/commons/thumb/1/11/Richmond_Virginia_damage2.jpg/220px-Richmond_Virginia_damage2.jpg"/>
          <p:cNvPicPr>
            <a:picLocks noChangeAspect="1" noChangeArrowheads="1"/>
          </p:cNvPicPr>
          <p:nvPr/>
        </p:nvPicPr>
        <p:blipFill>
          <a:blip r:embed="rId5" cstate="print"/>
          <a:srcRect/>
          <a:stretch>
            <a:fillRect/>
          </a:stretch>
        </p:blipFill>
        <p:spPr bwMode="auto">
          <a:xfrm>
            <a:off x="0" y="0"/>
            <a:ext cx="2590801" cy="3124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smtClean="0"/>
              <a:t>Jefferson and Chiefs, 1806</a:t>
            </a:r>
            <a:endParaRPr lang="en-US" dirty="0"/>
          </a:p>
        </p:txBody>
      </p:sp>
      <p:sp>
        <p:nvSpPr>
          <p:cNvPr id="62467" name="Rectangle 3"/>
          <p:cNvSpPr>
            <a:spLocks noGrp="1" noChangeArrowheads="1"/>
          </p:cNvSpPr>
          <p:nvPr>
            <p:ph type="body" idx="1"/>
          </p:nvPr>
        </p:nvSpPr>
        <p:spPr>
          <a:xfrm>
            <a:off x="838200" y="5608637"/>
            <a:ext cx="7924800" cy="1249363"/>
          </a:xfrm>
        </p:spPr>
        <p:txBody>
          <a:bodyPr>
            <a:normAutofit/>
          </a:bodyPr>
          <a:lstStyle/>
          <a:p>
            <a:pPr>
              <a:buNone/>
            </a:pPr>
            <a:r>
              <a:rPr lang="en-US" sz="1600" dirty="0" smtClean="0"/>
              <a:t>Jefferson: “We Are Now Your fathers; and you shall not lose by the change…..My children, we are strong, we are numerous as the stars in the heavens &amp; we are all gunmen…..”</a:t>
            </a:r>
          </a:p>
          <a:p>
            <a:pPr>
              <a:buNone/>
            </a:pPr>
            <a:r>
              <a:rPr lang="en-US" sz="1600" dirty="0" smtClean="0"/>
              <a:t>Chiefs: “We wish to live like you &amp; to be Men like you; we hope you will protect us from the wicked, you will punish them who wont hear your word.”</a:t>
            </a:r>
            <a:endParaRPr lang="en-US" sz="1600" dirty="0"/>
          </a:p>
        </p:txBody>
      </p:sp>
      <p:pic>
        <p:nvPicPr>
          <p:cNvPr id="62469" name="Picture 5" descr="lcp0034ap1"/>
          <p:cNvPicPr>
            <a:picLocks noChangeAspect="1" noChangeArrowheads="1"/>
          </p:cNvPicPr>
          <p:nvPr/>
        </p:nvPicPr>
        <p:blipFill>
          <a:blip r:embed="rId2" cstate="print"/>
          <a:srcRect/>
          <a:stretch>
            <a:fillRect/>
          </a:stretch>
        </p:blipFill>
        <p:spPr bwMode="auto">
          <a:xfrm>
            <a:off x="-304800" y="1600200"/>
            <a:ext cx="3048000" cy="4000938"/>
          </a:xfrm>
          <a:prstGeom prst="rect">
            <a:avLst/>
          </a:prstGeom>
          <a:noFill/>
        </p:spPr>
      </p:pic>
      <p:pic>
        <p:nvPicPr>
          <p:cNvPr id="5" name="Picture 4" descr="lcp0034b_p01"/>
          <p:cNvPicPr>
            <a:picLocks noChangeAspect="1" noChangeArrowheads="1"/>
          </p:cNvPicPr>
          <p:nvPr/>
        </p:nvPicPr>
        <p:blipFill>
          <a:blip r:embed="rId3" cstate="print"/>
          <a:srcRect/>
          <a:stretch>
            <a:fillRect/>
          </a:stretch>
        </p:blipFill>
        <p:spPr bwMode="auto">
          <a:xfrm>
            <a:off x="2971800" y="1676400"/>
            <a:ext cx="2455235" cy="3886200"/>
          </a:xfrm>
          <a:prstGeom prst="rect">
            <a:avLst/>
          </a:prstGeom>
          <a:noFill/>
        </p:spPr>
      </p:pic>
      <p:pic>
        <p:nvPicPr>
          <p:cNvPr id="6" name="Picture 5" descr="lcp0034b_p16"/>
          <p:cNvPicPr>
            <a:picLocks noChangeAspect="1" noChangeArrowheads="1"/>
          </p:cNvPicPr>
          <p:nvPr/>
        </p:nvPicPr>
        <p:blipFill>
          <a:blip r:embed="rId4" cstate="print"/>
          <a:srcRect/>
          <a:stretch>
            <a:fillRect/>
          </a:stretch>
        </p:blipFill>
        <p:spPr bwMode="auto">
          <a:xfrm>
            <a:off x="5943600" y="1752600"/>
            <a:ext cx="2414721"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blinds(horizontal)">
                                      <p:cBhvr>
                                        <p:cTn id="7" dur="500"/>
                                        <p:tgtEl>
                                          <p:spTgt spid="624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2467">
                                            <p:txEl>
                                              <p:pRg st="1" end="1"/>
                                            </p:txEl>
                                          </p:spTgt>
                                        </p:tgtEl>
                                        <p:attrNameLst>
                                          <p:attrName>style.visibility</p:attrName>
                                        </p:attrNameLst>
                                      </p:cBhvr>
                                      <p:to>
                                        <p:strVal val="visible"/>
                                      </p:to>
                                    </p:set>
                                    <p:animEffect transition="in" filter="blinds(horizontal)">
                                      <p:cBhvr>
                                        <p:cTn id="10" dur="500"/>
                                        <p:tgtEl>
                                          <p:spTgt spid="62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“Act of May 25, 1824”</a:t>
            </a:r>
            <a:br>
              <a:rPr lang="en-US" sz="3200" dirty="0" smtClean="0"/>
            </a:br>
            <a:r>
              <a:rPr lang="en-US" sz="3200" dirty="0" smtClean="0"/>
              <a:t>to make “treaties of trade and friendship with Indian tribes beyond the Mississippi”</a:t>
            </a:r>
            <a:br>
              <a:rPr lang="en-US" sz="3200" dirty="0" smtClean="0"/>
            </a:br>
            <a:r>
              <a:rPr lang="en-US" sz="3200" dirty="0" smtClean="0"/>
              <a:t/>
            </a:r>
            <a:br>
              <a:rPr lang="en-US" sz="3200" dirty="0" smtClean="0"/>
            </a:br>
            <a:endParaRPr lang="en-US" sz="3200" dirty="0"/>
          </a:p>
        </p:txBody>
      </p:sp>
      <p:sp>
        <p:nvSpPr>
          <p:cNvPr id="3" name="Content Placeholder 2"/>
          <p:cNvSpPr>
            <a:spLocks noGrp="1"/>
          </p:cNvSpPr>
          <p:nvPr>
            <p:ph idx="1"/>
          </p:nvPr>
        </p:nvSpPr>
        <p:spPr>
          <a:xfrm>
            <a:off x="533400" y="2057400"/>
            <a:ext cx="8229600" cy="4525963"/>
          </a:xfrm>
        </p:spPr>
        <p:txBody>
          <a:bodyPr/>
          <a:lstStyle/>
          <a:p>
            <a:pPr>
              <a:buNone/>
            </a:pPr>
            <a:endParaRPr lang="en-US" sz="2000" dirty="0" smtClean="0"/>
          </a:p>
          <a:p>
            <a:r>
              <a:rPr lang="en-US" sz="2000" dirty="0" smtClean="0"/>
              <a:t>Treaty example:  Crow, 1825</a:t>
            </a:r>
          </a:p>
          <a:p>
            <a:pPr>
              <a:buNone/>
            </a:pPr>
            <a:r>
              <a:rPr lang="en-US" sz="2000" dirty="0" smtClean="0"/>
              <a:t>	“It is admitted by the Crow tribe of Indians, that they reside within the territorial limits of the United States, acknowledge their supremacy, and claim their protection.—The said tribe also admit the right of the United States to regulate all trade and intercourse with them… The United States agree to receive the Crow tribe of Indians into their friendship, and under their protection, and to extend to them, from time to time, such benefits and acts of kindness as may be convenient, and seem just and proper to the President of the United States.” </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9-15-~4"/>
          <p:cNvPicPr>
            <a:picLocks noChangeAspect="1" noChangeArrowheads="1"/>
          </p:cNvPicPr>
          <p:nvPr/>
        </p:nvPicPr>
        <p:blipFill>
          <a:blip r:embed="rId2" cstate="print"/>
          <a:srcRect/>
          <a:stretch>
            <a:fillRect/>
          </a:stretch>
        </p:blipFill>
        <p:spPr bwMode="auto">
          <a:xfrm rot="-143417">
            <a:off x="-1214438" y="-379413"/>
            <a:ext cx="11799888" cy="76073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endParaRPr lang="en-US" smtClean="0"/>
          </a:p>
        </p:txBody>
      </p:sp>
      <p:pic>
        <p:nvPicPr>
          <p:cNvPr id="9219" name="Picture 3" descr="Rosier 3"/>
          <p:cNvPicPr>
            <a:picLocks noGrp="1" noChangeAspect="1" noChangeArrowheads="1"/>
          </p:cNvPicPr>
          <p:nvPr>
            <p:ph idx="1"/>
          </p:nvPr>
        </p:nvPicPr>
        <p:blipFill>
          <a:blip r:embed="rId2" cstate="print"/>
          <a:srcRect/>
          <a:stretch>
            <a:fillRect/>
          </a:stretch>
        </p:blipFill>
        <p:spPr>
          <a:xfrm>
            <a:off x="304800" y="228600"/>
            <a:ext cx="8686800" cy="6081713"/>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endParaRPr lang="en-US" smtClean="0"/>
          </a:p>
        </p:txBody>
      </p:sp>
      <p:pic>
        <p:nvPicPr>
          <p:cNvPr id="12291" name="Picture 3" descr="09-22-~2"/>
          <p:cNvPicPr>
            <a:picLocks noGrp="1" noChangeAspect="1" noChangeArrowheads="1"/>
          </p:cNvPicPr>
          <p:nvPr>
            <p:ph idx="1"/>
          </p:nvPr>
        </p:nvPicPr>
        <p:blipFill>
          <a:blip r:embed="rId2" cstate="print"/>
          <a:srcRect/>
          <a:stretch>
            <a:fillRect/>
          </a:stretch>
        </p:blipFill>
        <p:spPr>
          <a:xfrm>
            <a:off x="457200" y="533400"/>
            <a:ext cx="8686800" cy="59690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p:txBody>
          <a:bodyPr/>
          <a:lstStyle/>
          <a:p>
            <a:pPr eaLnBrk="1" hangingPunct="1">
              <a:defRPr/>
            </a:pPr>
            <a:endParaRPr lang="en-US" smtClean="0"/>
          </a:p>
        </p:txBody>
      </p:sp>
      <p:pic>
        <p:nvPicPr>
          <p:cNvPr id="13315" name="Picture 4" descr="Rosier 5"/>
          <p:cNvPicPr>
            <a:picLocks noGrp="1" noChangeAspect="1" noChangeArrowheads="1"/>
          </p:cNvPicPr>
          <p:nvPr>
            <p:ph idx="1"/>
          </p:nvPr>
        </p:nvPicPr>
        <p:blipFill>
          <a:blip r:embed="rId2" cstate="print"/>
          <a:srcRect/>
          <a:stretch>
            <a:fillRect/>
          </a:stretch>
        </p:blipFill>
        <p:spPr>
          <a:xfrm rot="21474877">
            <a:off x="1447800" y="0"/>
            <a:ext cx="5116513" cy="6834188"/>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Grp="1" noChangeArrowheads="1"/>
          </p:cNvSpPr>
          <p:nvPr>
            <p:ph type="title"/>
          </p:nvPr>
        </p:nvSpPr>
        <p:spPr/>
        <p:txBody>
          <a:bodyPr/>
          <a:lstStyle/>
          <a:p>
            <a:pPr eaLnBrk="1" hangingPunct="1">
              <a:defRPr/>
            </a:pPr>
            <a:endParaRPr lang="en-US" smtClean="0"/>
          </a:p>
        </p:txBody>
      </p:sp>
      <p:pic>
        <p:nvPicPr>
          <p:cNvPr id="14339" name="Picture 4" descr="09-15-~3"/>
          <p:cNvPicPr>
            <a:picLocks noGrp="1" noChangeAspect="1" noChangeArrowheads="1"/>
          </p:cNvPicPr>
          <p:nvPr>
            <p:ph idx="1"/>
          </p:nvPr>
        </p:nvPicPr>
        <p:blipFill>
          <a:blip r:embed="rId2" cstate="print"/>
          <a:srcRect/>
          <a:stretch>
            <a:fillRect/>
          </a:stretch>
        </p:blipFill>
        <p:spPr>
          <a:xfrm>
            <a:off x="533400" y="415925"/>
            <a:ext cx="8610600" cy="6932613"/>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9-15-~2"/>
          <p:cNvPicPr>
            <a:picLocks noChangeAspect="1" noChangeArrowheads="1"/>
          </p:cNvPicPr>
          <p:nvPr/>
        </p:nvPicPr>
        <p:blipFill>
          <a:blip r:embed="rId2" cstate="print"/>
          <a:srcRect/>
          <a:stretch>
            <a:fillRect/>
          </a:stretch>
        </p:blipFill>
        <p:spPr bwMode="auto">
          <a:xfrm>
            <a:off x="304800" y="-533400"/>
            <a:ext cx="8839200" cy="642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9-15-~2"/>
          <p:cNvPicPr>
            <a:picLocks noChangeAspect="1" noChangeArrowheads="1"/>
          </p:cNvPicPr>
          <p:nvPr/>
        </p:nvPicPr>
        <p:blipFill>
          <a:blip r:embed="rId2" cstate="print"/>
          <a:srcRect/>
          <a:stretch>
            <a:fillRect/>
          </a:stretch>
        </p:blipFill>
        <p:spPr bwMode="auto">
          <a:xfrm>
            <a:off x="0" y="-762000"/>
            <a:ext cx="8915400" cy="647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pic>
        <p:nvPicPr>
          <p:cNvPr id="4" name="Picture 3" descr="image 2"/>
          <p:cNvPicPr>
            <a:picLocks noChangeAspect="1" noChangeArrowheads="1"/>
          </p:cNvPicPr>
          <p:nvPr/>
        </p:nvPicPr>
        <p:blipFill>
          <a:blip r:embed="rId2" cstate="print"/>
          <a:srcRect/>
          <a:stretch>
            <a:fillRect/>
          </a:stretch>
        </p:blipFill>
        <p:spPr bwMode="auto">
          <a:xfrm>
            <a:off x="3886200" y="-93663"/>
            <a:ext cx="5029200" cy="6951663"/>
          </a:xfrm>
          <a:prstGeom prst="rect">
            <a:avLst/>
          </a:prstGeom>
          <a:noFill/>
          <a:ln w="9525">
            <a:noFill/>
            <a:miter lim="800000"/>
            <a:headEnd/>
            <a:tailEnd/>
          </a:ln>
        </p:spPr>
      </p:pic>
      <p:sp>
        <p:nvSpPr>
          <p:cNvPr id="10245" name="Rectangle 4"/>
          <p:cNvSpPr>
            <a:spLocks noChangeArrowheads="1"/>
          </p:cNvSpPr>
          <p:nvPr/>
        </p:nvSpPr>
        <p:spPr bwMode="auto">
          <a:xfrm>
            <a:off x="0" y="304800"/>
            <a:ext cx="3886200" cy="1477328"/>
          </a:xfrm>
          <a:prstGeom prst="rect">
            <a:avLst/>
          </a:prstGeom>
          <a:noFill/>
          <a:ln w="9525">
            <a:noFill/>
            <a:miter lim="800000"/>
            <a:headEnd/>
            <a:tailEnd/>
          </a:ln>
        </p:spPr>
        <p:txBody>
          <a:bodyPr wrap="square">
            <a:spAutoFit/>
          </a:bodyPr>
          <a:lstStyle/>
          <a:p>
            <a:r>
              <a:rPr lang="en-US" dirty="0" smtClean="0"/>
              <a:t>“the </a:t>
            </a:r>
            <a:r>
              <a:rPr lang="en-US" dirty="0"/>
              <a:t>merciless Indian Savages, whose known rule of warfare, is an undistinguished destruction of all ages, sexes and conditions</a:t>
            </a:r>
            <a:r>
              <a:rPr lang="en-US" dirty="0" smtClean="0"/>
              <a:t>.”</a:t>
            </a:r>
            <a:r>
              <a:rPr lang="en-US" dirty="0">
                <a:solidFill>
                  <a:srgbClr val="C00000"/>
                </a:solidFill>
              </a:rPr>
              <a:t> </a:t>
            </a:r>
            <a:endParaRPr lang="en-US" dirty="0" smtClean="0">
              <a:solidFill>
                <a:srgbClr val="C00000"/>
              </a:solidFill>
            </a:endParaRPr>
          </a:p>
          <a:p>
            <a:r>
              <a:rPr lang="en-US" dirty="0" smtClean="0">
                <a:solidFill>
                  <a:srgbClr val="C00000"/>
                </a:solidFill>
              </a:rPr>
              <a:t>Declaration of Independence</a:t>
            </a:r>
            <a:endParaRPr lang="en-US" dirty="0" smtClean="0"/>
          </a:p>
        </p:txBody>
      </p:sp>
      <p:sp>
        <p:nvSpPr>
          <p:cNvPr id="6" name="Rectangle 5"/>
          <p:cNvSpPr/>
          <p:nvPr/>
        </p:nvSpPr>
        <p:spPr>
          <a:xfrm>
            <a:off x="0" y="2362200"/>
            <a:ext cx="3657600" cy="3416320"/>
          </a:xfrm>
          <a:prstGeom prst="rect">
            <a:avLst/>
          </a:prstGeom>
        </p:spPr>
        <p:txBody>
          <a:bodyPr wrap="square">
            <a:spAutoFit/>
          </a:bodyPr>
          <a:lstStyle/>
          <a:p>
            <a:pPr algn="ctr">
              <a:defRPr/>
            </a:pPr>
            <a:r>
              <a:rPr lang="en-US" dirty="0" smtClean="0"/>
              <a:t>Andrew Jackson: “What good man would prefer a country covered with forests and ranged by a few thousand savages to our extensive Republic, studded with cities, towns, and prosperous farms, embellished with all the improvements which art can devise or industry execute, occupied by more than 12,000,000 happy people, and filled with all the blessings of liberty, civilization, and religion?” 1830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919211264"/>
              </p:ext>
            </p:extLst>
          </p:nvPr>
        </p:nvGraphicFramePr>
        <p:xfrm>
          <a:off x="4618037" y="0"/>
          <a:ext cx="4513263" cy="6858000"/>
        </p:xfrm>
        <a:graphic>
          <a:graphicData uri="http://schemas.openxmlformats.org/presentationml/2006/ole">
            <mc:AlternateContent xmlns:mc="http://schemas.openxmlformats.org/markup-compatibility/2006">
              <mc:Choice xmlns:v="urn:schemas-microsoft-com:vml" Requires="v">
                <p:oleObj spid="_x0000_s1052" name="Acrobat Document" r:id="rId3" imgW="4050000" imgH="7695000" progId="AcroExch.Document.7">
                  <p:embed/>
                </p:oleObj>
              </mc:Choice>
              <mc:Fallback>
                <p:oleObj name="Acrobat Document" r:id="rId3" imgW="4050000" imgH="76950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7" y="0"/>
                        <a:ext cx="4513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0" y="533400"/>
            <a:ext cx="4572000" cy="2862322"/>
          </a:xfrm>
          <a:prstGeom prst="rect">
            <a:avLst/>
          </a:prstGeom>
        </p:spPr>
        <p:txBody>
          <a:bodyPr>
            <a:spAutoFit/>
          </a:bodyPr>
          <a:lstStyle/>
          <a:p>
            <a:pPr algn="ctr">
              <a:defRPr/>
            </a:pPr>
            <a:r>
              <a:rPr lang="en-US" b="1" u="sng" dirty="0" smtClean="0">
                <a:latin typeface="Times New Roman" pitchFamily="18" charset="0"/>
                <a:cs typeface="Times New Roman" pitchFamily="18" charset="0"/>
              </a:rPr>
              <a:t>Courses Taught</a:t>
            </a:r>
            <a:endParaRPr lang="en-US" b="1" u="sng" dirty="0">
              <a:latin typeface="Times New Roman" pitchFamily="18" charset="0"/>
              <a:cs typeface="Times New Roman" pitchFamily="18" charset="0"/>
            </a:endParaRPr>
          </a:p>
          <a:p>
            <a:pPr algn="ctr">
              <a:defRPr/>
            </a:pPr>
            <a:r>
              <a:rPr lang="en-US" b="1" dirty="0" smtClean="0">
                <a:latin typeface="Times New Roman" pitchFamily="18" charset="0"/>
                <a:cs typeface="Times New Roman" pitchFamily="18" charset="0"/>
              </a:rPr>
              <a:t>Native American History</a:t>
            </a:r>
          </a:p>
          <a:p>
            <a:pPr algn="ctr">
              <a:defRPr/>
            </a:pPr>
            <a:r>
              <a:rPr lang="en-US" b="1" dirty="0" smtClean="0">
                <a:latin typeface="Times New Roman" pitchFamily="18" charset="0"/>
                <a:cs typeface="Times New Roman" pitchFamily="18" charset="0"/>
              </a:rPr>
              <a:t>American Environmental History</a:t>
            </a:r>
          </a:p>
          <a:p>
            <a:pPr algn="ctr">
              <a:defRPr/>
            </a:pPr>
            <a:r>
              <a:rPr lang="en-US" b="1" dirty="0" smtClean="0">
                <a:latin typeface="Times New Roman" pitchFamily="18" charset="0"/>
                <a:cs typeface="Times New Roman" pitchFamily="18" charset="0"/>
              </a:rPr>
              <a:t>Global Environmental History</a:t>
            </a:r>
          </a:p>
          <a:p>
            <a:pPr algn="ctr">
              <a:defRPr/>
            </a:pPr>
            <a:r>
              <a:rPr lang="en-US" b="1" dirty="0" smtClean="0">
                <a:latin typeface="Times New Roman" pitchFamily="18" charset="0"/>
                <a:cs typeface="Times New Roman" pitchFamily="18" charset="0"/>
              </a:rPr>
              <a:t>American Women’s History</a:t>
            </a:r>
          </a:p>
          <a:p>
            <a:pPr algn="ctr">
              <a:defRPr/>
            </a:pPr>
            <a:r>
              <a:rPr lang="en-US" b="1" dirty="0" smtClean="0">
                <a:latin typeface="Times New Roman" pitchFamily="18" charset="0"/>
                <a:cs typeface="Times New Roman" pitchFamily="18" charset="0"/>
              </a:rPr>
              <a:t>History of American Capitalism</a:t>
            </a:r>
          </a:p>
          <a:p>
            <a:pPr algn="ctr">
              <a:defRPr/>
            </a:pPr>
            <a:r>
              <a:rPr lang="en-US" b="1" dirty="0" smtClean="0">
                <a:latin typeface="Times New Roman" pitchFamily="18" charset="0"/>
                <a:cs typeface="Times New Roman" pitchFamily="18" charset="0"/>
              </a:rPr>
              <a:t>History of American Sports</a:t>
            </a:r>
          </a:p>
          <a:p>
            <a:pPr algn="ctr">
              <a:defRPr/>
            </a:pPr>
            <a:r>
              <a:rPr lang="en-US" b="1" dirty="0" smtClean="0">
                <a:latin typeface="Times New Roman" pitchFamily="18" charset="0"/>
                <a:cs typeface="Times New Roman" pitchFamily="18" charset="0"/>
              </a:rPr>
              <a:t>U.S. Since 1865 (grad/undergrad)</a:t>
            </a:r>
          </a:p>
          <a:p>
            <a:pPr algn="ctr">
              <a:defRPr/>
            </a:pPr>
            <a:r>
              <a:rPr lang="en-US" b="1" dirty="0" smtClean="0">
                <a:latin typeface="Times New Roman" pitchFamily="18" charset="0"/>
                <a:cs typeface="Times New Roman" pitchFamily="18" charset="0"/>
              </a:rPr>
              <a:t>The American West (grad)</a:t>
            </a:r>
          </a:p>
          <a:p>
            <a:pPr algn="ctr">
              <a:defRPr/>
            </a:pPr>
            <a:r>
              <a:rPr lang="en-US" b="1" dirty="0" smtClean="0">
                <a:latin typeface="Times New Roman" pitchFamily="18" charset="0"/>
                <a:cs typeface="Times New Roman" pitchFamily="18" charset="0"/>
              </a:rPr>
              <a:t>Themes in Modern World History</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Rosier 4"/>
          <p:cNvPicPr>
            <a:picLocks noChangeAspect="1" noChangeArrowheads="1"/>
          </p:cNvPicPr>
          <p:nvPr/>
        </p:nvPicPr>
        <p:blipFill>
          <a:blip r:embed="rId3" cstate="print"/>
          <a:srcRect/>
          <a:stretch>
            <a:fillRect/>
          </a:stretch>
        </p:blipFill>
        <p:spPr bwMode="auto">
          <a:xfrm>
            <a:off x="0" y="-762000"/>
            <a:ext cx="8969869" cy="792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57200" y="381000"/>
            <a:ext cx="8001000" cy="457200"/>
          </a:xfrm>
        </p:spPr>
        <p:txBody>
          <a:bodyPr>
            <a:normAutofit fontScale="90000"/>
          </a:bodyPr>
          <a:lstStyle/>
          <a:p>
            <a:pPr eaLnBrk="1" hangingPunct="1">
              <a:defRPr/>
            </a:pPr>
            <a:r>
              <a:rPr lang="en-US" sz="2800" smtClean="0"/>
              <a:t>Persico, “Discovery of America” 1837/1844</a:t>
            </a:r>
          </a:p>
        </p:txBody>
      </p:sp>
      <p:pic>
        <p:nvPicPr>
          <p:cNvPr id="20483" name="Picture 4" descr="4"/>
          <p:cNvPicPr>
            <a:picLocks noGrp="1" noChangeAspect="1" noChangeArrowheads="1"/>
          </p:cNvPicPr>
          <p:nvPr>
            <p:ph idx="1"/>
          </p:nvPr>
        </p:nvPicPr>
        <p:blipFill>
          <a:blip r:embed="rId2" cstate="print"/>
          <a:srcRect/>
          <a:stretch>
            <a:fillRect/>
          </a:stretch>
        </p:blipFill>
        <p:spPr>
          <a:xfrm>
            <a:off x="3352800" y="838200"/>
            <a:ext cx="3097213" cy="60198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7467600" cy="639763"/>
          </a:xfrm>
        </p:spPr>
        <p:txBody>
          <a:bodyPr/>
          <a:lstStyle/>
          <a:p>
            <a:pPr eaLnBrk="1" hangingPunct="1"/>
            <a:r>
              <a:rPr lang="en-US" sz="2800" smtClean="0">
                <a:effectLst/>
              </a:rPr>
              <a:t>Greenough, “The Rescue,”   1837/1853</a:t>
            </a:r>
          </a:p>
        </p:txBody>
      </p:sp>
      <p:pic>
        <p:nvPicPr>
          <p:cNvPr id="24579" name="Picture 3" descr="greenough, rescue, 1853"/>
          <p:cNvPicPr>
            <a:picLocks noGrp="1" noChangeAspect="1" noChangeArrowheads="1"/>
          </p:cNvPicPr>
          <p:nvPr>
            <p:ph idx="1"/>
          </p:nvPr>
        </p:nvPicPr>
        <p:blipFill>
          <a:blip r:embed="rId2" cstate="print"/>
          <a:srcRect/>
          <a:stretch>
            <a:fillRect/>
          </a:stretch>
        </p:blipFill>
        <p:spPr>
          <a:xfrm>
            <a:off x="1524000" y="914400"/>
            <a:ext cx="6215063" cy="6400800"/>
          </a:xfr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a:xfrm>
            <a:off x="457200" y="152400"/>
            <a:ext cx="7848600" cy="762000"/>
          </a:xfrm>
        </p:spPr>
        <p:txBody>
          <a:bodyPr/>
          <a:lstStyle/>
          <a:p>
            <a:pPr eaLnBrk="1" hangingPunct="1">
              <a:defRPr/>
            </a:pPr>
            <a:r>
              <a:rPr lang="en-US" sz="2800" dirty="0" smtClean="0"/>
              <a:t>James Buchanan’s Inauguration, 1857</a:t>
            </a:r>
          </a:p>
        </p:txBody>
      </p:sp>
      <p:pic>
        <p:nvPicPr>
          <p:cNvPr id="25603" name="Picture 4" descr="5"/>
          <p:cNvPicPr>
            <a:picLocks noGrp="1" noChangeAspect="1" noChangeArrowheads="1"/>
          </p:cNvPicPr>
          <p:nvPr>
            <p:ph idx="1"/>
          </p:nvPr>
        </p:nvPicPr>
        <p:blipFill>
          <a:blip r:embed="rId2" cstate="print"/>
          <a:srcRect/>
          <a:stretch>
            <a:fillRect/>
          </a:stretch>
        </p:blipFill>
        <p:spPr>
          <a:xfrm>
            <a:off x="0" y="1109663"/>
            <a:ext cx="9144000" cy="5748337"/>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r>
              <a:rPr lang="en-US" sz="2700" dirty="0" smtClean="0"/>
              <a:t>Thomas Crawford, The Indian: Dying Chief Contemplating the Progress of Civilization”  1856.</a:t>
            </a:r>
            <a:r>
              <a:rPr lang="en-US" dirty="0" smtClean="0"/>
              <a:t/>
            </a:r>
            <a:br>
              <a:rPr lang="en-US" dirty="0" smtClean="0"/>
            </a:br>
            <a:endParaRPr lang="en-US" dirty="0"/>
          </a:p>
        </p:txBody>
      </p:sp>
      <p:pic>
        <p:nvPicPr>
          <p:cNvPr id="119811" name="Picture 3" descr="AE7"/>
          <p:cNvPicPr>
            <a:picLocks noGrp="1" noChangeAspect="1" noChangeArrowheads="1"/>
          </p:cNvPicPr>
          <p:nvPr>
            <p:ph idx="1"/>
          </p:nvPr>
        </p:nvPicPr>
        <p:blipFill>
          <a:blip r:embed="rId3" cstate="print"/>
          <a:srcRect/>
          <a:stretch>
            <a:fillRect/>
          </a:stretch>
        </p:blipFill>
        <p:spPr>
          <a:xfrm>
            <a:off x="1981200" y="990600"/>
            <a:ext cx="5449888" cy="6858000"/>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38100"/>
            <a:ext cx="8229600" cy="715962"/>
          </a:xfrm>
        </p:spPr>
        <p:txBody>
          <a:bodyPr>
            <a:normAutofit/>
          </a:bodyPr>
          <a:lstStyle/>
          <a:p>
            <a:r>
              <a:rPr lang="en-US" sz="2000" dirty="0" smtClean="0"/>
              <a:t>Narratives in National Architecture</a:t>
            </a:r>
            <a:br>
              <a:rPr lang="en-US" sz="2000" dirty="0" smtClean="0"/>
            </a:br>
            <a:r>
              <a:rPr lang="en-US" sz="2000" dirty="0" smtClean="0"/>
              <a:t>Thomas Crawford, Progress of Civilization, 1855-1863</a:t>
            </a:r>
            <a:endParaRPr lang="en-US" sz="2000" dirty="0"/>
          </a:p>
        </p:txBody>
      </p:sp>
      <p:pic>
        <p:nvPicPr>
          <p:cNvPr id="121859" name="Picture 3" descr="09-22-~1"/>
          <p:cNvPicPr>
            <a:picLocks noGrp="1" noChangeAspect="1" noChangeArrowheads="1"/>
          </p:cNvPicPr>
          <p:nvPr>
            <p:ph idx="1"/>
          </p:nvPr>
        </p:nvPicPr>
        <p:blipFill>
          <a:blip r:embed="rId3" cstate="print"/>
          <a:srcRect/>
          <a:stretch>
            <a:fillRect/>
          </a:stretch>
        </p:blipFill>
        <p:spPr>
          <a:xfrm>
            <a:off x="152400" y="838200"/>
            <a:ext cx="9144000" cy="7051675"/>
          </a:xfrm>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09-22-~2"/>
          <p:cNvPicPr>
            <a:picLocks noChangeAspect="1" noChangeArrowheads="1"/>
          </p:cNvPicPr>
          <p:nvPr/>
        </p:nvPicPr>
        <p:blipFill>
          <a:blip r:embed="rId2" cstate="print"/>
          <a:srcRect/>
          <a:stretch>
            <a:fillRect/>
          </a:stretch>
        </p:blipFill>
        <p:spPr bwMode="auto">
          <a:xfrm>
            <a:off x="0" y="228600"/>
            <a:ext cx="9053187" cy="6172199"/>
          </a:xfrm>
          <a:prstGeom prst="rect">
            <a:avLst/>
          </a:prstGeom>
          <a:noFill/>
          <a:ln w="9525">
            <a:noFill/>
            <a:miter lim="800000"/>
            <a:headEnd/>
            <a:tailEnd/>
          </a:ln>
          <a:effectLst/>
        </p:spPr>
      </p:pic>
      <p:sp>
        <p:nvSpPr>
          <p:cNvPr id="3" name="Rectangle 2"/>
          <p:cNvSpPr/>
          <p:nvPr/>
        </p:nvSpPr>
        <p:spPr>
          <a:xfrm>
            <a:off x="3657600" y="152400"/>
            <a:ext cx="3352800" cy="381000"/>
          </a:xfrm>
          <a:prstGeom prst="rect">
            <a:avLst/>
          </a:prstGeom>
        </p:spPr>
        <p:txBody>
          <a:bodyPr wrap="square">
            <a:spAutoFit/>
          </a:bodyPr>
          <a:lstStyle/>
          <a:p>
            <a:pPr algn="ctr">
              <a:defRPr/>
            </a:pPr>
            <a:r>
              <a:rPr lang="en-US" dirty="0" smtClean="0">
                <a:effectLst>
                  <a:outerShdw blurRad="38100" dist="38100" dir="2700000" algn="tl">
                    <a:srgbClr val="000000"/>
                  </a:outerShdw>
                </a:effectLst>
              </a:rPr>
              <a:t>Manifest Destiny revisited, 1840s</a:t>
            </a:r>
            <a:endParaRPr lang="en-US"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9-22-~2"/>
          <p:cNvPicPr>
            <a:picLocks noChangeAspect="1" noChangeArrowheads="1"/>
          </p:cNvPicPr>
          <p:nvPr/>
        </p:nvPicPr>
        <p:blipFill>
          <a:blip r:embed="rId2" cstate="print"/>
          <a:srcRect/>
          <a:stretch>
            <a:fillRect/>
          </a:stretch>
        </p:blipFill>
        <p:spPr bwMode="auto">
          <a:xfrm>
            <a:off x="0" y="1447800"/>
            <a:ext cx="9144000" cy="6257925"/>
          </a:xfrm>
          <a:prstGeom prst="rect">
            <a:avLst/>
          </a:prstGeom>
          <a:noFill/>
          <a:ln w="9525">
            <a:noFill/>
            <a:miter lim="800000"/>
            <a:headEnd/>
            <a:tailEnd/>
          </a:ln>
        </p:spPr>
      </p:pic>
      <p:sp>
        <p:nvSpPr>
          <p:cNvPr id="59395" name="Rectangle 3"/>
          <p:cNvSpPr>
            <a:spLocks noChangeArrowheads="1"/>
          </p:cNvSpPr>
          <p:nvPr/>
        </p:nvSpPr>
        <p:spPr bwMode="auto">
          <a:xfrm>
            <a:off x="1447800" y="224264"/>
            <a:ext cx="7086600" cy="830997"/>
          </a:xfrm>
          <a:prstGeom prst="rect">
            <a:avLst/>
          </a:prstGeom>
          <a:noFill/>
          <a:ln w="9525">
            <a:noFill/>
            <a:miter lim="800000"/>
            <a:headEnd/>
            <a:tailEnd/>
          </a:ln>
          <a:effectLst/>
        </p:spPr>
        <p:txBody>
          <a:bodyPr anchor="ctr">
            <a:spAutoFit/>
          </a:bodyPr>
          <a:lstStyle/>
          <a:p>
            <a:pPr algn="ctr">
              <a:defRPr/>
            </a:pPr>
            <a:r>
              <a:rPr lang="en-US" sz="2400" dirty="0" smtClean="0">
                <a:effectLst>
                  <a:outerShdw blurRad="38100" dist="38100" dir="2700000" algn="tl">
                    <a:srgbClr val="000000"/>
                  </a:outerShdw>
                </a:effectLst>
              </a:rPr>
              <a:t>Luke Lea, 1851</a:t>
            </a:r>
          </a:p>
          <a:p>
            <a:pPr algn="ctr">
              <a:defRPr/>
            </a:pPr>
            <a:r>
              <a:rPr lang="en-US" sz="2400" dirty="0" smtClean="0">
                <a:effectLst>
                  <a:outerShdw blurRad="38100" dist="38100" dir="2700000" algn="tl">
                    <a:srgbClr val="000000"/>
                  </a:outerShdw>
                </a:effectLst>
              </a:rPr>
              <a:t>“Concentration, domestication, incorporation”</a:t>
            </a:r>
            <a:endParaRPr lang="en-US" sz="2400" dirty="0">
              <a:effectLst>
                <a:outerShdw blurRad="38100" dist="38100" dir="2700000" algn="tl">
                  <a:srgbClr val="000000"/>
                </a:outerShdw>
              </a:effectLst>
            </a:endParaRPr>
          </a:p>
        </p:txBody>
      </p:sp>
      <p:pic>
        <p:nvPicPr>
          <p:cNvPr id="4" name="Picture 2" descr="09-22-~2"/>
          <p:cNvPicPr>
            <a:picLocks noChangeAspect="1" noChangeArrowheads="1"/>
          </p:cNvPicPr>
          <p:nvPr/>
        </p:nvPicPr>
        <p:blipFill>
          <a:blip r:embed="rId3" cstate="print"/>
          <a:srcRect/>
          <a:stretch>
            <a:fillRect/>
          </a:stretch>
        </p:blipFill>
        <p:spPr bwMode="auto">
          <a:xfrm>
            <a:off x="0" y="1143000"/>
            <a:ext cx="4419600" cy="6324600"/>
          </a:xfrm>
          <a:prstGeom prst="rect">
            <a:avLst/>
          </a:prstGeom>
          <a:noFill/>
          <a:ln w="9525">
            <a:noFill/>
            <a:miter lim="800000"/>
            <a:headEnd/>
            <a:tailEnd/>
          </a:ln>
        </p:spPr>
      </p:pic>
      <p:pic>
        <p:nvPicPr>
          <p:cNvPr id="5" name="Picture 3" descr="09-24-~1"/>
          <p:cNvPicPr>
            <a:picLocks noChangeAspect="1" noChangeArrowheads="1"/>
          </p:cNvPicPr>
          <p:nvPr/>
        </p:nvPicPr>
        <p:blipFill>
          <a:blip r:embed="rId4" cstate="print"/>
          <a:srcRect/>
          <a:stretch>
            <a:fillRect/>
          </a:stretch>
        </p:blipFill>
        <p:spPr bwMode="auto">
          <a:xfrm>
            <a:off x="4419600" y="1219200"/>
            <a:ext cx="4724400" cy="655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0"/>
            <a:ext cx="4572000" cy="369332"/>
          </a:xfrm>
          <a:prstGeom prst="rect">
            <a:avLst/>
          </a:prstGeom>
        </p:spPr>
        <p:txBody>
          <a:bodyPr>
            <a:spAutoFit/>
          </a:bodyPr>
          <a:lstStyle/>
          <a:p>
            <a:pPr algn="ctr">
              <a:defRPr/>
            </a:pPr>
            <a:r>
              <a:rPr lang="en-US" dirty="0" smtClean="0"/>
              <a:t>California Frontier – Look Eastward?</a:t>
            </a:r>
            <a:endParaRPr lang="en-US" dirty="0"/>
          </a:p>
        </p:txBody>
      </p:sp>
      <p:sp>
        <p:nvSpPr>
          <p:cNvPr id="3" name="Rectangle 2"/>
          <p:cNvSpPr/>
          <p:nvPr/>
        </p:nvSpPr>
        <p:spPr>
          <a:xfrm>
            <a:off x="4252921" y="1676400"/>
            <a:ext cx="237565" cy="369332"/>
          </a:xfrm>
          <a:prstGeom prst="rect">
            <a:avLst/>
          </a:prstGeom>
        </p:spPr>
        <p:txBody>
          <a:bodyPr wrap="none">
            <a:spAutoFit/>
          </a:bodyPr>
          <a:lstStyle/>
          <a:p>
            <a:pPr algn="ctr">
              <a:defRPr/>
            </a:pPr>
            <a:r>
              <a:rPr lang="en-US" dirty="0" smtClean="0">
                <a:effectLst>
                  <a:outerShdw blurRad="38100" dist="38100" dir="2700000" algn="tl">
                    <a:srgbClr val="000000"/>
                  </a:outerShdw>
                </a:effectLst>
              </a:rPr>
              <a:t> </a:t>
            </a:r>
            <a:endParaRPr lang="en-US" dirty="0">
              <a:effectLst>
                <a:outerShdw blurRad="38100" dist="38100" dir="2700000" algn="tl">
                  <a:srgbClr val="000000"/>
                </a:outerShdw>
              </a:effectLst>
            </a:endParaRPr>
          </a:p>
        </p:txBody>
      </p:sp>
      <p:sp>
        <p:nvSpPr>
          <p:cNvPr id="4" name="Rectangle 3"/>
          <p:cNvSpPr/>
          <p:nvPr/>
        </p:nvSpPr>
        <p:spPr>
          <a:xfrm>
            <a:off x="0" y="381000"/>
            <a:ext cx="8534400" cy="7417415"/>
          </a:xfrm>
          <a:prstGeom prst="rect">
            <a:avLst/>
          </a:prstGeom>
        </p:spPr>
        <p:txBody>
          <a:bodyPr wrap="square">
            <a:spAutoFit/>
          </a:bodyPr>
          <a:lstStyle/>
          <a:p>
            <a:pPr>
              <a:defRPr/>
            </a:pPr>
            <a:r>
              <a:rPr lang="en-US" sz="1400" i="1" dirty="0" smtClean="0">
                <a:latin typeface="Times New Roman" pitchFamily="18" charset="0"/>
                <a:cs typeface="Times New Roman" pitchFamily="18" charset="0"/>
              </a:rPr>
              <a:t>Two Recent </a:t>
            </a:r>
            <a:r>
              <a:rPr lang="en-US" sz="1400" i="1" dirty="0" smtClean="0">
                <a:latin typeface="Times New Roman" pitchFamily="18" charset="0"/>
                <a:cs typeface="Times New Roman" pitchFamily="18" charset="0"/>
              </a:rPr>
              <a:t>Books:</a:t>
            </a:r>
          </a:p>
          <a:p>
            <a:pPr>
              <a:defRPr/>
            </a:pPr>
            <a:r>
              <a:rPr lang="en-US" sz="1400" i="1" dirty="0" smtClean="0">
                <a:latin typeface="Times New Roman" pitchFamily="18" charset="0"/>
                <a:cs typeface="Times New Roman" pitchFamily="18" charset="0"/>
              </a:rPr>
              <a:t>American </a:t>
            </a:r>
            <a:r>
              <a:rPr lang="en-US" sz="1400" i="1" dirty="0" smtClean="0">
                <a:latin typeface="Times New Roman" pitchFamily="18" charset="0"/>
                <a:cs typeface="Times New Roman" pitchFamily="18" charset="0"/>
              </a:rPr>
              <a:t>Genocide: The California Indian Catastrophe </a:t>
            </a:r>
            <a:r>
              <a:rPr lang="en-US" sz="1400" i="1" dirty="0" smtClean="0">
                <a:latin typeface="Times New Roman" pitchFamily="18" charset="0"/>
                <a:cs typeface="Times New Roman" pitchFamily="18" charset="0"/>
              </a:rPr>
              <a:t>1846-1873</a:t>
            </a:r>
          </a:p>
          <a:p>
            <a:pPr>
              <a:defRPr/>
            </a:pPr>
            <a:r>
              <a:rPr lang="en-US" sz="1400" i="1" dirty="0" smtClean="0">
                <a:latin typeface="Times New Roman" pitchFamily="18" charset="0"/>
                <a:cs typeface="Times New Roman" pitchFamily="18" charset="0"/>
              </a:rPr>
              <a:t>California Genocide</a:t>
            </a:r>
          </a:p>
          <a:p>
            <a:pPr>
              <a:defRPr/>
            </a:pPr>
            <a:r>
              <a:rPr lang="en-US" sz="1400" dirty="0" smtClean="0">
                <a:latin typeface="Times New Roman" pitchFamily="18" charset="0"/>
                <a:cs typeface="Times New Roman" pitchFamily="18" charset="0"/>
              </a:rPr>
              <a:t>Genocide</a:t>
            </a:r>
            <a:r>
              <a:rPr lang="en-US" sz="1400" dirty="0" smtClean="0">
                <a:latin typeface="Times New Roman" pitchFamily="18" charset="0"/>
                <a:cs typeface="Times New Roman" pitchFamily="18" charset="0"/>
              </a:rPr>
              <a:t>?  Ethnic Cleansing? </a:t>
            </a:r>
          </a:p>
          <a:p>
            <a:pPr>
              <a:buFont typeface="Arial" pitchFamily="34" charset="0"/>
              <a:buChar char="•"/>
              <a:defRPr/>
            </a:pPr>
            <a:r>
              <a:rPr lang="en-US" sz="1400" dirty="0" smtClean="0">
                <a:latin typeface="Times New Roman" pitchFamily="18" charset="0"/>
                <a:cs typeface="Times New Roman" pitchFamily="18" charset="0"/>
              </a:rPr>
              <a:t>Sacramento River Massacre April 1846 --150-800 </a:t>
            </a:r>
            <a:r>
              <a:rPr lang="en-US" sz="1400" dirty="0" err="1" smtClean="0">
                <a:latin typeface="Times New Roman" pitchFamily="18" charset="0"/>
                <a:cs typeface="Times New Roman" pitchFamily="18" charset="0"/>
              </a:rPr>
              <a:t>Wintu</a:t>
            </a:r>
            <a:r>
              <a:rPr lang="en-US" sz="1400" dirty="0" smtClean="0">
                <a:latin typeface="Times New Roman" pitchFamily="18" charset="0"/>
                <a:cs typeface="Times New Roman" pitchFamily="18" charset="0"/>
              </a:rPr>
              <a:t>/Yana men, women, and children John Fremont (operating in Mexican territory) Kit Carson: “It was a perfect butchery.”</a:t>
            </a:r>
          </a:p>
          <a:p>
            <a:pPr>
              <a:defRPr/>
            </a:pPr>
            <a:r>
              <a:rPr lang="en-US" sz="1400" b="1" dirty="0" smtClean="0">
                <a:latin typeface="Times New Roman" pitchFamily="18" charset="0"/>
                <a:cs typeface="Times New Roman" pitchFamily="18" charset="0"/>
              </a:rPr>
              <a:t>California Economy pre and post Gold Rush</a:t>
            </a:r>
          </a:p>
          <a:p>
            <a:pPr>
              <a:defRPr/>
            </a:pPr>
            <a:r>
              <a:rPr lang="en-US" sz="1400" dirty="0" smtClean="0">
                <a:latin typeface="Times New Roman" pitchFamily="18" charset="0"/>
                <a:cs typeface="Times New Roman" pitchFamily="18" charset="0"/>
              </a:rPr>
              <a:t>Dependent up on Indian serfs, slaves (including sex slaves), and domestics.  Indians “tilled our soil, sheared our sheep, cut our lumber, built our houses, paddled our boats, took care of our children, made our meals…”  Owner of 30k acre estate.  Indians also fought in battles against Mexico.</a:t>
            </a:r>
          </a:p>
          <a:p>
            <a:pPr>
              <a:defRPr/>
            </a:pPr>
            <a:r>
              <a:rPr lang="en-US" sz="1400" dirty="0" smtClean="0">
                <a:latin typeface="Times New Roman" pitchFamily="18" charset="0"/>
                <a:cs typeface="Times New Roman" pitchFamily="18" charset="0"/>
              </a:rPr>
              <a:t>Sutter’s Mill:  Sutter – “It was common in those days to seize Indian women and children and sell them.”    </a:t>
            </a:r>
          </a:p>
          <a:p>
            <a:pPr>
              <a:defRPr/>
            </a:pPr>
            <a:r>
              <a:rPr lang="en-US" sz="1400" b="1" dirty="0" smtClean="0">
                <a:latin typeface="Times New Roman" pitchFamily="18" charset="0"/>
                <a:cs typeface="Times New Roman" pitchFamily="18" charset="0"/>
              </a:rPr>
              <a:t>After the Gold Rush</a:t>
            </a:r>
          </a:p>
          <a:p>
            <a:pPr>
              <a:defRPr/>
            </a:pPr>
            <a:r>
              <a:rPr lang="en-US" sz="1400" dirty="0" smtClean="0">
                <a:latin typeface="Times New Roman" pitchFamily="18" charset="0"/>
                <a:cs typeface="Times New Roman" pitchFamily="18" charset="0"/>
              </a:rPr>
              <a:t>“a war of extermination against the Aborigines.”  A common refrain.</a:t>
            </a:r>
          </a:p>
          <a:p>
            <a:pPr>
              <a:defRPr/>
            </a:pPr>
            <a:r>
              <a:rPr lang="en-US" sz="1400" dirty="0" smtClean="0">
                <a:latin typeface="Times New Roman" pitchFamily="18" charset="0"/>
                <a:cs typeface="Times New Roman" pitchFamily="18" charset="0"/>
              </a:rPr>
              <a:t>The dynamics of Indians and Gold Mining.  2 owners of Big Valley Ranch killed for rape/abuse/torture (“they murdered the Indians without limits or mercy”; 4 died from “sever whipping.”</a:t>
            </a:r>
          </a:p>
          <a:p>
            <a:pPr>
              <a:defRPr/>
            </a:pPr>
            <a:r>
              <a:rPr lang="en-US" sz="1400" dirty="0" smtClean="0">
                <a:latin typeface="Times New Roman" pitchFamily="18" charset="0"/>
                <a:cs typeface="Times New Roman" pitchFamily="18" charset="0"/>
              </a:rPr>
              <a:t>--Bloody Island Massacre, May 15, 1850 – 120-800 Pomo men, women and children</a:t>
            </a:r>
          </a:p>
          <a:p>
            <a:pPr>
              <a:defRPr/>
            </a:pPr>
            <a:r>
              <a:rPr lang="en-US" sz="1400" dirty="0" smtClean="0">
                <a:latin typeface="Times New Roman" pitchFamily="18" charset="0"/>
                <a:cs typeface="Times New Roman" pitchFamily="18" charset="0"/>
              </a:rPr>
              <a:t>--</a:t>
            </a:r>
            <a:r>
              <a:rPr lang="en-US" sz="1400" dirty="0" err="1" smtClean="0">
                <a:latin typeface="Times New Roman" pitchFamily="18" charset="0"/>
                <a:cs typeface="Times New Roman" pitchFamily="18" charset="0"/>
              </a:rPr>
              <a:t>Cokadjal</a:t>
            </a:r>
            <a:r>
              <a:rPr lang="en-US" sz="1400" dirty="0" smtClean="0">
                <a:latin typeface="Times New Roman" pitchFamily="18" charset="0"/>
                <a:cs typeface="Times New Roman" pitchFamily="18" charset="0"/>
              </a:rPr>
              <a:t> Massacre, May 19, 1850  75-150 </a:t>
            </a:r>
            <a:r>
              <a:rPr lang="en-US" sz="1400" dirty="0" err="1" smtClean="0">
                <a:latin typeface="Times New Roman" pitchFamily="18" charset="0"/>
                <a:cs typeface="Times New Roman" pitchFamily="18" charset="0"/>
              </a:rPr>
              <a:t>Cokadjal</a:t>
            </a:r>
            <a:r>
              <a:rPr lang="en-US" sz="1400" dirty="0" smtClean="0">
                <a:latin typeface="Times New Roman" pitchFamily="18" charset="0"/>
                <a:cs typeface="Times New Roman" pitchFamily="18" charset="0"/>
              </a:rPr>
              <a:t> killed (“the soldiers boasted that the tribe was exterminated.”</a:t>
            </a:r>
          </a:p>
          <a:p>
            <a:pPr>
              <a:defRPr/>
            </a:pPr>
            <a:r>
              <a:rPr lang="en-US" sz="1400" dirty="0" smtClean="0">
                <a:latin typeface="Times New Roman" pitchFamily="18" charset="0"/>
                <a:cs typeface="Times New Roman" pitchFamily="18" charset="0"/>
              </a:rPr>
              <a:t>Results: General </a:t>
            </a:r>
            <a:r>
              <a:rPr lang="en-US" sz="1400" dirty="0" err="1" smtClean="0">
                <a:latin typeface="Times New Roman" pitchFamily="18" charset="0"/>
                <a:cs typeface="Times New Roman" pitchFamily="18" charset="0"/>
              </a:rPr>
              <a:t>Persifor</a:t>
            </a:r>
            <a:r>
              <a:rPr lang="en-US" sz="1400" dirty="0" smtClean="0">
                <a:latin typeface="Times New Roman" pitchFamily="18" charset="0"/>
                <a:cs typeface="Times New Roman" pitchFamily="18" charset="0"/>
              </a:rPr>
              <a:t> Smith, by way of Philadelphia and Princeton (awarded 1856 command of the Department of the West; Brigadier General); Captain Nathaniel Lyon (Ft. Lyon)</a:t>
            </a:r>
          </a:p>
          <a:p>
            <a:pPr>
              <a:defRPr/>
            </a:pPr>
            <a:r>
              <a:rPr lang="en-US" sz="1400" dirty="0" smtClean="0">
                <a:latin typeface="Times New Roman" pitchFamily="18" charset="0"/>
                <a:cs typeface="Times New Roman" pitchFamily="18" charset="0"/>
              </a:rPr>
              <a:t>1850s-1860s</a:t>
            </a:r>
          </a:p>
          <a:p>
            <a:pPr>
              <a:defRPr/>
            </a:pPr>
            <a:r>
              <a:rPr lang="en-US" sz="1400" dirty="0" smtClean="0">
                <a:latin typeface="Times New Roman" pitchFamily="18" charset="0"/>
                <a:cs typeface="Times New Roman" pitchFamily="18" charset="0"/>
              </a:rPr>
              <a:t>“killing them like Coyotes”</a:t>
            </a:r>
          </a:p>
          <a:p>
            <a:pPr>
              <a:defRPr/>
            </a:pPr>
            <a:r>
              <a:rPr lang="en-US" sz="1400" dirty="0" smtClean="0">
                <a:latin typeface="Times New Roman" pitchFamily="18" charset="0"/>
                <a:cs typeface="Times New Roman" pitchFamily="18" charset="0"/>
              </a:rPr>
              <a:t>Supported by congressional appropriations to pay for militias.  Attack on feudal system of pre-Gold Rush California.  Attack on Indian gold miners.  </a:t>
            </a:r>
          </a:p>
          <a:p>
            <a:pPr>
              <a:defRPr/>
            </a:pPr>
            <a:r>
              <a:rPr lang="en-US" sz="1400" dirty="0" err="1" smtClean="0">
                <a:latin typeface="Times New Roman" pitchFamily="18" charset="0"/>
                <a:cs typeface="Times New Roman" pitchFamily="18" charset="0"/>
              </a:rPr>
              <a:t>Lynchings</a:t>
            </a:r>
            <a:r>
              <a:rPr lang="en-US" sz="1400" dirty="0" smtClean="0">
                <a:latin typeface="Times New Roman" pitchFamily="18" charset="0"/>
                <a:cs typeface="Times New Roman" pitchFamily="18" charset="0"/>
              </a:rPr>
              <a:t>, burnings, removals. </a:t>
            </a:r>
          </a:p>
          <a:p>
            <a:pPr>
              <a:defRPr/>
            </a:pPr>
            <a:r>
              <a:rPr lang="en-US" sz="1400" dirty="0" smtClean="0">
                <a:latin typeface="Times New Roman" pitchFamily="18" charset="0"/>
                <a:cs typeface="Times New Roman" pitchFamily="18" charset="0"/>
              </a:rPr>
              <a:t>“We must kill them, big and little, as nits will be lice.”  Sept. 1864.   </a:t>
            </a:r>
          </a:p>
          <a:p>
            <a:pPr>
              <a:defRPr/>
            </a:pPr>
            <a:r>
              <a:rPr lang="en-US" sz="1400" dirty="0" smtClean="0">
                <a:latin typeface="Times New Roman" pitchFamily="18" charset="0"/>
                <a:cs typeface="Times New Roman" pitchFamily="18" charset="0"/>
              </a:rPr>
              <a:t>Domesticated Indians:  Eliza: “Don’t kill me; when you were here I cooked for you, I washed for you; I was kind to you.”  11 bullets in Eliza’s chest and head.</a:t>
            </a:r>
          </a:p>
          <a:p>
            <a:pPr>
              <a:defRPr/>
            </a:pPr>
            <a:endParaRPr lang="en-US" sz="1400" dirty="0" smtClean="0">
              <a:latin typeface="Times New Roman" pitchFamily="18" charset="0"/>
              <a:cs typeface="Times New Roman" pitchFamily="18" charset="0"/>
            </a:endParaRPr>
          </a:p>
          <a:p>
            <a:pPr>
              <a:defRPr/>
            </a:pPr>
            <a:r>
              <a:rPr lang="en-US" sz="1400" dirty="0" smtClean="0">
                <a:latin typeface="Times New Roman" pitchFamily="18" charset="0"/>
                <a:cs typeface="Times New Roman" pitchFamily="18" charset="0"/>
              </a:rPr>
              <a:t>100</a:t>
            </a:r>
            <a:r>
              <a:rPr lang="en-US" sz="1400" dirty="0" smtClean="0">
                <a:latin typeface="Times New Roman" pitchFamily="18" charset="0"/>
                <a:cs typeface="Times New Roman" pitchFamily="18" charset="0"/>
              </a:rPr>
              <a:t>+ men, women, and children killed</a:t>
            </a:r>
          </a:p>
          <a:p>
            <a:pPr>
              <a:defRPr/>
            </a:pPr>
            <a:r>
              <a:rPr lang="en-US" sz="1400" dirty="0" smtClean="0">
                <a:latin typeface="Times New Roman" pitchFamily="18" charset="0"/>
                <a:cs typeface="Times New Roman" pitchFamily="18" charset="0"/>
              </a:rPr>
              <a:t>Round </a:t>
            </a:r>
            <a:r>
              <a:rPr lang="en-US" sz="1400" dirty="0" smtClean="0">
                <a:latin typeface="Times New Roman" pitchFamily="18" charset="0"/>
                <a:cs typeface="Times New Roman" pitchFamily="18" charset="0"/>
              </a:rPr>
              <a:t>Valley/Humboldt Bay/Horse Canyon/Bridge </a:t>
            </a:r>
            <a:r>
              <a:rPr lang="en-US" sz="1400" dirty="0" smtClean="0">
                <a:latin typeface="Times New Roman" pitchFamily="18" charset="0"/>
                <a:cs typeface="Times New Roman" pitchFamily="18" charset="0"/>
              </a:rPr>
              <a:t>Gulch</a:t>
            </a:r>
          </a:p>
          <a:p>
            <a:pPr>
              <a:defRPr/>
            </a:pPr>
            <a:endParaRPr lang="en-US" sz="1400" dirty="0" smtClean="0"/>
          </a:p>
          <a:p>
            <a:pPr>
              <a:defRPr/>
            </a:pPr>
            <a:endParaRPr lang="en-US" sz="1400" dirty="0" smtClean="0"/>
          </a:p>
          <a:p>
            <a:pPr>
              <a:defRPr/>
            </a:pPr>
            <a:r>
              <a:rPr lang="en-US" sz="1400" dirty="0" smtClean="0"/>
              <a:t> </a:t>
            </a:r>
          </a:p>
          <a:p>
            <a:pPr>
              <a:defRPr/>
            </a:pP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09-24-~2"/>
          <p:cNvPicPr>
            <a:picLocks noChangeAspect="1" noChangeArrowheads="1"/>
          </p:cNvPicPr>
          <p:nvPr/>
        </p:nvPicPr>
        <p:blipFill>
          <a:blip r:embed="rId2" cstate="print"/>
          <a:srcRect/>
          <a:stretch>
            <a:fillRect/>
          </a:stretch>
        </p:blipFill>
        <p:spPr bwMode="auto">
          <a:xfrm>
            <a:off x="2057400" y="-1752600"/>
            <a:ext cx="5160963" cy="815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237791">
                <a:tc gridSpan="4">
                  <a:txBody>
                    <a:bodyPr/>
                    <a:lstStyle/>
                    <a:p>
                      <a:pPr marL="0" marR="0">
                        <a:lnSpc>
                          <a:spcPct val="115000"/>
                        </a:lnSpc>
                        <a:spcBef>
                          <a:spcPts val="0"/>
                        </a:spcBef>
                        <a:spcAft>
                          <a:spcPts val="0"/>
                        </a:spcAft>
                      </a:pPr>
                      <a:r>
                        <a:rPr lang="en-US" sz="1200" b="1">
                          <a:latin typeface="Times New Roman"/>
                          <a:ea typeface="Times New Roman"/>
                          <a:cs typeface="Times New Roman"/>
                        </a:rPr>
                        <a:t>8.1. Historical Analysis and Skills Development</a:t>
                      </a:r>
                      <a:endParaRPr lang="en-US" sz="1200">
                        <a:latin typeface="Times New Roman"/>
                        <a:ea typeface="Times New Roman"/>
                        <a:cs typeface="Times New Roman"/>
                      </a:endParaRPr>
                    </a:p>
                  </a:txBody>
                  <a:tcPr marL="5852" marR="5852" marT="5852" marB="585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37791">
                <a:tc>
                  <a:txBody>
                    <a:bodyPr/>
                    <a:lstStyle/>
                    <a:p>
                      <a:pPr marL="0" marR="0">
                        <a:lnSpc>
                          <a:spcPct val="115000"/>
                        </a:lnSpc>
                        <a:spcBef>
                          <a:spcPts val="0"/>
                        </a:spcBef>
                        <a:spcAft>
                          <a:spcPts val="0"/>
                        </a:spcAft>
                      </a:pPr>
                      <a:r>
                        <a:rPr lang="en-US" sz="1200">
                          <a:latin typeface="Times New Roman"/>
                          <a:ea typeface="Times New Roman"/>
                          <a:cs typeface="Times New Roman"/>
                        </a:rPr>
                        <a:t>8.1.3. GRADE 3</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8.1.6. GRADE 6 </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8.1.9. GRADE 9</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8.1.12. GRADE 12 </a:t>
                      </a:r>
                    </a:p>
                  </a:txBody>
                  <a:tcPr marL="5852" marR="5852" marT="5852" marB="5852" anchor="ctr">
                    <a:lnL>
                      <a:noFill/>
                    </a:lnL>
                    <a:lnR>
                      <a:noFill/>
                    </a:lnR>
                    <a:lnT>
                      <a:noFill/>
                    </a:lnT>
                    <a:lnB>
                      <a:noFill/>
                    </a:lnB>
                  </a:tcPr>
                </a:tc>
              </a:tr>
              <a:tr h="455830">
                <a:tc gridSpan="4">
                  <a:txBody>
                    <a:bodyPr/>
                    <a:lstStyle/>
                    <a:p>
                      <a:pPr marL="0" marR="0">
                        <a:lnSpc>
                          <a:spcPct val="115000"/>
                        </a:lnSpc>
                        <a:spcBef>
                          <a:spcPts val="0"/>
                        </a:spcBef>
                        <a:spcAft>
                          <a:spcPts val="0"/>
                        </a:spcAft>
                      </a:pPr>
                      <a:r>
                        <a:rPr lang="en-US" sz="1200" b="1" i="1">
                          <a:latin typeface="Times New Roman"/>
                          <a:ea typeface="Times New Roman"/>
                          <a:cs typeface="Times New Roman"/>
                        </a:rPr>
                        <a:t>Pennsylvania’s public schools shall teach, challenge and support every student to realize his or her maximum potential and to acquire the knowledge and skills needed to . . .</a:t>
                      </a:r>
                      <a:endParaRPr lang="en-US" sz="1200">
                        <a:latin typeface="Times New Roman"/>
                        <a:ea typeface="Times New Roman"/>
                        <a:cs typeface="Times New Roman"/>
                      </a:endParaRPr>
                    </a:p>
                  </a:txBody>
                  <a:tcPr marL="5852" marR="5852" marT="5852" marB="585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854274">
                <a:tc>
                  <a:txBody>
                    <a:bodyPr/>
                    <a:lstStyle/>
                    <a:p>
                      <a:pPr marL="0" marR="0">
                        <a:lnSpc>
                          <a:spcPct val="115000"/>
                        </a:lnSpc>
                        <a:spcBef>
                          <a:spcPts val="0"/>
                        </a:spcBef>
                        <a:spcAft>
                          <a:spcPts val="0"/>
                        </a:spcAft>
                      </a:pPr>
                      <a:r>
                        <a:rPr lang="en-US" sz="1200">
                          <a:latin typeface="Times New Roman"/>
                          <a:ea typeface="Times New Roman"/>
                          <a:cs typeface="Times New Roman"/>
                        </a:rPr>
                        <a:t>A. Understand chronological thinking and distinguish between past, present and future time. </a:t>
                      </a:r>
                      <a:br>
                        <a:rPr lang="en-US" sz="1200">
                          <a:latin typeface="Times New Roman"/>
                          <a:ea typeface="Times New Roman"/>
                          <a:cs typeface="Times New Roman"/>
                        </a:rPr>
                      </a:br>
                      <a:r>
                        <a:rPr lang="en-US" sz="1200">
                          <a:latin typeface="Times New Roman"/>
                          <a:ea typeface="Times New Roman"/>
                          <a:cs typeface="Times New Roman"/>
                        </a:rPr>
                        <a:t>• Calendar time</a:t>
                      </a:r>
                      <a:br>
                        <a:rPr lang="en-US" sz="1200">
                          <a:latin typeface="Times New Roman"/>
                          <a:ea typeface="Times New Roman"/>
                          <a:cs typeface="Times New Roman"/>
                        </a:rPr>
                      </a:br>
                      <a:r>
                        <a:rPr lang="en-US" sz="1200">
                          <a:latin typeface="Times New Roman"/>
                          <a:ea typeface="Times New Roman"/>
                          <a:cs typeface="Times New Roman"/>
                        </a:rPr>
                        <a:t>• Time lines</a:t>
                      </a:r>
                      <a:br>
                        <a:rPr lang="en-US" sz="1200">
                          <a:latin typeface="Times New Roman"/>
                          <a:ea typeface="Times New Roman"/>
                          <a:cs typeface="Times New Roman"/>
                        </a:rPr>
                      </a:br>
                      <a:r>
                        <a:rPr lang="en-US" sz="1200">
                          <a:latin typeface="Times New Roman"/>
                          <a:ea typeface="Times New Roman"/>
                          <a:cs typeface="Times New Roman"/>
                        </a:rPr>
                        <a:t>• Continuity and change</a:t>
                      </a:r>
                      <a:br>
                        <a:rPr lang="en-US" sz="1200">
                          <a:latin typeface="Times New Roman"/>
                          <a:ea typeface="Times New Roman"/>
                          <a:cs typeface="Times New Roman"/>
                        </a:rPr>
                      </a:br>
                      <a:r>
                        <a:rPr lang="en-US" sz="1200">
                          <a:latin typeface="Times New Roman"/>
                          <a:ea typeface="Times New Roman"/>
                          <a:cs typeface="Times New Roman"/>
                        </a:rPr>
                        <a:t>• Events (time and place) </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A. Understand chronological thinking and distinguish between past, present and future time. </a:t>
                      </a:r>
                      <a:br>
                        <a:rPr lang="en-US" sz="1200" dirty="0">
                          <a:latin typeface="Times New Roman"/>
                          <a:ea typeface="Times New Roman"/>
                          <a:cs typeface="Times New Roman"/>
                        </a:rPr>
                      </a:br>
                      <a:r>
                        <a:rPr lang="en-US" sz="1200" dirty="0">
                          <a:latin typeface="Times New Roman"/>
                          <a:ea typeface="Times New Roman"/>
                          <a:cs typeface="Times New Roman"/>
                        </a:rPr>
                        <a:t>• Calendar time</a:t>
                      </a:r>
                      <a:br>
                        <a:rPr lang="en-US" sz="1200" dirty="0">
                          <a:latin typeface="Times New Roman"/>
                          <a:ea typeface="Times New Roman"/>
                          <a:cs typeface="Times New Roman"/>
                        </a:rPr>
                      </a:br>
                      <a:r>
                        <a:rPr lang="en-US" sz="1200" dirty="0">
                          <a:latin typeface="Times New Roman"/>
                          <a:ea typeface="Times New Roman"/>
                          <a:cs typeface="Times New Roman"/>
                        </a:rPr>
                        <a:t>• Time lines</a:t>
                      </a:r>
                      <a:br>
                        <a:rPr lang="en-US" sz="1200" dirty="0">
                          <a:latin typeface="Times New Roman"/>
                          <a:ea typeface="Times New Roman"/>
                          <a:cs typeface="Times New Roman"/>
                        </a:rPr>
                      </a:br>
                      <a:r>
                        <a:rPr lang="en-US" sz="1200" dirty="0">
                          <a:latin typeface="Times New Roman"/>
                          <a:ea typeface="Times New Roman"/>
                          <a:cs typeface="Times New Roman"/>
                        </a:rPr>
                        <a:t>• People and events in time</a:t>
                      </a:r>
                      <a:br>
                        <a:rPr lang="en-US" sz="1200" dirty="0">
                          <a:latin typeface="Times New Roman"/>
                          <a:ea typeface="Times New Roman"/>
                          <a:cs typeface="Times New Roman"/>
                        </a:rPr>
                      </a:br>
                      <a:r>
                        <a:rPr lang="en-US" sz="1200" dirty="0">
                          <a:latin typeface="Times New Roman"/>
                          <a:ea typeface="Times New Roman"/>
                          <a:cs typeface="Times New Roman"/>
                        </a:rPr>
                        <a:t>• Patterns of continuity and change</a:t>
                      </a:r>
                      <a:br>
                        <a:rPr lang="en-US" sz="1200" dirty="0">
                          <a:latin typeface="Times New Roman"/>
                          <a:ea typeface="Times New Roman"/>
                          <a:cs typeface="Times New Roman"/>
                        </a:rPr>
                      </a:br>
                      <a:r>
                        <a:rPr lang="en-US" sz="1200" dirty="0">
                          <a:latin typeface="Times New Roman"/>
                          <a:ea typeface="Times New Roman"/>
                          <a:cs typeface="Times New Roman"/>
                        </a:rPr>
                        <a:t>• Sequential order</a:t>
                      </a:r>
                      <a:br>
                        <a:rPr lang="en-US" sz="1200" dirty="0">
                          <a:latin typeface="Times New Roman"/>
                          <a:ea typeface="Times New Roman"/>
                          <a:cs typeface="Times New Roman"/>
                        </a:rPr>
                      </a:br>
                      <a:r>
                        <a:rPr lang="en-US" sz="1200" dirty="0">
                          <a:latin typeface="Times New Roman"/>
                          <a:ea typeface="Times New Roman"/>
                          <a:cs typeface="Times New Roman"/>
                        </a:rPr>
                        <a:t>• Context for events</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A. Analyze chronological thinking. </a:t>
                      </a:r>
                      <a:br>
                        <a:rPr lang="en-US" sz="1200">
                          <a:latin typeface="Times New Roman"/>
                          <a:ea typeface="Times New Roman"/>
                          <a:cs typeface="Times New Roman"/>
                        </a:rPr>
                      </a:br>
                      <a:r>
                        <a:rPr lang="en-US" sz="1200">
                          <a:latin typeface="Times New Roman"/>
                          <a:ea typeface="Times New Roman"/>
                          <a:cs typeface="Times New Roman"/>
                        </a:rPr>
                        <a:t>• Difference between past, present and future</a:t>
                      </a:r>
                      <a:br>
                        <a:rPr lang="en-US" sz="1200">
                          <a:latin typeface="Times New Roman"/>
                          <a:ea typeface="Times New Roman"/>
                          <a:cs typeface="Times New Roman"/>
                        </a:rPr>
                      </a:br>
                      <a:r>
                        <a:rPr lang="en-US" sz="1200">
                          <a:latin typeface="Times New Roman"/>
                          <a:ea typeface="Times New Roman"/>
                          <a:cs typeface="Times New Roman"/>
                        </a:rPr>
                        <a:t>• Sequential order of historical narrative</a:t>
                      </a:r>
                      <a:br>
                        <a:rPr lang="en-US" sz="1200">
                          <a:latin typeface="Times New Roman"/>
                          <a:ea typeface="Times New Roman"/>
                          <a:cs typeface="Times New Roman"/>
                        </a:rPr>
                      </a:br>
                      <a:r>
                        <a:rPr lang="en-US" sz="1200">
                          <a:latin typeface="Times New Roman"/>
                          <a:ea typeface="Times New Roman"/>
                          <a:cs typeface="Times New Roman"/>
                        </a:rPr>
                        <a:t>• Data presented in time lines</a:t>
                      </a:r>
                      <a:br>
                        <a:rPr lang="en-US" sz="1200">
                          <a:latin typeface="Times New Roman"/>
                          <a:ea typeface="Times New Roman"/>
                          <a:cs typeface="Times New Roman"/>
                        </a:rPr>
                      </a:br>
                      <a:r>
                        <a:rPr lang="en-US" sz="1200">
                          <a:latin typeface="Times New Roman"/>
                          <a:ea typeface="Times New Roman"/>
                          <a:cs typeface="Times New Roman"/>
                        </a:rPr>
                        <a:t>• Continuity and change</a:t>
                      </a:r>
                      <a:br>
                        <a:rPr lang="en-US" sz="1200">
                          <a:latin typeface="Times New Roman"/>
                          <a:ea typeface="Times New Roman"/>
                          <a:cs typeface="Times New Roman"/>
                        </a:rPr>
                      </a:br>
                      <a:r>
                        <a:rPr lang="en-US" sz="1200">
                          <a:latin typeface="Times New Roman"/>
                          <a:ea typeface="Times New Roman"/>
                          <a:cs typeface="Times New Roman"/>
                        </a:rPr>
                        <a:t>• Context for events</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A. Evaluate chronological thinking. </a:t>
                      </a:r>
                      <a:br>
                        <a:rPr lang="en-US" sz="1200">
                          <a:latin typeface="Times New Roman"/>
                          <a:ea typeface="Times New Roman"/>
                          <a:cs typeface="Times New Roman"/>
                        </a:rPr>
                      </a:br>
                      <a:r>
                        <a:rPr lang="en-US" sz="1200">
                          <a:latin typeface="Times New Roman"/>
                          <a:ea typeface="Times New Roman"/>
                          <a:cs typeface="Times New Roman"/>
                        </a:rPr>
                        <a:t>• Sequential order of historical narrative</a:t>
                      </a:r>
                      <a:br>
                        <a:rPr lang="en-US" sz="1200">
                          <a:latin typeface="Times New Roman"/>
                          <a:ea typeface="Times New Roman"/>
                          <a:cs typeface="Times New Roman"/>
                        </a:rPr>
                      </a:br>
                      <a:r>
                        <a:rPr lang="en-US" sz="1200">
                          <a:latin typeface="Times New Roman"/>
                          <a:ea typeface="Times New Roman"/>
                          <a:cs typeface="Times New Roman"/>
                        </a:rPr>
                        <a:t>• Continuity and change</a:t>
                      </a:r>
                      <a:br>
                        <a:rPr lang="en-US" sz="1200">
                          <a:latin typeface="Times New Roman"/>
                          <a:ea typeface="Times New Roman"/>
                          <a:cs typeface="Times New Roman"/>
                        </a:rPr>
                      </a:br>
                      <a:r>
                        <a:rPr lang="en-US" sz="1200">
                          <a:latin typeface="Times New Roman"/>
                          <a:ea typeface="Times New Roman"/>
                          <a:cs typeface="Times New Roman"/>
                        </a:rPr>
                        <a:t>• Context for events knowledge and skills needed to . . . </a:t>
                      </a:r>
                    </a:p>
                  </a:txBody>
                  <a:tcPr marL="5852" marR="5852" marT="5852" marB="5852" anchor="ctr">
                    <a:lnL>
                      <a:noFill/>
                    </a:lnL>
                    <a:lnR>
                      <a:noFill/>
                    </a:lnR>
                    <a:lnT>
                      <a:noFill/>
                    </a:lnT>
                    <a:lnB>
                      <a:noFill/>
                    </a:lnB>
                  </a:tcPr>
                </a:tc>
              </a:tr>
              <a:tr h="3072314">
                <a:tc>
                  <a:txBody>
                    <a:bodyPr/>
                    <a:lstStyle/>
                    <a:p>
                      <a:pPr marL="0" marR="0">
                        <a:lnSpc>
                          <a:spcPct val="115000"/>
                        </a:lnSpc>
                        <a:spcBef>
                          <a:spcPts val="0"/>
                        </a:spcBef>
                        <a:spcAft>
                          <a:spcPts val="0"/>
                        </a:spcAft>
                      </a:pPr>
                      <a:r>
                        <a:rPr lang="en-US" sz="1200">
                          <a:latin typeface="Times New Roman"/>
                          <a:ea typeface="Times New Roman"/>
                          <a:cs typeface="Times New Roman"/>
                        </a:rPr>
                        <a:t>B. Develop an understanding of historical sources. </a:t>
                      </a:r>
                      <a:br>
                        <a:rPr lang="en-US" sz="1200">
                          <a:latin typeface="Times New Roman"/>
                          <a:ea typeface="Times New Roman"/>
                          <a:cs typeface="Times New Roman"/>
                        </a:rPr>
                      </a:br>
                      <a:r>
                        <a:rPr lang="en-US" sz="1200">
                          <a:latin typeface="Times New Roman"/>
                          <a:ea typeface="Times New Roman"/>
                          <a:cs typeface="Times New Roman"/>
                        </a:rPr>
                        <a:t>• Data in historical maps</a:t>
                      </a:r>
                      <a:br>
                        <a:rPr lang="en-US" sz="1200">
                          <a:latin typeface="Times New Roman"/>
                          <a:ea typeface="Times New Roman"/>
                          <a:cs typeface="Times New Roman"/>
                        </a:rPr>
                      </a:br>
                      <a:r>
                        <a:rPr lang="en-US" sz="1200">
                          <a:latin typeface="Times New Roman"/>
                          <a:ea typeface="Times New Roman"/>
                          <a:cs typeface="Times New Roman"/>
                        </a:rPr>
                        <a:t>• Visual data from maps and tables</a:t>
                      </a:r>
                      <a:br>
                        <a:rPr lang="en-US" sz="1200">
                          <a:latin typeface="Times New Roman"/>
                          <a:ea typeface="Times New Roman"/>
                          <a:cs typeface="Times New Roman"/>
                        </a:rPr>
                      </a:br>
                      <a:r>
                        <a:rPr lang="en-US" sz="1200">
                          <a:latin typeface="Times New Roman"/>
                          <a:ea typeface="Times New Roman"/>
                          <a:cs typeface="Times New Roman"/>
                        </a:rPr>
                        <a:t>• Mathematical data from graphs and tables</a:t>
                      </a:r>
                      <a:br>
                        <a:rPr lang="en-US" sz="1200">
                          <a:latin typeface="Times New Roman"/>
                          <a:ea typeface="Times New Roman"/>
                          <a:cs typeface="Times New Roman"/>
                        </a:rPr>
                      </a:br>
                      <a:r>
                        <a:rPr lang="en-US" sz="1200">
                          <a:latin typeface="Times New Roman"/>
                          <a:ea typeface="Times New Roman"/>
                          <a:cs typeface="Times New Roman"/>
                        </a:rPr>
                        <a:t>• Author or historical source</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B. Explain and analyze historical sources. </a:t>
                      </a:r>
                      <a:br>
                        <a:rPr lang="en-US" sz="1200">
                          <a:latin typeface="Times New Roman"/>
                          <a:ea typeface="Times New Roman"/>
                          <a:cs typeface="Times New Roman"/>
                        </a:rPr>
                      </a:br>
                      <a:r>
                        <a:rPr lang="en-US" sz="1200">
                          <a:latin typeface="Times New Roman"/>
                          <a:ea typeface="Times New Roman"/>
                          <a:cs typeface="Times New Roman"/>
                        </a:rPr>
                        <a:t>• Literal meaning of a historical passage</a:t>
                      </a:r>
                      <a:br>
                        <a:rPr lang="en-US" sz="1200">
                          <a:latin typeface="Times New Roman"/>
                          <a:ea typeface="Times New Roman"/>
                          <a:cs typeface="Times New Roman"/>
                        </a:rPr>
                      </a:br>
                      <a:r>
                        <a:rPr lang="en-US" sz="1200">
                          <a:latin typeface="Times New Roman"/>
                          <a:ea typeface="Times New Roman"/>
                          <a:cs typeface="Times New Roman"/>
                        </a:rPr>
                        <a:t>• Data in historical and contemporary maps, graphs and tables</a:t>
                      </a:r>
                      <a:br>
                        <a:rPr lang="en-US" sz="1200">
                          <a:latin typeface="Times New Roman"/>
                          <a:ea typeface="Times New Roman"/>
                          <a:cs typeface="Times New Roman"/>
                        </a:rPr>
                      </a:br>
                      <a:r>
                        <a:rPr lang="en-US" sz="1200">
                          <a:latin typeface="Times New Roman"/>
                          <a:ea typeface="Times New Roman"/>
                          <a:cs typeface="Times New Roman"/>
                        </a:rPr>
                        <a:t>• Author or historical source</a:t>
                      </a:r>
                      <a:br>
                        <a:rPr lang="en-US" sz="1200">
                          <a:latin typeface="Times New Roman"/>
                          <a:ea typeface="Times New Roman"/>
                          <a:cs typeface="Times New Roman"/>
                        </a:rPr>
                      </a:br>
                      <a:r>
                        <a:rPr lang="en-US" sz="1200">
                          <a:latin typeface="Times New Roman"/>
                          <a:ea typeface="Times New Roman"/>
                          <a:cs typeface="Times New Roman"/>
                        </a:rPr>
                        <a:t>• Multiple historical perspectives</a:t>
                      </a:r>
                      <a:br>
                        <a:rPr lang="en-US" sz="1200">
                          <a:latin typeface="Times New Roman"/>
                          <a:ea typeface="Times New Roman"/>
                          <a:cs typeface="Times New Roman"/>
                        </a:rPr>
                      </a:br>
                      <a:r>
                        <a:rPr lang="en-US" sz="1200">
                          <a:latin typeface="Times New Roman"/>
                          <a:ea typeface="Times New Roman"/>
                          <a:cs typeface="Times New Roman"/>
                        </a:rPr>
                        <a:t>• Visual evidence</a:t>
                      </a:r>
                      <a:br>
                        <a:rPr lang="en-US" sz="1200">
                          <a:latin typeface="Times New Roman"/>
                          <a:ea typeface="Times New Roman"/>
                          <a:cs typeface="Times New Roman"/>
                        </a:rPr>
                      </a:br>
                      <a:r>
                        <a:rPr lang="en-US" sz="1200">
                          <a:latin typeface="Times New Roman"/>
                          <a:ea typeface="Times New Roman"/>
                          <a:cs typeface="Times New Roman"/>
                        </a:rPr>
                        <a:t>• Mathematical data from graphs and tables </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B. Analyze and interpret historical sources. </a:t>
                      </a:r>
                      <a:br>
                        <a:rPr lang="en-US" sz="1200">
                          <a:latin typeface="Times New Roman"/>
                          <a:ea typeface="Times New Roman"/>
                          <a:cs typeface="Times New Roman"/>
                        </a:rPr>
                      </a:br>
                      <a:r>
                        <a:rPr lang="en-US" sz="1200">
                          <a:latin typeface="Times New Roman"/>
                          <a:ea typeface="Times New Roman"/>
                          <a:cs typeface="Times New Roman"/>
                        </a:rPr>
                        <a:t>• Literal meaning of historical passages</a:t>
                      </a:r>
                      <a:br>
                        <a:rPr lang="en-US" sz="1200">
                          <a:latin typeface="Times New Roman"/>
                          <a:ea typeface="Times New Roman"/>
                          <a:cs typeface="Times New Roman"/>
                        </a:rPr>
                      </a:br>
                      <a:r>
                        <a:rPr lang="en-US" sz="1200">
                          <a:latin typeface="Times New Roman"/>
                          <a:ea typeface="Times New Roman"/>
                          <a:cs typeface="Times New Roman"/>
                        </a:rPr>
                        <a:t>• Data in historical and contemporary maps, graphs, and tables</a:t>
                      </a:r>
                      <a:br>
                        <a:rPr lang="en-US" sz="1200">
                          <a:latin typeface="Times New Roman"/>
                          <a:ea typeface="Times New Roman"/>
                          <a:cs typeface="Times New Roman"/>
                        </a:rPr>
                      </a:br>
                      <a:r>
                        <a:rPr lang="en-US" sz="1200">
                          <a:latin typeface="Times New Roman"/>
                          <a:ea typeface="Times New Roman"/>
                          <a:cs typeface="Times New Roman"/>
                        </a:rPr>
                        <a:t>• Different historical perspectives</a:t>
                      </a:r>
                      <a:br>
                        <a:rPr lang="en-US" sz="1200">
                          <a:latin typeface="Times New Roman"/>
                          <a:ea typeface="Times New Roman"/>
                          <a:cs typeface="Times New Roman"/>
                        </a:rPr>
                      </a:br>
                      <a:r>
                        <a:rPr lang="en-US" sz="1200">
                          <a:latin typeface="Times New Roman"/>
                          <a:ea typeface="Times New Roman"/>
                          <a:cs typeface="Times New Roman"/>
                        </a:rPr>
                        <a:t>• Data from maps, graphs and tables</a:t>
                      </a:r>
                      <a:br>
                        <a:rPr lang="en-US" sz="1200">
                          <a:latin typeface="Times New Roman"/>
                          <a:ea typeface="Times New Roman"/>
                          <a:cs typeface="Times New Roman"/>
                        </a:rPr>
                      </a:br>
                      <a:r>
                        <a:rPr lang="en-US" sz="1200">
                          <a:latin typeface="Times New Roman"/>
                          <a:ea typeface="Times New Roman"/>
                          <a:cs typeface="Times New Roman"/>
                        </a:rPr>
                        <a:t>• Visual data presented in historical evidence </a:t>
                      </a:r>
                    </a:p>
                  </a:txBody>
                  <a:tcPr marL="5852" marR="5852" marT="5852" marB="5852" anchor="ctr">
                    <a:lnL>
                      <a:noFill/>
                    </a:lnL>
                    <a:lnR>
                      <a:noFill/>
                    </a:lnR>
                    <a:lnT>
                      <a:noFill/>
                    </a:lnT>
                    <a:lnB>
                      <a:noFill/>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B. Synthesize and evaluate historical sources. </a:t>
                      </a:r>
                      <a:br>
                        <a:rPr lang="en-US" sz="1200" dirty="0">
                          <a:latin typeface="Times New Roman"/>
                          <a:ea typeface="Times New Roman"/>
                          <a:cs typeface="Times New Roman"/>
                        </a:rPr>
                      </a:br>
                      <a:r>
                        <a:rPr lang="en-US" sz="1200" dirty="0">
                          <a:latin typeface="Times New Roman"/>
                          <a:ea typeface="Times New Roman"/>
                          <a:cs typeface="Times New Roman"/>
                        </a:rPr>
                        <a:t>• Literal meaning of historical passages</a:t>
                      </a:r>
                      <a:br>
                        <a:rPr lang="en-US" sz="1200" dirty="0">
                          <a:latin typeface="Times New Roman"/>
                          <a:ea typeface="Times New Roman"/>
                          <a:cs typeface="Times New Roman"/>
                        </a:rPr>
                      </a:br>
                      <a:r>
                        <a:rPr lang="en-US" sz="1200" dirty="0">
                          <a:latin typeface="Times New Roman"/>
                          <a:ea typeface="Times New Roman"/>
                          <a:cs typeface="Times New Roman"/>
                        </a:rPr>
                        <a:t>• Data in historical and contemporary maps, graphs and tables</a:t>
                      </a:r>
                      <a:br>
                        <a:rPr lang="en-US" sz="1200" dirty="0">
                          <a:latin typeface="Times New Roman"/>
                          <a:ea typeface="Times New Roman"/>
                          <a:cs typeface="Times New Roman"/>
                        </a:rPr>
                      </a:br>
                      <a:r>
                        <a:rPr lang="en-US" sz="1200" dirty="0">
                          <a:latin typeface="Times New Roman"/>
                          <a:ea typeface="Times New Roman"/>
                          <a:cs typeface="Times New Roman"/>
                        </a:rPr>
                        <a:t>• Different historical perspectives</a:t>
                      </a:r>
                      <a:br>
                        <a:rPr lang="en-US" sz="1200" dirty="0">
                          <a:latin typeface="Times New Roman"/>
                          <a:ea typeface="Times New Roman"/>
                          <a:cs typeface="Times New Roman"/>
                        </a:rPr>
                      </a:br>
                      <a:r>
                        <a:rPr lang="en-US" sz="1200" dirty="0">
                          <a:latin typeface="Times New Roman"/>
                          <a:ea typeface="Times New Roman"/>
                          <a:cs typeface="Times New Roman"/>
                        </a:rPr>
                        <a:t>• Data presented in maps, graphs and tables</a:t>
                      </a:r>
                      <a:br>
                        <a:rPr lang="en-US" sz="1200" dirty="0">
                          <a:latin typeface="Times New Roman"/>
                          <a:ea typeface="Times New Roman"/>
                          <a:cs typeface="Times New Roman"/>
                        </a:rPr>
                      </a:br>
                      <a:r>
                        <a:rPr lang="en-US" sz="1200" dirty="0">
                          <a:latin typeface="Times New Roman"/>
                          <a:ea typeface="Times New Roman"/>
                          <a:cs typeface="Times New Roman"/>
                        </a:rPr>
                        <a:t>• Visual data presented in historical evidence </a:t>
                      </a:r>
                    </a:p>
                  </a:txBody>
                  <a:tcPr marL="5852" marR="5852" marT="5852" marB="5852"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09-24-~1"/>
          <p:cNvPicPr>
            <a:picLocks noChangeAspect="1" noChangeArrowheads="1"/>
          </p:cNvPicPr>
          <p:nvPr/>
        </p:nvPicPr>
        <p:blipFill>
          <a:blip r:embed="rId2" cstate="print"/>
          <a:srcRect/>
          <a:stretch>
            <a:fillRect/>
          </a:stretch>
        </p:blipFill>
        <p:spPr bwMode="auto">
          <a:xfrm>
            <a:off x="2286000" y="0"/>
            <a:ext cx="45354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990600" y="318"/>
            <a:ext cx="7188058" cy="1477328"/>
          </a:xfrm>
          <a:prstGeom prst="rect">
            <a:avLst/>
          </a:prstGeom>
          <a:noFill/>
          <a:ln w="9525">
            <a:noFill/>
            <a:miter lim="800000"/>
            <a:headEnd/>
            <a:tailEnd/>
          </a:ln>
          <a:effectLst/>
        </p:spPr>
        <p:txBody>
          <a:bodyPr wrap="none" anchor="ctr">
            <a:spAutoFit/>
          </a:bodyPr>
          <a:lstStyle/>
          <a:p>
            <a:pPr>
              <a:defRPr/>
            </a:pPr>
            <a:r>
              <a:rPr lang="en-US" b="1" dirty="0"/>
              <a:t>Commissioner Luke Lea, 1851 – “the final solution to the Indian problem”</a:t>
            </a:r>
          </a:p>
          <a:p>
            <a:pPr>
              <a:defRPr/>
            </a:pPr>
            <a:r>
              <a:rPr lang="en-US" b="1" dirty="0"/>
              <a:t>           “concentration,” “domestication,” “incorporation”</a:t>
            </a:r>
          </a:p>
          <a:p>
            <a:pPr>
              <a:defRPr/>
            </a:pPr>
            <a:endParaRPr lang="en-US" b="1" dirty="0"/>
          </a:p>
          <a:p>
            <a:pPr>
              <a:defRPr/>
            </a:pPr>
            <a:r>
              <a:rPr lang="en-US" b="1" dirty="0" smtClean="0"/>
              <a:t>            Between </a:t>
            </a:r>
            <a:r>
              <a:rPr lang="en-US" b="1" dirty="0"/>
              <a:t>1840 and 1860, 362 white settlers/emigrants </a:t>
            </a:r>
          </a:p>
          <a:p>
            <a:pPr>
              <a:defRPr/>
            </a:pPr>
            <a:r>
              <a:rPr lang="en-US" b="1" dirty="0" smtClean="0"/>
              <a:t>                                          were </a:t>
            </a:r>
            <a:r>
              <a:rPr lang="en-US" b="1" dirty="0"/>
              <a:t>killed in the West</a:t>
            </a:r>
            <a:endParaRPr lang="en-US" dirty="0"/>
          </a:p>
        </p:txBody>
      </p:sp>
      <p:pic>
        <p:nvPicPr>
          <p:cNvPr id="30725" name="Picture 5" descr="09-27-~1"/>
          <p:cNvPicPr>
            <a:picLocks noChangeAspect="1" noChangeArrowheads="1"/>
          </p:cNvPicPr>
          <p:nvPr/>
        </p:nvPicPr>
        <p:blipFill>
          <a:blip r:embed="rId2" cstate="print"/>
          <a:srcRect/>
          <a:stretch>
            <a:fillRect/>
          </a:stretch>
        </p:blipFill>
        <p:spPr bwMode="auto">
          <a:xfrm>
            <a:off x="1447800" y="1503363"/>
            <a:ext cx="6553200" cy="5354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linds(horizontal)">
                                      <p:cBhvr>
                                        <p:cTn id="7"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419600" cy="944562"/>
          </a:xfrm>
        </p:spPr>
        <p:txBody>
          <a:bodyPr>
            <a:normAutofit fontScale="90000"/>
          </a:bodyPr>
          <a:lstStyle/>
          <a:p>
            <a:r>
              <a:rPr lang="en-US" dirty="0" smtClean="0"/>
              <a:t>Indian Country during the Civil War</a:t>
            </a:r>
            <a:endParaRPr lang="en-US" dirty="0"/>
          </a:p>
        </p:txBody>
      </p:sp>
      <p:sp>
        <p:nvSpPr>
          <p:cNvPr id="3" name="Content Placeholder 2"/>
          <p:cNvSpPr>
            <a:spLocks noGrp="1"/>
          </p:cNvSpPr>
          <p:nvPr>
            <p:ph idx="1"/>
          </p:nvPr>
        </p:nvSpPr>
        <p:spPr>
          <a:xfrm>
            <a:off x="4267200" y="1600201"/>
            <a:ext cx="4419600" cy="4114800"/>
          </a:xfrm>
        </p:spPr>
        <p:txBody>
          <a:bodyPr>
            <a:normAutofit fontScale="92500" lnSpcReduction="20000"/>
          </a:bodyPr>
          <a:lstStyle/>
          <a:p>
            <a:r>
              <a:rPr lang="en-US" dirty="0" smtClean="0"/>
              <a:t>Ongoing battles over territory: concentration of Indians onto reservations.</a:t>
            </a:r>
          </a:p>
          <a:p>
            <a:r>
              <a:rPr lang="en-US" dirty="0" smtClean="0"/>
              <a:t>American Indian nations in post-removal Indian Territory have to decide whether to support the Confederacy or the Union.</a:t>
            </a:r>
          </a:p>
          <a:p>
            <a:pPr>
              <a:buNone/>
            </a:pPr>
            <a:endParaRPr lang="en-US" dirty="0" smtClean="0"/>
          </a:p>
          <a:p>
            <a:pPr>
              <a:buNone/>
            </a:pPr>
            <a:endParaRPr lang="en-US" dirty="0"/>
          </a:p>
        </p:txBody>
      </p:sp>
      <p:pic>
        <p:nvPicPr>
          <p:cNvPr id="4" name="Picture 2" descr="09-22-~2"/>
          <p:cNvPicPr>
            <a:picLocks noChangeAspect="1" noChangeArrowheads="1"/>
          </p:cNvPicPr>
          <p:nvPr/>
        </p:nvPicPr>
        <p:blipFill>
          <a:blip r:embed="rId2" cstate="print"/>
          <a:srcRect/>
          <a:stretch>
            <a:fillRect/>
          </a:stretch>
        </p:blipFill>
        <p:spPr bwMode="auto">
          <a:xfrm>
            <a:off x="0" y="0"/>
            <a:ext cx="4038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300" y="1600200"/>
            <a:ext cx="3581400" cy="1325562"/>
          </a:xfrm>
        </p:spPr>
        <p:txBody>
          <a:bodyPr>
            <a:noAutofit/>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a:t> “One of the most unknown aspects of the Civil War,” according to historian Arnold Schofield, “is the participation of American Indians as soldiers in the Union and Confederate armies.”</a:t>
            </a:r>
            <a:br>
              <a:rPr lang="en-US" sz="2400" dirty="0"/>
            </a:br>
            <a:r>
              <a:rPr lang="en-US" sz="2400" dirty="0" smtClean="0"/>
              <a:t/>
            </a:r>
            <a:br>
              <a:rPr lang="en-US" sz="2400" dirty="0" smtClean="0"/>
            </a:br>
            <a:r>
              <a:rPr lang="en-US" sz="2400" dirty="0"/>
              <a:t/>
            </a:r>
            <a:br>
              <a:rPr lang="en-US" sz="2400" dirty="0"/>
            </a:br>
            <a:r>
              <a:rPr lang="en-US" sz="2400" dirty="0" smtClean="0"/>
              <a:t>28,693 </a:t>
            </a:r>
            <a:r>
              <a:rPr lang="en-US" sz="2400" dirty="0"/>
              <a:t>Native Americans </a:t>
            </a:r>
            <a:r>
              <a:rPr lang="en-US" sz="2400" dirty="0" smtClean="0"/>
              <a:t>served </a:t>
            </a:r>
            <a:r>
              <a:rPr lang="en-US" sz="2400" dirty="0"/>
              <a:t>in the Union and Confederate armies, participating in battles such as Second Manassas, Spotsylvania, and Antietam.  </a:t>
            </a:r>
            <a:br>
              <a:rPr lang="en-US" sz="2400" dirty="0"/>
            </a:br>
            <a:endParaRPr lang="en-US" sz="2400"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5400" y="3810000"/>
            <a:ext cx="5181600" cy="1754326"/>
          </a:xfrm>
          <a:prstGeom prst="rect">
            <a:avLst/>
          </a:prstGeom>
        </p:spPr>
        <p:txBody>
          <a:bodyPr wrap="square">
            <a:spAutoFit/>
          </a:bodyPr>
          <a:lstStyle/>
          <a:p>
            <a:r>
              <a:rPr lang="en-US" b="1" dirty="0" err="1" smtClean="0"/>
              <a:t>Ojibwe</a:t>
            </a:r>
            <a:r>
              <a:rPr lang="en-US" b="1" dirty="0" smtClean="0"/>
              <a:t> Warriors Join the Battle of Spotsylvania</a:t>
            </a:r>
          </a:p>
          <a:p>
            <a:r>
              <a:rPr lang="en-US" dirty="0" smtClean="0"/>
              <a:t>On May 9, 1864, </a:t>
            </a:r>
            <a:r>
              <a:rPr lang="en-US" dirty="0" err="1" smtClean="0"/>
              <a:t>Ojibwe</a:t>
            </a:r>
            <a:r>
              <a:rPr lang="en-US" dirty="0" smtClean="0"/>
              <a:t> Indians from the 7th Wisconsin Infantry help Colonel Rufus Dawes and his regiment, the 6th Wisconsin Infantry, drive back enemy skirmishers with American Indian war tactics in Spotsylvania, Virginia.</a:t>
            </a:r>
            <a:endParaRPr lang="en-US" dirty="0"/>
          </a:p>
        </p:txBody>
      </p:sp>
      <p:pic>
        <p:nvPicPr>
          <p:cNvPr id="5" name="Picture 4" descr="Map of the Battle of Spotsylvania Court House, Virginia, May 10, 1864 (morning)."/>
          <p:cNvPicPr>
            <a:picLocks noChangeAspect="1" noChangeArrowheads="1"/>
          </p:cNvPicPr>
          <p:nvPr/>
        </p:nvPicPr>
        <p:blipFill>
          <a:blip r:embed="rId2" cstate="print"/>
          <a:srcRect/>
          <a:stretch>
            <a:fillRect/>
          </a:stretch>
        </p:blipFill>
        <p:spPr bwMode="auto">
          <a:xfrm>
            <a:off x="0" y="0"/>
            <a:ext cx="4389118" cy="3657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1" y="-533400"/>
            <a:ext cx="5410200" cy="1249362"/>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Why would American Indians serve in the Union Army? Or in the Confederate Army?</a:t>
            </a:r>
            <a:br>
              <a:rPr lang="en-US" dirty="0" smtClean="0"/>
            </a:br>
            <a:endParaRPr lang="en-US" dirty="0"/>
          </a:p>
        </p:txBody>
      </p:sp>
      <p:sp>
        <p:nvSpPr>
          <p:cNvPr id="3" name="Content Placeholder 2"/>
          <p:cNvSpPr>
            <a:spLocks noGrp="1"/>
          </p:cNvSpPr>
          <p:nvPr>
            <p:ph idx="1"/>
          </p:nvPr>
        </p:nvSpPr>
        <p:spPr>
          <a:xfrm>
            <a:off x="5867400" y="1"/>
            <a:ext cx="3733800" cy="1524000"/>
          </a:xfrm>
        </p:spPr>
        <p:txBody>
          <a:bodyPr/>
          <a:lstStyle/>
          <a:p>
            <a:endParaRPr lang="en-US" dirty="0"/>
          </a:p>
        </p:txBody>
      </p:sp>
      <p:pic>
        <p:nvPicPr>
          <p:cNvPr id="61442" name="Picture 2" descr="File:Company K of the 1st Michigan Sharpshooters.jpg">
            <a:hlinkClick r:id="rId2"/>
          </p:cNvPr>
          <p:cNvPicPr>
            <a:picLocks noChangeAspect="1" noChangeArrowheads="1"/>
          </p:cNvPicPr>
          <p:nvPr/>
        </p:nvPicPr>
        <p:blipFill>
          <a:blip r:embed="rId3" cstate="print"/>
          <a:srcRect/>
          <a:stretch>
            <a:fillRect/>
          </a:stretch>
        </p:blipFill>
        <p:spPr bwMode="auto">
          <a:xfrm>
            <a:off x="0" y="3886200"/>
            <a:ext cx="3893608" cy="2971801"/>
          </a:xfrm>
          <a:prstGeom prst="rect">
            <a:avLst/>
          </a:prstGeom>
          <a:noFill/>
        </p:spPr>
      </p:pic>
      <p:pic>
        <p:nvPicPr>
          <p:cNvPr id="61444" name="Picture 4" descr="Delaware Indians as shown in Scouts for the National Army in the West"/>
          <p:cNvPicPr>
            <a:picLocks noChangeAspect="1" noChangeArrowheads="1"/>
          </p:cNvPicPr>
          <p:nvPr/>
        </p:nvPicPr>
        <p:blipFill>
          <a:blip r:embed="rId4" cstate="print"/>
          <a:srcRect/>
          <a:stretch>
            <a:fillRect/>
          </a:stretch>
        </p:blipFill>
        <p:spPr bwMode="auto">
          <a:xfrm>
            <a:off x="5410201" y="4257462"/>
            <a:ext cx="3733800" cy="2600538"/>
          </a:xfrm>
          <a:prstGeom prst="rect">
            <a:avLst/>
          </a:prstGeom>
          <a:noFill/>
        </p:spPr>
      </p:pic>
      <p:pic>
        <p:nvPicPr>
          <p:cNvPr id="37890" name="Picture 2" descr="Native American Civil War Recruits."/>
          <p:cNvPicPr>
            <a:picLocks noChangeAspect="1" noChangeArrowheads="1"/>
          </p:cNvPicPr>
          <p:nvPr/>
        </p:nvPicPr>
        <p:blipFill>
          <a:blip r:embed="rId5" cstate="print"/>
          <a:srcRect/>
          <a:stretch>
            <a:fillRect/>
          </a:stretch>
        </p:blipFill>
        <p:spPr bwMode="auto">
          <a:xfrm>
            <a:off x="0" y="0"/>
            <a:ext cx="2857500" cy="333375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Indian Territory and the Civil War</a:t>
            </a:r>
            <a:endParaRPr lang="en-US" dirty="0"/>
          </a:p>
        </p:txBody>
      </p:sp>
      <p:sp>
        <p:nvSpPr>
          <p:cNvPr id="3" name="Content Placeholder 2"/>
          <p:cNvSpPr>
            <a:spLocks noGrp="1"/>
          </p:cNvSpPr>
          <p:nvPr>
            <p:ph idx="1"/>
          </p:nvPr>
        </p:nvSpPr>
        <p:spPr>
          <a:xfrm>
            <a:off x="-228600" y="1371600"/>
            <a:ext cx="4953000" cy="1524000"/>
          </a:xfrm>
        </p:spPr>
        <p:txBody>
          <a:bodyPr>
            <a:normAutofit fontScale="55000" lnSpcReduction="20000"/>
          </a:bodyPr>
          <a:lstStyle/>
          <a:p>
            <a:r>
              <a:rPr lang="en-US" dirty="0" smtClean="0"/>
              <a:t>Eli Parker (Seneca), one of two Native Americans who served as Brigadier General (Union).  Parker wrote the peace terms between the Union and the Confederacy; and he later became the first Native American Commissioner of Indian Affairs.</a:t>
            </a:r>
            <a:endParaRPr lang="en-US" dirty="0"/>
          </a:p>
        </p:txBody>
      </p:sp>
      <p:pic>
        <p:nvPicPr>
          <p:cNvPr id="60418" name="Picture 2" descr="File:Ely S. Parker.jpg">
            <a:hlinkClick r:id="rId2"/>
          </p:cNvPr>
          <p:cNvPicPr>
            <a:picLocks noChangeAspect="1" noChangeArrowheads="1"/>
          </p:cNvPicPr>
          <p:nvPr/>
        </p:nvPicPr>
        <p:blipFill>
          <a:blip r:embed="rId3" cstate="print"/>
          <a:srcRect/>
          <a:stretch>
            <a:fillRect/>
          </a:stretch>
        </p:blipFill>
        <p:spPr bwMode="auto">
          <a:xfrm>
            <a:off x="0" y="2895600"/>
            <a:ext cx="3275584" cy="3962400"/>
          </a:xfrm>
          <a:prstGeom prst="rect">
            <a:avLst/>
          </a:prstGeom>
          <a:noFill/>
        </p:spPr>
      </p:pic>
      <p:sp>
        <p:nvSpPr>
          <p:cNvPr id="5" name="Rectangle 4"/>
          <p:cNvSpPr/>
          <p:nvPr/>
        </p:nvSpPr>
        <p:spPr>
          <a:xfrm>
            <a:off x="5257800" y="1447800"/>
            <a:ext cx="4114800" cy="923330"/>
          </a:xfrm>
          <a:prstGeom prst="rect">
            <a:avLst/>
          </a:prstGeom>
        </p:spPr>
        <p:txBody>
          <a:bodyPr wrap="square">
            <a:spAutoFit/>
          </a:bodyPr>
          <a:lstStyle/>
          <a:p>
            <a:r>
              <a:rPr lang="en-US" dirty="0" smtClean="0"/>
              <a:t>Stand </a:t>
            </a:r>
            <a:r>
              <a:rPr lang="en-US" dirty="0" err="1" smtClean="0"/>
              <a:t>Watie</a:t>
            </a:r>
            <a:r>
              <a:rPr lang="en-US" dirty="0" smtClean="0"/>
              <a:t> (Cherokee) was the other.  He was the last Confederate General to surrender. </a:t>
            </a:r>
            <a:endParaRPr lang="en-US" dirty="0"/>
          </a:p>
        </p:txBody>
      </p:sp>
      <p:pic>
        <p:nvPicPr>
          <p:cNvPr id="60420" name="Picture 4" descr="Stand Watie"/>
          <p:cNvPicPr>
            <a:picLocks noChangeAspect="1" noChangeArrowheads="1"/>
          </p:cNvPicPr>
          <p:nvPr/>
        </p:nvPicPr>
        <p:blipFill>
          <a:blip r:embed="rId4" cstate="print"/>
          <a:srcRect/>
          <a:stretch>
            <a:fillRect/>
          </a:stretch>
        </p:blipFill>
        <p:spPr bwMode="auto">
          <a:xfrm>
            <a:off x="5791201" y="2654489"/>
            <a:ext cx="3352800" cy="4203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blinds(horizontal)">
                                      <p:cBhvr>
                                        <p:cTn id="7" dur="500"/>
                                        <p:tgtEl>
                                          <p:spTgt spid="604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Outcomes and Legacies</a:t>
            </a:r>
            <a:br>
              <a:rPr lang="en-US" dirty="0" smtClean="0"/>
            </a:br>
            <a:endParaRPr lang="en-US" dirty="0"/>
          </a:p>
        </p:txBody>
      </p:sp>
      <p:sp>
        <p:nvSpPr>
          <p:cNvPr id="3" name="Content Placeholder 2"/>
          <p:cNvSpPr>
            <a:spLocks noGrp="1"/>
          </p:cNvSpPr>
          <p:nvPr>
            <p:ph idx="1"/>
          </p:nvPr>
        </p:nvSpPr>
        <p:spPr/>
        <p:txBody>
          <a:bodyPr/>
          <a:lstStyle/>
          <a:p>
            <a:r>
              <a:rPr lang="en-US" dirty="0" smtClean="0"/>
              <a:t>Those who served the Confederacy paid a stiff price – especially the Cherokee. </a:t>
            </a:r>
          </a:p>
          <a:p>
            <a:r>
              <a:rPr lang="en-US" dirty="0" smtClean="0"/>
              <a:t>Cherokee, Choctaw, and Chickasaw “freedmen.”</a:t>
            </a:r>
          </a:p>
          <a:p>
            <a:r>
              <a:rPr lang="en-US" dirty="0" smtClean="0"/>
              <a:t>Ongoing battle over “citizenship.”</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p:cNvSpPr>
            <a:spLocks noGrp="1" noChangeArrowheads="1"/>
          </p:cNvSpPr>
          <p:nvPr>
            <p:ph type="title"/>
          </p:nvPr>
        </p:nvSpPr>
        <p:spPr>
          <a:xfrm>
            <a:off x="228600" y="0"/>
            <a:ext cx="8229600" cy="1371600"/>
          </a:xfrm>
        </p:spPr>
        <p:txBody>
          <a:bodyPr/>
          <a:lstStyle/>
          <a:p>
            <a:pPr eaLnBrk="1" hangingPunct="1">
              <a:defRPr/>
            </a:pPr>
            <a:r>
              <a:rPr lang="en-US" sz="2000" dirty="0" smtClean="0"/>
              <a:t>Treaties and their Provisions:</a:t>
            </a:r>
            <a:br>
              <a:rPr lang="en-US" sz="2000" dirty="0" smtClean="0"/>
            </a:br>
            <a:r>
              <a:rPr lang="en-US" sz="2000" dirty="0" smtClean="0"/>
              <a:t>Ration Day – Dependency, Despair and Desperation</a:t>
            </a:r>
            <a:br>
              <a:rPr lang="en-US" sz="2000" dirty="0" smtClean="0"/>
            </a:br>
            <a:r>
              <a:rPr lang="en-US" sz="2000" dirty="0" smtClean="0"/>
              <a:t> Minnesota – “Great Sioux Uprising”, 1862</a:t>
            </a:r>
          </a:p>
        </p:txBody>
      </p:sp>
      <p:pic>
        <p:nvPicPr>
          <p:cNvPr id="12291" name="Picture 4" descr="CTROOM"/>
          <p:cNvPicPr>
            <a:picLocks noGrp="1" noChangeAspect="1" noChangeArrowheads="1"/>
          </p:cNvPicPr>
          <p:nvPr>
            <p:ph idx="1"/>
          </p:nvPr>
        </p:nvPicPr>
        <p:blipFill>
          <a:blip r:embed="rId2" cstate="print"/>
          <a:srcRect/>
          <a:stretch>
            <a:fillRect/>
          </a:stretch>
        </p:blipFill>
        <p:spPr>
          <a:xfrm>
            <a:off x="0" y="2362200"/>
            <a:ext cx="4572000" cy="3287713"/>
          </a:xfrm>
          <a:noFill/>
        </p:spPr>
      </p:pic>
      <p:pic>
        <p:nvPicPr>
          <p:cNvPr id="68615" name="Picture 7" descr="DAK_MKTO"/>
          <p:cNvPicPr>
            <a:picLocks noChangeAspect="1" noChangeArrowheads="1"/>
          </p:cNvPicPr>
          <p:nvPr/>
        </p:nvPicPr>
        <p:blipFill>
          <a:blip r:embed="rId3" cstate="print"/>
          <a:srcRect/>
          <a:stretch>
            <a:fillRect/>
          </a:stretch>
        </p:blipFill>
        <p:spPr bwMode="auto">
          <a:xfrm>
            <a:off x="0" y="1600200"/>
            <a:ext cx="9067800"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animEffect transition="in" filter="blinds(horizontal)">
                                      <p:cBhvr>
                                        <p:cTn id="7" dur="5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endParaRPr lang="en-US" smtClean="0"/>
          </a:p>
        </p:txBody>
      </p:sp>
      <p:pic>
        <p:nvPicPr>
          <p:cNvPr id="13315" name="Picture 3" descr="P1011171"/>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lide 7"/>
          <p:cNvPicPr>
            <a:picLocks noGrp="1" noChangeAspect="1" noChangeArrowheads="1"/>
          </p:cNvPicPr>
          <p:nvPr>
            <p:ph idx="4294967295"/>
          </p:nvPr>
        </p:nvPicPr>
        <p:blipFill>
          <a:blip r:embed="rId2" cstate="print"/>
          <a:srcRect/>
          <a:stretch>
            <a:fillRect/>
          </a:stretch>
        </p:blipFill>
        <p:spPr>
          <a:xfrm>
            <a:off x="1066800" y="-762000"/>
            <a:ext cx="8458200" cy="9300552"/>
          </a:xfrm>
          <a:noFill/>
        </p:spPr>
      </p:pic>
      <p:sp>
        <p:nvSpPr>
          <p:cNvPr id="3" name="Rectangle 2"/>
          <p:cNvSpPr/>
          <p:nvPr/>
        </p:nvSpPr>
        <p:spPr>
          <a:xfrm>
            <a:off x="0" y="2438400"/>
            <a:ext cx="1523999" cy="646331"/>
          </a:xfrm>
          <a:prstGeom prst="rect">
            <a:avLst/>
          </a:prstGeom>
        </p:spPr>
        <p:txBody>
          <a:bodyPr wrap="square">
            <a:spAutoFit/>
          </a:bodyPr>
          <a:lstStyle/>
          <a:p>
            <a:pPr>
              <a:defRPr/>
            </a:pPr>
            <a:r>
              <a:rPr lang="en-US" b="1" dirty="0" smtClean="0"/>
              <a:t>Massacres and Battles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 y="1"/>
          <a:ext cx="9144004" cy="7003824"/>
        </p:xfrm>
        <a:graphic>
          <a:graphicData uri="http://schemas.openxmlformats.org/drawingml/2006/table">
            <a:tbl>
              <a:tblPr/>
              <a:tblGrid>
                <a:gridCol w="2286001"/>
                <a:gridCol w="2286001"/>
                <a:gridCol w="2286001"/>
                <a:gridCol w="2286001"/>
              </a:tblGrid>
              <a:tr h="184614">
                <a:tc gridSpan="4">
                  <a:txBody>
                    <a:bodyPr/>
                    <a:lstStyle/>
                    <a:p>
                      <a:pPr marL="0" marR="0">
                        <a:lnSpc>
                          <a:spcPct val="115000"/>
                        </a:lnSpc>
                        <a:spcBef>
                          <a:spcPts val="0"/>
                        </a:spcBef>
                        <a:spcAft>
                          <a:spcPts val="0"/>
                        </a:spcAft>
                      </a:pPr>
                      <a:r>
                        <a:rPr lang="en-US" sz="1200" b="1">
                          <a:latin typeface="Times New Roman"/>
                          <a:ea typeface="Times New Roman"/>
                          <a:cs typeface="Times New Roman"/>
                        </a:rPr>
                        <a:t>8.1. Historical Analysis and Skills Development</a:t>
                      </a:r>
                      <a:endParaRPr lang="en-US" sz="1200">
                        <a:latin typeface="Times New Roman"/>
                        <a:ea typeface="Times New Roman"/>
                        <a:cs typeface="Times New Roman"/>
                      </a:endParaRPr>
                    </a:p>
                  </a:txBody>
                  <a:tcPr marL="4665" marR="4665" marT="4665" marB="4665"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4614">
                <a:tc>
                  <a:txBody>
                    <a:bodyPr/>
                    <a:lstStyle/>
                    <a:p>
                      <a:pPr marL="0" marR="0">
                        <a:lnSpc>
                          <a:spcPct val="115000"/>
                        </a:lnSpc>
                        <a:spcBef>
                          <a:spcPts val="0"/>
                        </a:spcBef>
                        <a:spcAft>
                          <a:spcPts val="0"/>
                        </a:spcAft>
                      </a:pPr>
                      <a:r>
                        <a:rPr lang="en-US" sz="1200">
                          <a:latin typeface="Times New Roman"/>
                          <a:ea typeface="Times New Roman"/>
                          <a:cs typeface="Times New Roman"/>
                        </a:rPr>
                        <a:t>8.1.3. GRADE 3</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8.1.6. GRADE 6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8.1.9. GRADE 9</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8.1.12. GRADE 12 </a:t>
                      </a:r>
                    </a:p>
                  </a:txBody>
                  <a:tcPr marL="4665" marR="4665" marT="4665" marB="4665" anchor="ctr">
                    <a:lnL>
                      <a:noFill/>
                    </a:lnL>
                    <a:lnR>
                      <a:noFill/>
                    </a:lnR>
                    <a:lnT>
                      <a:noFill/>
                    </a:lnT>
                    <a:lnB>
                      <a:noFill/>
                    </a:lnB>
                  </a:tcPr>
                </a:tc>
              </a:tr>
              <a:tr h="354184">
                <a:tc gridSpan="4">
                  <a:txBody>
                    <a:bodyPr/>
                    <a:lstStyle/>
                    <a:p>
                      <a:pPr marL="0" marR="0">
                        <a:lnSpc>
                          <a:spcPct val="115000"/>
                        </a:lnSpc>
                        <a:spcBef>
                          <a:spcPts val="0"/>
                        </a:spcBef>
                        <a:spcAft>
                          <a:spcPts val="0"/>
                        </a:spcAft>
                      </a:pPr>
                      <a:r>
                        <a:rPr lang="en-US" sz="1200" b="1" i="1">
                          <a:latin typeface="Times New Roman"/>
                          <a:ea typeface="Times New Roman"/>
                          <a:cs typeface="Times New Roman"/>
                        </a:rPr>
                        <a:t>Pennsylvania’s public schools shall teach, challenge and support every student to realize his or her maximum potential and to acquire the knowledge and skills needed to . . .</a:t>
                      </a:r>
                      <a:endParaRPr lang="en-US" sz="1200">
                        <a:latin typeface="Times New Roman"/>
                        <a:ea typeface="Times New Roman"/>
                        <a:cs typeface="Times New Roman"/>
                      </a:endParaRPr>
                    </a:p>
                  </a:txBody>
                  <a:tcPr marL="4665" marR="4665" marT="4665" marB="4665"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897724">
                <a:tc>
                  <a:txBody>
                    <a:bodyPr/>
                    <a:lstStyle/>
                    <a:p>
                      <a:pPr marL="0" marR="0">
                        <a:lnSpc>
                          <a:spcPct val="115000"/>
                        </a:lnSpc>
                        <a:spcBef>
                          <a:spcPts val="0"/>
                        </a:spcBef>
                        <a:spcAft>
                          <a:spcPts val="0"/>
                        </a:spcAft>
                      </a:pPr>
                      <a:r>
                        <a:rPr lang="en-US" sz="1200" dirty="0">
                          <a:latin typeface="Times New Roman"/>
                          <a:ea typeface="Times New Roman"/>
                          <a:cs typeface="Times New Roman"/>
                        </a:rPr>
                        <a:t>C. Understand fundamentals of historical interpretation. </a:t>
                      </a:r>
                      <a:br>
                        <a:rPr lang="en-US" sz="1200" dirty="0">
                          <a:latin typeface="Times New Roman"/>
                          <a:ea typeface="Times New Roman"/>
                          <a:cs typeface="Times New Roman"/>
                        </a:rPr>
                      </a:br>
                      <a:r>
                        <a:rPr lang="en-US" sz="1200" dirty="0">
                          <a:latin typeface="Times New Roman"/>
                          <a:ea typeface="Times New Roman"/>
                          <a:cs typeface="Times New Roman"/>
                        </a:rPr>
                        <a:t>• Difference between fact and opinion</a:t>
                      </a:r>
                      <a:br>
                        <a:rPr lang="en-US" sz="1200" dirty="0">
                          <a:latin typeface="Times New Roman"/>
                          <a:ea typeface="Times New Roman"/>
                          <a:cs typeface="Times New Roman"/>
                        </a:rPr>
                      </a:br>
                      <a:r>
                        <a:rPr lang="en-US" sz="1200" dirty="0">
                          <a:latin typeface="Times New Roman"/>
                          <a:ea typeface="Times New Roman"/>
                          <a:cs typeface="Times New Roman"/>
                        </a:rPr>
                        <a:t>• The existence of multiple points of view</a:t>
                      </a:r>
                      <a:br>
                        <a:rPr lang="en-US" sz="1200" dirty="0">
                          <a:latin typeface="Times New Roman"/>
                          <a:ea typeface="Times New Roman"/>
                          <a:cs typeface="Times New Roman"/>
                        </a:rPr>
                      </a:br>
                      <a:r>
                        <a:rPr lang="en-US" sz="1200" dirty="0">
                          <a:latin typeface="Times New Roman"/>
                          <a:ea typeface="Times New Roman"/>
                          <a:cs typeface="Times New Roman"/>
                        </a:rPr>
                        <a:t>• Illustrations in historical stories</a:t>
                      </a:r>
                      <a:br>
                        <a:rPr lang="en-US" sz="1200" dirty="0">
                          <a:latin typeface="Times New Roman"/>
                          <a:ea typeface="Times New Roman"/>
                          <a:cs typeface="Times New Roman"/>
                        </a:rPr>
                      </a:br>
                      <a:r>
                        <a:rPr lang="en-US" sz="1200" dirty="0">
                          <a:latin typeface="Times New Roman"/>
                          <a:ea typeface="Times New Roman"/>
                          <a:cs typeface="Times New Roman"/>
                        </a:rPr>
                        <a:t>• Causes and results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C. Explain the fundamentals of historical interpretation. </a:t>
                      </a:r>
                      <a:br>
                        <a:rPr lang="en-US" sz="1200" dirty="0">
                          <a:latin typeface="Times New Roman"/>
                          <a:ea typeface="Times New Roman"/>
                          <a:cs typeface="Times New Roman"/>
                        </a:rPr>
                      </a:br>
                      <a:r>
                        <a:rPr lang="en-US" sz="1200" dirty="0">
                          <a:latin typeface="Times New Roman"/>
                          <a:ea typeface="Times New Roman"/>
                          <a:cs typeface="Times New Roman"/>
                        </a:rPr>
                        <a:t>• Difference between fact and opinion</a:t>
                      </a:r>
                      <a:br>
                        <a:rPr lang="en-US" sz="1200" dirty="0">
                          <a:latin typeface="Times New Roman"/>
                          <a:ea typeface="Times New Roman"/>
                          <a:cs typeface="Times New Roman"/>
                        </a:rPr>
                      </a:br>
                      <a:r>
                        <a:rPr lang="en-US" sz="1200" dirty="0">
                          <a:latin typeface="Times New Roman"/>
                          <a:ea typeface="Times New Roman"/>
                          <a:cs typeface="Times New Roman"/>
                        </a:rPr>
                        <a:t>• Multiple points of view</a:t>
                      </a:r>
                      <a:br>
                        <a:rPr lang="en-US" sz="1200" dirty="0">
                          <a:latin typeface="Times New Roman"/>
                          <a:ea typeface="Times New Roman"/>
                          <a:cs typeface="Times New Roman"/>
                        </a:rPr>
                      </a:br>
                      <a:r>
                        <a:rPr lang="en-US" sz="1200" dirty="0">
                          <a:latin typeface="Times New Roman"/>
                          <a:ea typeface="Times New Roman"/>
                          <a:cs typeface="Times New Roman"/>
                        </a:rPr>
                        <a:t>• Illustrations in historical stories</a:t>
                      </a:r>
                      <a:br>
                        <a:rPr lang="en-US" sz="1200" dirty="0">
                          <a:latin typeface="Times New Roman"/>
                          <a:ea typeface="Times New Roman"/>
                          <a:cs typeface="Times New Roman"/>
                        </a:rPr>
                      </a:br>
                      <a:r>
                        <a:rPr lang="en-US" sz="1200" dirty="0">
                          <a:latin typeface="Times New Roman"/>
                          <a:ea typeface="Times New Roman"/>
                          <a:cs typeface="Times New Roman"/>
                        </a:rPr>
                        <a:t>• Causes and results</a:t>
                      </a:r>
                      <a:br>
                        <a:rPr lang="en-US" sz="1200" dirty="0">
                          <a:latin typeface="Times New Roman"/>
                          <a:ea typeface="Times New Roman"/>
                          <a:cs typeface="Times New Roman"/>
                        </a:rPr>
                      </a:br>
                      <a:r>
                        <a:rPr lang="en-US" sz="1200" dirty="0">
                          <a:latin typeface="Times New Roman"/>
                          <a:ea typeface="Times New Roman"/>
                          <a:cs typeface="Times New Roman"/>
                        </a:rPr>
                        <a:t>• Author or source of historical narratives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C. Analyze the fundamentals of historical interpretation. </a:t>
                      </a:r>
                      <a:br>
                        <a:rPr lang="en-US" sz="1200">
                          <a:latin typeface="Times New Roman"/>
                          <a:ea typeface="Times New Roman"/>
                          <a:cs typeface="Times New Roman"/>
                        </a:rPr>
                      </a:br>
                      <a:r>
                        <a:rPr lang="en-US" sz="1200">
                          <a:latin typeface="Times New Roman"/>
                          <a:ea typeface="Times New Roman"/>
                          <a:cs typeface="Times New Roman"/>
                        </a:rPr>
                        <a:t>• Fact versus opinion</a:t>
                      </a:r>
                      <a:br>
                        <a:rPr lang="en-US" sz="1200">
                          <a:latin typeface="Times New Roman"/>
                          <a:ea typeface="Times New Roman"/>
                          <a:cs typeface="Times New Roman"/>
                        </a:rPr>
                      </a:br>
                      <a:r>
                        <a:rPr lang="en-US" sz="1200">
                          <a:latin typeface="Times New Roman"/>
                          <a:ea typeface="Times New Roman"/>
                          <a:cs typeface="Times New Roman"/>
                        </a:rPr>
                        <a:t>• Reasons/causes for multiple points of view</a:t>
                      </a:r>
                      <a:br>
                        <a:rPr lang="en-US" sz="1200">
                          <a:latin typeface="Times New Roman"/>
                          <a:ea typeface="Times New Roman"/>
                          <a:cs typeface="Times New Roman"/>
                        </a:rPr>
                      </a:br>
                      <a:r>
                        <a:rPr lang="en-US" sz="1200">
                          <a:latin typeface="Times New Roman"/>
                          <a:ea typeface="Times New Roman"/>
                          <a:cs typeface="Times New Roman"/>
                        </a:rPr>
                        <a:t>• Illustrations in historical documents and stories</a:t>
                      </a:r>
                      <a:br>
                        <a:rPr lang="en-US" sz="1200">
                          <a:latin typeface="Times New Roman"/>
                          <a:ea typeface="Times New Roman"/>
                          <a:cs typeface="Times New Roman"/>
                        </a:rPr>
                      </a:br>
                      <a:r>
                        <a:rPr lang="en-US" sz="1200">
                          <a:latin typeface="Times New Roman"/>
                          <a:ea typeface="Times New Roman"/>
                          <a:cs typeface="Times New Roman"/>
                        </a:rPr>
                        <a:t>• Causes and results</a:t>
                      </a:r>
                      <a:br>
                        <a:rPr lang="en-US" sz="1200">
                          <a:latin typeface="Times New Roman"/>
                          <a:ea typeface="Times New Roman"/>
                          <a:cs typeface="Times New Roman"/>
                        </a:rPr>
                      </a:br>
                      <a:r>
                        <a:rPr lang="en-US" sz="1200">
                          <a:latin typeface="Times New Roman"/>
                          <a:ea typeface="Times New Roman"/>
                          <a:cs typeface="Times New Roman"/>
                        </a:rPr>
                        <a:t>• Author or source used to develop historical narratives</a:t>
                      </a:r>
                      <a:br>
                        <a:rPr lang="en-US" sz="1200">
                          <a:latin typeface="Times New Roman"/>
                          <a:ea typeface="Times New Roman"/>
                          <a:cs typeface="Times New Roman"/>
                        </a:rPr>
                      </a:br>
                      <a:r>
                        <a:rPr lang="en-US" sz="1200">
                          <a:latin typeface="Times New Roman"/>
                          <a:ea typeface="Times New Roman"/>
                          <a:cs typeface="Times New Roman"/>
                        </a:rPr>
                        <a:t>• Central issue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C. Evaluate historical interpretation of events. </a:t>
                      </a:r>
                      <a:br>
                        <a:rPr lang="en-US" sz="1200">
                          <a:latin typeface="Times New Roman"/>
                          <a:ea typeface="Times New Roman"/>
                          <a:cs typeface="Times New Roman"/>
                        </a:rPr>
                      </a:br>
                      <a:r>
                        <a:rPr lang="en-US" sz="1200">
                          <a:latin typeface="Times New Roman"/>
                          <a:ea typeface="Times New Roman"/>
                          <a:cs typeface="Times New Roman"/>
                        </a:rPr>
                        <a:t>• Impact of opinions on the perception of facts</a:t>
                      </a:r>
                      <a:br>
                        <a:rPr lang="en-US" sz="1200">
                          <a:latin typeface="Times New Roman"/>
                          <a:ea typeface="Times New Roman"/>
                          <a:cs typeface="Times New Roman"/>
                        </a:rPr>
                      </a:br>
                      <a:r>
                        <a:rPr lang="en-US" sz="1200">
                          <a:latin typeface="Times New Roman"/>
                          <a:ea typeface="Times New Roman"/>
                          <a:cs typeface="Times New Roman"/>
                        </a:rPr>
                        <a:t>• Issues and problems in the past</a:t>
                      </a:r>
                      <a:br>
                        <a:rPr lang="en-US" sz="1200">
                          <a:latin typeface="Times New Roman"/>
                          <a:ea typeface="Times New Roman"/>
                          <a:cs typeface="Times New Roman"/>
                        </a:rPr>
                      </a:br>
                      <a:r>
                        <a:rPr lang="en-US" sz="1200">
                          <a:latin typeface="Times New Roman"/>
                          <a:ea typeface="Times New Roman"/>
                          <a:cs typeface="Times New Roman"/>
                        </a:rPr>
                        <a:t>• Multiple points of view</a:t>
                      </a:r>
                      <a:br>
                        <a:rPr lang="en-US" sz="1200">
                          <a:latin typeface="Times New Roman"/>
                          <a:ea typeface="Times New Roman"/>
                          <a:cs typeface="Times New Roman"/>
                        </a:rPr>
                      </a:br>
                      <a:r>
                        <a:rPr lang="en-US" sz="1200">
                          <a:latin typeface="Times New Roman"/>
                          <a:ea typeface="Times New Roman"/>
                          <a:cs typeface="Times New Roman"/>
                        </a:rPr>
                        <a:t>• Illustrations in historical stories and sources</a:t>
                      </a:r>
                      <a:br>
                        <a:rPr lang="en-US" sz="1200">
                          <a:latin typeface="Times New Roman"/>
                          <a:ea typeface="Times New Roman"/>
                          <a:cs typeface="Times New Roman"/>
                        </a:rPr>
                      </a:br>
                      <a:r>
                        <a:rPr lang="en-US" sz="1200">
                          <a:latin typeface="Times New Roman"/>
                          <a:ea typeface="Times New Roman"/>
                          <a:cs typeface="Times New Roman"/>
                        </a:rPr>
                        <a:t>• Connections between causes and results</a:t>
                      </a:r>
                      <a:br>
                        <a:rPr lang="en-US" sz="1200">
                          <a:latin typeface="Times New Roman"/>
                          <a:ea typeface="Times New Roman"/>
                          <a:cs typeface="Times New Roman"/>
                        </a:rPr>
                      </a:br>
                      <a:r>
                        <a:rPr lang="en-US" sz="1200">
                          <a:latin typeface="Times New Roman"/>
                          <a:ea typeface="Times New Roman"/>
                          <a:cs typeface="Times New Roman"/>
                        </a:rPr>
                        <a:t>• Author or source of historical narratives’ points of view</a:t>
                      </a:r>
                      <a:br>
                        <a:rPr lang="en-US" sz="1200">
                          <a:latin typeface="Times New Roman"/>
                          <a:ea typeface="Times New Roman"/>
                          <a:cs typeface="Times New Roman"/>
                        </a:rPr>
                      </a:br>
                      <a:r>
                        <a:rPr lang="en-US" sz="1200">
                          <a:latin typeface="Times New Roman"/>
                          <a:ea typeface="Times New Roman"/>
                          <a:cs typeface="Times New Roman"/>
                        </a:rPr>
                        <a:t>• Central issue </a:t>
                      </a:r>
                    </a:p>
                  </a:txBody>
                  <a:tcPr marL="4665" marR="4665" marT="4665" marB="4665" anchor="ctr">
                    <a:lnL>
                      <a:noFill/>
                    </a:lnL>
                    <a:lnR>
                      <a:noFill/>
                    </a:lnR>
                    <a:lnT>
                      <a:noFill/>
                    </a:lnT>
                    <a:lnB>
                      <a:noFill/>
                    </a:lnB>
                  </a:tcPr>
                </a:tc>
              </a:tr>
              <a:tr h="3236862">
                <a:tc>
                  <a:txBody>
                    <a:bodyPr/>
                    <a:lstStyle/>
                    <a:p>
                      <a:pPr marL="0" marR="0">
                        <a:lnSpc>
                          <a:spcPct val="115000"/>
                        </a:lnSpc>
                        <a:spcBef>
                          <a:spcPts val="0"/>
                        </a:spcBef>
                        <a:spcAft>
                          <a:spcPts val="0"/>
                        </a:spcAft>
                      </a:pPr>
                      <a:r>
                        <a:rPr lang="en-US" sz="1200">
                          <a:latin typeface="Times New Roman"/>
                          <a:ea typeface="Times New Roman"/>
                          <a:cs typeface="Times New Roman"/>
                        </a:rPr>
                        <a:t>D. Understand historical research. </a:t>
                      </a:r>
                      <a:br>
                        <a:rPr lang="en-US" sz="1200">
                          <a:latin typeface="Times New Roman"/>
                          <a:ea typeface="Times New Roman"/>
                          <a:cs typeface="Times New Roman"/>
                        </a:rPr>
                      </a:br>
                      <a:r>
                        <a:rPr lang="en-US" sz="1200">
                          <a:latin typeface="Times New Roman"/>
                          <a:ea typeface="Times New Roman"/>
                          <a:cs typeface="Times New Roman"/>
                        </a:rPr>
                        <a:t>• Event (time and place)</a:t>
                      </a:r>
                      <a:br>
                        <a:rPr lang="en-US" sz="1200">
                          <a:latin typeface="Times New Roman"/>
                          <a:ea typeface="Times New Roman"/>
                          <a:cs typeface="Times New Roman"/>
                        </a:rPr>
                      </a:br>
                      <a:r>
                        <a:rPr lang="en-US" sz="1200">
                          <a:latin typeface="Times New Roman"/>
                          <a:ea typeface="Times New Roman"/>
                          <a:cs typeface="Times New Roman"/>
                        </a:rPr>
                        <a:t>• Facts, folklore and fiction</a:t>
                      </a:r>
                      <a:br>
                        <a:rPr lang="en-US" sz="1200">
                          <a:latin typeface="Times New Roman"/>
                          <a:ea typeface="Times New Roman"/>
                          <a:cs typeface="Times New Roman"/>
                        </a:rPr>
                      </a:br>
                      <a:r>
                        <a:rPr lang="en-US" sz="1200">
                          <a:latin typeface="Times New Roman"/>
                          <a:ea typeface="Times New Roman"/>
                          <a:cs typeface="Times New Roman"/>
                        </a:rPr>
                        <a:t>• Formation of historical question</a:t>
                      </a:r>
                      <a:br>
                        <a:rPr lang="en-US" sz="1200">
                          <a:latin typeface="Times New Roman"/>
                          <a:ea typeface="Times New Roman"/>
                          <a:cs typeface="Times New Roman"/>
                        </a:rPr>
                      </a:br>
                      <a:r>
                        <a:rPr lang="en-US" sz="1200">
                          <a:latin typeface="Times New Roman"/>
                          <a:ea typeface="Times New Roman"/>
                          <a:cs typeface="Times New Roman"/>
                        </a:rPr>
                        <a:t>• Primary sources</a:t>
                      </a:r>
                      <a:br>
                        <a:rPr lang="en-US" sz="1200">
                          <a:latin typeface="Times New Roman"/>
                          <a:ea typeface="Times New Roman"/>
                          <a:cs typeface="Times New Roman"/>
                        </a:rPr>
                      </a:br>
                      <a:r>
                        <a:rPr lang="en-US" sz="1200">
                          <a:latin typeface="Times New Roman"/>
                          <a:ea typeface="Times New Roman"/>
                          <a:cs typeface="Times New Roman"/>
                        </a:rPr>
                        <a:t>• Secondary sources</a:t>
                      </a:r>
                      <a:br>
                        <a:rPr lang="en-US" sz="1200">
                          <a:latin typeface="Times New Roman"/>
                          <a:ea typeface="Times New Roman"/>
                          <a:cs typeface="Times New Roman"/>
                        </a:rPr>
                      </a:br>
                      <a:r>
                        <a:rPr lang="en-US" sz="1200">
                          <a:latin typeface="Times New Roman"/>
                          <a:ea typeface="Times New Roman"/>
                          <a:cs typeface="Times New Roman"/>
                        </a:rPr>
                        <a:t>• Conclusions (e.g., storytelling, role playing, diorama)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D. Describe and explain historical research. </a:t>
                      </a:r>
                      <a:br>
                        <a:rPr lang="en-US" sz="1200">
                          <a:latin typeface="Times New Roman"/>
                          <a:ea typeface="Times New Roman"/>
                          <a:cs typeface="Times New Roman"/>
                        </a:rPr>
                      </a:br>
                      <a:r>
                        <a:rPr lang="en-US" sz="1200">
                          <a:latin typeface="Times New Roman"/>
                          <a:ea typeface="Times New Roman"/>
                          <a:cs typeface="Times New Roman"/>
                        </a:rPr>
                        <a:t>• Historical events (time and place)</a:t>
                      </a:r>
                      <a:br>
                        <a:rPr lang="en-US" sz="1200">
                          <a:latin typeface="Times New Roman"/>
                          <a:ea typeface="Times New Roman"/>
                          <a:cs typeface="Times New Roman"/>
                        </a:rPr>
                      </a:br>
                      <a:r>
                        <a:rPr lang="en-US" sz="1200">
                          <a:latin typeface="Times New Roman"/>
                          <a:ea typeface="Times New Roman"/>
                          <a:cs typeface="Times New Roman"/>
                        </a:rPr>
                        <a:t>• Facts, folklore and fiction</a:t>
                      </a:r>
                      <a:br>
                        <a:rPr lang="en-US" sz="1200">
                          <a:latin typeface="Times New Roman"/>
                          <a:ea typeface="Times New Roman"/>
                          <a:cs typeface="Times New Roman"/>
                        </a:rPr>
                      </a:br>
                      <a:r>
                        <a:rPr lang="en-US" sz="1200">
                          <a:latin typeface="Times New Roman"/>
                          <a:ea typeface="Times New Roman"/>
                          <a:cs typeface="Times New Roman"/>
                        </a:rPr>
                        <a:t>• Historical questions</a:t>
                      </a:r>
                      <a:br>
                        <a:rPr lang="en-US" sz="1200">
                          <a:latin typeface="Times New Roman"/>
                          <a:ea typeface="Times New Roman"/>
                          <a:cs typeface="Times New Roman"/>
                        </a:rPr>
                      </a:br>
                      <a:r>
                        <a:rPr lang="en-US" sz="1200">
                          <a:latin typeface="Times New Roman"/>
                          <a:ea typeface="Times New Roman"/>
                          <a:cs typeface="Times New Roman"/>
                        </a:rPr>
                        <a:t>• Primary sources</a:t>
                      </a:r>
                      <a:br>
                        <a:rPr lang="en-US" sz="1200">
                          <a:latin typeface="Times New Roman"/>
                          <a:ea typeface="Times New Roman"/>
                          <a:cs typeface="Times New Roman"/>
                        </a:rPr>
                      </a:br>
                      <a:r>
                        <a:rPr lang="en-US" sz="1200">
                          <a:latin typeface="Times New Roman"/>
                          <a:ea typeface="Times New Roman"/>
                          <a:cs typeface="Times New Roman"/>
                        </a:rPr>
                        <a:t>• Secondary sources</a:t>
                      </a:r>
                      <a:br>
                        <a:rPr lang="en-US" sz="1200">
                          <a:latin typeface="Times New Roman"/>
                          <a:ea typeface="Times New Roman"/>
                          <a:cs typeface="Times New Roman"/>
                        </a:rPr>
                      </a:br>
                      <a:r>
                        <a:rPr lang="en-US" sz="1200">
                          <a:latin typeface="Times New Roman"/>
                          <a:ea typeface="Times New Roman"/>
                          <a:cs typeface="Times New Roman"/>
                        </a:rPr>
                        <a:t>• Conclusions (e.g., simulations, group projects, skits and plays)</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a:latin typeface="Times New Roman"/>
                          <a:ea typeface="Times New Roman"/>
                          <a:cs typeface="Times New Roman"/>
                        </a:rPr>
                        <a:t>D. Analyze and interpret historical research. </a:t>
                      </a:r>
                      <a:br>
                        <a:rPr lang="en-US" sz="1200">
                          <a:latin typeface="Times New Roman"/>
                          <a:ea typeface="Times New Roman"/>
                          <a:cs typeface="Times New Roman"/>
                        </a:rPr>
                      </a:br>
                      <a:r>
                        <a:rPr lang="en-US" sz="1200">
                          <a:latin typeface="Times New Roman"/>
                          <a:ea typeface="Times New Roman"/>
                          <a:cs typeface="Times New Roman"/>
                        </a:rPr>
                        <a:t>• Historical event (time and place)</a:t>
                      </a:r>
                      <a:br>
                        <a:rPr lang="en-US" sz="1200">
                          <a:latin typeface="Times New Roman"/>
                          <a:ea typeface="Times New Roman"/>
                          <a:cs typeface="Times New Roman"/>
                        </a:rPr>
                      </a:br>
                      <a:r>
                        <a:rPr lang="en-US" sz="1200">
                          <a:latin typeface="Times New Roman"/>
                          <a:ea typeface="Times New Roman"/>
                          <a:cs typeface="Times New Roman"/>
                        </a:rPr>
                        <a:t>• Facts, folklore and fiction</a:t>
                      </a:r>
                      <a:br>
                        <a:rPr lang="en-US" sz="1200">
                          <a:latin typeface="Times New Roman"/>
                          <a:ea typeface="Times New Roman"/>
                          <a:cs typeface="Times New Roman"/>
                        </a:rPr>
                      </a:br>
                      <a:r>
                        <a:rPr lang="en-US" sz="1200">
                          <a:latin typeface="Times New Roman"/>
                          <a:ea typeface="Times New Roman"/>
                          <a:cs typeface="Times New Roman"/>
                        </a:rPr>
                        <a:t>• Historical questions</a:t>
                      </a:r>
                      <a:br>
                        <a:rPr lang="en-US" sz="1200">
                          <a:latin typeface="Times New Roman"/>
                          <a:ea typeface="Times New Roman"/>
                          <a:cs typeface="Times New Roman"/>
                        </a:rPr>
                      </a:br>
                      <a:r>
                        <a:rPr lang="en-US" sz="1200">
                          <a:latin typeface="Times New Roman"/>
                          <a:ea typeface="Times New Roman"/>
                          <a:cs typeface="Times New Roman"/>
                        </a:rPr>
                        <a:t>• Primary sources</a:t>
                      </a:r>
                      <a:br>
                        <a:rPr lang="en-US" sz="1200">
                          <a:latin typeface="Times New Roman"/>
                          <a:ea typeface="Times New Roman"/>
                          <a:cs typeface="Times New Roman"/>
                        </a:rPr>
                      </a:br>
                      <a:r>
                        <a:rPr lang="en-US" sz="1200">
                          <a:latin typeface="Times New Roman"/>
                          <a:ea typeface="Times New Roman"/>
                          <a:cs typeface="Times New Roman"/>
                        </a:rPr>
                        <a:t>• Secondary sources</a:t>
                      </a:r>
                      <a:br>
                        <a:rPr lang="en-US" sz="1200">
                          <a:latin typeface="Times New Roman"/>
                          <a:ea typeface="Times New Roman"/>
                          <a:cs typeface="Times New Roman"/>
                        </a:rPr>
                      </a:br>
                      <a:r>
                        <a:rPr lang="en-US" sz="1200">
                          <a:latin typeface="Times New Roman"/>
                          <a:ea typeface="Times New Roman"/>
                          <a:cs typeface="Times New Roman"/>
                        </a:rPr>
                        <a:t>• Conclusions (e.g., History Day projects, mock trials, speeches)</a:t>
                      </a:r>
                      <a:br>
                        <a:rPr lang="en-US" sz="1200">
                          <a:latin typeface="Times New Roman"/>
                          <a:ea typeface="Times New Roman"/>
                          <a:cs typeface="Times New Roman"/>
                        </a:rPr>
                      </a:br>
                      <a:r>
                        <a:rPr lang="en-US" sz="1200">
                          <a:latin typeface="Times New Roman"/>
                          <a:ea typeface="Times New Roman"/>
                          <a:cs typeface="Times New Roman"/>
                        </a:rPr>
                        <a:t>• Credibility of evidence </a:t>
                      </a:r>
                    </a:p>
                  </a:txBody>
                  <a:tcPr marL="4665" marR="4665" marT="4665" marB="4665" anchor="ctr">
                    <a:lnL>
                      <a:noFill/>
                    </a:lnL>
                    <a:lnR>
                      <a:noFill/>
                    </a:lnR>
                    <a:lnT>
                      <a:noFill/>
                    </a:lnT>
                    <a:lnB>
                      <a:noFill/>
                    </a:lnB>
                  </a:tcPr>
                </a:tc>
                <a:tc>
                  <a:txBody>
                    <a:bodyPr/>
                    <a:lstStyle/>
                    <a:p>
                      <a:pPr marL="0" marR="0">
                        <a:lnSpc>
                          <a:spcPct val="115000"/>
                        </a:lnSpc>
                        <a:spcBef>
                          <a:spcPts val="0"/>
                        </a:spcBef>
                        <a:spcAft>
                          <a:spcPts val="0"/>
                        </a:spcAft>
                      </a:pPr>
                      <a:r>
                        <a:rPr lang="en-US" sz="1200" dirty="0">
                          <a:latin typeface="Times New Roman"/>
                          <a:ea typeface="Times New Roman"/>
                          <a:cs typeface="Times New Roman"/>
                        </a:rPr>
                        <a:t>D. Synthesize historical research. </a:t>
                      </a:r>
                      <a:br>
                        <a:rPr lang="en-US" sz="1200" dirty="0">
                          <a:latin typeface="Times New Roman"/>
                          <a:ea typeface="Times New Roman"/>
                          <a:cs typeface="Times New Roman"/>
                        </a:rPr>
                      </a:br>
                      <a:r>
                        <a:rPr lang="en-US" sz="1200" dirty="0">
                          <a:latin typeface="Times New Roman"/>
                          <a:ea typeface="Times New Roman"/>
                          <a:cs typeface="Times New Roman"/>
                        </a:rPr>
                        <a:t>• Historical event (time and place)</a:t>
                      </a:r>
                      <a:br>
                        <a:rPr lang="en-US" sz="1200" dirty="0">
                          <a:latin typeface="Times New Roman"/>
                          <a:ea typeface="Times New Roman"/>
                          <a:cs typeface="Times New Roman"/>
                        </a:rPr>
                      </a:br>
                      <a:r>
                        <a:rPr lang="en-US" sz="1200" dirty="0">
                          <a:latin typeface="Times New Roman"/>
                          <a:ea typeface="Times New Roman"/>
                          <a:cs typeface="Times New Roman"/>
                        </a:rPr>
                        <a:t>• Facts, folklore and fiction</a:t>
                      </a:r>
                      <a:br>
                        <a:rPr lang="en-US" sz="1200" dirty="0">
                          <a:latin typeface="Times New Roman"/>
                          <a:ea typeface="Times New Roman"/>
                          <a:cs typeface="Times New Roman"/>
                        </a:rPr>
                      </a:br>
                      <a:r>
                        <a:rPr lang="en-US" sz="1200" dirty="0">
                          <a:latin typeface="Times New Roman"/>
                          <a:ea typeface="Times New Roman"/>
                          <a:cs typeface="Times New Roman"/>
                        </a:rPr>
                        <a:t>• Historical questions</a:t>
                      </a:r>
                      <a:br>
                        <a:rPr lang="en-US" sz="1200" dirty="0">
                          <a:latin typeface="Times New Roman"/>
                          <a:ea typeface="Times New Roman"/>
                          <a:cs typeface="Times New Roman"/>
                        </a:rPr>
                      </a:br>
                      <a:r>
                        <a:rPr lang="en-US" sz="1200" dirty="0">
                          <a:latin typeface="Times New Roman"/>
                          <a:ea typeface="Times New Roman"/>
                          <a:cs typeface="Times New Roman"/>
                        </a:rPr>
                        <a:t>• Primary sources</a:t>
                      </a:r>
                      <a:br>
                        <a:rPr lang="en-US" sz="1200" dirty="0">
                          <a:latin typeface="Times New Roman"/>
                          <a:ea typeface="Times New Roman"/>
                          <a:cs typeface="Times New Roman"/>
                        </a:rPr>
                      </a:br>
                      <a:r>
                        <a:rPr lang="en-US" sz="1200" dirty="0">
                          <a:latin typeface="Times New Roman"/>
                          <a:ea typeface="Times New Roman"/>
                          <a:cs typeface="Times New Roman"/>
                        </a:rPr>
                        <a:t>• Secondary sources</a:t>
                      </a:r>
                      <a:br>
                        <a:rPr lang="en-US" sz="1200" dirty="0">
                          <a:latin typeface="Times New Roman"/>
                          <a:ea typeface="Times New Roman"/>
                          <a:cs typeface="Times New Roman"/>
                        </a:rPr>
                      </a:br>
                      <a:r>
                        <a:rPr lang="en-US" sz="1200" dirty="0">
                          <a:latin typeface="Times New Roman"/>
                          <a:ea typeface="Times New Roman"/>
                          <a:cs typeface="Times New Roman"/>
                        </a:rPr>
                        <a:t>• Conclusions (e.g., Senior Projects, research papers, debates)</a:t>
                      </a:r>
                      <a:br>
                        <a:rPr lang="en-US" sz="1200" dirty="0">
                          <a:latin typeface="Times New Roman"/>
                          <a:ea typeface="Times New Roman"/>
                          <a:cs typeface="Times New Roman"/>
                        </a:rPr>
                      </a:br>
                      <a:r>
                        <a:rPr lang="en-US" sz="1200" dirty="0">
                          <a:latin typeface="Times New Roman"/>
                          <a:ea typeface="Times New Roman"/>
                          <a:cs typeface="Times New Roman"/>
                        </a:rPr>
                        <a:t>• Credibility of evidence</a:t>
                      </a:r>
                      <a:br>
                        <a:rPr lang="en-US" sz="1200" dirty="0">
                          <a:latin typeface="Times New Roman"/>
                          <a:ea typeface="Times New Roman"/>
                          <a:cs typeface="Times New Roman"/>
                        </a:rPr>
                      </a:br>
                      <a:r>
                        <a:rPr lang="en-US" sz="1200" dirty="0">
                          <a:latin typeface="Times New Roman"/>
                          <a:ea typeface="Times New Roman"/>
                          <a:cs typeface="Times New Roman"/>
                        </a:rPr>
                        <a:t>Pennsylvania History, 8.3. United States History and 8.4. World History.</a:t>
                      </a:r>
                    </a:p>
                  </a:txBody>
                  <a:tcPr marL="4665" marR="4665" marT="4665" marB="4665"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endParaRPr lang="en-US" smtClean="0"/>
          </a:p>
        </p:txBody>
      </p:sp>
      <p:sp>
        <p:nvSpPr>
          <p:cNvPr id="67587" name="Rectangle 3"/>
          <p:cNvSpPr>
            <a:spLocks noGrp="1" noChangeArrowheads="1"/>
          </p:cNvSpPr>
          <p:nvPr>
            <p:ph type="body" idx="1"/>
          </p:nvPr>
        </p:nvSpPr>
        <p:spPr>
          <a:xfrm>
            <a:off x="4419600" y="4419600"/>
            <a:ext cx="4038600" cy="1828800"/>
          </a:xfrm>
        </p:spPr>
        <p:txBody>
          <a:bodyPr>
            <a:normAutofit/>
          </a:bodyPr>
          <a:lstStyle/>
          <a:p>
            <a:pPr eaLnBrk="1" hangingPunct="1">
              <a:buNone/>
              <a:defRPr/>
            </a:pPr>
            <a:r>
              <a:rPr lang="en-US" sz="2400" dirty="0" smtClean="0"/>
              <a:t>     Little Big Horn/Battle of Greasy Grass, 1876</a:t>
            </a:r>
          </a:p>
          <a:p>
            <a:pPr eaLnBrk="1" hangingPunct="1">
              <a:buNone/>
              <a:defRPr/>
            </a:pPr>
            <a:r>
              <a:rPr lang="en-US" sz="2400" dirty="0" smtClean="0"/>
              <a:t>      </a:t>
            </a:r>
          </a:p>
          <a:p>
            <a:pPr eaLnBrk="1" hangingPunct="1">
              <a:buNone/>
              <a:defRPr/>
            </a:pPr>
            <a:r>
              <a:rPr lang="en-US" sz="2400" dirty="0" smtClean="0"/>
              <a:t>      Centennial Celebration</a:t>
            </a:r>
          </a:p>
        </p:txBody>
      </p:sp>
      <p:pic>
        <p:nvPicPr>
          <p:cNvPr id="14340" name="Picture 4" descr="T001441A"/>
          <p:cNvPicPr>
            <a:picLocks noChangeAspect="1" noChangeArrowheads="1"/>
          </p:cNvPicPr>
          <p:nvPr/>
        </p:nvPicPr>
        <p:blipFill>
          <a:blip r:embed="rId2" cstate="print"/>
          <a:srcRect/>
          <a:stretch>
            <a:fillRect/>
          </a:stretch>
        </p:blipFill>
        <p:spPr bwMode="auto">
          <a:xfrm>
            <a:off x="533400" y="4267200"/>
            <a:ext cx="3505561" cy="2424113"/>
          </a:xfrm>
          <a:prstGeom prst="rect">
            <a:avLst/>
          </a:prstGeom>
          <a:noFill/>
          <a:ln w="9525">
            <a:noFill/>
            <a:miter lim="800000"/>
            <a:headEnd/>
            <a:tailEnd/>
          </a:ln>
        </p:spPr>
      </p:pic>
      <p:sp>
        <p:nvSpPr>
          <p:cNvPr id="67589" name="Rectangle 5"/>
          <p:cNvSpPr>
            <a:spLocks noChangeArrowheads="1"/>
          </p:cNvSpPr>
          <p:nvPr/>
        </p:nvSpPr>
        <p:spPr bwMode="auto">
          <a:xfrm>
            <a:off x="228600" y="228600"/>
            <a:ext cx="8077200" cy="1569660"/>
          </a:xfrm>
          <a:prstGeom prst="rect">
            <a:avLst/>
          </a:prstGeom>
          <a:noFill/>
          <a:ln w="9525">
            <a:noFill/>
            <a:miter lim="800000"/>
            <a:headEnd/>
            <a:tailEnd/>
          </a:ln>
          <a:effectLst/>
        </p:spPr>
        <p:txBody>
          <a:bodyPr>
            <a:spAutoFit/>
          </a:bodyPr>
          <a:lstStyle/>
          <a:p>
            <a:pPr>
              <a:defRPr/>
            </a:pPr>
            <a:r>
              <a:rPr lang="en-US" sz="3200" dirty="0"/>
              <a:t>Key Treaties/Key </a:t>
            </a:r>
            <a:r>
              <a:rPr lang="en-US" sz="3200" dirty="0" smtClean="0"/>
              <a:t>Battles</a:t>
            </a:r>
            <a:endParaRPr lang="en-US" sz="3200" dirty="0"/>
          </a:p>
          <a:p>
            <a:pPr>
              <a:defRPr/>
            </a:pPr>
            <a:r>
              <a:rPr lang="en-US" sz="3200" dirty="0"/>
              <a:t>The Treaty of Medicine Lodge, </a:t>
            </a:r>
            <a:r>
              <a:rPr lang="en-US" sz="3200" dirty="0" smtClean="0"/>
              <a:t>1867 (docs)</a:t>
            </a:r>
            <a:endParaRPr lang="en-US" sz="3200" dirty="0"/>
          </a:p>
          <a:p>
            <a:pPr>
              <a:defRPr/>
            </a:pPr>
            <a:r>
              <a:rPr lang="en-US" sz="3200" dirty="0"/>
              <a:t>Ft. Laramie Treaty, 1868</a:t>
            </a:r>
          </a:p>
        </p:txBody>
      </p:sp>
      <p:pic>
        <p:nvPicPr>
          <p:cNvPr id="2050" name="Picture 2" descr="An albumen print from Mathew Bradys studio in Washington D.C. of the 1868 Ute delegation to the Capitol.">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438400"/>
            <a:ext cx="3362325"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33825" y="2743199"/>
            <a:ext cx="5197641" cy="461665"/>
          </a:xfrm>
          <a:prstGeom prst="rect">
            <a:avLst/>
          </a:prstGeom>
        </p:spPr>
        <p:txBody>
          <a:bodyPr wrap="none">
            <a:spAutoFit/>
          </a:bodyPr>
          <a:lstStyle/>
          <a:p>
            <a:r>
              <a:rPr lang="en-US" sz="2400" dirty="0"/>
              <a:t> </a:t>
            </a:r>
            <a:r>
              <a:rPr lang="en-US" sz="2400" dirty="0" smtClean="0"/>
              <a:t>Ute Delegation to Washington, DC 1868</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blinds(horizontal)">
                                      <p:cBhvr>
                                        <p:cTn id="7" dur="500"/>
                                        <p:tgtEl>
                                          <p:spTgt spid="67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838200"/>
            <a:ext cx="8229600" cy="914400"/>
          </a:xfrm>
        </p:spPr>
        <p:txBody>
          <a:bodyPr>
            <a:normAutofit fontScale="90000"/>
          </a:bodyPr>
          <a:lstStyle/>
          <a:p>
            <a:pPr eaLnBrk="1" hangingPunct="1">
              <a:defRPr/>
            </a:pPr>
            <a:r>
              <a:rPr lang="en-US" sz="1600" dirty="0" smtClean="0"/>
              <a:t>Concentration:"We are not going to let a few thieving, ragged Indians check and stop the progress of the railroads.... I regard the railroad as the most important element now in progress to facilitate the military interests of our Frontier…. All Indians who are not on reservations are hostile and will remain so until killed off.“ --  </a:t>
            </a:r>
            <a:r>
              <a:rPr lang="en-US" sz="1600" b="1" dirty="0" smtClean="0"/>
              <a:t>General William T. Sherman</a:t>
            </a:r>
            <a:r>
              <a:rPr lang="en-US" sz="1600" dirty="0" smtClean="0"/>
              <a:t/>
            </a:r>
            <a:br>
              <a:rPr lang="en-US" sz="1600" dirty="0" smtClean="0"/>
            </a:br>
            <a:endParaRPr lang="en-US" sz="1600" dirty="0" smtClean="0"/>
          </a:p>
        </p:txBody>
      </p:sp>
      <p:pic>
        <p:nvPicPr>
          <p:cNvPr id="27651" name="Picture 3" descr="AE8"/>
          <p:cNvPicPr>
            <a:picLocks noGrp="1" noChangeAspect="1" noChangeArrowheads="1"/>
          </p:cNvPicPr>
          <p:nvPr>
            <p:ph idx="1"/>
          </p:nvPr>
        </p:nvPicPr>
        <p:blipFill>
          <a:blip r:embed="rId2" cstate="print"/>
          <a:srcRect/>
          <a:stretch>
            <a:fillRect/>
          </a:stretch>
        </p:blipFill>
        <p:spPr>
          <a:xfrm>
            <a:off x="609600" y="1658938"/>
            <a:ext cx="7848600" cy="5199062"/>
          </a:xfrm>
          <a:noFill/>
        </p:spPr>
      </p:pic>
      <p:sp>
        <p:nvSpPr>
          <p:cNvPr id="4" name="Rectangle 3"/>
          <p:cNvSpPr/>
          <p:nvPr/>
        </p:nvSpPr>
        <p:spPr>
          <a:xfrm>
            <a:off x="2362200" y="0"/>
            <a:ext cx="4572000" cy="646331"/>
          </a:xfrm>
          <a:prstGeom prst="rect">
            <a:avLst/>
          </a:prstGeom>
        </p:spPr>
        <p:txBody>
          <a:bodyPr>
            <a:spAutoFit/>
          </a:bodyPr>
          <a:lstStyle/>
          <a:p>
            <a:r>
              <a:rPr lang="en-US" dirty="0" smtClean="0"/>
              <a:t>“Across the Continent: Westward the Course of Empire Takes it Way”, Currier and Ives, 1869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172200" y="4343400"/>
            <a:ext cx="2667000" cy="1524000"/>
          </a:xfrm>
        </p:spPr>
        <p:txBody>
          <a:bodyPr>
            <a:normAutofit fontScale="90000"/>
          </a:bodyPr>
          <a:lstStyle/>
          <a:p>
            <a:pPr eaLnBrk="1" hangingPunct="1">
              <a:defRPr/>
            </a:pPr>
            <a:r>
              <a:rPr lang="en-US" sz="2000" dirty="0" smtClean="0"/>
              <a:t/>
            </a:r>
            <a:br>
              <a:rPr lang="en-US" sz="2000" dirty="0" smtClean="0"/>
            </a:br>
            <a:r>
              <a:rPr lang="en-US" sz="2000" dirty="0" smtClean="0"/>
              <a:t/>
            </a:r>
            <a:br>
              <a:rPr lang="en-US" sz="2000" dirty="0" smtClean="0"/>
            </a:br>
            <a:r>
              <a:rPr lang="en-US" sz="2000" dirty="0" smtClean="0"/>
              <a:t>The Paris Commune (1871) </a:t>
            </a:r>
            <a:br>
              <a:rPr lang="en-US" sz="2000" dirty="0" smtClean="0"/>
            </a:br>
            <a:r>
              <a:rPr lang="en-US" sz="2000" dirty="0" smtClean="0"/>
              <a:t>in Native America?</a:t>
            </a:r>
            <a:br>
              <a:rPr lang="en-US" sz="2000" dirty="0" smtClean="0"/>
            </a:br>
            <a:r>
              <a:rPr lang="en-US" sz="2000" dirty="0" smtClean="0"/>
              <a:t>Indian reds as communists. </a:t>
            </a:r>
            <a:br>
              <a:rPr lang="en-US" sz="2000" dirty="0" smtClean="0"/>
            </a:br>
            <a:r>
              <a:rPr lang="en-US" sz="2000" dirty="0" smtClean="0"/>
              <a:t>Tribalism as Communism  </a:t>
            </a:r>
            <a:br>
              <a:rPr lang="en-US" sz="2000" dirty="0" smtClean="0"/>
            </a:br>
            <a:r>
              <a:rPr lang="en-US" sz="2000" dirty="0" smtClean="0"/>
              <a:t/>
            </a:r>
            <a:br>
              <a:rPr lang="en-US" sz="2000" dirty="0" smtClean="0"/>
            </a:br>
            <a:endParaRPr lang="en-US" sz="2000" dirty="0" smtClean="0"/>
          </a:p>
        </p:txBody>
      </p:sp>
      <p:pic>
        <p:nvPicPr>
          <p:cNvPr id="28675" name="Picture 4" descr="guns"/>
          <p:cNvPicPr>
            <a:picLocks noChangeAspect="1" noChangeArrowheads="1"/>
          </p:cNvPicPr>
          <p:nvPr/>
        </p:nvPicPr>
        <p:blipFill>
          <a:blip r:embed="rId2" cstate="print"/>
          <a:srcRect/>
          <a:stretch>
            <a:fillRect/>
          </a:stretch>
        </p:blipFill>
        <p:spPr bwMode="auto">
          <a:xfrm>
            <a:off x="0" y="4186237"/>
            <a:ext cx="4267200" cy="2671763"/>
          </a:xfrm>
          <a:prstGeom prst="rect">
            <a:avLst/>
          </a:prstGeom>
          <a:noFill/>
          <a:ln w="9525">
            <a:noFill/>
            <a:miter lim="800000"/>
            <a:headEnd/>
            <a:tailEnd/>
          </a:ln>
        </p:spPr>
      </p:pic>
      <p:sp>
        <p:nvSpPr>
          <p:cNvPr id="11270" name="Rectangle 6"/>
          <p:cNvSpPr>
            <a:spLocks noChangeArrowheads="1"/>
          </p:cNvSpPr>
          <p:nvPr/>
        </p:nvSpPr>
        <p:spPr bwMode="auto">
          <a:xfrm>
            <a:off x="2286000" y="533400"/>
            <a:ext cx="6858000" cy="519113"/>
          </a:xfrm>
          <a:prstGeom prst="rect">
            <a:avLst/>
          </a:prstGeom>
          <a:noFill/>
          <a:ln w="9525">
            <a:noFill/>
            <a:miter lim="800000"/>
            <a:headEnd/>
            <a:tailEnd/>
          </a:ln>
          <a:effectLst/>
        </p:spPr>
        <p:txBody>
          <a:bodyPr>
            <a:spAutoFit/>
          </a:bodyPr>
          <a:lstStyle/>
          <a:p>
            <a:pPr>
              <a:defRPr/>
            </a:pPr>
            <a:r>
              <a:rPr lang="en-US" sz="2800" dirty="0">
                <a:solidFill>
                  <a:schemeClr val="tx2"/>
                </a:solidFill>
                <a:effectLst>
                  <a:outerShdw blurRad="38100" dist="38100" dir="2700000" algn="tl">
                    <a:srgbClr val="000000"/>
                  </a:outerShdw>
                </a:effectLst>
              </a:rPr>
              <a:t>   </a:t>
            </a:r>
          </a:p>
        </p:txBody>
      </p:sp>
      <p:sp>
        <p:nvSpPr>
          <p:cNvPr id="28677" name="Rectangle 5"/>
          <p:cNvSpPr>
            <a:spLocks noChangeArrowheads="1"/>
          </p:cNvSpPr>
          <p:nvPr/>
        </p:nvSpPr>
        <p:spPr bwMode="auto">
          <a:xfrm>
            <a:off x="2819400" y="152400"/>
            <a:ext cx="4572000" cy="369332"/>
          </a:xfrm>
          <a:prstGeom prst="rect">
            <a:avLst/>
          </a:prstGeom>
          <a:noFill/>
          <a:ln w="9525">
            <a:noFill/>
            <a:miter lim="800000"/>
            <a:headEnd/>
            <a:tailEnd/>
          </a:ln>
        </p:spPr>
        <p:txBody>
          <a:bodyPr>
            <a:spAutoFit/>
          </a:bodyPr>
          <a:lstStyle/>
          <a:p>
            <a:r>
              <a:rPr lang="en-US" dirty="0"/>
              <a:t>Keeping in </a:t>
            </a:r>
            <a:r>
              <a:rPr lang="en-US" dirty="0" smtClean="0"/>
              <a:t>Mind International  </a:t>
            </a:r>
            <a:r>
              <a:rPr lang="en-US" dirty="0"/>
              <a:t>Linkages</a:t>
            </a:r>
          </a:p>
        </p:txBody>
      </p:sp>
      <p:pic>
        <p:nvPicPr>
          <p:cNvPr id="28678" name="Picture 9" descr="Image:SepoyMutiny.jpg">
            <a:hlinkClick r:id="rId3"/>
          </p:cNvPr>
          <p:cNvPicPr>
            <a:picLocks noChangeAspect="1" noChangeArrowheads="1"/>
          </p:cNvPicPr>
          <p:nvPr/>
        </p:nvPicPr>
        <p:blipFill>
          <a:blip r:embed="rId4" cstate="print"/>
          <a:srcRect/>
          <a:stretch>
            <a:fillRect/>
          </a:stretch>
        </p:blipFill>
        <p:spPr bwMode="auto">
          <a:xfrm>
            <a:off x="0" y="838200"/>
            <a:ext cx="4035425" cy="2824162"/>
          </a:xfrm>
          <a:prstGeom prst="rect">
            <a:avLst/>
          </a:prstGeom>
          <a:noFill/>
          <a:ln w="9525">
            <a:noFill/>
            <a:miter lim="800000"/>
            <a:headEnd/>
            <a:tailEnd/>
          </a:ln>
        </p:spPr>
      </p:pic>
      <p:sp>
        <p:nvSpPr>
          <p:cNvPr id="28679" name="Rectangle 6"/>
          <p:cNvSpPr>
            <a:spLocks noChangeArrowheads="1"/>
          </p:cNvSpPr>
          <p:nvPr/>
        </p:nvSpPr>
        <p:spPr bwMode="auto">
          <a:xfrm>
            <a:off x="6096000" y="1371600"/>
            <a:ext cx="2745816" cy="923330"/>
          </a:xfrm>
          <a:prstGeom prst="rect">
            <a:avLst/>
          </a:prstGeom>
          <a:noFill/>
          <a:ln w="9525">
            <a:noFill/>
            <a:miter lim="800000"/>
            <a:headEnd/>
            <a:tailEnd/>
          </a:ln>
        </p:spPr>
        <p:txBody>
          <a:bodyPr wrap="none">
            <a:spAutoFit/>
          </a:bodyPr>
          <a:lstStyle/>
          <a:p>
            <a:r>
              <a:rPr lang="en-US" dirty="0"/>
              <a:t>The </a:t>
            </a:r>
            <a:r>
              <a:rPr lang="en-US" dirty="0" err="1"/>
              <a:t>Sepoy</a:t>
            </a:r>
            <a:r>
              <a:rPr lang="en-US" dirty="0"/>
              <a:t> </a:t>
            </a:r>
            <a:r>
              <a:rPr lang="en-US" dirty="0" smtClean="0"/>
              <a:t>Rebellion (1857)</a:t>
            </a:r>
            <a:endParaRPr lang="en-US" dirty="0"/>
          </a:p>
          <a:p>
            <a:r>
              <a:rPr lang="en-US" dirty="0"/>
              <a:t>Indian-Afghan War</a:t>
            </a:r>
          </a:p>
          <a:p>
            <a:r>
              <a:rPr lang="en-US" dirty="0"/>
              <a:t>British “civilizing mission”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0-11-~1"/>
          <p:cNvPicPr>
            <a:picLocks noChangeAspect="1" noChangeArrowheads="1"/>
          </p:cNvPicPr>
          <p:nvPr/>
        </p:nvPicPr>
        <p:blipFill>
          <a:blip r:embed="rId3" cstate="print"/>
          <a:srcRect/>
          <a:stretch>
            <a:fillRect/>
          </a:stretch>
        </p:blipFill>
        <p:spPr bwMode="auto">
          <a:xfrm>
            <a:off x="838200" y="1206500"/>
            <a:ext cx="7696200" cy="5651500"/>
          </a:xfrm>
          <a:prstGeom prst="rect">
            <a:avLst/>
          </a:prstGeom>
          <a:noFill/>
          <a:ln w="9525">
            <a:noFill/>
            <a:miter lim="800000"/>
            <a:headEnd/>
            <a:tailEnd/>
          </a:ln>
          <a:effectLst/>
        </p:spPr>
      </p:pic>
      <p:sp>
        <p:nvSpPr>
          <p:cNvPr id="3" name="Rectangle 2"/>
          <p:cNvSpPr/>
          <p:nvPr/>
        </p:nvSpPr>
        <p:spPr>
          <a:xfrm>
            <a:off x="1371600" y="228601"/>
            <a:ext cx="6629400" cy="646331"/>
          </a:xfrm>
          <a:prstGeom prst="rect">
            <a:avLst/>
          </a:prstGeom>
        </p:spPr>
        <p:txBody>
          <a:bodyPr wrap="square">
            <a:spAutoFit/>
          </a:bodyPr>
          <a:lstStyle/>
          <a:p>
            <a:r>
              <a:rPr lang="en-US" dirty="0" smtClean="0"/>
              <a:t>Geronimo and Apache prisoners on their way to Florida prison, 1886</a:t>
            </a:r>
          </a:p>
          <a:p>
            <a:r>
              <a:rPr lang="en-US" dirty="0" smtClean="0"/>
              <a:t>                   </a:t>
            </a:r>
            <a:endParaRPr lang="en-US" dirty="0"/>
          </a:p>
        </p:txBody>
      </p:sp>
      <p:sp>
        <p:nvSpPr>
          <p:cNvPr id="4" name="Rectangle 3"/>
          <p:cNvSpPr/>
          <p:nvPr/>
        </p:nvSpPr>
        <p:spPr>
          <a:xfrm>
            <a:off x="2743200" y="685800"/>
            <a:ext cx="3798989" cy="369332"/>
          </a:xfrm>
          <a:prstGeom prst="rect">
            <a:avLst/>
          </a:prstGeom>
        </p:spPr>
        <p:txBody>
          <a:bodyPr wrap="none">
            <a:spAutoFit/>
          </a:bodyPr>
          <a:lstStyle/>
          <a:p>
            <a:r>
              <a:rPr lang="en-US" dirty="0" smtClean="0"/>
              <a:t>Osama Bin Laden as “Geronimo,” 2011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2800" b="1" dirty="0" smtClean="0"/>
              <a:t>Remaking the </a:t>
            </a:r>
            <a:r>
              <a:rPr lang="en-US" sz="2800" b="1" dirty="0" smtClean="0"/>
              <a:t>Frontier/The American Nation:</a:t>
            </a:r>
            <a:r>
              <a:rPr lang="en-US" sz="2800" b="1" dirty="0" smtClean="0"/>
              <a:t/>
            </a:r>
            <a:br>
              <a:rPr lang="en-US" sz="2800" b="1" dirty="0" smtClean="0"/>
            </a:br>
            <a:r>
              <a:rPr lang="en-US" sz="2800" b="1" dirty="0" smtClean="0"/>
              <a:t>New Species – human, flora, fauna</a:t>
            </a:r>
            <a:endParaRPr lang="en-US" dirty="0" smtClean="0"/>
          </a:p>
        </p:txBody>
      </p:sp>
      <p:sp>
        <p:nvSpPr>
          <p:cNvPr id="74755" name="Rectangle 3"/>
          <p:cNvSpPr>
            <a:spLocks noGrp="1" noChangeArrowheads="1"/>
          </p:cNvSpPr>
          <p:nvPr>
            <p:ph type="body" idx="1"/>
          </p:nvPr>
        </p:nvSpPr>
        <p:spPr>
          <a:xfrm>
            <a:off x="533400" y="2057400"/>
            <a:ext cx="8229600" cy="4114800"/>
          </a:xfrm>
        </p:spPr>
        <p:txBody>
          <a:bodyPr>
            <a:normAutofit fontScale="92500"/>
          </a:bodyPr>
          <a:lstStyle/>
          <a:p>
            <a:pPr eaLnBrk="1" hangingPunct="1">
              <a:lnSpc>
                <a:spcPct val="90000"/>
              </a:lnSpc>
              <a:buFont typeface="Wingdings" pitchFamily="2" charset="2"/>
              <a:buNone/>
              <a:defRPr/>
            </a:pPr>
            <a:r>
              <a:rPr lang="en-US" sz="2400" dirty="0" smtClean="0"/>
              <a:t> </a:t>
            </a:r>
            <a:r>
              <a:rPr lang="en-US" sz="2400" b="1" dirty="0" smtClean="0"/>
              <a:t>General Philip T. Sheridan -- Commander of the Armies of the West</a:t>
            </a:r>
            <a:endParaRPr lang="en-US" sz="2400" dirty="0" smtClean="0"/>
          </a:p>
          <a:p>
            <a:pPr eaLnBrk="1" hangingPunct="1">
              <a:lnSpc>
                <a:spcPct val="90000"/>
              </a:lnSpc>
              <a:buFont typeface="Wingdings" pitchFamily="2" charset="2"/>
              <a:buNone/>
              <a:defRPr/>
            </a:pPr>
            <a:r>
              <a:rPr lang="en-US" sz="2400" dirty="0" smtClean="0"/>
              <a:t> </a:t>
            </a:r>
          </a:p>
          <a:p>
            <a:pPr eaLnBrk="1" hangingPunct="1">
              <a:lnSpc>
                <a:spcPct val="90000"/>
              </a:lnSpc>
              <a:buFont typeface="Wingdings" pitchFamily="2" charset="2"/>
              <a:buNone/>
              <a:defRPr/>
            </a:pPr>
            <a:r>
              <a:rPr lang="en-US" sz="2400" dirty="0" smtClean="0"/>
              <a:t>"</a:t>
            </a:r>
            <a:r>
              <a:rPr lang="en-US" sz="2400" b="1" dirty="0" smtClean="0"/>
              <a:t>These men (the buffalo hunters) have done more to settle the vexed Indian question than the entire regular army has done in the last thirty years…. let them kill, skin and sell until the buffalo are exterminated. Then your prairies can be covered with speckled cattle and the festive cowboy who follows the hunter as the second forerunner of an advanced civilization." </a:t>
            </a:r>
          </a:p>
          <a:p>
            <a:pPr eaLnBrk="1" hangingPunct="1">
              <a:lnSpc>
                <a:spcPct val="90000"/>
              </a:lnSpc>
              <a:buFont typeface="Wingdings" pitchFamily="2" charset="2"/>
              <a:buNone/>
              <a:defRPr/>
            </a:pPr>
            <a:endParaRPr lang="en-US" sz="2400" b="1" dirty="0" smtClean="0"/>
          </a:p>
          <a:p>
            <a:pPr eaLnBrk="1" hangingPunct="1">
              <a:lnSpc>
                <a:spcPct val="90000"/>
              </a:lnSpc>
              <a:buFont typeface="Wingdings" pitchFamily="2" charset="2"/>
              <a:buNone/>
              <a:defRPr/>
            </a:pPr>
            <a:r>
              <a:rPr lang="en-US" sz="2400" b="1" dirty="0" smtClean="0"/>
              <a:t>    “The only good Indian is dead.”</a:t>
            </a:r>
            <a:br>
              <a:rPr lang="en-US" sz="2400" b="1" dirty="0" smtClean="0"/>
            </a:br>
            <a:endParaRPr lang="en-US" sz="2400" b="1"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0"/>
            <a:ext cx="8458200" cy="762000"/>
          </a:xfrm>
        </p:spPr>
        <p:txBody>
          <a:bodyPr>
            <a:normAutofit fontScale="90000"/>
          </a:bodyPr>
          <a:lstStyle/>
          <a:p>
            <a:pPr eaLnBrk="1" hangingPunct="1">
              <a:defRPr/>
            </a:pPr>
            <a:r>
              <a:rPr lang="en-US" sz="2400" smtClean="0"/>
              <a:t>Transforming the West</a:t>
            </a:r>
            <a:br>
              <a:rPr lang="en-US" sz="2400" smtClean="0"/>
            </a:br>
            <a:r>
              <a:rPr lang="en-US" sz="2400" smtClean="0"/>
              <a:t>Buffalo and Cattle</a:t>
            </a:r>
          </a:p>
        </p:txBody>
      </p:sp>
      <p:sp>
        <p:nvSpPr>
          <p:cNvPr id="71683" name="Rectangle 3"/>
          <p:cNvSpPr>
            <a:spLocks noGrp="1" noChangeArrowheads="1"/>
          </p:cNvSpPr>
          <p:nvPr>
            <p:ph type="body" sz="half" idx="1"/>
          </p:nvPr>
        </p:nvSpPr>
        <p:spPr>
          <a:xfrm>
            <a:off x="1295400" y="1066800"/>
            <a:ext cx="7162800" cy="2743200"/>
          </a:xfrm>
        </p:spPr>
        <p:txBody>
          <a:bodyPr>
            <a:normAutofit fontScale="77500" lnSpcReduction="20000"/>
          </a:bodyPr>
          <a:lstStyle/>
          <a:p>
            <a:pPr>
              <a:lnSpc>
                <a:spcPct val="90000"/>
              </a:lnSpc>
              <a:buNone/>
              <a:defRPr/>
            </a:pPr>
            <a:r>
              <a:rPr lang="en-US" dirty="0" smtClean="0"/>
              <a:t>North American Bison – 27 million to 75 million</a:t>
            </a:r>
          </a:p>
          <a:p>
            <a:pPr lvl="1">
              <a:lnSpc>
                <a:spcPct val="90000"/>
              </a:lnSpc>
              <a:defRPr/>
            </a:pPr>
            <a:r>
              <a:rPr lang="en-US" sz="3200" dirty="0" smtClean="0"/>
              <a:t>“The country was one robe.”</a:t>
            </a:r>
          </a:p>
          <a:p>
            <a:pPr lvl="1">
              <a:lnSpc>
                <a:spcPct val="90000"/>
              </a:lnSpc>
              <a:defRPr/>
            </a:pPr>
            <a:r>
              <a:rPr lang="en-US" sz="3200" dirty="0" smtClean="0"/>
              <a:t>Threats to Bison – wolves (1 million in early 19</a:t>
            </a:r>
            <a:r>
              <a:rPr lang="en-US" sz="3200" baseline="30000" dirty="0" smtClean="0"/>
              <a:t>th</a:t>
            </a:r>
            <a:r>
              <a:rPr lang="en-US" sz="3200" dirty="0" smtClean="0"/>
              <a:t> century); Native Americans; white hunters, U.S. Army </a:t>
            </a:r>
          </a:p>
          <a:p>
            <a:pPr lvl="1">
              <a:lnSpc>
                <a:spcPct val="90000"/>
              </a:lnSpc>
              <a:defRPr/>
            </a:pPr>
            <a:r>
              <a:rPr lang="en-US" sz="3200" dirty="0" smtClean="0"/>
              <a:t>Commodities – “tribal department store,” robes, leather for industry, bones for fertilizer</a:t>
            </a:r>
          </a:p>
          <a:p>
            <a:pPr lvl="1">
              <a:lnSpc>
                <a:spcPct val="90000"/>
              </a:lnSpc>
              <a:defRPr/>
            </a:pPr>
            <a:r>
              <a:rPr lang="en-US" sz="3200" dirty="0" smtClean="0"/>
              <a:t>Virtually extinct by 1882</a:t>
            </a:r>
          </a:p>
          <a:p>
            <a:pPr lvl="1" eaLnBrk="1" hangingPunct="1">
              <a:lnSpc>
                <a:spcPct val="90000"/>
              </a:lnSpc>
              <a:buFont typeface="Wingdings" pitchFamily="2" charset="2"/>
              <a:buNone/>
              <a:defRPr/>
            </a:pPr>
            <a:endParaRPr lang="en-US" sz="2000" dirty="0" smtClean="0"/>
          </a:p>
        </p:txBody>
      </p:sp>
      <p:pic>
        <p:nvPicPr>
          <p:cNvPr id="29700" name="Picture 4" descr="TRAIN_SHOOTING_full"/>
          <p:cNvPicPr>
            <a:picLocks noGrp="1" noChangeAspect="1" noChangeArrowheads="1"/>
          </p:cNvPicPr>
          <p:nvPr>
            <p:ph sz="half" idx="2"/>
          </p:nvPr>
        </p:nvPicPr>
        <p:blipFill>
          <a:blip r:embed="rId2" cstate="print"/>
          <a:srcRect/>
          <a:stretch>
            <a:fillRect/>
          </a:stretch>
        </p:blipFill>
        <p:spPr>
          <a:xfrm>
            <a:off x="1219200" y="914400"/>
            <a:ext cx="7239000" cy="5060987"/>
          </a:xfrm>
          <a:noFill/>
        </p:spPr>
      </p:pic>
      <p:pic>
        <p:nvPicPr>
          <p:cNvPr id="5" name="Picture 4" descr="Bisonpile_lg"/>
          <p:cNvPicPr>
            <a:picLocks noChangeAspect="1" noChangeArrowheads="1"/>
          </p:cNvPicPr>
          <p:nvPr/>
        </p:nvPicPr>
        <p:blipFill>
          <a:blip r:embed="rId3" cstate="print"/>
          <a:srcRect/>
          <a:stretch>
            <a:fillRect/>
          </a:stretch>
        </p:blipFill>
        <p:spPr bwMode="auto">
          <a:xfrm>
            <a:off x="0" y="0"/>
            <a:ext cx="9144000" cy="731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linds(horizontal)">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Rot="1" noChangeArrowheads="1"/>
          </p:cNvSpPr>
          <p:nvPr>
            <p:ph type="title"/>
          </p:nvPr>
        </p:nvSpPr>
        <p:spPr>
          <a:xfrm>
            <a:off x="304800" y="0"/>
            <a:ext cx="8534400" cy="914400"/>
          </a:xfrm>
        </p:spPr>
        <p:txBody>
          <a:bodyPr/>
          <a:lstStyle/>
          <a:p>
            <a:pPr eaLnBrk="1" hangingPunct="1">
              <a:defRPr/>
            </a:pPr>
            <a:r>
              <a:rPr lang="en-US" sz="2400" dirty="0" smtClean="0"/>
              <a:t>Further pest control – prairie dogs</a:t>
            </a:r>
          </a:p>
        </p:txBody>
      </p:sp>
      <p:pic>
        <p:nvPicPr>
          <p:cNvPr id="25603" name="Picture 5" descr="Prairie_dog_pile"/>
          <p:cNvPicPr>
            <a:picLocks noGrp="1" noChangeAspect="1" noChangeArrowheads="1"/>
          </p:cNvPicPr>
          <p:nvPr>
            <p:ph idx="1"/>
          </p:nvPr>
        </p:nvPicPr>
        <p:blipFill>
          <a:blip r:embed="rId2" cstate="print"/>
          <a:srcRect/>
          <a:stretch>
            <a:fillRect/>
          </a:stretch>
        </p:blipFill>
        <p:spPr>
          <a:xfrm>
            <a:off x="0" y="838200"/>
            <a:ext cx="9144000" cy="6019800"/>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638800" y="1905000"/>
            <a:ext cx="3276600" cy="4114800"/>
          </a:xfrm>
        </p:spPr>
        <p:txBody>
          <a:bodyPr>
            <a:normAutofit fontScale="90000"/>
          </a:bodyPr>
          <a:lstStyle/>
          <a:p>
            <a:pPr algn="l" eaLnBrk="1" hangingPunct="1">
              <a:defRPr/>
            </a:pPr>
            <a:r>
              <a:rPr lang="en-US" sz="2000" dirty="0" smtClean="0">
                <a:solidFill>
                  <a:schemeClr val="tx1"/>
                </a:solidFill>
              </a:rPr>
              <a:t>THEMES  </a:t>
            </a:r>
            <a:br>
              <a:rPr lang="en-US" sz="2000" dirty="0" smtClean="0">
                <a:solidFill>
                  <a:schemeClr val="tx1"/>
                </a:solidFill>
              </a:rPr>
            </a:br>
            <a:r>
              <a:rPr lang="en-US" sz="2000" dirty="0" smtClean="0">
                <a:solidFill>
                  <a:schemeClr val="tx1"/>
                </a:solidFill>
              </a:rPr>
              <a:t>American Cattle: cattle-capital (“stock of life”)</a:t>
            </a:r>
            <a:br>
              <a:rPr lang="en-US" sz="2000" dirty="0" smtClean="0">
                <a:solidFill>
                  <a:schemeClr val="tx1"/>
                </a:solidFill>
              </a:rPr>
            </a:br>
            <a:r>
              <a:rPr lang="en-US" sz="2000" dirty="0" smtClean="0">
                <a:solidFill>
                  <a:schemeClr val="tx1"/>
                </a:solidFill>
              </a:rPr>
              <a:t>Investment syndicates – Britain, Europe</a:t>
            </a:r>
            <a:br>
              <a:rPr lang="en-US" sz="2000" dirty="0" smtClean="0">
                <a:solidFill>
                  <a:schemeClr val="tx1"/>
                </a:solidFill>
              </a:rPr>
            </a:br>
            <a:r>
              <a:rPr lang="en-US" sz="2000" dirty="0" smtClean="0">
                <a:solidFill>
                  <a:schemeClr val="tx1"/>
                </a:solidFill>
              </a:rPr>
              <a:t> (“America for Americans”)</a:t>
            </a:r>
            <a:br>
              <a:rPr lang="en-US" sz="2000" dirty="0" smtClean="0">
                <a:solidFill>
                  <a:schemeClr val="tx1"/>
                </a:solidFill>
              </a:rPr>
            </a:br>
            <a:r>
              <a:rPr lang="en-US" sz="2000" dirty="0" smtClean="0">
                <a:solidFill>
                  <a:schemeClr val="tx1"/>
                </a:solidFill>
              </a:rPr>
              <a:t>   Public Domain; Free Range;  Free grass</a:t>
            </a:r>
            <a:br>
              <a:rPr lang="en-US" sz="2000" dirty="0" smtClean="0">
                <a:solidFill>
                  <a:schemeClr val="tx1"/>
                </a:solidFill>
              </a:rPr>
            </a:br>
            <a:r>
              <a:rPr lang="en-US" sz="2000" dirty="0" smtClean="0">
                <a:solidFill>
                  <a:schemeClr val="tx1"/>
                </a:solidFill>
              </a:rPr>
              <a:t>   Simultaneous growth of Cattle industry – </a:t>
            </a:r>
            <a:br>
              <a:rPr lang="en-US" sz="2000" dirty="0" smtClean="0">
                <a:solidFill>
                  <a:schemeClr val="tx1"/>
                </a:solidFill>
              </a:rPr>
            </a:br>
            <a:r>
              <a:rPr lang="en-US" sz="2000" dirty="0" smtClean="0">
                <a:solidFill>
                  <a:schemeClr val="tx1"/>
                </a:solidFill>
              </a:rPr>
              <a:t>   90k to 500k in Wyoming from 1874-1880; </a:t>
            </a:r>
            <a:br>
              <a:rPr lang="en-US" sz="2000" dirty="0" smtClean="0">
                <a:solidFill>
                  <a:schemeClr val="tx1"/>
                </a:solidFill>
              </a:rPr>
            </a:br>
            <a:r>
              <a:rPr lang="en-US" sz="2000" dirty="0" smtClean="0">
                <a:solidFill>
                  <a:schemeClr val="tx1"/>
                </a:solidFill>
              </a:rPr>
              <a:t>   5 million by 1884 in West.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Technologies:              </a:t>
            </a:r>
            <a:br>
              <a:rPr lang="en-US" sz="2000" dirty="0" smtClean="0">
                <a:solidFill>
                  <a:schemeClr val="tx1"/>
                </a:solidFill>
              </a:rPr>
            </a:br>
            <a:r>
              <a:rPr lang="en-US" sz="2000" dirty="0" smtClean="0">
                <a:solidFill>
                  <a:schemeClr val="tx1"/>
                </a:solidFill>
              </a:rPr>
              <a:t> Barbed wire, 1873</a:t>
            </a:r>
            <a:r>
              <a:rPr lang="en-US" sz="4000" dirty="0" smtClean="0"/>
              <a:t> </a:t>
            </a:r>
            <a:br>
              <a:rPr lang="en-US" sz="4000" dirty="0" smtClean="0"/>
            </a:br>
            <a:r>
              <a:rPr lang="en-US" sz="2000" dirty="0" smtClean="0">
                <a:solidFill>
                  <a:schemeClr val="tx1"/>
                </a:solidFill>
              </a:rPr>
              <a:t>Refrigeration, 1875</a:t>
            </a:r>
            <a:br>
              <a:rPr lang="en-US" sz="2000" dirty="0" smtClean="0">
                <a:solidFill>
                  <a:schemeClr val="tx1"/>
                </a:solidFill>
              </a:rPr>
            </a:br>
            <a:endParaRPr lang="en-US" sz="2000" dirty="0" smtClean="0">
              <a:solidFill>
                <a:schemeClr val="tx1"/>
              </a:solidFill>
            </a:endParaRPr>
          </a:p>
        </p:txBody>
      </p:sp>
      <p:pic>
        <p:nvPicPr>
          <p:cNvPr id="30723" name="Picture 3" descr="02-13-~1"/>
          <p:cNvPicPr>
            <a:picLocks noGrp="1" noChangeAspect="1" noChangeArrowheads="1"/>
          </p:cNvPicPr>
          <p:nvPr>
            <p:ph sz="half" idx="1"/>
          </p:nvPr>
        </p:nvPicPr>
        <p:blipFill>
          <a:blip r:embed="rId2" cstate="print"/>
          <a:srcRect/>
          <a:stretch>
            <a:fillRect/>
          </a:stretch>
        </p:blipFill>
        <p:spPr>
          <a:xfrm>
            <a:off x="0" y="0"/>
            <a:ext cx="5562600" cy="5153025"/>
          </a:xfrm>
          <a:noFill/>
        </p:spPr>
      </p:pic>
      <p:sp>
        <p:nvSpPr>
          <p:cNvPr id="75781" name="Rectangle 5"/>
          <p:cNvSpPr>
            <a:spLocks noChangeArrowheads="1"/>
          </p:cNvSpPr>
          <p:nvPr/>
        </p:nvSpPr>
        <p:spPr bwMode="auto">
          <a:xfrm>
            <a:off x="0" y="5118100"/>
            <a:ext cx="4572000" cy="1200329"/>
          </a:xfrm>
          <a:prstGeom prst="rect">
            <a:avLst/>
          </a:prstGeom>
          <a:noFill/>
          <a:ln w="9525">
            <a:noFill/>
            <a:miter lim="800000"/>
            <a:headEnd/>
            <a:tailEnd/>
          </a:ln>
          <a:effectLst/>
        </p:spPr>
        <p:txBody>
          <a:bodyPr>
            <a:spAutoFit/>
          </a:bodyPr>
          <a:lstStyle/>
          <a:p>
            <a:pPr lvl="1">
              <a:defRPr/>
            </a:pPr>
            <a:r>
              <a:rPr lang="en-US" dirty="0">
                <a:latin typeface="Tahoma" charset="0"/>
              </a:rPr>
              <a:t>Climate vs. Capital/Cattle</a:t>
            </a:r>
          </a:p>
          <a:p>
            <a:pPr lvl="1">
              <a:defRPr/>
            </a:pPr>
            <a:r>
              <a:rPr lang="en-US" dirty="0">
                <a:latin typeface="Tahoma" charset="0"/>
              </a:rPr>
              <a:t>	1884-1885  90% death rates</a:t>
            </a:r>
          </a:p>
          <a:p>
            <a:pPr lvl="1">
              <a:defRPr/>
            </a:pPr>
            <a:r>
              <a:rPr lang="en-US" dirty="0">
                <a:latin typeface="Tahoma" charset="0"/>
              </a:rPr>
              <a:t>	1886 below-zero in Austin TX</a:t>
            </a:r>
          </a:p>
          <a:p>
            <a:pPr lvl="1">
              <a:defRPr/>
            </a:pPr>
            <a:r>
              <a:rPr lang="en-US" dirty="0">
                <a:latin typeface="Tahoma" charset="0"/>
              </a:rPr>
              <a:t>	</a:t>
            </a:r>
            <a:r>
              <a:rPr lang="en-US" dirty="0" smtClean="0">
                <a:latin typeface="Tahoma" charset="0"/>
              </a:rPr>
              <a:t>‘walking </a:t>
            </a:r>
            <a:r>
              <a:rPr lang="en-US" dirty="0">
                <a:latin typeface="Tahoma" charset="0"/>
              </a:rPr>
              <a:t>400 miles on </a:t>
            </a:r>
            <a:r>
              <a:rPr lang="en-US" dirty="0" smtClean="0">
                <a:latin typeface="Tahoma" charset="0"/>
              </a:rPr>
              <a:t>carcasses’</a:t>
            </a:r>
            <a:endParaRPr lang="en-US" dirty="0">
              <a:latin typeface="Tahoma" charset="0"/>
            </a:endParaRPr>
          </a:p>
        </p:txBody>
      </p:sp>
      <p:sp>
        <p:nvSpPr>
          <p:cNvPr id="5" name="Rectangle 4"/>
          <p:cNvSpPr/>
          <p:nvPr/>
        </p:nvSpPr>
        <p:spPr>
          <a:xfrm>
            <a:off x="5638800" y="304800"/>
            <a:ext cx="2314736" cy="369332"/>
          </a:xfrm>
          <a:prstGeom prst="rect">
            <a:avLst/>
          </a:prstGeom>
        </p:spPr>
        <p:txBody>
          <a:bodyPr wrap="none">
            <a:spAutoFit/>
          </a:bodyPr>
          <a:lstStyle/>
          <a:p>
            <a:r>
              <a:rPr lang="en-US" b="1" dirty="0" smtClean="0"/>
              <a:t>Remaking the Frontier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781">
                                            <p:txEl>
                                              <p:pRg st="0" end="0"/>
                                            </p:txEl>
                                          </p:spTgt>
                                        </p:tgtEl>
                                        <p:attrNameLst>
                                          <p:attrName>style.visibility</p:attrName>
                                        </p:attrNameLst>
                                      </p:cBhvr>
                                      <p:to>
                                        <p:strVal val="visible"/>
                                      </p:to>
                                    </p:set>
                                    <p:animEffect transition="in" filter="blinds(horizontal)">
                                      <p:cBhvr>
                                        <p:cTn id="7" dur="500"/>
                                        <p:tgtEl>
                                          <p:spTgt spid="7578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5781">
                                            <p:txEl>
                                              <p:pRg st="1" end="1"/>
                                            </p:txEl>
                                          </p:spTgt>
                                        </p:tgtEl>
                                        <p:attrNameLst>
                                          <p:attrName>style.visibility</p:attrName>
                                        </p:attrNameLst>
                                      </p:cBhvr>
                                      <p:to>
                                        <p:strVal val="visible"/>
                                      </p:to>
                                    </p:set>
                                    <p:animEffect transition="in" filter="blinds(horizontal)">
                                      <p:cBhvr>
                                        <p:cTn id="10" dur="500"/>
                                        <p:tgtEl>
                                          <p:spTgt spid="75781">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5781">
                                            <p:txEl>
                                              <p:pRg st="2" end="2"/>
                                            </p:txEl>
                                          </p:spTgt>
                                        </p:tgtEl>
                                        <p:attrNameLst>
                                          <p:attrName>style.visibility</p:attrName>
                                        </p:attrNameLst>
                                      </p:cBhvr>
                                      <p:to>
                                        <p:strVal val="visible"/>
                                      </p:to>
                                    </p:set>
                                    <p:animEffect transition="in" filter="blinds(horizontal)">
                                      <p:cBhvr>
                                        <p:cTn id="13" dur="500"/>
                                        <p:tgtEl>
                                          <p:spTgt spid="75781">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5781">
                                            <p:txEl>
                                              <p:pRg st="3" end="3"/>
                                            </p:txEl>
                                          </p:spTgt>
                                        </p:tgtEl>
                                        <p:attrNameLst>
                                          <p:attrName>style.visibility</p:attrName>
                                        </p:attrNameLst>
                                      </p:cBhvr>
                                      <p:to>
                                        <p:strVal val="visible"/>
                                      </p:to>
                                    </p:set>
                                    <p:animEffect transition="in" filter="blinds(horizontal)">
                                      <p:cBhvr>
                                        <p:cTn id="16" dur="500"/>
                                        <p:tgtEl>
                                          <p:spTgt spid="757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92100"/>
            <a:ext cx="8077200" cy="584200"/>
          </a:xfrm>
        </p:spPr>
        <p:txBody>
          <a:bodyPr>
            <a:normAutofit fontScale="90000"/>
          </a:bodyPr>
          <a:lstStyle/>
          <a:p>
            <a:pPr eaLnBrk="1" hangingPunct="1">
              <a:defRPr/>
            </a:pP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Avenging Custer: </a:t>
            </a:r>
            <a:br>
              <a:rPr lang="en-US" sz="2800" dirty="0" smtClean="0"/>
            </a:br>
            <a:r>
              <a:rPr lang="en-US" sz="1600" b="1" dirty="0" smtClean="0"/>
              <a:t>Wounded Knee, Dec.1890 </a:t>
            </a:r>
            <a:br>
              <a:rPr lang="en-US" sz="1600" b="1" dirty="0" smtClean="0"/>
            </a:br>
            <a:endParaRPr lang="en-US" sz="4000" dirty="0" smtClean="0">
              <a:solidFill>
                <a:schemeClr val="tx1"/>
              </a:solidFill>
            </a:endParaRPr>
          </a:p>
        </p:txBody>
      </p:sp>
      <p:pic>
        <p:nvPicPr>
          <p:cNvPr id="22531" name="Picture 3" descr="knee3"/>
          <p:cNvPicPr>
            <a:picLocks noGrp="1" noChangeAspect="1" noChangeArrowheads="1"/>
          </p:cNvPicPr>
          <p:nvPr>
            <p:ph idx="1"/>
          </p:nvPr>
        </p:nvPicPr>
        <p:blipFill>
          <a:blip r:embed="rId2" cstate="print"/>
          <a:srcRect/>
          <a:stretch>
            <a:fillRect/>
          </a:stretch>
        </p:blipFill>
        <p:spPr>
          <a:xfrm>
            <a:off x="228600" y="1600200"/>
            <a:ext cx="8915400" cy="5059363"/>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9-27-~1"/>
          <p:cNvPicPr>
            <a:picLocks noChangeAspect="1" noChangeArrowheads="1"/>
          </p:cNvPicPr>
          <p:nvPr/>
        </p:nvPicPr>
        <p:blipFill>
          <a:blip r:embed="rId2" cstate="print"/>
          <a:srcRect/>
          <a:stretch>
            <a:fillRect/>
          </a:stretch>
        </p:blipFill>
        <p:spPr bwMode="auto">
          <a:xfrm>
            <a:off x="381000" y="1143000"/>
            <a:ext cx="8534400" cy="6311900"/>
          </a:xfrm>
          <a:prstGeom prst="rect">
            <a:avLst/>
          </a:prstGeom>
          <a:noFill/>
          <a:ln w="9525">
            <a:noFill/>
            <a:miter lim="800000"/>
            <a:headEnd/>
            <a:tailEnd/>
          </a:ln>
        </p:spPr>
      </p:pic>
      <p:sp>
        <p:nvSpPr>
          <p:cNvPr id="60420" name="Rectangle 4"/>
          <p:cNvSpPr>
            <a:spLocks noChangeArrowheads="1"/>
          </p:cNvSpPr>
          <p:nvPr/>
        </p:nvSpPr>
        <p:spPr bwMode="auto">
          <a:xfrm>
            <a:off x="914400" y="0"/>
            <a:ext cx="184731" cy="646331"/>
          </a:xfrm>
          <a:prstGeom prst="rect">
            <a:avLst/>
          </a:prstGeom>
          <a:noFill/>
          <a:ln w="9525">
            <a:noFill/>
            <a:miter lim="800000"/>
            <a:headEnd/>
            <a:tailEnd/>
          </a:ln>
          <a:effectLst/>
        </p:spPr>
        <p:txBody>
          <a:bodyPr wrap="none">
            <a:spAutoFit/>
          </a:bodyPr>
          <a:lstStyle/>
          <a:p>
            <a:pPr>
              <a:defRPr/>
            </a:pPr>
            <a:r>
              <a:rPr lang="en-US" dirty="0">
                <a:effectLst>
                  <a:outerShdw blurRad="38100" dist="38100" dir="2700000" algn="tl">
                    <a:srgbClr val="000000"/>
                  </a:outerShdw>
                </a:effectLst>
              </a:rPr>
              <a:t/>
            </a:r>
            <a:br>
              <a:rPr lang="en-US" dirty="0">
                <a:effectLst>
                  <a:outerShdw blurRad="38100" dist="38100" dir="2700000" algn="tl">
                    <a:srgbClr val="000000"/>
                  </a:outerShdw>
                </a:effectLst>
              </a:rPr>
            </a:br>
            <a:endParaRPr lang="en-US" dirty="0">
              <a:effectLst>
                <a:outerShdw blurRad="38100" dist="38100" dir="2700000" algn="tl">
                  <a:srgbClr val="000000"/>
                </a:outerShdw>
              </a:effectLst>
            </a:endParaRPr>
          </a:p>
        </p:txBody>
      </p:sp>
      <p:sp>
        <p:nvSpPr>
          <p:cNvPr id="4" name="Rectangle 3"/>
          <p:cNvSpPr/>
          <p:nvPr/>
        </p:nvSpPr>
        <p:spPr>
          <a:xfrm>
            <a:off x="1524000" y="0"/>
            <a:ext cx="4953000" cy="1200329"/>
          </a:xfrm>
          <a:prstGeom prst="rect">
            <a:avLst/>
          </a:prstGeom>
        </p:spPr>
        <p:txBody>
          <a:bodyPr wrap="square">
            <a:spAutoFit/>
          </a:bodyPr>
          <a:lstStyle/>
          <a:p>
            <a:r>
              <a:rPr lang="en-US" dirty="0" err="1" smtClean="0"/>
              <a:t>Commodifying</a:t>
            </a:r>
            <a:r>
              <a:rPr lang="en-US" dirty="0" smtClean="0"/>
              <a:t> Death:  Mass Graves and Mass Production: “there are a number of beauties among them, and are just the thing to send to your friends back east.”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9-24-~1"/>
          <p:cNvPicPr>
            <a:picLocks noChangeAspect="1" noChangeArrowheads="1"/>
          </p:cNvPicPr>
          <p:nvPr/>
        </p:nvPicPr>
        <p:blipFill>
          <a:blip r:embed="rId2" cstate="print"/>
          <a:srcRect/>
          <a:stretch>
            <a:fillRect/>
          </a:stretch>
        </p:blipFill>
        <p:spPr bwMode="auto">
          <a:xfrm>
            <a:off x="1143000" y="914400"/>
            <a:ext cx="6216650" cy="5943600"/>
          </a:xfrm>
          <a:prstGeom prst="rect">
            <a:avLst/>
          </a:prstGeom>
          <a:noFill/>
          <a:ln w="9525">
            <a:noFill/>
            <a:miter lim="800000"/>
            <a:headEnd/>
            <a:tailEnd/>
          </a:ln>
          <a:effectLst/>
        </p:spPr>
      </p:pic>
      <p:sp>
        <p:nvSpPr>
          <p:cNvPr id="2" name="Rectangle 1"/>
          <p:cNvSpPr/>
          <p:nvPr/>
        </p:nvSpPr>
        <p:spPr>
          <a:xfrm>
            <a:off x="2133600" y="152400"/>
            <a:ext cx="4997450" cy="923330"/>
          </a:xfrm>
          <a:prstGeom prst="rect">
            <a:avLst/>
          </a:prstGeom>
        </p:spPr>
        <p:txBody>
          <a:bodyPr wrap="square">
            <a:spAutoFit/>
          </a:bodyPr>
          <a:lstStyle/>
          <a:p>
            <a:pPr algn="ctr">
              <a:defRPr/>
            </a:pPr>
            <a:r>
              <a:rPr lang="en-US" b="1" dirty="0">
                <a:latin typeface="Times New Roman" pitchFamily="18" charset="0"/>
                <a:cs typeface="Times New Roman" pitchFamily="18" charset="0"/>
              </a:rPr>
              <a:t>Construction of the American West and </a:t>
            </a:r>
            <a:r>
              <a:rPr lang="en-US" b="1" dirty="0" smtClean="0">
                <a:latin typeface="Times New Roman" pitchFamily="18" charset="0"/>
                <a:cs typeface="Times New Roman" pitchFamily="18" charset="0"/>
              </a:rPr>
              <a:t>Nation</a:t>
            </a:r>
          </a:p>
          <a:p>
            <a:pPr algn="ctr">
              <a:defRPr/>
            </a:pPr>
            <a:r>
              <a:rPr lang="en-US" b="1" dirty="0" smtClean="0">
                <a:latin typeface="Times New Roman" pitchFamily="18" charset="0"/>
                <a:cs typeface="Times New Roman" pitchFamily="18" charset="0"/>
              </a:rPr>
              <a:t>With a brief review of </a:t>
            </a:r>
            <a:r>
              <a:rPr lang="en-US" b="1" dirty="0" smtClean="0">
                <a:latin typeface="Times New Roman" pitchFamily="18" charset="0"/>
                <a:cs typeface="Times New Roman" pitchFamily="18" charset="0"/>
              </a:rPr>
              <a:t>the Pre-Civil War Era (including Removal era)</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additive="base">
                                        <p:cTn id="7" dur="500" fill="hold"/>
                                        <p:tgtEl>
                                          <p:spTgt spid="93186"/>
                                        </p:tgtEl>
                                        <p:attrNameLst>
                                          <p:attrName>ppt_x</p:attrName>
                                        </p:attrNameLst>
                                      </p:cBhvr>
                                      <p:tavLst>
                                        <p:tav tm="0">
                                          <p:val>
                                            <p:strVal val="#ppt_x"/>
                                          </p:val>
                                        </p:tav>
                                        <p:tav tm="100000">
                                          <p:val>
                                            <p:strVal val="#ppt_x"/>
                                          </p:val>
                                        </p:tav>
                                      </p:tavLst>
                                    </p:anim>
                                    <p:anim calcmode="lin" valueType="num">
                                      <p:cBhvr additive="base">
                                        <p:cTn id="8" dur="500" fill="hold"/>
                                        <p:tgtEl>
                                          <p:spTgt spid="93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
            <a:ext cx="7696200" cy="762000"/>
          </a:xfrm>
        </p:spPr>
        <p:txBody>
          <a:bodyPr>
            <a:noAutofit/>
          </a:bodyPr>
          <a:lstStyle/>
          <a:p>
            <a:pPr>
              <a:defRPr/>
            </a:pPr>
            <a:r>
              <a:rPr lang="en-US" sz="1400" b="1" dirty="0" smtClean="0"/>
              <a:t/>
            </a:r>
            <a:br>
              <a:rPr lang="en-US" sz="1400" b="1" dirty="0" smtClean="0"/>
            </a:br>
            <a:r>
              <a:rPr lang="en-US" sz="1400" b="1" dirty="0" smtClean="0"/>
              <a:t/>
            </a:r>
            <a:br>
              <a:rPr lang="en-US" sz="1400" b="1" dirty="0" smtClean="0"/>
            </a:br>
            <a:endParaRPr lang="en-US" sz="1400" b="1" dirty="0" smtClean="0"/>
          </a:p>
        </p:txBody>
      </p:sp>
      <p:pic>
        <p:nvPicPr>
          <p:cNvPr id="24579" name="Picture 3" descr="wounded02"/>
          <p:cNvPicPr>
            <a:picLocks noGrp="1" noChangeAspect="1" noChangeArrowheads="1"/>
          </p:cNvPicPr>
          <p:nvPr>
            <p:ph idx="1"/>
          </p:nvPr>
        </p:nvPicPr>
        <p:blipFill>
          <a:blip r:embed="rId2" cstate="print"/>
          <a:srcRect/>
          <a:stretch>
            <a:fillRect/>
          </a:stretch>
        </p:blipFill>
        <p:spPr>
          <a:xfrm>
            <a:off x="421894" y="838200"/>
            <a:ext cx="8222044" cy="6019800"/>
          </a:xfr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457200" y="0"/>
            <a:ext cx="8229600" cy="1143000"/>
          </a:xfrm>
        </p:spPr>
        <p:txBody>
          <a:bodyPr/>
          <a:lstStyle/>
          <a:p>
            <a:r>
              <a:rPr lang="en-US" sz="2800" dirty="0" smtClean="0"/>
              <a:t>Change or Continuity in the Philippines</a:t>
            </a:r>
            <a:r>
              <a:rPr lang="en-US" sz="2800" dirty="0"/>
              <a:t>, 1900</a:t>
            </a:r>
          </a:p>
        </p:txBody>
      </p:sp>
      <p:pic>
        <p:nvPicPr>
          <p:cNvPr id="19460" name="Picture 4" descr="untitled"/>
          <p:cNvPicPr>
            <a:picLocks noGrp="1" noChangeAspect="1" noChangeArrowheads="1"/>
          </p:cNvPicPr>
          <p:nvPr>
            <p:ph idx="1"/>
          </p:nvPr>
        </p:nvPicPr>
        <p:blipFill>
          <a:blip r:embed="rId2" cstate="print"/>
          <a:srcRect/>
          <a:stretch>
            <a:fillRect/>
          </a:stretch>
        </p:blipFill>
        <p:spPr>
          <a:xfrm>
            <a:off x="533400" y="990600"/>
            <a:ext cx="8001000" cy="5683250"/>
          </a:xfrm>
          <a:noFill/>
          <a:ln/>
        </p:spPr>
      </p:pic>
    </p:spTree>
    <p:extLst>
      <p:ext uri="{BB962C8B-B14F-4D97-AF65-F5344CB8AC3E}">
        <p14:creationId xmlns:p14="http://schemas.microsoft.com/office/powerpoint/2010/main" val="1704589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1-29-~1"/>
          <p:cNvPicPr>
            <a:picLocks noChangeAspect="1" noChangeArrowheads="1"/>
          </p:cNvPicPr>
          <p:nvPr/>
        </p:nvPicPr>
        <p:blipFill>
          <a:blip r:embed="rId2" cstate="print"/>
          <a:srcRect/>
          <a:stretch>
            <a:fillRect/>
          </a:stretch>
        </p:blipFill>
        <p:spPr bwMode="auto">
          <a:xfrm>
            <a:off x="685800" y="914400"/>
            <a:ext cx="8001000" cy="7427913"/>
          </a:xfrm>
          <a:prstGeom prst="rect">
            <a:avLst/>
          </a:prstGeom>
          <a:noFill/>
          <a:ln w="9525">
            <a:noFill/>
            <a:miter lim="800000"/>
            <a:headEnd/>
            <a:tailEnd/>
          </a:ln>
          <a:effectLst/>
        </p:spPr>
      </p:pic>
    </p:spTree>
    <p:extLst>
      <p:ext uri="{BB962C8B-B14F-4D97-AF65-F5344CB8AC3E}">
        <p14:creationId xmlns:p14="http://schemas.microsoft.com/office/powerpoint/2010/main" val="3568139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1-29-~1"/>
          <p:cNvPicPr>
            <a:picLocks noChangeAspect="1" noChangeArrowheads="1"/>
          </p:cNvPicPr>
          <p:nvPr/>
        </p:nvPicPr>
        <p:blipFill>
          <a:blip r:embed="rId2" cstate="print"/>
          <a:srcRect/>
          <a:stretch>
            <a:fillRect/>
          </a:stretch>
        </p:blipFill>
        <p:spPr bwMode="auto">
          <a:xfrm>
            <a:off x="0" y="0"/>
            <a:ext cx="4735513" cy="6400800"/>
          </a:xfrm>
          <a:prstGeom prst="rect">
            <a:avLst/>
          </a:prstGeom>
          <a:noFill/>
          <a:ln w="9525">
            <a:noFill/>
            <a:miter lim="800000"/>
            <a:headEnd/>
            <a:tailEnd/>
          </a:ln>
          <a:effectLst/>
        </p:spPr>
      </p:pic>
      <p:pic>
        <p:nvPicPr>
          <p:cNvPr id="3075" name="Picture 3" descr="11-29-~1"/>
          <p:cNvPicPr>
            <a:picLocks noChangeAspect="1" noChangeArrowheads="1"/>
          </p:cNvPicPr>
          <p:nvPr/>
        </p:nvPicPr>
        <p:blipFill>
          <a:blip r:embed="rId3" cstate="print"/>
          <a:srcRect/>
          <a:stretch>
            <a:fillRect/>
          </a:stretch>
        </p:blipFill>
        <p:spPr bwMode="auto">
          <a:xfrm>
            <a:off x="4953000" y="0"/>
            <a:ext cx="4340225" cy="5867400"/>
          </a:xfrm>
          <a:prstGeom prst="rect">
            <a:avLst/>
          </a:prstGeom>
          <a:noFill/>
          <a:ln w="9525">
            <a:noFill/>
            <a:miter lim="800000"/>
            <a:headEnd/>
            <a:tailEnd/>
          </a:ln>
          <a:effectLst/>
        </p:spPr>
      </p:pic>
      <p:pic>
        <p:nvPicPr>
          <p:cNvPr id="4" name="Picture 4" descr="11-29-~1"/>
          <p:cNvPicPr>
            <a:picLocks noChangeAspect="1" noChangeArrowheads="1"/>
          </p:cNvPicPr>
          <p:nvPr/>
        </p:nvPicPr>
        <p:blipFill>
          <a:blip r:embed="rId4" cstate="print"/>
          <a:srcRect/>
          <a:stretch>
            <a:fillRect/>
          </a:stretch>
        </p:blipFill>
        <p:spPr bwMode="auto">
          <a:xfrm>
            <a:off x="0" y="-1"/>
            <a:ext cx="9144000" cy="6855873"/>
          </a:xfrm>
          <a:prstGeom prst="rect">
            <a:avLst/>
          </a:prstGeom>
          <a:noFill/>
          <a:ln w="9525">
            <a:noFill/>
            <a:miter lim="800000"/>
            <a:headEnd/>
            <a:tailEnd/>
          </a:ln>
          <a:effectLst/>
        </p:spPr>
      </p:pic>
    </p:spTree>
    <p:extLst>
      <p:ext uri="{BB962C8B-B14F-4D97-AF65-F5344CB8AC3E}">
        <p14:creationId xmlns:p14="http://schemas.microsoft.com/office/powerpoint/2010/main" val="36869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0-11-~1"/>
          <p:cNvPicPr>
            <a:picLocks noChangeAspect="1" noChangeArrowheads="1"/>
          </p:cNvPicPr>
          <p:nvPr/>
        </p:nvPicPr>
        <p:blipFill>
          <a:blip r:embed="rId3" cstate="print"/>
          <a:srcRect/>
          <a:stretch>
            <a:fillRect/>
          </a:stretch>
        </p:blipFill>
        <p:spPr bwMode="auto">
          <a:xfrm>
            <a:off x="304800" y="838200"/>
            <a:ext cx="8839200" cy="6075363"/>
          </a:xfrm>
          <a:prstGeom prst="rect">
            <a:avLst/>
          </a:prstGeom>
          <a:noFill/>
          <a:ln w="9525">
            <a:noFill/>
            <a:miter lim="800000"/>
            <a:headEnd/>
            <a:tailEnd/>
          </a:ln>
        </p:spPr>
      </p:pic>
      <p:sp>
        <p:nvSpPr>
          <p:cNvPr id="31747" name="Rectangle 2"/>
          <p:cNvSpPr>
            <a:spLocks noChangeArrowheads="1"/>
          </p:cNvSpPr>
          <p:nvPr/>
        </p:nvSpPr>
        <p:spPr bwMode="auto">
          <a:xfrm>
            <a:off x="3352800" y="228600"/>
            <a:ext cx="3422732" cy="369332"/>
          </a:xfrm>
          <a:prstGeom prst="rect">
            <a:avLst/>
          </a:prstGeom>
          <a:noFill/>
          <a:ln w="9525">
            <a:noFill/>
            <a:miter lim="800000"/>
            <a:headEnd/>
            <a:tailEnd/>
          </a:ln>
        </p:spPr>
        <p:txBody>
          <a:bodyPr wrap="none">
            <a:spAutoFit/>
          </a:bodyPr>
          <a:lstStyle/>
          <a:p>
            <a:r>
              <a:rPr lang="en-US" b="1" dirty="0" smtClean="0">
                <a:latin typeface="Times New Roman" pitchFamily="18" charset="0"/>
              </a:rPr>
              <a:t>Phase 1 Concentration </a:t>
            </a:r>
            <a:r>
              <a:rPr lang="en-US" b="1" dirty="0">
                <a:latin typeface="Times New Roman" pitchFamily="18" charset="0"/>
              </a:rPr>
              <a:t>Complete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ChangeArrowheads="1"/>
          </p:cNvSpPr>
          <p:nvPr/>
        </p:nvSpPr>
        <p:spPr bwMode="auto">
          <a:xfrm>
            <a:off x="2514600" y="0"/>
            <a:ext cx="4876800" cy="1754326"/>
          </a:xfrm>
          <a:prstGeom prst="rect">
            <a:avLst/>
          </a:prstGeom>
          <a:noFill/>
          <a:ln w="9525">
            <a:noFill/>
            <a:miter lim="800000"/>
            <a:headEnd/>
            <a:tailEnd/>
          </a:ln>
        </p:spPr>
        <p:txBody>
          <a:bodyPr wrap="square">
            <a:spAutoFit/>
          </a:bodyPr>
          <a:lstStyle/>
          <a:p>
            <a:r>
              <a:rPr lang="en-US" b="1" dirty="0">
                <a:latin typeface="Times New Roman" pitchFamily="18" charset="0"/>
              </a:rPr>
              <a:t>   Phase 2: </a:t>
            </a:r>
            <a:r>
              <a:rPr lang="en-US" b="1" dirty="0" smtClean="0">
                <a:latin typeface="Times New Roman" pitchFamily="18" charset="0"/>
              </a:rPr>
              <a:t>Domestication: Civilization </a:t>
            </a:r>
            <a:r>
              <a:rPr lang="en-US" b="1" dirty="0">
                <a:latin typeface="Times New Roman" pitchFamily="18" charset="0"/>
              </a:rPr>
              <a:t>Program</a:t>
            </a:r>
          </a:p>
          <a:p>
            <a:r>
              <a:rPr lang="en-US" b="1" dirty="0" smtClean="0">
                <a:latin typeface="Times New Roman" pitchFamily="18" charset="0"/>
              </a:rPr>
              <a:t>Education,  Allotment, Yeoman Farmer Model</a:t>
            </a:r>
          </a:p>
          <a:p>
            <a:endParaRPr lang="en-US" b="1" dirty="0" smtClean="0">
              <a:latin typeface="Times New Roman" pitchFamily="18" charset="0"/>
            </a:endParaRPr>
          </a:p>
          <a:p>
            <a:r>
              <a:rPr lang="en-US" b="1" dirty="0" smtClean="0">
                <a:latin typeface="Times New Roman" pitchFamily="18" charset="0"/>
              </a:rPr>
              <a:t>Intersections with British and European Civilizing Mission in Africa, Asia, and Australia</a:t>
            </a:r>
            <a:endParaRPr lang="en-US" b="1" dirty="0">
              <a:latin typeface="Times New Roman" pitchFamily="18" charset="0"/>
            </a:endParaRPr>
          </a:p>
          <a:p>
            <a:r>
              <a:rPr lang="en-US" b="1" dirty="0" smtClean="0">
                <a:latin typeface="Times New Roman" pitchFamily="18" charset="0"/>
              </a:rPr>
              <a:t> </a:t>
            </a:r>
            <a:endParaRPr lang="en-US" dirty="0"/>
          </a:p>
        </p:txBody>
      </p:sp>
      <p:pic>
        <p:nvPicPr>
          <p:cNvPr id="3" name="Picture 2" descr="10-11-~1"/>
          <p:cNvPicPr>
            <a:picLocks noChangeAspect="1" noChangeArrowheads="1"/>
          </p:cNvPicPr>
          <p:nvPr/>
        </p:nvPicPr>
        <p:blipFill>
          <a:blip r:embed="rId3" cstate="print"/>
          <a:srcRect/>
          <a:stretch>
            <a:fillRect/>
          </a:stretch>
        </p:blipFill>
        <p:spPr bwMode="auto">
          <a:xfrm>
            <a:off x="0" y="1447800"/>
            <a:ext cx="9144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11-~1"/>
          <p:cNvPicPr>
            <a:picLocks noChangeAspect="1" noChangeArrowheads="1"/>
          </p:cNvPicPr>
          <p:nvPr/>
        </p:nvPicPr>
        <p:blipFill>
          <a:blip r:embed="rId2" cstate="print"/>
          <a:srcRect/>
          <a:stretch>
            <a:fillRect/>
          </a:stretch>
        </p:blipFill>
        <p:spPr bwMode="auto">
          <a:xfrm>
            <a:off x="0" y="1397000"/>
            <a:ext cx="9144000" cy="5461000"/>
          </a:xfrm>
          <a:prstGeom prst="rect">
            <a:avLst/>
          </a:prstGeom>
          <a:noFill/>
          <a:ln w="9525">
            <a:noFill/>
            <a:miter lim="800000"/>
            <a:headEnd/>
            <a:tailEnd/>
          </a:ln>
        </p:spPr>
      </p:pic>
      <p:sp>
        <p:nvSpPr>
          <p:cNvPr id="4099" name="Rectangle 3"/>
          <p:cNvSpPr>
            <a:spLocks noGrp="1" noChangeArrowheads="1"/>
          </p:cNvSpPr>
          <p:nvPr>
            <p:ph type="title"/>
          </p:nvPr>
        </p:nvSpPr>
        <p:spPr>
          <a:xfrm>
            <a:off x="381000" y="0"/>
            <a:ext cx="8229600" cy="1371600"/>
          </a:xfrm>
        </p:spPr>
        <p:txBody>
          <a:bodyPr/>
          <a:lstStyle/>
          <a:p>
            <a:pPr eaLnBrk="1" hangingPunct="1">
              <a:defRPr/>
            </a:pPr>
            <a:r>
              <a:rPr lang="en-US" dirty="0" smtClean="0"/>
              <a:t>The Makeover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20-~1"/>
          <p:cNvPicPr>
            <a:picLocks noChangeAspect="1" noChangeArrowheads="1"/>
          </p:cNvPicPr>
          <p:nvPr/>
        </p:nvPicPr>
        <p:blipFill>
          <a:blip r:embed="rId2" cstate="print"/>
          <a:srcRect/>
          <a:stretch>
            <a:fillRect/>
          </a:stretch>
        </p:blipFill>
        <p:spPr bwMode="auto">
          <a:xfrm>
            <a:off x="762000" y="1447800"/>
            <a:ext cx="7772400" cy="5718175"/>
          </a:xfrm>
          <a:prstGeom prst="rect">
            <a:avLst/>
          </a:prstGeom>
          <a:noFill/>
          <a:ln w="9525">
            <a:noFill/>
            <a:miter lim="800000"/>
            <a:headEnd/>
            <a:tailEnd/>
          </a:ln>
        </p:spPr>
      </p:pic>
      <p:sp>
        <p:nvSpPr>
          <p:cNvPr id="20483" name="Rectangle 2"/>
          <p:cNvSpPr>
            <a:spLocks noChangeArrowheads="1"/>
          </p:cNvSpPr>
          <p:nvPr/>
        </p:nvSpPr>
        <p:spPr bwMode="auto">
          <a:xfrm>
            <a:off x="2895600" y="533400"/>
            <a:ext cx="4114800" cy="369888"/>
          </a:xfrm>
          <a:prstGeom prst="rect">
            <a:avLst/>
          </a:prstGeom>
          <a:noFill/>
          <a:ln w="9525">
            <a:noFill/>
            <a:miter lim="800000"/>
            <a:headEnd/>
            <a:tailEnd/>
          </a:ln>
        </p:spPr>
        <p:txBody>
          <a:bodyPr>
            <a:spAutoFit/>
          </a:bodyPr>
          <a:lstStyle/>
          <a:p>
            <a:r>
              <a:rPr lang="en-US"/>
              <a:t>Chiricahua Apache Before Photo</a:t>
            </a:r>
          </a:p>
        </p:txBody>
      </p:sp>
      <p:pic>
        <p:nvPicPr>
          <p:cNvPr id="4" name="Picture 2" descr="10-20-~2"/>
          <p:cNvPicPr>
            <a:picLocks noChangeAspect="1" noChangeArrowheads="1"/>
          </p:cNvPicPr>
          <p:nvPr/>
        </p:nvPicPr>
        <p:blipFill>
          <a:blip r:embed="rId3" cstate="print"/>
          <a:srcRect/>
          <a:stretch>
            <a:fillRect/>
          </a:stretch>
        </p:blipFill>
        <p:spPr bwMode="auto">
          <a:xfrm>
            <a:off x="0" y="0"/>
            <a:ext cx="9144000" cy="6735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Settlement in the West</a:t>
            </a:r>
            <a:endParaRPr lang="en-US" dirty="0"/>
          </a:p>
        </p:txBody>
      </p:sp>
      <p:sp>
        <p:nvSpPr>
          <p:cNvPr id="3" name="Content Placeholder 2"/>
          <p:cNvSpPr>
            <a:spLocks noGrp="1"/>
          </p:cNvSpPr>
          <p:nvPr>
            <p:ph sz="half" idx="1"/>
          </p:nvPr>
        </p:nvSpPr>
        <p:spPr/>
        <p:txBody>
          <a:bodyPr>
            <a:normAutofit fontScale="92500" lnSpcReduction="10000"/>
          </a:bodyPr>
          <a:lstStyle/>
          <a:p>
            <a:pPr>
              <a:defRPr/>
            </a:pPr>
            <a:r>
              <a:rPr lang="en-US" dirty="0" smtClean="0"/>
              <a:t>Homestead Act 1862</a:t>
            </a:r>
          </a:p>
          <a:p>
            <a:pPr lvl="1">
              <a:defRPr/>
            </a:pPr>
            <a:r>
              <a:rPr lang="en-US" dirty="0" smtClean="0"/>
              <a:t>160 acres</a:t>
            </a:r>
          </a:p>
          <a:p>
            <a:pPr>
              <a:defRPr/>
            </a:pPr>
            <a:r>
              <a:rPr lang="en-US" dirty="0" smtClean="0"/>
              <a:t>Railroad lands</a:t>
            </a:r>
          </a:p>
          <a:p>
            <a:pPr>
              <a:defRPr/>
            </a:pPr>
            <a:r>
              <a:rPr lang="en-US" dirty="0" smtClean="0"/>
              <a:t>Desert Land Act 1877</a:t>
            </a:r>
          </a:p>
          <a:p>
            <a:pPr lvl="1">
              <a:defRPr/>
            </a:pPr>
            <a:r>
              <a:rPr lang="en-US" dirty="0" smtClean="0"/>
              <a:t>640 acres @ $1.25; irrigable</a:t>
            </a:r>
          </a:p>
          <a:p>
            <a:pPr>
              <a:defRPr/>
            </a:pPr>
            <a:r>
              <a:rPr lang="en-US" dirty="0" smtClean="0"/>
              <a:t>John Wesley Powell, </a:t>
            </a:r>
            <a:r>
              <a:rPr lang="en-US" i="1" dirty="0" smtClean="0"/>
              <a:t>Report on the Arid Lands of the United States, 1878</a:t>
            </a:r>
          </a:p>
          <a:p>
            <a:pPr>
              <a:defRPr/>
            </a:pPr>
            <a:r>
              <a:rPr lang="en-US" dirty="0" smtClean="0"/>
              <a:t>Allotment Act of 1887</a:t>
            </a:r>
          </a:p>
          <a:p>
            <a:pPr>
              <a:defRPr/>
            </a:pPr>
            <a:r>
              <a:rPr lang="en-US" dirty="0" smtClean="0"/>
              <a:t>Reclamation Act of 1902 </a:t>
            </a:r>
            <a:endParaRPr lang="en-US" dirty="0"/>
          </a:p>
        </p:txBody>
      </p:sp>
      <p:sp>
        <p:nvSpPr>
          <p:cNvPr id="4" name="Content Placeholder 3"/>
          <p:cNvSpPr>
            <a:spLocks noGrp="1"/>
          </p:cNvSpPr>
          <p:nvPr>
            <p:ph sz="half" idx="2"/>
          </p:nvPr>
        </p:nvSpPr>
        <p:spPr/>
        <p:txBody>
          <a:bodyPr>
            <a:normAutofit fontScale="92500" lnSpcReduction="10000"/>
          </a:bodyPr>
          <a:lstStyle/>
          <a:p>
            <a:pPr>
              <a:defRPr/>
            </a:pPr>
            <a:r>
              <a:rPr lang="en-US" dirty="0" smtClean="0"/>
              <a:t>1880 1 million acres of irrigable land</a:t>
            </a:r>
            <a:r>
              <a:rPr lang="en-US" dirty="0"/>
              <a:t> </a:t>
            </a:r>
            <a:r>
              <a:rPr lang="en-US" dirty="0" smtClean="0"/>
              <a:t>in the West</a:t>
            </a:r>
          </a:p>
          <a:p>
            <a:pPr lvl="1">
              <a:defRPr/>
            </a:pPr>
            <a:r>
              <a:rPr lang="en-US" dirty="0" smtClean="0"/>
              <a:t>1890 3.36 million acres</a:t>
            </a:r>
          </a:p>
          <a:p>
            <a:pPr lvl="1">
              <a:defRPr/>
            </a:pPr>
            <a:r>
              <a:rPr lang="en-US" dirty="0" smtClean="0"/>
              <a:t>1919 19 million acres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153400" cy="563562"/>
          </a:xfrm>
        </p:spPr>
        <p:txBody>
          <a:bodyPr>
            <a:normAutofit fontScale="90000"/>
          </a:bodyPr>
          <a:lstStyle/>
          <a:p>
            <a:pPr eaLnBrk="1" hangingPunct="1"/>
            <a:r>
              <a:rPr lang="en-US" dirty="0" smtClean="0"/>
              <a:t>Allotment Essentials</a:t>
            </a:r>
          </a:p>
        </p:txBody>
      </p:sp>
      <p:sp>
        <p:nvSpPr>
          <p:cNvPr id="14339" name="Rectangle 3"/>
          <p:cNvSpPr>
            <a:spLocks noGrp="1" noChangeArrowheads="1"/>
          </p:cNvSpPr>
          <p:nvPr>
            <p:ph type="body" idx="1"/>
          </p:nvPr>
        </p:nvSpPr>
        <p:spPr>
          <a:xfrm>
            <a:off x="457200" y="609600"/>
            <a:ext cx="8229600" cy="4525963"/>
          </a:xfrm>
        </p:spPr>
        <p:txBody>
          <a:bodyPr/>
          <a:lstStyle/>
          <a:p>
            <a:pPr eaLnBrk="1" hangingPunct="1"/>
            <a:r>
              <a:rPr lang="en-US" sz="2800" dirty="0" smtClean="0"/>
              <a:t>General Allotment Act 1887 (Dawes Severalty Act) </a:t>
            </a:r>
          </a:p>
          <a:p>
            <a:pPr eaLnBrk="1" hangingPunct="1"/>
            <a:r>
              <a:rPr lang="en-US" sz="2800" dirty="0" smtClean="0"/>
              <a:t>Law of Congress 1891/1894</a:t>
            </a:r>
          </a:p>
          <a:p>
            <a:pPr eaLnBrk="1" hangingPunct="1"/>
            <a:r>
              <a:rPr lang="en-US" sz="2800" dirty="0" smtClean="0"/>
              <a:t>Lone Wolf v. Hitchcock, 1903 </a:t>
            </a:r>
          </a:p>
          <a:p>
            <a:pPr eaLnBrk="1" hangingPunct="1">
              <a:buNone/>
            </a:pPr>
            <a:endParaRPr lang="en-US" dirty="0" smtClean="0"/>
          </a:p>
          <a:p>
            <a:pPr eaLnBrk="1" hangingPunct="1"/>
            <a:endParaRPr lang="en-US" dirty="0" smtClean="0"/>
          </a:p>
        </p:txBody>
      </p:sp>
      <p:pic>
        <p:nvPicPr>
          <p:cNvPr id="4" name="Picture 2" descr="10-11-~1"/>
          <p:cNvPicPr>
            <a:picLocks noChangeAspect="1" noChangeArrowheads="1"/>
          </p:cNvPicPr>
          <p:nvPr/>
        </p:nvPicPr>
        <p:blipFill>
          <a:blip r:embed="rId2" cstate="print"/>
          <a:srcRect/>
          <a:stretch>
            <a:fillRect/>
          </a:stretch>
        </p:blipFill>
        <p:spPr bwMode="auto">
          <a:xfrm>
            <a:off x="685800" y="2286000"/>
            <a:ext cx="7778589" cy="5089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09-24-~1"/>
          <p:cNvPicPr>
            <a:picLocks noChangeAspect="1" noChangeArrowheads="1"/>
          </p:cNvPicPr>
          <p:nvPr/>
        </p:nvPicPr>
        <p:blipFill>
          <a:blip r:embed="rId2" cstate="print"/>
          <a:srcRect/>
          <a:stretch>
            <a:fillRect/>
          </a:stretch>
        </p:blipFill>
        <p:spPr bwMode="auto">
          <a:xfrm>
            <a:off x="0" y="817563"/>
            <a:ext cx="9144000" cy="6040437"/>
          </a:xfrm>
          <a:prstGeom prst="rect">
            <a:avLst/>
          </a:prstGeom>
          <a:noFill/>
          <a:ln w="9525">
            <a:noFill/>
            <a:miter lim="800000"/>
            <a:headEnd/>
            <a:tailEnd/>
          </a:ln>
          <a:effectLst/>
        </p:spPr>
      </p:pic>
      <p:sp>
        <p:nvSpPr>
          <p:cNvPr id="94211" name="Rectangle 3"/>
          <p:cNvSpPr>
            <a:spLocks noChangeArrowheads="1"/>
          </p:cNvSpPr>
          <p:nvPr/>
        </p:nvSpPr>
        <p:spPr bwMode="auto">
          <a:xfrm>
            <a:off x="3276600" y="228601"/>
            <a:ext cx="3429000" cy="461665"/>
          </a:xfrm>
          <a:prstGeom prst="rect">
            <a:avLst/>
          </a:prstGeom>
          <a:noFill/>
          <a:ln w="9525">
            <a:noFill/>
            <a:miter lim="800000"/>
            <a:headEnd/>
            <a:tailEnd/>
          </a:ln>
          <a:effectLst/>
        </p:spPr>
        <p:txBody>
          <a:bodyPr wrap="square">
            <a:spAutoFit/>
          </a:bodyPr>
          <a:lstStyle/>
          <a:p>
            <a:r>
              <a:rPr lang="en-US" sz="2400" dirty="0" smtClean="0">
                <a:solidFill>
                  <a:schemeClr val="tx2"/>
                </a:solidFill>
                <a:effectLst>
                  <a:outerShdw blurRad="38100" dist="38100" dir="2700000" algn="tl">
                    <a:srgbClr val="000000"/>
                  </a:outerShdw>
                </a:effectLst>
              </a:rPr>
              <a:t>Early Western Frontiers</a:t>
            </a:r>
            <a:endParaRPr lang="en-US" sz="24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0-11-~1"/>
          <p:cNvPicPr>
            <a:picLocks noChangeAspect="1" noChangeArrowheads="1"/>
          </p:cNvPicPr>
          <p:nvPr/>
        </p:nvPicPr>
        <p:blipFill>
          <a:blip r:embed="rId3" cstate="print"/>
          <a:srcRect/>
          <a:stretch>
            <a:fillRect/>
          </a:stretch>
        </p:blipFill>
        <p:spPr bwMode="auto">
          <a:xfrm>
            <a:off x="0" y="0"/>
            <a:ext cx="9144000" cy="5329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n-US"/>
          </a:p>
        </p:txBody>
      </p:sp>
      <p:pic>
        <p:nvPicPr>
          <p:cNvPr id="80899" name="Picture 3" descr="Indian land for sale"/>
          <p:cNvPicPr>
            <a:picLocks noGrp="1" noChangeAspect="1" noChangeArrowheads="1"/>
          </p:cNvPicPr>
          <p:nvPr>
            <p:ph sz="half" idx="2"/>
          </p:nvPr>
        </p:nvPicPr>
        <p:blipFill>
          <a:blip r:embed="rId2" cstate="print"/>
          <a:srcRect/>
          <a:stretch>
            <a:fillRect/>
          </a:stretch>
        </p:blipFill>
        <p:spPr>
          <a:xfrm>
            <a:off x="0" y="0"/>
            <a:ext cx="9144000" cy="7443788"/>
          </a:xfrm>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2400" dirty="0" smtClean="0"/>
              <a:t>                               </a:t>
            </a:r>
            <a:r>
              <a:rPr lang="en-US" sz="2400" dirty="0"/>
              <a:t>Albert </a:t>
            </a:r>
            <a:r>
              <a:rPr lang="en-US" sz="2400" dirty="0" smtClean="0"/>
              <a:t>Bierstadt and the West</a:t>
            </a:r>
            <a:endParaRPr lang="en-US" sz="2400" dirty="0"/>
          </a:p>
        </p:txBody>
      </p:sp>
      <p:sp>
        <p:nvSpPr>
          <p:cNvPr id="84995" name="Rectangle 3"/>
          <p:cNvSpPr>
            <a:spLocks noGrp="1" noChangeArrowheads="1"/>
          </p:cNvSpPr>
          <p:nvPr>
            <p:ph type="body" idx="1"/>
          </p:nvPr>
        </p:nvSpPr>
        <p:spPr/>
        <p:txBody>
          <a:bodyPr/>
          <a:lstStyle/>
          <a:p>
            <a:endParaRPr lang="en-US"/>
          </a:p>
        </p:txBody>
      </p:sp>
      <p:pic>
        <p:nvPicPr>
          <p:cNvPr id="84997" name="Picture 5" descr="Hetch Hetchy"/>
          <p:cNvPicPr>
            <a:picLocks noChangeAspect="1" noChangeArrowheads="1"/>
          </p:cNvPicPr>
          <p:nvPr/>
        </p:nvPicPr>
        <p:blipFill>
          <a:blip r:embed="rId2" cstate="print"/>
          <a:srcRect/>
          <a:stretch>
            <a:fillRect/>
          </a:stretch>
        </p:blipFill>
        <p:spPr bwMode="auto">
          <a:xfrm>
            <a:off x="155575" y="46038"/>
            <a:ext cx="2960688" cy="3763962"/>
          </a:xfrm>
          <a:prstGeom prst="rect">
            <a:avLst/>
          </a:prstGeom>
          <a:noFill/>
        </p:spPr>
      </p:pic>
      <p:pic>
        <p:nvPicPr>
          <p:cNvPr id="84999" name="Picture 7" descr="Wind River Country"/>
          <p:cNvPicPr>
            <a:picLocks noChangeAspect="1" noChangeArrowheads="1"/>
          </p:cNvPicPr>
          <p:nvPr/>
        </p:nvPicPr>
        <p:blipFill>
          <a:blip r:embed="rId3" cstate="print"/>
          <a:srcRect/>
          <a:stretch>
            <a:fillRect/>
          </a:stretch>
        </p:blipFill>
        <p:spPr bwMode="auto">
          <a:xfrm>
            <a:off x="3124200" y="1752600"/>
            <a:ext cx="5810250" cy="49339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Surveying Yellowstone in 1871</a:t>
            </a:r>
          </a:p>
        </p:txBody>
      </p:sp>
      <p:sp>
        <p:nvSpPr>
          <p:cNvPr id="93187" name="Rectangle 3"/>
          <p:cNvSpPr>
            <a:spLocks noGrp="1" noChangeArrowheads="1"/>
          </p:cNvSpPr>
          <p:nvPr>
            <p:ph type="body" idx="1"/>
          </p:nvPr>
        </p:nvSpPr>
        <p:spPr/>
        <p:txBody>
          <a:bodyPr/>
          <a:lstStyle/>
          <a:p>
            <a:endParaRPr lang="en-US"/>
          </a:p>
        </p:txBody>
      </p:sp>
      <p:pic>
        <p:nvPicPr>
          <p:cNvPr id="93189" name="Picture 5" descr="Image:Hayden Survey by W.H.Jackson.jpg">
            <a:hlinkClick r:id="rId2"/>
          </p:cNvPr>
          <p:cNvPicPr>
            <a:picLocks noChangeAspect="1" noChangeArrowheads="1"/>
          </p:cNvPicPr>
          <p:nvPr/>
        </p:nvPicPr>
        <p:blipFill>
          <a:blip r:embed="rId3" cstate="print"/>
          <a:srcRect/>
          <a:stretch>
            <a:fillRect/>
          </a:stretch>
        </p:blipFill>
        <p:spPr bwMode="auto">
          <a:xfrm>
            <a:off x="685800" y="1524000"/>
            <a:ext cx="7864329" cy="49053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p>
        </p:txBody>
      </p:sp>
      <p:sp>
        <p:nvSpPr>
          <p:cNvPr id="4099" name="Rectangle 3"/>
          <p:cNvSpPr>
            <a:spLocks noGrp="1" noChangeArrowheads="1"/>
          </p:cNvSpPr>
          <p:nvPr>
            <p:ph type="body" idx="1"/>
          </p:nvPr>
        </p:nvSpPr>
        <p:spPr/>
        <p:txBody>
          <a:bodyPr/>
          <a:lstStyle/>
          <a:p>
            <a:endParaRPr lang="en-US"/>
          </a:p>
        </p:txBody>
      </p:sp>
      <p:pic>
        <p:nvPicPr>
          <p:cNvPr id="4101" name="Picture 5" descr="13"/>
          <p:cNvPicPr>
            <a:picLocks noChangeAspect="1" noChangeArrowheads="1"/>
          </p:cNvPicPr>
          <p:nvPr/>
        </p:nvPicPr>
        <p:blipFill>
          <a:blip r:embed="rId2" cstate="print"/>
          <a:srcRect/>
          <a:stretch>
            <a:fillRect/>
          </a:stretch>
        </p:blipFill>
        <p:spPr bwMode="auto">
          <a:xfrm>
            <a:off x="2971800" y="1143000"/>
            <a:ext cx="3429000" cy="4762500"/>
          </a:xfrm>
          <a:prstGeom prst="rect">
            <a:avLst/>
          </a:prstGeom>
          <a:noFill/>
        </p:spPr>
      </p:pic>
      <p:pic>
        <p:nvPicPr>
          <p:cNvPr id="4103" name="Picture 7" descr="colby_roosevelt_party_at_grizzly_giant_by_leconte_photo"/>
          <p:cNvPicPr>
            <a:picLocks noChangeAspect="1" noChangeArrowheads="1"/>
          </p:cNvPicPr>
          <p:nvPr/>
        </p:nvPicPr>
        <p:blipFill>
          <a:blip r:embed="rId3" cstate="print"/>
          <a:srcRect/>
          <a:stretch>
            <a:fillRect/>
          </a:stretch>
        </p:blipFill>
        <p:spPr bwMode="auto">
          <a:xfrm>
            <a:off x="-261938" y="-33338"/>
            <a:ext cx="9667876" cy="6924676"/>
          </a:xfrm>
          <a:prstGeom prst="rect">
            <a:avLst/>
          </a:prstGeom>
          <a:noFill/>
        </p:spPr>
      </p:pic>
      <p:sp>
        <p:nvSpPr>
          <p:cNvPr id="7" name="Rectangle 6"/>
          <p:cNvSpPr/>
          <p:nvPr/>
        </p:nvSpPr>
        <p:spPr>
          <a:xfrm>
            <a:off x="381000" y="0"/>
            <a:ext cx="7162800" cy="2086725"/>
          </a:xfrm>
          <a:prstGeom prst="rect">
            <a:avLst/>
          </a:prstGeom>
        </p:spPr>
        <p:txBody>
          <a:bodyPr wrap="square">
            <a:spAutoFit/>
          </a:bodyPr>
          <a:lstStyle/>
          <a:p>
            <a:pPr lvl="1" algn="ctr">
              <a:lnSpc>
                <a:spcPct val="90000"/>
              </a:lnSpc>
            </a:pPr>
            <a:r>
              <a:rPr lang="en-US" sz="2400" dirty="0" smtClean="0">
                <a:solidFill>
                  <a:srgbClr val="FFFF00"/>
                </a:solidFill>
              </a:rPr>
              <a:t>               Conserving America</a:t>
            </a:r>
          </a:p>
          <a:p>
            <a:pPr lvl="1" algn="ctr">
              <a:lnSpc>
                <a:spcPct val="90000"/>
              </a:lnSpc>
            </a:pPr>
            <a:r>
              <a:rPr lang="en-US" sz="2400" dirty="0" smtClean="0">
                <a:solidFill>
                  <a:srgbClr val="FFFF00"/>
                </a:solidFill>
              </a:rPr>
              <a:t>Scientific Forestry (Gifford Pinchot)</a:t>
            </a:r>
          </a:p>
          <a:p>
            <a:pPr lvl="1" algn="ctr">
              <a:lnSpc>
                <a:spcPct val="90000"/>
              </a:lnSpc>
            </a:pPr>
            <a:r>
              <a:rPr lang="en-US" sz="2400" dirty="0" smtClean="0">
                <a:solidFill>
                  <a:srgbClr val="FFFF00"/>
                </a:solidFill>
              </a:rPr>
              <a:t>“the use of natural resources for the greatest good of the greatest number for the longest time.”  TR</a:t>
            </a:r>
          </a:p>
          <a:p>
            <a:pPr lvl="1" algn="ctr">
              <a:lnSpc>
                <a:spcPct val="90000"/>
              </a:lnSpc>
            </a:pPr>
            <a:r>
              <a:rPr lang="en-US" sz="2400" dirty="0" smtClean="0">
                <a:solidFill>
                  <a:srgbClr val="FFFF00"/>
                </a:solidFill>
              </a:rPr>
              <a:t>TR:  5 new national parks, 16 national monuments, 53 wildlife reserves. Public Lands Commission</a:t>
            </a:r>
            <a:r>
              <a:rPr lang="en-US" dirty="0" smtClean="0">
                <a:solidFill>
                  <a:srgbClr val="92D050"/>
                </a:solidFill>
              </a:rPr>
              <a:t>.</a:t>
            </a:r>
            <a:endParaRPr lang="en-US"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linds(horizont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2" name="Rectangle 14"/>
          <p:cNvSpPr>
            <a:spLocks noGrp="1" noChangeArrowheads="1"/>
          </p:cNvSpPr>
          <p:nvPr>
            <p:ph type="title"/>
          </p:nvPr>
        </p:nvSpPr>
        <p:spPr>
          <a:xfrm>
            <a:off x="457200" y="152400"/>
            <a:ext cx="8229600" cy="1371600"/>
          </a:xfrm>
        </p:spPr>
        <p:txBody>
          <a:bodyPr/>
          <a:lstStyle/>
          <a:p>
            <a:r>
              <a:rPr lang="en-US" sz="1800" dirty="0" smtClean="0"/>
              <a:t/>
            </a:r>
            <a:br>
              <a:rPr lang="en-US" sz="1800" dirty="0" smtClean="0"/>
            </a:br>
            <a:endParaRPr lang="en-US" sz="1800" dirty="0"/>
          </a:p>
        </p:txBody>
      </p:sp>
      <p:graphicFrame>
        <p:nvGraphicFramePr>
          <p:cNvPr id="78867" name="Group 19"/>
          <p:cNvGraphicFramePr>
            <a:graphicFrameLocks noGrp="1"/>
          </p:cNvGraphicFramePr>
          <p:nvPr>
            <p:ph idx="1"/>
          </p:nvPr>
        </p:nvGraphicFramePr>
        <p:xfrm>
          <a:off x="152400" y="914400"/>
          <a:ext cx="8382000" cy="11922126"/>
        </p:xfrm>
        <a:graphic>
          <a:graphicData uri="http://schemas.openxmlformats.org/drawingml/2006/table">
            <a:tbl>
              <a:tblPr/>
              <a:tblGrid>
                <a:gridCol w="8382000"/>
              </a:tblGrid>
              <a:tr h="59610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Elephant"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Elephant"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America The Beautiful (written 1895,  originally  “Pike’s Peak”)</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by Katharine Lee Bates</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spacious skies, For amber waves of grain, For purple mountain majesties Above the fruited plain! America! America! God shed his grace on thee And crown thy good with brotherhood From sea to shining sea!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pilgrim feet Whose stern impassioned stress A thoroughfare for freedom beat Across the wilderness! America! America! God mend </a:t>
                      </a:r>
                      <a:r>
                        <a:rPr kumimoji="0" lang="en-US" sz="1100" b="0" i="0" u="none" strike="noStrike" cap="none" normalizeH="0" baseline="0" dirty="0" err="1" smtClean="0">
                          <a:ln>
                            <a:noFill/>
                          </a:ln>
                          <a:solidFill>
                            <a:schemeClr val="tx1"/>
                          </a:solidFill>
                          <a:effectLst/>
                          <a:latin typeface="Elephant" pitchFamily="18" charset="0"/>
                        </a:rPr>
                        <a:t>thine</a:t>
                      </a:r>
                      <a:r>
                        <a:rPr kumimoji="0" lang="en-US" sz="1100" b="0" i="0" u="none" strike="noStrike" cap="none" normalizeH="0" baseline="0" dirty="0" smtClean="0">
                          <a:ln>
                            <a:noFill/>
                          </a:ln>
                          <a:solidFill>
                            <a:schemeClr val="tx1"/>
                          </a:solidFill>
                          <a:effectLst/>
                          <a:latin typeface="Elephant" pitchFamily="18" charset="0"/>
                        </a:rPr>
                        <a:t> every flaw, Confirm thy soul in self-control, Thy liberty in law!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heroes proved In liberating strife. Who more than self the country loved And mercy more than life! America! America! May God thy gold refine Till all success be nobleness And every gain divine!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patriot dream That sees beyond the years </a:t>
                      </a:r>
                      <a:r>
                        <a:rPr kumimoji="0" lang="en-US" sz="1100" b="0" i="0" u="none" strike="noStrike" cap="none" normalizeH="0" baseline="0" dirty="0" err="1" smtClean="0">
                          <a:ln>
                            <a:noFill/>
                          </a:ln>
                          <a:solidFill>
                            <a:schemeClr val="tx1"/>
                          </a:solidFill>
                          <a:effectLst/>
                          <a:latin typeface="Elephant" pitchFamily="18" charset="0"/>
                        </a:rPr>
                        <a:t>Thine</a:t>
                      </a:r>
                      <a:r>
                        <a:rPr kumimoji="0" lang="en-US" sz="1100" b="0" i="0" u="none" strike="noStrike" cap="none" normalizeH="0" baseline="0" dirty="0" smtClean="0">
                          <a:ln>
                            <a:noFill/>
                          </a:ln>
                          <a:solidFill>
                            <a:schemeClr val="tx1"/>
                          </a:solidFill>
                          <a:effectLst/>
                          <a:latin typeface="Elephant" pitchFamily="18" charset="0"/>
                        </a:rPr>
                        <a:t> alabaster cities gleam Undimmed by human tears! America! America! God shed his grace on thee And crown thy good with brotherhood From sea to shining sea!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halcyon skies, For amber waves of grain, For purple mountain majesties Above the enameled plain! America! America! God shed his grace on thee Till souls wax fair as earth and air And music-hearted sea!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pilgrims feet, Whose stem impassioned stress A thoroughfare for freedom beat Across the wilderness! America! America! God shed his grace on thee Till paths be wrought through wilds of thought By pilgrim foot and knee!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glory-tale Of liberating strife When once and twice, for man's avail Men lavished precious life! America! America! God shed his grace on thee Till selfish gain no longer stain The banner of the free! </a:t>
                      </a:r>
                      <a:endParaRPr kumimoji="0" lang="en-US" sz="11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Elephant" pitchFamily="18" charset="0"/>
                        </a:rPr>
                        <a:t>O beautiful for patriot dream That sees beyond the years </a:t>
                      </a:r>
                      <a:r>
                        <a:rPr kumimoji="0" lang="en-US" sz="1100" b="0" i="0" u="none" strike="noStrike" cap="none" normalizeH="0" baseline="0" dirty="0" err="1" smtClean="0">
                          <a:ln>
                            <a:noFill/>
                          </a:ln>
                          <a:solidFill>
                            <a:schemeClr val="tx1"/>
                          </a:solidFill>
                          <a:effectLst/>
                          <a:latin typeface="Elephant" pitchFamily="18" charset="0"/>
                        </a:rPr>
                        <a:t>Thine</a:t>
                      </a:r>
                      <a:r>
                        <a:rPr kumimoji="0" lang="en-US" sz="1100" b="0" i="0" u="none" strike="noStrike" cap="none" normalizeH="0" baseline="0" dirty="0" smtClean="0">
                          <a:ln>
                            <a:noFill/>
                          </a:ln>
                          <a:solidFill>
                            <a:schemeClr val="tx1"/>
                          </a:solidFill>
                          <a:effectLst/>
                          <a:latin typeface="Elephant" pitchFamily="18" charset="0"/>
                        </a:rPr>
                        <a:t> alabaster cities gleam Undimmed by human tears! America! America! God shed his grace on thee Till nobler men keep once again Thy whiter jubilee!</a:t>
                      </a:r>
                      <a:endParaRPr kumimoji="0" lang="en-US" sz="11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9610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 name="Picture 2" descr="Great Northern Railway logo"/>
          <p:cNvPicPr>
            <a:picLocks noChangeAspect="1" noChangeArrowheads="1"/>
          </p:cNvPicPr>
          <p:nvPr/>
        </p:nvPicPr>
        <p:blipFill>
          <a:blip r:embed="rId2" cstate="print"/>
          <a:srcRect/>
          <a:stretch>
            <a:fillRect/>
          </a:stretch>
        </p:blipFill>
        <p:spPr bwMode="auto">
          <a:xfrm rot="21416503">
            <a:off x="303219" y="8945"/>
            <a:ext cx="3336722" cy="2886264"/>
          </a:xfrm>
          <a:prstGeom prst="rect">
            <a:avLst/>
          </a:prstGeom>
          <a:noFill/>
        </p:spPr>
      </p:pic>
      <p:pic>
        <p:nvPicPr>
          <p:cNvPr id="6" name="Picture 5" descr="See America First logo"/>
          <p:cNvPicPr/>
          <p:nvPr/>
        </p:nvPicPr>
        <p:blipFill>
          <a:blip r:embed="rId3" cstate="print"/>
          <a:srcRect/>
          <a:stretch>
            <a:fillRect/>
          </a:stretch>
        </p:blipFill>
        <p:spPr bwMode="auto">
          <a:xfrm>
            <a:off x="6172200" y="0"/>
            <a:ext cx="2971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able Placeholder 2"/>
          <p:cNvSpPr>
            <a:spLocks noGrp="1"/>
          </p:cNvSpPr>
          <p:nvPr>
            <p:ph type="tbl" idx="1"/>
          </p:nvPr>
        </p:nvSpPr>
        <p:spPr/>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Grp="1" noChangeArrowheads="1"/>
          </p:cNvSpPr>
          <p:nvPr>
            <p:ph type="title"/>
          </p:nvPr>
        </p:nvSpPr>
        <p:spPr/>
        <p:txBody>
          <a:bodyPr/>
          <a:lstStyle/>
          <a:p>
            <a:pPr eaLnBrk="1" hangingPunct="1">
              <a:defRPr/>
            </a:pPr>
            <a:endParaRPr lang="en-US" smtClean="0"/>
          </a:p>
        </p:txBody>
      </p:sp>
      <p:pic>
        <p:nvPicPr>
          <p:cNvPr id="48131" name="Picture 4" descr="10kMiles"/>
          <p:cNvPicPr>
            <a:picLocks noGrp="1" noChangeAspect="1" noChangeArrowheads="1"/>
          </p:cNvPicPr>
          <p:nvPr>
            <p:ph idx="1"/>
          </p:nvPr>
        </p:nvPicPr>
        <p:blipFill>
          <a:blip r:embed="rId3" cstate="print"/>
          <a:srcRect/>
          <a:stretch>
            <a:fillRect/>
          </a:stretch>
        </p:blipFill>
        <p:spPr>
          <a:xfrm>
            <a:off x="152400" y="304800"/>
            <a:ext cx="8763000" cy="6159500"/>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74638"/>
            <a:ext cx="4648200" cy="1173162"/>
          </a:xfrm>
        </p:spPr>
        <p:txBody>
          <a:bodyPr>
            <a:normAutofit fontScale="90000"/>
          </a:bodyPr>
          <a:lstStyle/>
          <a:p>
            <a:r>
              <a:rPr lang="en-US" dirty="0" smtClean="0"/>
              <a:t>New Frontiers</a:t>
            </a:r>
            <a:br>
              <a:rPr lang="en-US" dirty="0" smtClean="0"/>
            </a:br>
            <a:r>
              <a:rPr lang="en-US" dirty="0" smtClean="0"/>
              <a:t> </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descr="02-11-~1"/>
          <p:cNvPicPr>
            <a:picLocks noChangeAspect="1" noChangeArrowheads="1"/>
          </p:cNvPicPr>
          <p:nvPr/>
        </p:nvPicPr>
        <p:blipFill>
          <a:blip r:embed="rId2" cstate="print"/>
          <a:srcRect/>
          <a:stretch>
            <a:fillRect/>
          </a:stretch>
        </p:blipFill>
        <p:spPr bwMode="auto">
          <a:xfrm>
            <a:off x="0" y="-152400"/>
            <a:ext cx="4191000" cy="68297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47500" lnSpcReduction="20000"/>
          </a:bodyPr>
          <a:lstStyle/>
          <a:p>
            <a:endParaRPr lang="en-US"/>
          </a:p>
        </p:txBody>
      </p:sp>
      <p:sp>
        <p:nvSpPr>
          <p:cNvPr id="4" name="Content Placeholder 3"/>
          <p:cNvSpPr>
            <a:spLocks noGrp="1"/>
          </p:cNvSpPr>
          <p:nvPr>
            <p:ph sz="half" idx="2"/>
          </p:nvPr>
        </p:nvSpPr>
        <p:spPr/>
        <p:txBody>
          <a:bodyPr>
            <a:normAutofit fontScale="47500" lnSpcReduction="20000"/>
          </a:bodyPr>
          <a:lstStyle/>
          <a:p>
            <a:r>
              <a:rPr lang="en-US" dirty="0" smtClean="0"/>
              <a:t>It is claimed by many observers that a two-horse wagon has never gone where the Bible did not go first. It is certainly a significant fact that international commerce has everywhere followed in the wake of the gospel. The intrepid missionary invaded the wilds of China, India, Madagascar and the islands of the southern sea long before the trading ships of the merchants dared to enter their ports. Everywhere the foul and ravenous beasts of tyranny, ignorance and superstition have retired at the introduction of the glorious light of the cross. Christianity has blazed the pathway and civilization has followed. Now the rainbow arch of the gospel spans the continents and seas, from Greenland's icy mountains to India's coral strands, and we seem to hear the glad should of ten million ransomed souls who sing with the ancient Psalmist, "The entrance of thy word </a:t>
            </a:r>
            <a:r>
              <a:rPr lang="en-US" dirty="0" err="1" smtClean="0"/>
              <a:t>giveth</a:t>
            </a:r>
            <a:r>
              <a:rPr lang="en-US" dirty="0" smtClean="0"/>
              <a:t> Eight." </a:t>
            </a:r>
          </a:p>
          <a:p>
            <a:r>
              <a:rPr lang="en-US" dirty="0" smtClean="0"/>
              <a:t>The people that walked in darkness have seen a great light; they that dwell in the land of the shadow of death, upon them hath the light shined. </a:t>
            </a:r>
            <a:r>
              <a:rPr lang="en-US" i="1" dirty="0" smtClean="0"/>
              <a:t/>
            </a:r>
            <a:br>
              <a:rPr lang="en-US" i="1" dirty="0" smtClean="0"/>
            </a:br>
            <a:r>
              <a:rPr lang="en-US" i="1" dirty="0" smtClean="0"/>
              <a:t/>
            </a:r>
            <a:br>
              <a:rPr lang="en-US" i="1" dirty="0" smtClean="0"/>
            </a:br>
            <a:r>
              <a:rPr lang="en-US" i="1" dirty="0" smtClean="0"/>
              <a:t>Isaiah 4:2</a:t>
            </a:r>
            <a:endParaRPr lang="en-US" dirty="0" smtClean="0"/>
          </a:p>
          <a:p>
            <a:r>
              <a:rPr lang="en-US" dirty="0" smtClean="0"/>
              <a:t>Scanned from </a:t>
            </a:r>
            <a:r>
              <a:rPr lang="en-US" i="1" dirty="0" smtClean="0"/>
              <a:t>Fifty Great Cartoons</a:t>
            </a:r>
            <a:r>
              <a:rPr lang="en-US" dirty="0" smtClean="0"/>
              <a:t> (Chicago: The Ram's Horn Press, 1899) </a:t>
            </a:r>
            <a:r>
              <a:rPr lang="en-US" dirty="0" err="1" smtClean="0"/>
              <a:t>unpaginated</a:t>
            </a:r>
            <a:r>
              <a:rPr lang="en-US" dirty="0" smtClean="0"/>
              <a:t> This cartoon is part of the collections of the </a:t>
            </a:r>
            <a:r>
              <a:rPr lang="en-US" dirty="0" err="1" smtClean="0">
                <a:hlinkClick r:id="rId2"/>
              </a:rPr>
              <a:t>The</a:t>
            </a:r>
            <a:r>
              <a:rPr lang="en-US" dirty="0" smtClean="0">
                <a:hlinkClick r:id="rId2"/>
              </a:rPr>
              <a:t> Cartoon Research Library</a:t>
            </a:r>
            <a:r>
              <a:rPr lang="en-US" dirty="0" smtClean="0"/>
              <a:t> of Ohio State University.</a:t>
            </a:r>
            <a:endParaRPr lang="en-US" smtClean="0"/>
          </a:p>
          <a:p>
            <a:endParaRPr lang="en-US" dirty="0"/>
          </a:p>
        </p:txBody>
      </p:sp>
      <p:pic>
        <p:nvPicPr>
          <p:cNvPr id="21506" name="Picture 2" descr="http://ehistory.osu.edu/osu/mmh/Rams_horn/images/LightofWorld.jpg"/>
          <p:cNvPicPr>
            <a:picLocks noChangeAspect="1" noChangeArrowheads="1"/>
          </p:cNvPicPr>
          <p:nvPr/>
        </p:nvPicPr>
        <p:blipFill>
          <a:blip r:embed="rId3" cstate="print"/>
          <a:srcRect/>
          <a:stretch>
            <a:fillRect/>
          </a:stretch>
        </p:blipFill>
        <p:spPr bwMode="auto">
          <a:xfrm>
            <a:off x="152400" y="0"/>
            <a:ext cx="3571875" cy="441007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09-22-~2"/>
          <p:cNvPicPr>
            <a:picLocks noChangeAspect="1" noChangeArrowheads="1"/>
          </p:cNvPicPr>
          <p:nvPr/>
        </p:nvPicPr>
        <p:blipFill>
          <a:blip r:embed="rId2" cstate="print"/>
          <a:srcRect/>
          <a:stretch>
            <a:fillRect/>
          </a:stretch>
        </p:blipFill>
        <p:spPr bwMode="auto">
          <a:xfrm>
            <a:off x="1143000" y="152400"/>
            <a:ext cx="6172200" cy="74252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0-11-~1"/>
          <p:cNvPicPr>
            <a:picLocks noChangeAspect="1" noChangeArrowheads="1"/>
          </p:cNvPicPr>
          <p:nvPr/>
        </p:nvPicPr>
        <p:blipFill>
          <a:blip r:embed="rId3" cstate="print"/>
          <a:srcRect/>
          <a:stretch>
            <a:fillRect/>
          </a:stretch>
        </p:blipFill>
        <p:spPr bwMode="auto">
          <a:xfrm>
            <a:off x="1066800" y="0"/>
            <a:ext cx="6570663" cy="6858000"/>
          </a:xfrm>
          <a:prstGeom prst="rect">
            <a:avLst/>
          </a:prstGeom>
          <a:noFill/>
          <a:ln w="9525">
            <a:noFill/>
            <a:miter lim="800000"/>
            <a:headEnd/>
            <a:tailEnd/>
          </a:ln>
          <a:effectLst/>
        </p:spPr>
      </p:pic>
      <p:pic>
        <p:nvPicPr>
          <p:cNvPr id="3" name="Picture 2" descr="10-11-~2"/>
          <p:cNvPicPr>
            <a:picLocks noChangeAspect="1" noChangeArrowheads="1"/>
          </p:cNvPicPr>
          <p:nvPr/>
        </p:nvPicPr>
        <p:blipFill>
          <a:blip r:embed="rId4" cstate="print"/>
          <a:srcRect/>
          <a:stretch>
            <a:fillRect/>
          </a:stretch>
        </p:blipFill>
        <p:spPr bwMode="auto">
          <a:xfrm>
            <a:off x="0" y="0"/>
            <a:ext cx="89916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02-16-~1"/>
          <p:cNvPicPr>
            <a:picLocks noChangeAspect="1" noChangeArrowheads="1"/>
          </p:cNvPicPr>
          <p:nvPr/>
        </p:nvPicPr>
        <p:blipFill>
          <a:blip r:embed="rId2" cstate="print"/>
          <a:srcRect/>
          <a:stretch>
            <a:fillRect/>
          </a:stretch>
        </p:blipFill>
        <p:spPr bwMode="auto">
          <a:xfrm>
            <a:off x="228600" y="0"/>
            <a:ext cx="8610600" cy="5510213"/>
          </a:xfrm>
          <a:prstGeom prst="rect">
            <a:avLst/>
          </a:prstGeom>
          <a:noFill/>
          <a:ln w="9525">
            <a:noFill/>
            <a:miter lim="800000"/>
            <a:headEnd/>
            <a:tailEnd/>
          </a:ln>
          <a:effectLst/>
        </p:spPr>
      </p:pic>
      <p:pic>
        <p:nvPicPr>
          <p:cNvPr id="3" name="Picture 2" descr="02-16-~1"/>
          <p:cNvPicPr>
            <a:picLocks noChangeAspect="1" noChangeArrowheads="1"/>
          </p:cNvPicPr>
          <p:nvPr/>
        </p:nvPicPr>
        <p:blipFill>
          <a:blip r:embed="rId3" cstate="print"/>
          <a:srcRect/>
          <a:stretch>
            <a:fillRect/>
          </a:stretch>
        </p:blipFill>
        <p:spPr bwMode="auto">
          <a:xfrm>
            <a:off x="0" y="0"/>
            <a:ext cx="9144000" cy="65690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9-22-~1"/>
          <p:cNvPicPr>
            <a:picLocks noChangeAspect="1" noChangeArrowheads="1"/>
          </p:cNvPicPr>
          <p:nvPr/>
        </p:nvPicPr>
        <p:blipFill>
          <a:blip r:embed="rId2" cstate="print"/>
          <a:srcRect/>
          <a:stretch>
            <a:fillRect/>
          </a:stretch>
        </p:blipFill>
        <p:spPr>
          <a:xfrm>
            <a:off x="2286000" y="-381000"/>
            <a:ext cx="8686800" cy="7239000"/>
          </a:xfrm>
          <a:prstGeom prst="rect">
            <a:avLst/>
          </a:prstGeom>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0-11-~1"/>
          <p:cNvPicPr>
            <a:picLocks noChangeAspect="1" noChangeArrowheads="1"/>
          </p:cNvPicPr>
          <p:nvPr/>
        </p:nvPicPr>
        <p:blipFill>
          <a:blip r:embed="rId3" cstate="print"/>
          <a:srcRect/>
          <a:stretch>
            <a:fillRect/>
          </a:stretch>
        </p:blipFill>
        <p:spPr bwMode="auto">
          <a:xfrm>
            <a:off x="0" y="228600"/>
            <a:ext cx="9144000" cy="546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457200" y="0"/>
            <a:ext cx="8229600" cy="1371600"/>
          </a:xfrm>
        </p:spPr>
        <p:txBody>
          <a:bodyPr/>
          <a:lstStyle/>
          <a:p>
            <a:r>
              <a:rPr lang="en-US" dirty="0" err="1"/>
              <a:t>waterboarding</a:t>
            </a:r>
            <a:endParaRPr lang="en-US" dirty="0"/>
          </a:p>
        </p:txBody>
      </p:sp>
      <p:pic>
        <p:nvPicPr>
          <p:cNvPr id="17412" name="Picture 4" descr="image%20pg%20142"/>
          <p:cNvPicPr>
            <a:picLocks noGrp="1" noChangeAspect="1" noChangeArrowheads="1"/>
          </p:cNvPicPr>
          <p:nvPr>
            <p:ph idx="1"/>
          </p:nvPr>
        </p:nvPicPr>
        <p:blipFill>
          <a:blip r:embed="rId2" cstate="print"/>
          <a:srcRect/>
          <a:stretch>
            <a:fillRect/>
          </a:stretch>
        </p:blipFill>
        <p:spPr>
          <a:xfrm>
            <a:off x="685800" y="1317625"/>
            <a:ext cx="7620000" cy="5540375"/>
          </a:xfrm>
          <a:noFill/>
          <a:ln/>
        </p:spPr>
      </p:pic>
    </p:spTree>
    <p:extLst>
      <p:ext uri="{BB962C8B-B14F-4D97-AF65-F5344CB8AC3E}">
        <p14:creationId xmlns:p14="http://schemas.microsoft.com/office/powerpoint/2010/main" val="1520790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p>
        </p:txBody>
      </p:sp>
      <p:sp>
        <p:nvSpPr>
          <p:cNvPr id="67587" name="Rectangle 3"/>
          <p:cNvSpPr>
            <a:spLocks noGrp="1" noChangeArrowheads="1"/>
          </p:cNvSpPr>
          <p:nvPr>
            <p:ph type="body" idx="1"/>
          </p:nvPr>
        </p:nvSpPr>
        <p:spPr/>
        <p:txBody>
          <a:bodyPr/>
          <a:lstStyle/>
          <a:p>
            <a:endParaRPr lang="en-US"/>
          </a:p>
        </p:txBody>
      </p:sp>
      <p:pic>
        <p:nvPicPr>
          <p:cNvPr id="5" name="Picture 5" descr="http://www.worldbook.com/wb/images/content_spotlight/lewis_and_clark/expeditionmap.gif"/>
          <p:cNvPicPr>
            <a:picLocks noChangeAspect="1" noChangeArrowheads="1"/>
          </p:cNvPicPr>
          <p:nvPr/>
        </p:nvPicPr>
        <p:blipFill>
          <a:blip r:embed="rId2" cstate="print"/>
          <a:srcRect/>
          <a:stretch>
            <a:fillRect/>
          </a:stretch>
        </p:blipFill>
        <p:spPr bwMode="auto">
          <a:xfrm>
            <a:off x="0" y="0"/>
            <a:ext cx="9144000" cy="6952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r>
              <a:rPr lang="en-US" dirty="0" smtClean="0"/>
              <a:t>Jefferson’s Civilization Program</a:t>
            </a:r>
            <a:br>
              <a:rPr lang="en-US" dirty="0" smtClean="0"/>
            </a:br>
            <a:r>
              <a:rPr lang="en-US" dirty="0" smtClean="0"/>
              <a:t>and Real Estate Acquisition Program</a:t>
            </a:r>
            <a:endParaRPr lang="en-US" dirty="0"/>
          </a:p>
        </p:txBody>
      </p:sp>
      <p:sp>
        <p:nvSpPr>
          <p:cNvPr id="66563" name="Rectangle 3"/>
          <p:cNvSpPr>
            <a:spLocks noGrp="1" noChangeArrowheads="1"/>
          </p:cNvSpPr>
          <p:nvPr>
            <p:ph type="body" idx="1"/>
          </p:nvPr>
        </p:nvSpPr>
        <p:spPr/>
        <p:txBody>
          <a:bodyPr/>
          <a:lstStyle/>
          <a:p>
            <a:endParaRPr lang="en-US"/>
          </a:p>
        </p:txBody>
      </p:sp>
      <p:graphicFrame>
        <p:nvGraphicFramePr>
          <p:cNvPr id="66580" name="Group 20"/>
          <p:cNvGraphicFramePr>
            <a:graphicFrameLocks noGrp="1"/>
          </p:cNvGraphicFramePr>
          <p:nvPr/>
        </p:nvGraphicFramePr>
        <p:xfrm>
          <a:off x="0" y="0"/>
          <a:ext cx="624840" cy="8930640"/>
        </p:xfrm>
        <a:graphic>
          <a:graphicData uri="http://schemas.openxmlformats.org/drawingml/2006/table">
            <a:tbl>
              <a:tblPr/>
              <a:tblGrid>
                <a:gridCol w="208280"/>
                <a:gridCol w="208280"/>
                <a:gridCol w="208280"/>
              </a:tblGrid>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hlinkClick r:id="rId2"/>
                        </a:rPr>
                        <a:t>  </a:t>
                      </a:r>
                      <a:r>
                        <a:rPr kumimoji="0" lang="en-US" sz="9000" b="0" i="0" u="none" strike="noStrike" cap="none" normalizeH="0" baseline="0" smtClean="0">
                          <a:ln>
                            <a:noFill/>
                          </a:ln>
                          <a:solidFill>
                            <a:srgbClr val="000000"/>
                          </a:solidFill>
                          <a:effectLst/>
                          <a:latin typeface="Arial" charset="0"/>
                          <a:cs typeface="Arial" charset="0"/>
                        </a:rPr>
                        <a:t> </a:t>
                      </a:r>
                      <a:r>
                        <a:rPr kumimoji="0" lang="en-US" sz="1000" b="0" i="0" u="none" strike="noStrike" cap="none" normalizeH="0" baseline="0" smtClean="0">
                          <a:ln>
                            <a:noFill/>
                          </a:ln>
                          <a:solidFill>
                            <a:srgbClr val="000000"/>
                          </a:solidFill>
                          <a:effectLst/>
                          <a:latin typeface="Arial" charset="0"/>
                          <a:cs typeface="Arial" charset="0"/>
                        </a:rPr>
                        <a:t>                                             </a:t>
                      </a:r>
                      <a:br>
                        <a:rPr kumimoji="0" lang="en-US" sz="1000" b="0" i="0" u="none" strike="noStrike" cap="none" normalizeH="0" baseline="0" smtClean="0">
                          <a:ln>
                            <a:noFill/>
                          </a:ln>
                          <a:solidFill>
                            <a:srgbClr val="000000"/>
                          </a:solidFill>
                          <a:effectLst/>
                          <a:latin typeface="Arial" charset="0"/>
                          <a:cs typeface="Arial" charset="0"/>
                        </a:rPr>
                      </a:br>
                      <a:endParaRPr kumimoji="0" lang="en-US" sz="1000" b="0" i="0" u="none" strike="noStrike" cap="none" normalizeH="0" baseline="0" smtClean="0">
                        <a:ln>
                          <a:noFill/>
                        </a:ln>
                        <a:solidFill>
                          <a:srgbClr val="000000"/>
                        </a:solidFill>
                        <a:effectLst/>
                        <a:latin typeface="Arial" charset="0"/>
                        <a:cs typeface="Arial" charset="0"/>
                      </a:endParaRPr>
                    </a:p>
                  </a:txBody>
                  <a:tcPr anchor="ctr" horzOverflow="overflow">
                    <a:lnL cap="flat">
                      <a:noFill/>
                    </a:lnL>
                    <a:lnR>
                      <a:noFill/>
                    </a:lnR>
                    <a:lnT cap="flat">
                      <a:noFill/>
                    </a:lnT>
                    <a:lnB cap="flat">
                      <a:noFill/>
                    </a:lnB>
                    <a:lnTlToBr>
                      <a:noFill/>
                    </a:lnTlToBr>
                    <a:lnBlToTr>
                      <a:noFill/>
                    </a:lnBlToTr>
                    <a:solidFill>
                      <a:srgbClr val="00668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hlinkClick r:id="rId3"/>
                        </a:rPr>
                        <a:t>  </a:t>
                      </a:r>
                      <a:r>
                        <a:rPr kumimoji="0" lang="en-US" sz="9000" b="0" i="0" u="none" strike="noStrike" cap="none" normalizeH="0" baseline="0" smtClean="0">
                          <a:ln>
                            <a:noFill/>
                          </a:ln>
                          <a:solidFill>
                            <a:srgbClr val="000000"/>
                          </a:solidFill>
                          <a:effectLst/>
                          <a:latin typeface="Arial" charset="0"/>
                          <a:cs typeface="Arial" charset="0"/>
                        </a:rPr>
                        <a:t> </a:t>
                      </a:r>
                      <a:r>
                        <a:rPr kumimoji="0" lang="en-US" sz="1000" b="0" i="0" u="none" strike="noStrike" cap="none" normalizeH="0" baseline="0" smtClean="0">
                          <a:ln>
                            <a:noFill/>
                          </a:ln>
                          <a:solidFill>
                            <a:srgbClr val="000000"/>
                          </a:solidFill>
                          <a:effectLst/>
                          <a:latin typeface="Arial" charset="0"/>
                          <a:cs typeface="Arial" charset="0"/>
                        </a:rPr>
                        <a:t>                                        </a:t>
                      </a:r>
                    </a:p>
                  </a:txBody>
                  <a:tcPr anchor="ctr" horzOverflow="overflow">
                    <a:lnL>
                      <a:noFill/>
                    </a:lnL>
                    <a:lnR>
                      <a:noFill/>
                    </a:lnR>
                    <a:lnT cap="flat">
                      <a:noFill/>
                    </a:lnT>
                    <a:lnB cap="flat">
                      <a:noFill/>
                    </a:lnB>
                    <a:lnTlToBr>
                      <a:noFill/>
                    </a:lnTlToBr>
                    <a:lnBlToTr>
                      <a:noFill/>
                    </a:lnBlToTr>
                    <a:solidFill>
                      <a:srgbClr val="00668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hlinkClick r:id="rId4"/>
                        </a:rPr>
                        <a:t>  </a:t>
                      </a:r>
                      <a:r>
                        <a:rPr kumimoji="0" lang="en-US" sz="9000" b="0" i="0" u="none" strike="noStrike" cap="none" normalizeH="0" baseline="0" smtClean="0">
                          <a:ln>
                            <a:noFill/>
                          </a:ln>
                          <a:solidFill>
                            <a:srgbClr val="000000"/>
                          </a:solidFill>
                          <a:effectLst/>
                          <a:latin typeface="Arial" charset="0"/>
                          <a:cs typeface="Arial" charset="0"/>
                        </a:rPr>
                        <a:t> </a:t>
                      </a:r>
                      <a:r>
                        <a:rPr kumimoji="0" lang="en-US" sz="1000" b="0" i="0" u="none" strike="noStrike" cap="none" normalizeH="0" baseline="0" smtClean="0">
                          <a:ln>
                            <a:noFill/>
                          </a:ln>
                          <a:solidFill>
                            <a:srgbClr val="000000"/>
                          </a:solidFill>
                          <a:effectLst/>
                          <a:latin typeface="Arial" charset="0"/>
                          <a:cs typeface="Arial" charset="0"/>
                        </a:rPr>
                        <a:t>                               </a:t>
                      </a:r>
                    </a:p>
                  </a:txBody>
                  <a:tcPr anchor="ctr" horzOverflow="overflow">
                    <a:lnL>
                      <a:noFill/>
                    </a:lnL>
                    <a:lnR cap="flat">
                      <a:noFill/>
                    </a:lnR>
                    <a:lnT cap="flat">
                      <a:noFill/>
                    </a:lnT>
                    <a:lnB cap="flat">
                      <a:noFill/>
                    </a:lnB>
                    <a:lnTlToBr>
                      <a:noFill/>
                    </a:lnTlToBr>
                    <a:lnBlToTr>
                      <a:noFill/>
                    </a:lnBlToTr>
                    <a:solidFill>
                      <a:srgbClr val="006688"/>
                    </a:solidFill>
                  </a:tcPr>
                </a:tc>
              </a:tr>
            </a:tbl>
          </a:graphicData>
        </a:graphic>
      </p:graphicFrame>
      <p:pic>
        <p:nvPicPr>
          <p:cNvPr id="66565" name="Picture 5" descr="Kettle">
            <a:hlinkClick r:id="rId2"/>
          </p:cNvPr>
          <p:cNvPicPr>
            <a:picLocks noChangeAspect="1" noChangeArrowheads="1"/>
          </p:cNvPicPr>
          <p:nvPr/>
        </p:nvPicPr>
        <p:blipFill>
          <a:blip r:embed="rId5" cstate="print"/>
          <a:srcRect/>
          <a:stretch>
            <a:fillRect/>
          </a:stretch>
        </p:blipFill>
        <p:spPr bwMode="auto">
          <a:xfrm>
            <a:off x="635000" y="1752600"/>
            <a:ext cx="2590800" cy="3276600"/>
          </a:xfrm>
          <a:prstGeom prst="rect">
            <a:avLst/>
          </a:prstGeom>
          <a:noFill/>
        </p:spPr>
      </p:pic>
      <p:pic>
        <p:nvPicPr>
          <p:cNvPr id="66567" name="Picture 7" descr="Beads">
            <a:hlinkClick r:id="rId3"/>
          </p:cNvPr>
          <p:cNvPicPr>
            <a:picLocks noChangeAspect="1" noChangeArrowheads="1"/>
          </p:cNvPicPr>
          <p:nvPr/>
        </p:nvPicPr>
        <p:blipFill>
          <a:blip r:embed="rId6" cstate="print"/>
          <a:srcRect/>
          <a:stretch>
            <a:fillRect/>
          </a:stretch>
        </p:blipFill>
        <p:spPr bwMode="auto">
          <a:xfrm>
            <a:off x="3352800" y="1752600"/>
            <a:ext cx="2286000" cy="3276600"/>
          </a:xfrm>
          <a:prstGeom prst="rect">
            <a:avLst/>
          </a:prstGeom>
          <a:noFill/>
        </p:spPr>
      </p:pic>
      <p:pic>
        <p:nvPicPr>
          <p:cNvPr id="66569" name="Picture 9" descr="cornmill">
            <a:hlinkClick r:id="rId4"/>
          </p:cNvPr>
          <p:cNvPicPr>
            <a:picLocks noChangeAspect="1" noChangeArrowheads="1"/>
          </p:cNvPicPr>
          <p:nvPr/>
        </p:nvPicPr>
        <p:blipFill>
          <a:blip r:embed="rId7" cstate="print"/>
          <a:srcRect/>
          <a:stretch>
            <a:fillRect/>
          </a:stretch>
        </p:blipFill>
        <p:spPr bwMode="auto">
          <a:xfrm>
            <a:off x="5867400" y="1752600"/>
            <a:ext cx="2743200" cy="32766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2308</Words>
  <Application>Microsoft Office PowerPoint</Application>
  <PresentationFormat>On-screen Show (4:3)</PresentationFormat>
  <Paragraphs>257</Paragraphs>
  <Slides>74</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Jefferson’s Civilization Program and Real Estate Acquisition Program</vt:lpstr>
      <vt:lpstr>Jefferson and Chiefs, 1806</vt:lpstr>
      <vt:lpstr>  “Act of May 25, 1824” to make “treaties of trade and friendship with Indian tribes beyond the Mississippi”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Persico, “Discovery of America” 1837/1844</vt:lpstr>
      <vt:lpstr>Greenough, “The Rescue,”   1837/1853</vt:lpstr>
      <vt:lpstr>James Buchanan’s Inauguration, 1857</vt:lpstr>
      <vt:lpstr>Thomas Crawford, The Indian: Dying Chief Contemplating the Progress of Civilization”  1856. </vt:lpstr>
      <vt:lpstr>Narratives in National Architecture Thomas Crawford, Progress of Civilization, 1855-1863</vt:lpstr>
      <vt:lpstr>PowerPoint Presentation</vt:lpstr>
      <vt:lpstr>PowerPoint Presentation</vt:lpstr>
      <vt:lpstr>PowerPoint Presentation</vt:lpstr>
      <vt:lpstr>PowerPoint Presentation</vt:lpstr>
      <vt:lpstr>PowerPoint Presentation</vt:lpstr>
      <vt:lpstr>PowerPoint Presentation</vt:lpstr>
      <vt:lpstr>Indian Country during the Civil War</vt:lpstr>
      <vt:lpstr>       “One of the most unknown aspects of the Civil War,” according to historian Arnold Schofield, “is the participation of American Indians as soldiers in the Union and Confederate armies.”   28,693 Native Americans served in the Union and Confederate armies, participating in battles such as Second Manassas, Spotsylvania, and Antietam.   </vt:lpstr>
      <vt:lpstr>         Why would American Indians serve in the Union Army? Or in the Confederate Army? </vt:lpstr>
      <vt:lpstr>Indian Territory and the Civil War</vt:lpstr>
      <vt:lpstr>Outcomes and Legacies </vt:lpstr>
      <vt:lpstr>Treaties and their Provisions: Ration Day – Dependency, Despair and Desperation  Minnesota – “Great Sioux Uprising”, 1862</vt:lpstr>
      <vt:lpstr>PowerPoint Presentation</vt:lpstr>
      <vt:lpstr>PowerPoint Presentation</vt:lpstr>
      <vt:lpstr>PowerPoint Presentation</vt:lpstr>
      <vt:lpstr>Concentration:"We are not going to let a few thieving, ragged Indians check and stop the progress of the railroads.... I regard the railroad as the most important element now in progress to facilitate the military interests of our Frontier…. All Indians who are not on reservations are hostile and will remain so until killed off.“ --  General William T. Sherman </vt:lpstr>
      <vt:lpstr>  The Paris Commune (1871)  in Native America? Indian reds as communists.  Tribalism as Communism    </vt:lpstr>
      <vt:lpstr>PowerPoint Presentation</vt:lpstr>
      <vt:lpstr>Remaking the Frontier/The American Nation: New Species – human, flora, fauna</vt:lpstr>
      <vt:lpstr>Transforming the West Buffalo and Cattle</vt:lpstr>
      <vt:lpstr>Further pest control – prairie dogs</vt:lpstr>
      <vt:lpstr>THEMES   American Cattle: cattle-capital (“stock of life”) Investment syndicates – Britain, Europe  (“America for Americans”)    Public Domain; Free Range;  Free grass    Simultaneous growth of Cattle industry –     90k to 500k in Wyoming from 1874-1880;     5 million by 1884 in West.   Technologies:                Barbed wire, 1873  Refrigeration, 1875 </vt:lpstr>
      <vt:lpstr>    Avenging Custer:  Wounded Knee, Dec.1890  </vt:lpstr>
      <vt:lpstr>PowerPoint Presentation</vt:lpstr>
      <vt:lpstr>  </vt:lpstr>
      <vt:lpstr>Change or Continuity in the Philippines, 1900</vt:lpstr>
      <vt:lpstr>PowerPoint Presentation</vt:lpstr>
      <vt:lpstr>PowerPoint Presentation</vt:lpstr>
      <vt:lpstr>PowerPoint Presentation</vt:lpstr>
      <vt:lpstr>PowerPoint Presentation</vt:lpstr>
      <vt:lpstr>The Makeover</vt:lpstr>
      <vt:lpstr>PowerPoint Presentation</vt:lpstr>
      <vt:lpstr>Settlement in the West</vt:lpstr>
      <vt:lpstr>Allotment Essentials</vt:lpstr>
      <vt:lpstr>PowerPoint Presentation</vt:lpstr>
      <vt:lpstr>PowerPoint Presentation</vt:lpstr>
      <vt:lpstr>                               Albert Bierstadt and the West</vt:lpstr>
      <vt:lpstr>Surveying Yellowstone in 1871</vt:lpstr>
      <vt:lpstr>PowerPoint Presentation</vt:lpstr>
      <vt:lpstr> </vt:lpstr>
      <vt:lpstr>Questions</vt:lpstr>
      <vt:lpstr>PowerPoint Presentation</vt:lpstr>
      <vt:lpstr>New Frontiers  </vt:lpstr>
      <vt:lpstr>PowerPoint Presentation</vt:lpstr>
      <vt:lpstr>PowerPoint Presentation</vt:lpstr>
      <vt:lpstr>PowerPoint Presentation</vt:lpstr>
      <vt:lpstr>PowerPoint Presentation</vt:lpstr>
      <vt:lpstr>PowerPoint Presentation</vt:lpstr>
      <vt:lpstr>waterboarding</vt:lpstr>
    </vt:vector>
  </TitlesOfParts>
  <Company>Villanova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Wildcat</dc:creator>
  <cp:lastModifiedBy>Wildcat</cp:lastModifiedBy>
  <cp:revision>126</cp:revision>
  <dcterms:created xsi:type="dcterms:W3CDTF">2011-04-19T19:49:49Z</dcterms:created>
  <dcterms:modified xsi:type="dcterms:W3CDTF">2012-06-21T12:39:50Z</dcterms:modified>
</cp:coreProperties>
</file>