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343" r:id="rId2"/>
    <p:sldId id="351" r:id="rId3"/>
    <p:sldId id="328" r:id="rId4"/>
    <p:sldId id="329" r:id="rId5"/>
    <p:sldId id="330" r:id="rId6"/>
    <p:sldId id="331" r:id="rId7"/>
    <p:sldId id="342" r:id="rId8"/>
    <p:sldId id="332" r:id="rId9"/>
    <p:sldId id="344" r:id="rId10"/>
    <p:sldId id="336" r:id="rId11"/>
    <p:sldId id="340" r:id="rId12"/>
    <p:sldId id="337" r:id="rId13"/>
    <p:sldId id="350" r:id="rId14"/>
    <p:sldId id="338" r:id="rId15"/>
    <p:sldId id="339" r:id="rId16"/>
    <p:sldId id="347" r:id="rId17"/>
    <p:sldId id="348" r:id="rId18"/>
    <p:sldId id="34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Osaka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Osaka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Osaka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Osaka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Osaka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rgbClr val="FFFF00"/>
        </a:solidFill>
        <a:latin typeface="Comic Sans MS" pitchFamily="66" charset="0"/>
        <a:ea typeface="Osaka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rgbClr val="FFFF00"/>
        </a:solidFill>
        <a:latin typeface="Comic Sans MS" pitchFamily="66" charset="0"/>
        <a:ea typeface="Osaka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rgbClr val="FFFF00"/>
        </a:solidFill>
        <a:latin typeface="Comic Sans MS" pitchFamily="66" charset="0"/>
        <a:ea typeface="Osaka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rgbClr val="FFFF00"/>
        </a:solidFill>
        <a:latin typeface="Comic Sans MS" pitchFamily="66" charset="0"/>
        <a:ea typeface="Osaka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3300"/>
    <a:srgbClr val="0033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 autoAdjust="0"/>
  </p:normalViewPr>
  <p:slideViewPr>
    <p:cSldViewPr>
      <p:cViewPr>
        <p:scale>
          <a:sx n="91" d="100"/>
          <a:sy n="91" d="100"/>
        </p:scale>
        <p:origin x="-444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04"/>
    </p:cViewPr>
  </p:sorterViewPr>
  <p:notesViewPr>
    <p:cSldViewPr>
      <p:cViewPr>
        <p:scale>
          <a:sx n="100" d="100"/>
          <a:sy n="100" d="100"/>
        </p:scale>
        <p:origin x="-183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Placard Condensed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Placard Condensed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Placard Condensed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Placard Condensed" pitchFamily="34" charset="0"/>
                <a:ea typeface="+mn-ea"/>
              </a:defRPr>
            </a:lvl1pPr>
          </a:lstStyle>
          <a:p>
            <a:pPr>
              <a:defRPr/>
            </a:pPr>
            <a:fld id="{20E3E0C0-BA6E-49F0-B841-2EE39A5B2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10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Placard Condensed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Placard Condensed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Placard Condensed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Placard Condensed" pitchFamily="34" charset="0"/>
                <a:ea typeface="+mn-ea"/>
              </a:defRPr>
            </a:lvl1pPr>
          </a:lstStyle>
          <a:p>
            <a:pPr>
              <a:defRPr/>
            </a:pPr>
            <a:fld id="{7470742D-869D-446C-90E1-C5E6491F6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32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lacard Condensed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lacard Condensed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lacard Condensed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lacard Condensed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lacard Condensed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7C6E29-7652-4EB9-A2D6-45E6D7D392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C597F5-6E06-4BDC-9B2A-7DCD135EA17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61E964-FA17-407E-B12F-7F4FB13682E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41D667-7E42-4048-8CC5-FA703BC2C23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F89E0A-1A4F-449B-A95F-EB7BF3DF01A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525EF1-D271-44EC-A0B5-3FE43064125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813B32-3948-440E-A6B0-7F7C131F19B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3FCB04-78E3-49BF-B145-343E98374F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BF62D9-AAC5-4A3A-A501-85B0AFE7397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59809B-B0EC-4963-AF5C-97D056A639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DB1FE4-B0C7-4C41-B721-3AC934F3500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14FB17-B684-4896-8585-AA21EAEB66B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CF5AFC-67DA-442C-9C4B-A659960974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BFCBC2-510F-459F-9A11-AE4007BE58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AFB627-C63D-4487-B340-91503718C72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296C26-EA32-4B2A-83B5-B21E06091DF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0BD0F-450F-4BEB-92E8-6974492C2B07}" type="datetime3">
              <a:rPr lang="en-US"/>
              <a:pPr>
                <a:defRPr/>
              </a:pPr>
              <a:t>27 August 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Designing Social Studies Assessment Materials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678E1-54BF-4532-8E2B-B75DC41A8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8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9ACCA-0EDF-41DA-AAD6-19042BB229B9}" type="datetime3">
              <a:rPr lang="en-US"/>
              <a:pPr>
                <a:defRPr/>
              </a:pPr>
              <a:t>27 August 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Designing Social Studies Assessment Materials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AD699-60DF-4374-A033-A32DFC3FA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81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56AB7-94AA-436F-B308-CDEFECBB321A}" type="datetime3">
              <a:rPr lang="en-US"/>
              <a:pPr>
                <a:defRPr/>
              </a:pPr>
              <a:t>27 August 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Designing Social Studies Assessment Materials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F8224-AB99-466E-9AF6-5C686141E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1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166B9-AA17-40DB-9B73-A7366C6C9938}" type="datetime3">
              <a:rPr lang="en-US"/>
              <a:pPr>
                <a:defRPr/>
              </a:pPr>
              <a:t>27 August 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Designing Social Studies Assessment Materials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41B30-1933-45E5-AF13-FB1B02AA8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3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43BB3-F68E-4631-8436-1B166695C409}" type="datetime3">
              <a:rPr lang="en-US"/>
              <a:pPr>
                <a:defRPr/>
              </a:pPr>
              <a:t>27 August 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Designing Social Studies Assessment Materials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64149-85C3-49E8-8127-A4CEED2E7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4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8F8B0-4463-4ED5-9DB2-D1E886F0F36A}" type="datetime3">
              <a:rPr lang="en-US"/>
              <a:pPr>
                <a:defRPr/>
              </a:pPr>
              <a:t>27 August 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Designing Social Studies Assessment Materials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36373-220A-4272-A2D0-674008EC5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8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86FFA-EC69-4E0B-9CAD-4671EF67F677}" type="datetime3">
              <a:rPr lang="en-US"/>
              <a:pPr>
                <a:defRPr/>
              </a:pPr>
              <a:t>27 August 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Designing Social Studies Assessment Materials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1F3E7-3562-40AE-954C-37335C5C8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9190E-5739-463D-88A5-64BE257D6651}" type="datetime3">
              <a:rPr lang="en-US"/>
              <a:pPr>
                <a:defRPr/>
              </a:pPr>
              <a:t>27 August 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Designing Social Studies Assessment Materials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1A94C-F842-4E96-A02C-C78265E65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7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E6299-30FC-4D29-9379-3D19198A5F85}" type="datetime3">
              <a:rPr lang="en-US"/>
              <a:pPr>
                <a:defRPr/>
              </a:pPr>
              <a:t>27 August 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Designing Social Studies Assessment Materials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846AB-72D9-49BA-A814-157559CB7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3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A1EBB-0FDC-48F5-871C-82AE9201261B}" type="datetime3">
              <a:rPr lang="en-US"/>
              <a:pPr>
                <a:defRPr/>
              </a:pPr>
              <a:t>27 August 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Designing Social Studies Assessment Materials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FB936-B63C-4822-BC83-3B81D4FF5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2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4A4BC-EB39-49F7-92BB-1C5C7949AF24}" type="datetime3">
              <a:rPr lang="en-US"/>
              <a:pPr>
                <a:defRPr/>
              </a:pPr>
              <a:t>27 August 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Designing Social Studies Assessment Materials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F33EB-9C6B-4B59-809E-D393FA268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9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FFBF7BA1-6F6E-44AE-B203-3A482A552B00}" type="datetime3">
              <a:rPr lang="en-US"/>
              <a:pPr>
                <a:defRPr/>
              </a:pPr>
              <a:t>27 August 2012</a:t>
            </a:fld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Designing Social Studies Assessment Materials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86227738-4160-48A5-948B-5484C1DD3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1" charset="0"/>
          <a:ea typeface="Osaka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1" charset="0"/>
          <a:ea typeface="Osaka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1" charset="0"/>
          <a:ea typeface="Osaka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1" charset="0"/>
          <a:ea typeface="Osaka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1" charset="0"/>
          <a:ea typeface="Osaka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1" charset="0"/>
          <a:ea typeface="Osaka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1" charset="0"/>
          <a:ea typeface="Osaka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1" charset="0"/>
          <a:ea typeface="Osaka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FF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FF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z="4000" b="1" i="1" smtClean="0">
                <a:solidFill>
                  <a:schemeClr val="tx1"/>
                </a:solidFill>
                <a:latin typeface="Bodoni MT" pitchFamily="18" charset="0"/>
              </a:rPr>
              <a:t>The Lesson Plan Process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b="1" i="1" smtClean="0">
                <a:solidFill>
                  <a:schemeClr val="tx1"/>
                </a:solidFill>
                <a:latin typeface="Bodoni MT" pitchFamily="18" charset="0"/>
              </a:rPr>
              <a:t>The BLaST IU17 Liberty Fellowship</a:t>
            </a:r>
          </a:p>
          <a:p>
            <a:r>
              <a:rPr lang="en-US" sz="2400" b="1" i="1" smtClean="0">
                <a:solidFill>
                  <a:schemeClr val="tx1"/>
                </a:solidFill>
                <a:latin typeface="Bodoni MT" pitchFamily="18" charset="0"/>
              </a:rPr>
              <a:t>September 21.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schemeClr val="tx1"/>
                </a:solidFill>
                <a:latin typeface="Bodoni MT" pitchFamily="18" charset="0"/>
              </a:rPr>
              <a:t>What are the steps in developing</a:t>
            </a:r>
            <a:br>
              <a:rPr lang="en-US" sz="3200" smtClean="0">
                <a:solidFill>
                  <a:schemeClr val="tx1"/>
                </a:solidFill>
                <a:latin typeface="Bodoni MT" pitchFamily="18" charset="0"/>
              </a:rPr>
            </a:br>
            <a:r>
              <a:rPr lang="en-US" sz="3200" smtClean="0">
                <a:solidFill>
                  <a:schemeClr val="tx1"/>
                </a:solidFill>
                <a:latin typeface="Bodoni MT" pitchFamily="18" charset="0"/>
              </a:rPr>
              <a:t> the lesson plan?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“Begin with the end in mind” or the Understanding by Design model</a:t>
            </a:r>
          </a:p>
          <a:p>
            <a:pPr lvl="1"/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Identify desired results (the objectives)</a:t>
            </a:r>
          </a:p>
          <a:p>
            <a:pPr lvl="1"/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Determine acceptable evidence (the assessment)</a:t>
            </a:r>
          </a:p>
          <a:p>
            <a:pPr lvl="1"/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Plan learning experiences and instruction (the activities)</a:t>
            </a:r>
          </a:p>
          <a:p>
            <a:pPr lvl="1">
              <a:buFontTx/>
              <a:buNone/>
            </a:pPr>
            <a:endParaRPr lang="en-US" smtClean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1269" name="Picture 5" descr="Ub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2190750"/>
            <a:ext cx="2887662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schemeClr val="tx1"/>
                </a:solidFill>
                <a:latin typeface="Bodoni MT" pitchFamily="18" charset="0"/>
              </a:rPr>
              <a:t>Identify the lesson objectives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Develop the objectives or outcomes for the lesson.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Ask:  What will students know (the content) and be able to do (the skills) as a result of this lesson?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smtClean="0">
              <a:solidFill>
                <a:schemeClr val="tx1"/>
              </a:solidFill>
              <a:latin typeface="Century Schoolbook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Objectives should be measurable or observable and reflect both content and skill. 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For example, it’s hard to assess whether students “appreciate” something, but you can assess how well a student can explain, describe, etc.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smtClean="0">
              <a:solidFill>
                <a:schemeClr val="tx1"/>
              </a:solidFill>
              <a:latin typeface="Century Schoolbook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Objectives are </a:t>
            </a:r>
            <a:r>
              <a:rPr lang="en-US" sz="2400" u="sng" smtClean="0">
                <a:solidFill>
                  <a:schemeClr val="tx1"/>
                </a:solidFill>
                <a:latin typeface="Century Schoolbook" pitchFamily="18" charset="0"/>
              </a:rPr>
              <a:t>not</a:t>
            </a: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 a description of the methods and activities that will be used in the lesson.</a:t>
            </a:r>
          </a:p>
          <a:p>
            <a:pPr>
              <a:lnSpc>
                <a:spcPct val="90000"/>
              </a:lnSpc>
            </a:pPr>
            <a:endParaRPr lang="en-US" sz="2400" smtClean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schemeClr val="tx1"/>
                </a:solidFill>
                <a:latin typeface="Bodoni MT" pitchFamily="18" charset="0"/>
              </a:rPr>
              <a:t>Bloom’s Taxonomy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n-US" sz="2200" smtClean="0">
              <a:solidFill>
                <a:schemeClr val="tx1"/>
              </a:solidFill>
              <a:latin typeface="Century Schoolbook" pitchFamily="18" charset="0"/>
            </a:endParaRPr>
          </a:p>
          <a:p>
            <a:endParaRPr lang="en-US" sz="2200" smtClean="0">
              <a:solidFill>
                <a:schemeClr val="tx1"/>
              </a:solidFill>
              <a:latin typeface="Century Schoolbook" pitchFamily="18" charset="0"/>
            </a:endParaRPr>
          </a:p>
          <a:p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Content and skill acquisition objectives should utilize the language of one or more of the six levels of Bloom’s Taxonomy.</a:t>
            </a:r>
          </a:p>
          <a:p>
            <a:pPr lvl="1"/>
            <a:endParaRPr lang="en-US" sz="2000" smtClean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1331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3317" name="Picture 4" descr="Bloom's Taxonom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850" y="2505075"/>
            <a:ext cx="353695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433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endParaRPr lang="en-US" sz="20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lvl="1"/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Remembering (define, describe, identify)</a:t>
            </a:r>
          </a:p>
          <a:p>
            <a:pPr lvl="1"/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Understanding (discuss, explain, interpret)</a:t>
            </a:r>
          </a:p>
          <a:p>
            <a:pPr lvl="1"/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Applying (demonstrate, determine, chart)</a:t>
            </a:r>
          </a:p>
          <a:p>
            <a:pPr lvl="1"/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Analyzing (analyze, compare/contrast, differentiate)</a:t>
            </a:r>
          </a:p>
          <a:p>
            <a:pPr lvl="1"/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Evaluating (defend, interpret, argue)</a:t>
            </a:r>
          </a:p>
          <a:p>
            <a:pPr lvl="1"/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Creating (synthesize, organize, create)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schemeClr val="tx1"/>
                </a:solidFill>
                <a:latin typeface="Bodoni MT" pitchFamily="18" charset="0"/>
              </a:rPr>
              <a:t>Determine the Assessment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Assessment is connected to the objectives of the lesson.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The objectives are what students will </a:t>
            </a:r>
            <a:r>
              <a:rPr lang="en-US" sz="2000" b="1" smtClean="0">
                <a:solidFill>
                  <a:schemeClr val="tx1"/>
                </a:solidFill>
                <a:latin typeface="Century Schoolbook" pitchFamily="18" charset="0"/>
              </a:rPr>
              <a:t>know and be able to do</a:t>
            </a:r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, the assessment is how they will </a:t>
            </a:r>
            <a:r>
              <a:rPr lang="en-US" sz="2000" b="1" smtClean="0">
                <a:solidFill>
                  <a:schemeClr val="tx1"/>
                </a:solidFill>
                <a:latin typeface="Century Schoolbook" pitchFamily="18" charset="0"/>
              </a:rPr>
              <a:t>show or demonstrate</a:t>
            </a:r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 what they know and are able to do.</a:t>
            </a:r>
          </a:p>
          <a:p>
            <a:pPr lvl="1">
              <a:lnSpc>
                <a:spcPct val="90000"/>
              </a:lnSpc>
            </a:pPr>
            <a:endParaRPr lang="en-US" sz="1800" smtClean="0">
              <a:solidFill>
                <a:schemeClr val="tx1"/>
              </a:solidFill>
              <a:latin typeface="Century Schoolbook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Planning the assessment </a:t>
            </a:r>
            <a:r>
              <a:rPr lang="en-US" sz="2400" b="1" smtClean="0">
                <a:solidFill>
                  <a:schemeClr val="tx1"/>
                </a:solidFill>
                <a:latin typeface="Century Schoolbook" pitchFamily="18" charset="0"/>
              </a:rPr>
              <a:t>after </a:t>
            </a: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the objectives and </a:t>
            </a:r>
            <a:r>
              <a:rPr lang="en-US" sz="2400" b="1" smtClean="0">
                <a:solidFill>
                  <a:schemeClr val="tx1"/>
                </a:solidFill>
                <a:latin typeface="Century Schoolbook" pitchFamily="18" charset="0"/>
              </a:rPr>
              <a:t>before </a:t>
            </a: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the activities: 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creates a direct connection between the lesson objectives and how they will be assessed. 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helps to identify the activities that will support students in meeting the lesson objectives.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keeps the lesson focused.</a:t>
            </a:r>
          </a:p>
          <a:p>
            <a:pPr lvl="1">
              <a:lnSpc>
                <a:spcPct val="90000"/>
              </a:lnSpc>
            </a:pPr>
            <a:endParaRPr lang="en-US" sz="1800" smtClean="0">
              <a:solidFill>
                <a:schemeClr val="tx1"/>
              </a:solidFill>
              <a:latin typeface="Century Schoolbook" pitchFamily="18" charset="0"/>
            </a:endParaRPr>
          </a:p>
          <a:p>
            <a:pPr>
              <a:lnSpc>
                <a:spcPct val="90000"/>
              </a:lnSpc>
            </a:pPr>
            <a:endParaRPr lang="en-US" sz="2000" smtClean="0">
              <a:solidFill>
                <a:schemeClr val="tx1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schemeClr val="tx1"/>
                </a:solidFill>
                <a:latin typeface="Bodoni MT" pitchFamily="18" charset="0"/>
              </a:rPr>
              <a:t>Plan the Activities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The activities should:</a:t>
            </a:r>
            <a:r>
              <a:rPr lang="en-US" sz="2800" smtClean="0">
                <a:solidFill>
                  <a:schemeClr val="tx1"/>
                </a:solidFill>
                <a:latin typeface="Century Schoolbook" pitchFamily="18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move students toward meeting the lesson objectives.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scaffold or build upon each other.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be differentiated to meet the diverse needs/learning styles of the students.</a:t>
            </a:r>
          </a:p>
          <a:p>
            <a:pPr>
              <a:lnSpc>
                <a:spcPct val="80000"/>
              </a:lnSpc>
            </a:pPr>
            <a:endParaRPr lang="en-US" sz="2400" smtClean="0">
              <a:solidFill>
                <a:schemeClr val="tx2"/>
              </a:solidFill>
              <a:latin typeface="Century Schoolbook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400" smtClean="0">
                <a:solidFill>
                  <a:schemeClr val="tx2"/>
                </a:solidFill>
                <a:latin typeface="Century Schoolbook" pitchFamily="18" charset="0"/>
              </a:rPr>
              <a:t>All of the activities should all relate to the objectives of the lesson.  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  <a:latin typeface="Century Schoolbook" pitchFamily="18" charset="0"/>
              </a:rPr>
              <a:t>If an activity doesn’t tie into an objective, ask why are we doing it?  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  <a:latin typeface="Century Schoolbook" pitchFamily="18" charset="0"/>
              </a:rPr>
              <a:t>If there’s a good reason, add an objective that the activity supports.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  <a:latin typeface="Century Schoolbook" pitchFamily="18" charset="0"/>
              </a:rPr>
              <a:t>If there is no reason, drop the activity.</a:t>
            </a:r>
          </a:p>
          <a:p>
            <a:pPr>
              <a:lnSpc>
                <a:spcPct val="8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Let’s look at the documents you will need to complete:</a:t>
            </a:r>
          </a:p>
          <a:p>
            <a:pPr lvl="1"/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Historical Narrative or Background Essay</a:t>
            </a:r>
          </a:p>
          <a:p>
            <a:pPr lvl="1"/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Lesson Plan Template</a:t>
            </a:r>
          </a:p>
          <a:p>
            <a:pPr lvl="1"/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Lesson Reflection Form</a:t>
            </a:r>
          </a:p>
          <a:p>
            <a:pPr lvl="1"/>
            <a:endParaRPr lang="en-US" sz="2000" smtClean="0">
              <a:solidFill>
                <a:schemeClr val="tx1"/>
              </a:solidFill>
              <a:latin typeface="Century Schoolbook" pitchFamily="18" charset="0"/>
            </a:endParaRPr>
          </a:p>
          <a:p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Let’s look at the timeline for the process.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2000" smtClean="0">
              <a:latin typeface="Century Schoolbook" pitchFamily="18" charset="0"/>
            </a:endParaRPr>
          </a:p>
          <a:p>
            <a:endParaRPr lang="en-US" sz="2000" smtClean="0">
              <a:latin typeface="Century Schoolbook" pitchFamily="18" charset="0"/>
            </a:endParaRPr>
          </a:p>
          <a:p>
            <a:pPr lvl="1">
              <a:buFontTx/>
              <a:buNone/>
            </a:pPr>
            <a:r>
              <a:rPr lang="en-US" smtClean="0">
                <a:solidFill>
                  <a:schemeClr val="tx1"/>
                </a:solidFill>
                <a:latin typeface="Century Schoolbook" pitchFamily="18" charset="0"/>
              </a:rPr>
              <a:t>Please share your:</a:t>
            </a:r>
          </a:p>
          <a:p>
            <a:pPr lvl="2">
              <a:buFontTx/>
              <a:buNone/>
            </a:pPr>
            <a:r>
              <a:rPr lang="en-US" smtClean="0">
                <a:solidFill>
                  <a:schemeClr val="tx1"/>
                </a:solidFill>
                <a:latin typeface="Century Schoolbook" pitchFamily="18" charset="0"/>
              </a:rPr>
              <a:t>-</a:t>
            </a: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Thoughts</a:t>
            </a:r>
          </a:p>
          <a:p>
            <a:pPr lvl="2">
              <a:buFontTx/>
              <a:buNone/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-Questions</a:t>
            </a:r>
          </a:p>
          <a:p>
            <a:pPr lvl="2">
              <a:buFontTx/>
              <a:buNone/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-Concerns</a:t>
            </a:r>
          </a:p>
          <a:p>
            <a:pPr lvl="1">
              <a:buFontTx/>
              <a:buNone/>
            </a:pPr>
            <a:endParaRPr lang="en-US" smtClean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8437" name="Picture 6" descr="thinking-c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905000"/>
            <a:ext cx="3606800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9460" name="Picture 4" descr="thank-you-sign-251x38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304800"/>
            <a:ext cx="4092575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schemeClr val="tx1"/>
                </a:solidFill>
                <a:latin typeface="Bodoni MT" pitchFamily="18" charset="0"/>
              </a:rPr>
              <a:t>What is the purpose of the lesson plan?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The lesson plan:</a:t>
            </a:r>
          </a:p>
          <a:p>
            <a:pPr lvl="1"/>
            <a:r>
              <a:rPr lang="en-US" sz="2200" smtClean="0">
                <a:solidFill>
                  <a:schemeClr val="tx1"/>
                </a:solidFill>
                <a:latin typeface="Century Schoolbook" pitchFamily="18" charset="0"/>
              </a:rPr>
              <a:t>Provides a format for teachers to demonstrate the integration of the content and strategies into their classroom practice (application objective).</a:t>
            </a:r>
          </a:p>
          <a:p>
            <a:pPr lvl="1"/>
            <a:r>
              <a:rPr lang="en-US" sz="2200" smtClean="0">
                <a:solidFill>
                  <a:schemeClr val="tx1"/>
                </a:solidFill>
                <a:latin typeface="Century Schoolbook" pitchFamily="18" charset="0"/>
              </a:rPr>
              <a:t>Provides classroom resources for non-participating teachers to access the content and resources of the grant (dissemination and replication objective).</a:t>
            </a:r>
          </a:p>
          <a:p>
            <a:pPr lvl="1"/>
            <a:r>
              <a:rPr lang="en-US" sz="2200" smtClean="0">
                <a:solidFill>
                  <a:schemeClr val="tx1"/>
                </a:solidFill>
                <a:latin typeface="Century Schoolbook" pitchFamily="18" charset="0"/>
              </a:rPr>
              <a:t>Fulfils the requirements for graduate credit from either Ashland (education) or Southern Oregon (history).</a:t>
            </a:r>
          </a:p>
          <a:p>
            <a:pPr lvl="1"/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schemeClr val="tx1"/>
                </a:solidFill>
                <a:latin typeface="Bodoni MT" pitchFamily="18" charset="0"/>
              </a:rPr>
              <a:t>What are the steps </a:t>
            </a:r>
            <a:br>
              <a:rPr lang="en-US" sz="3200" smtClean="0">
                <a:solidFill>
                  <a:schemeClr val="tx1"/>
                </a:solidFill>
                <a:latin typeface="Bodoni MT" pitchFamily="18" charset="0"/>
              </a:rPr>
            </a:br>
            <a:r>
              <a:rPr lang="en-US" sz="3200" smtClean="0">
                <a:solidFill>
                  <a:schemeClr val="tx1"/>
                </a:solidFill>
                <a:latin typeface="Bodoni MT" pitchFamily="18" charset="0"/>
              </a:rPr>
              <a:t>in lesson plan process?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Teachers work in teams of two to select a content focus from the timeframe for the year.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Using the CICERO website and other research materials, teams write an historical narrative or background essay on the selected time period.</a:t>
            </a:r>
          </a:p>
          <a:p>
            <a:pPr marL="609600" indent="-609600">
              <a:lnSpc>
                <a:spcPct val="9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Teams develop a grade level appropriate lesson plan that focuses on an aspect of the content.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Teams submit the lesson plan to the Project Director for review.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Each member of the team teaches the lesson.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marL="609600" indent="-609600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Teams review and discuss the lesson.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Teams complete the lesson reflection form.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Teams review and discuss the feedback and make adjustments to the lesson.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Teams share their research and lesson with their colleagues on the school or district level. 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smtClean="0">
              <a:solidFill>
                <a:schemeClr val="tx1"/>
              </a:solidFill>
              <a:latin typeface="Century Schoolbook" pitchFamily="18" charset="0"/>
            </a:endParaRPr>
          </a:p>
          <a:p>
            <a:pPr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Teams share their experience with their colleagues at the next TAH colloquium for feedback.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Teams make revisions to the narrative and lesson using the templates on their grant website and publish the lesson on that website.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The following year teams revisit the lesson and make additional refinements.</a:t>
            </a:r>
          </a:p>
          <a:p>
            <a:pPr marL="609600" indent="-609600">
              <a:lnSpc>
                <a:spcPct val="9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schemeClr val="tx1"/>
                </a:solidFill>
                <a:latin typeface="Bodoni MT" pitchFamily="18" charset="0"/>
              </a:rPr>
              <a:t>What is the lesson format?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smtClean="0">
                <a:solidFill>
                  <a:schemeClr val="tx1"/>
                </a:solidFill>
                <a:latin typeface="Century Schoolbook" pitchFamily="18" charset="0"/>
              </a:rPr>
              <a:t>All lesson plans should include the following components:</a:t>
            </a:r>
          </a:p>
          <a:p>
            <a:pPr lvl="1"/>
            <a:r>
              <a:rPr lang="en-US" sz="1900" smtClean="0">
                <a:solidFill>
                  <a:schemeClr val="tx1"/>
                </a:solidFill>
                <a:latin typeface="Century Schoolbook" pitchFamily="18" charset="0"/>
              </a:rPr>
              <a:t>An Essential Question</a:t>
            </a:r>
          </a:p>
          <a:p>
            <a:pPr lvl="1"/>
            <a:r>
              <a:rPr lang="en-US" sz="1900" smtClean="0">
                <a:solidFill>
                  <a:schemeClr val="tx1"/>
                </a:solidFill>
                <a:latin typeface="Century Schoolbook" pitchFamily="18" charset="0"/>
              </a:rPr>
              <a:t>The Pennsylvania State Standards addressed in the lesson</a:t>
            </a:r>
          </a:p>
          <a:p>
            <a:pPr lvl="1"/>
            <a:r>
              <a:rPr lang="en-US" sz="1900" smtClean="0">
                <a:solidFill>
                  <a:schemeClr val="tx1"/>
                </a:solidFill>
                <a:latin typeface="Century Schoolbook" pitchFamily="18" charset="0"/>
              </a:rPr>
              <a:t>Lesson Objectives</a:t>
            </a:r>
          </a:p>
          <a:p>
            <a:pPr lvl="1"/>
            <a:r>
              <a:rPr lang="en-US" sz="1900" smtClean="0">
                <a:solidFill>
                  <a:schemeClr val="tx1"/>
                </a:solidFill>
                <a:latin typeface="Century Schoolbook" pitchFamily="18" charset="0"/>
              </a:rPr>
              <a:t>Vocabulary/ Key Terms</a:t>
            </a:r>
          </a:p>
          <a:p>
            <a:pPr lvl="1"/>
            <a:r>
              <a:rPr lang="en-US" sz="1900" smtClean="0">
                <a:solidFill>
                  <a:schemeClr val="tx1"/>
                </a:solidFill>
                <a:latin typeface="Century Schoolbook" pitchFamily="18" charset="0"/>
              </a:rPr>
              <a:t>Historical Background</a:t>
            </a:r>
          </a:p>
          <a:p>
            <a:pPr lvl="1"/>
            <a:r>
              <a:rPr lang="en-US" sz="1900" smtClean="0">
                <a:solidFill>
                  <a:schemeClr val="tx1"/>
                </a:solidFill>
                <a:latin typeface="Century Schoolbook" pitchFamily="18" charset="0"/>
              </a:rPr>
              <a:t>Procedures and Activities</a:t>
            </a:r>
          </a:p>
          <a:p>
            <a:pPr lvl="1"/>
            <a:r>
              <a:rPr lang="en-US" sz="1900" smtClean="0">
                <a:solidFill>
                  <a:schemeClr val="tx1"/>
                </a:solidFill>
                <a:latin typeface="Century Schoolbook" pitchFamily="18" charset="0"/>
              </a:rPr>
              <a:t>Strategies for Differentiation</a:t>
            </a:r>
          </a:p>
          <a:p>
            <a:pPr lvl="1"/>
            <a:r>
              <a:rPr lang="en-US" sz="1900" smtClean="0">
                <a:solidFill>
                  <a:schemeClr val="tx1"/>
                </a:solidFill>
                <a:latin typeface="Century Schoolbook" pitchFamily="18" charset="0"/>
              </a:rPr>
              <a:t>Assessment (Formative and Summative)</a:t>
            </a:r>
          </a:p>
          <a:p>
            <a:pPr lvl="1"/>
            <a:r>
              <a:rPr lang="en-US" sz="1900" smtClean="0">
                <a:solidFill>
                  <a:schemeClr val="tx1"/>
                </a:solidFill>
                <a:latin typeface="Century Schoolbook" pitchFamily="18" charset="0"/>
              </a:rPr>
              <a:t>Materials and Resources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schemeClr val="tx1"/>
                </a:solidFill>
                <a:latin typeface="Bodoni MT" pitchFamily="18" charset="0"/>
              </a:rPr>
              <a:t>What is the Historical Content Narrative?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The historical content narrative or background essay reflects your research on the content focus of your choice. </a:t>
            </a:r>
          </a:p>
          <a:p>
            <a:pPr>
              <a:lnSpc>
                <a:spcPct val="8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The narrative or essay provides the context for your lesson and the background for colleagues who might use the lesson in their classrooms.</a:t>
            </a:r>
          </a:p>
          <a:p>
            <a:pPr>
              <a:lnSpc>
                <a:spcPct val="8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The research should reflect multiple sources and different interpretations of the historical period.</a:t>
            </a:r>
          </a:p>
          <a:p>
            <a:pPr>
              <a:lnSpc>
                <a:spcPct val="8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>
              <a:lnSpc>
                <a:spcPct val="80000"/>
              </a:lnSpc>
            </a:pPr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pPr>
              <a:lnSpc>
                <a:spcPct val="80000"/>
              </a:lnSpc>
            </a:pPr>
            <a:endParaRPr lang="en-US" sz="2000" smtClean="0">
              <a:solidFill>
                <a:schemeClr val="tx1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This background is essential so that teachers</a:t>
            </a:r>
          </a:p>
          <a:p>
            <a:pPr lvl="1"/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 have a clear and detailed understanding of the topic</a:t>
            </a:r>
          </a:p>
          <a:p>
            <a:pPr lvl="1"/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can teach it effectively, and </a:t>
            </a:r>
          </a:p>
          <a:p>
            <a:pPr lvl="1"/>
            <a:r>
              <a:rPr lang="en-US" sz="2000" smtClean="0">
                <a:solidFill>
                  <a:schemeClr val="tx1"/>
                </a:solidFill>
                <a:latin typeface="Century Schoolbook" pitchFamily="18" charset="0"/>
              </a:rPr>
              <a:t>respond to student questions.</a:t>
            </a:r>
          </a:p>
          <a:p>
            <a:endParaRPr lang="en-US" sz="2400" smtClean="0">
              <a:solidFill>
                <a:schemeClr val="tx1"/>
              </a:solidFill>
              <a:latin typeface="Century Schoolbook" pitchFamily="18" charset="0"/>
            </a:endParaRPr>
          </a:p>
          <a:p>
            <a:r>
              <a:rPr lang="en-US" sz="2400" smtClean="0">
                <a:solidFill>
                  <a:schemeClr val="tx1"/>
                </a:solidFill>
                <a:latin typeface="Century Schoolbook" pitchFamily="18" charset="0"/>
              </a:rPr>
              <a:t>The narrative or essay must include the Binary Paideia for the time period.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Comic Sans MS"/>
        <a:ea typeface="Osaka"/>
        <a:cs typeface=""/>
      </a:majorFont>
      <a:minorFont>
        <a:latin typeface="Comic Sans M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mic Sans M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mic Sans MS" pitchFamily="1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1680</TotalTime>
  <Words>865</Words>
  <Application>Microsoft Office PowerPoint</Application>
  <PresentationFormat>On-screen Show (4:3)</PresentationFormat>
  <Paragraphs>133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Comic Sans MS</vt:lpstr>
      <vt:lpstr>Osaka</vt:lpstr>
      <vt:lpstr>Arial</vt:lpstr>
      <vt:lpstr>Placard Condensed</vt:lpstr>
      <vt:lpstr>Bodoni MT</vt:lpstr>
      <vt:lpstr>Century Schoolbook</vt:lpstr>
      <vt:lpstr>Blank Presentation</vt:lpstr>
      <vt:lpstr>The Lesson Plan Process</vt:lpstr>
      <vt:lpstr>What is the purpose of the lesson plan?</vt:lpstr>
      <vt:lpstr>What are the steps  in lesson plan process?</vt:lpstr>
      <vt:lpstr>PowerPoint Presentation</vt:lpstr>
      <vt:lpstr>PowerPoint Presentation</vt:lpstr>
      <vt:lpstr>PowerPoint Presentation</vt:lpstr>
      <vt:lpstr>What is the lesson format?</vt:lpstr>
      <vt:lpstr>What is the Historical Content Narrative?</vt:lpstr>
      <vt:lpstr>PowerPoint Presentation</vt:lpstr>
      <vt:lpstr>What are the steps in developing  the lesson plan?</vt:lpstr>
      <vt:lpstr>Identify the lesson objectives</vt:lpstr>
      <vt:lpstr>Bloom’s Taxonomy</vt:lpstr>
      <vt:lpstr>PowerPoint Presentation</vt:lpstr>
      <vt:lpstr>Determine the Assessment</vt:lpstr>
      <vt:lpstr>Plan the Activities</vt:lpstr>
      <vt:lpstr>PowerPoint Presentation</vt:lpstr>
      <vt:lpstr>PowerPoint Presentation</vt:lpstr>
      <vt:lpstr>PowerPoint Presentation</vt:lpstr>
    </vt:vector>
  </TitlesOfParts>
  <Company>Nationa Council of Economic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Social Studies Assessment Materials</dc:title>
  <dc:creator>John LeFeber</dc:creator>
  <cp:lastModifiedBy>Larry Potash</cp:lastModifiedBy>
  <cp:revision>176</cp:revision>
  <dcterms:created xsi:type="dcterms:W3CDTF">2000-12-08T17:15:15Z</dcterms:created>
  <dcterms:modified xsi:type="dcterms:W3CDTF">2012-08-27T19:25:37Z</dcterms:modified>
</cp:coreProperties>
</file>