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0"/>
  </p:notesMasterIdLst>
  <p:sldIdLst>
    <p:sldId id="262" r:id="rId2"/>
    <p:sldId id="263" r:id="rId3"/>
    <p:sldId id="256" r:id="rId4"/>
    <p:sldId id="257" r:id="rId5"/>
    <p:sldId id="258" r:id="rId6"/>
    <p:sldId id="259" r:id="rId7"/>
    <p:sldId id="261" r:id="rId8"/>
    <p:sldId id="260" r:id="rId9"/>
    <p:sldId id="264" r:id="rId10"/>
    <p:sldId id="265" r:id="rId11"/>
    <p:sldId id="272" r:id="rId12"/>
    <p:sldId id="267" r:id="rId13"/>
    <p:sldId id="273" r:id="rId14"/>
    <p:sldId id="274" r:id="rId15"/>
    <p:sldId id="268" r:id="rId16"/>
    <p:sldId id="269" r:id="rId17"/>
    <p:sldId id="270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10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66ADB-C08A-CA4B-8B84-34CFC45B4D5A}" type="datetimeFigureOut">
              <a:rPr lang="en-US" smtClean="0"/>
              <a:pPr/>
              <a:t>3/25/13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3E4D67-B4B0-B440-8F47-4C5D230F6D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A4A2B3-67A1-F648-AE7D-A751FA5205E0}" type="slidenum">
              <a:rPr lang="en-US"/>
              <a:pPr/>
              <a:t>3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C86A4-D336-B64B-A63D-85914F16606B}" type="datetimeFigureOut">
              <a:rPr lang="en-US" smtClean="0"/>
              <a:pPr/>
              <a:t>3/25/13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B13E-46BF-504C-A274-E247368590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C86A4-D336-B64B-A63D-85914F16606B}" type="datetimeFigureOut">
              <a:rPr lang="en-US" smtClean="0"/>
              <a:pPr/>
              <a:t>3/25/13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B13E-46BF-504C-A274-E247368590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C86A4-D336-B64B-A63D-85914F16606B}" type="datetimeFigureOut">
              <a:rPr lang="en-US" smtClean="0"/>
              <a:pPr/>
              <a:t>3/25/13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B13E-46BF-504C-A274-E247368590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C86A4-D336-B64B-A63D-85914F16606B}" type="datetimeFigureOut">
              <a:rPr lang="en-US" smtClean="0"/>
              <a:pPr/>
              <a:t>3/25/13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B13E-46BF-504C-A274-E247368590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C86A4-D336-B64B-A63D-85914F16606B}" type="datetimeFigureOut">
              <a:rPr lang="en-US" smtClean="0"/>
              <a:pPr/>
              <a:t>3/25/13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B13E-46BF-504C-A274-E247368590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C86A4-D336-B64B-A63D-85914F16606B}" type="datetimeFigureOut">
              <a:rPr lang="en-US" smtClean="0"/>
              <a:pPr/>
              <a:t>3/25/13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B13E-46BF-504C-A274-E247368590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C86A4-D336-B64B-A63D-85914F16606B}" type="datetimeFigureOut">
              <a:rPr lang="en-US" smtClean="0"/>
              <a:pPr/>
              <a:t>3/25/13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B13E-46BF-504C-A274-E247368590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C86A4-D336-B64B-A63D-85914F16606B}" type="datetimeFigureOut">
              <a:rPr lang="en-US" smtClean="0"/>
              <a:pPr/>
              <a:t>3/25/13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B13E-46BF-504C-A274-E247368590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C86A4-D336-B64B-A63D-85914F16606B}" type="datetimeFigureOut">
              <a:rPr lang="en-US" smtClean="0"/>
              <a:pPr/>
              <a:t>3/25/13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B13E-46BF-504C-A274-E247368590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C86A4-D336-B64B-A63D-85914F16606B}" type="datetimeFigureOut">
              <a:rPr lang="en-US" smtClean="0"/>
              <a:pPr/>
              <a:t>3/25/13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B13E-46BF-504C-A274-E247368590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C86A4-D336-B64B-A63D-85914F16606B}" type="datetimeFigureOut">
              <a:rPr lang="en-US" smtClean="0"/>
              <a:pPr/>
              <a:t>3/25/13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B13E-46BF-504C-A274-E247368590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C86A4-D336-B64B-A63D-85914F16606B}" type="datetimeFigureOut">
              <a:rPr lang="en-US" smtClean="0"/>
              <a:pPr/>
              <a:t>3/25/13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1B13E-46BF-504C-A274-E247368590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ccbolton/Documents/Kennedy%20addresses%20the%20nation%20on%20the%20Cuban%20Missile%20Crisis.mov" TargetMode="Externa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3" descr="von braun and saturn v engin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03575"/>
            <a:ext cx="4872038" cy="3654425"/>
          </a:xfrm>
          <a:prstGeom prst="rect">
            <a:avLst/>
          </a:prstGeom>
          <a:noFill/>
        </p:spPr>
      </p:pic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1371600" y="0"/>
            <a:ext cx="18288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800" dirty="0">
                <a:latin typeface="Times New Roman" charset="0"/>
              </a:rPr>
              <a:t>Space Race</a:t>
            </a: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5165725" y="4994275"/>
            <a:ext cx="2608406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 dirty="0" err="1">
                <a:latin typeface="Times New Roman" charset="0"/>
              </a:rPr>
              <a:t>Wernher</a:t>
            </a:r>
            <a:r>
              <a:rPr lang="en-US" sz="2400" dirty="0">
                <a:latin typeface="Times New Roman" charset="0"/>
              </a:rPr>
              <a:t> von Braun</a:t>
            </a:r>
          </a:p>
        </p:txBody>
      </p:sp>
      <p:pic>
        <p:nvPicPr>
          <p:cNvPr id="55304" name="Picture 8" descr="gagarin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8013" y="0"/>
            <a:ext cx="4725987" cy="3292475"/>
          </a:xfrm>
          <a:prstGeom prst="rect">
            <a:avLst/>
          </a:prstGeom>
          <a:noFill/>
        </p:spPr>
      </p:pic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1371600" y="1981200"/>
            <a:ext cx="29051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Yuri Gagarin (1961)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/>
      <p:bldP spid="5530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AHJ07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COLD WAR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6148" name="Rectangle 4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dirty="0" smtClean="0">
                <a:ea typeface="ＭＳ Ｐゴシック" charset="-128"/>
                <a:cs typeface="ＭＳ Ｐゴシック" charset="-128"/>
              </a:rPr>
              <a:t>The United States and the Republic of Vietnam (South Vietnam)</a:t>
            </a:r>
          </a:p>
          <a:p>
            <a:pPr lvl="1" eaLnBrk="1" hangingPunct="1"/>
            <a:r>
              <a:rPr lang="en-US" dirty="0" smtClean="0"/>
              <a:t>Ngo </a:t>
            </a:r>
            <a:r>
              <a:rPr lang="en-US" dirty="0" err="1" smtClean="0"/>
              <a:t>Dinh</a:t>
            </a:r>
            <a:r>
              <a:rPr lang="en-US" dirty="0" smtClean="0"/>
              <a:t> Diem</a:t>
            </a:r>
          </a:p>
          <a:p>
            <a:pPr lvl="2" eaLnBrk="1" hangingPunct="1"/>
            <a:r>
              <a:rPr lang="en-US" dirty="0" smtClean="0">
                <a:ea typeface="ＭＳ Ｐゴシック" charset="-128"/>
              </a:rPr>
              <a:t>Blocks national elections</a:t>
            </a:r>
          </a:p>
          <a:p>
            <a:pPr lvl="2" eaLnBrk="1" hangingPunct="1"/>
            <a:r>
              <a:rPr lang="en-US" dirty="0" smtClean="0">
                <a:ea typeface="ＭＳ Ｐゴシック" charset="-128"/>
              </a:rPr>
              <a:t>Unpopular policies</a:t>
            </a:r>
          </a:p>
          <a:p>
            <a:pPr lvl="2" eaLnBrk="1" hangingPunct="1"/>
            <a:r>
              <a:rPr lang="en-US" dirty="0" smtClean="0">
                <a:ea typeface="ＭＳ Ｐゴシック" charset="-128"/>
              </a:rPr>
              <a:t>Rural uprisings (1959)</a:t>
            </a:r>
          </a:p>
          <a:p>
            <a:pPr lvl="1"/>
            <a:r>
              <a:rPr lang="en-US" dirty="0" smtClean="0">
                <a:ea typeface="ＭＳ Ｐゴシック" charset="-128"/>
              </a:rPr>
              <a:t>NLF (Vietcong)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</a:t>
            </a:r>
          </a:p>
          <a:p>
            <a:pPr lvl="1"/>
            <a:r>
              <a:rPr lang="en-US" dirty="0" smtClean="0">
                <a:ea typeface="ＭＳ Ｐゴシック" charset="-128"/>
                <a:cs typeface="ＭＳ Ｐゴシック" charset="-128"/>
              </a:rPr>
              <a:t>Overthrow of Diem (1963)</a:t>
            </a:r>
          </a:p>
          <a:p>
            <a:pPr lvl="1"/>
            <a:endParaRPr lang="en-US" sz="3600" dirty="0" smtClean="0">
              <a:ea typeface="ＭＳ Ｐゴシック" charset="-128"/>
            </a:endParaRPr>
          </a:p>
          <a:p>
            <a:pPr lvl="1"/>
            <a:endParaRPr lang="en-US" sz="3600" dirty="0" smtClean="0">
              <a:ea typeface="ＭＳ Ｐゴシック" charset="-128"/>
            </a:endParaRPr>
          </a:p>
        </p:txBody>
      </p:sp>
      <p:pic>
        <p:nvPicPr>
          <p:cNvPr id="5" name="Picture 4" descr="EisenhowerDie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5325" y="2985562"/>
            <a:ext cx="3698240" cy="3493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/>
          </a:bodyPr>
          <a:lstStyle/>
          <a:p>
            <a:r>
              <a:rPr lang="en-US" dirty="0" smtClean="0"/>
              <a:t>COLD WAR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Tonkin Gulf</a:t>
            </a:r>
          </a:p>
          <a:p>
            <a:r>
              <a:rPr lang="en-US" dirty="0"/>
              <a:t>American Escalation</a:t>
            </a:r>
          </a:p>
          <a:p>
            <a:pPr lvl="1">
              <a:buFontTx/>
              <a:buNone/>
            </a:pPr>
            <a:endParaRPr lang="en-US" dirty="0"/>
          </a:p>
        </p:txBody>
      </p:sp>
      <p:pic>
        <p:nvPicPr>
          <p:cNvPr id="8196" name="Picture 4" descr="AHJ0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3048000"/>
            <a:ext cx="4881563" cy="3660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bldLvl="2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us troop levels in vietnam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0525" y="0"/>
            <a:ext cx="5822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hlink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COLD WAR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200" dirty="0">
                <a:ea typeface="ＭＳ Ｐゴシック" charset="-128"/>
                <a:cs typeface="ＭＳ Ｐゴシック" charset="-128"/>
              </a:rPr>
              <a:t>Cold War concerns shaped U.S. military strategy</a:t>
            </a:r>
          </a:p>
          <a:p>
            <a:pPr eaLnBrk="1" hangingPunct="1"/>
            <a:r>
              <a:rPr lang="en-US" sz="3200" dirty="0">
                <a:ea typeface="ＭＳ Ｐゴシック" charset="-128"/>
                <a:cs typeface="ＭＳ Ｐゴシック" charset="-128"/>
              </a:rPr>
              <a:t>U.S. bombing campaign fails to halt North Vietnam supply routes into South Vietnam</a:t>
            </a:r>
          </a:p>
          <a:p>
            <a:pPr eaLnBrk="1" hangingPunct="1"/>
            <a:r>
              <a:rPr lang="en-US" sz="3200" dirty="0">
                <a:ea typeface="ＭＳ Ｐゴシック" charset="-128"/>
                <a:cs typeface="ＭＳ Ｐゴシック" charset="-128"/>
              </a:rPr>
              <a:t>U.S. ground forces fail to root the Vietcong out of South Vietnam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vietnam defoli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vietnam search and destro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990600"/>
            <a:ext cx="6992938" cy="5245100"/>
          </a:xfrm>
          <a:prstGeom prst="rect">
            <a:avLst/>
          </a:prstGeom>
          <a:noFill/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3124200" y="304800"/>
            <a:ext cx="3005951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Search and Destroy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7126152" y="304800"/>
            <a:ext cx="1140732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My Lai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212725" y="304800"/>
            <a:ext cx="2255996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Free Fire Zone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vietnam tet offen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4557" y="783995"/>
            <a:ext cx="7313613" cy="5484813"/>
          </a:xfrm>
          <a:prstGeom prst="rect">
            <a:avLst/>
          </a:prstGeom>
          <a:noFill/>
        </p:spPr>
      </p:pic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2270125" y="-34925"/>
            <a:ext cx="3098625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 err="1"/>
              <a:t>Tet</a:t>
            </a:r>
            <a:r>
              <a:rPr lang="en-US" sz="2800" dirty="0"/>
              <a:t> Offensive (1968)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chemeClr val="hlink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COLD WAR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>
                <a:ea typeface="ＭＳ Ｐゴシック" charset="-128"/>
                <a:cs typeface="ＭＳ Ｐゴシック" charset="-128"/>
              </a:rPr>
              <a:t>Richard Nixon </a:t>
            </a:r>
          </a:p>
          <a:p>
            <a:pPr lvl="1"/>
            <a:r>
              <a:rPr lang="en-US" dirty="0" err="1"/>
              <a:t>Vietnamization</a:t>
            </a:r>
            <a:endParaRPr lang="en-US" dirty="0"/>
          </a:p>
          <a:p>
            <a:pPr lvl="1"/>
            <a:r>
              <a:rPr lang="en-US" dirty="0"/>
              <a:t>The “madman” strategy</a:t>
            </a:r>
          </a:p>
          <a:p>
            <a:pPr lvl="1"/>
            <a:r>
              <a:rPr lang="en-US" dirty="0"/>
              <a:t>Invasions of Cambodia and Laos</a:t>
            </a:r>
          </a:p>
          <a:p>
            <a:r>
              <a:rPr lang="en-US" sz="3200" dirty="0">
                <a:ea typeface="ＭＳ Ｐゴシック" charset="-128"/>
                <a:cs typeface="ＭＳ Ｐゴシック" charset="-128"/>
              </a:rPr>
              <a:t>American </a:t>
            </a:r>
            <a:r>
              <a:rPr lang="en-US" sz="3200" dirty="0" smtClean="0">
                <a:ea typeface="ＭＳ Ｐゴシック" charset="-128"/>
                <a:cs typeface="ＭＳ Ｐゴシック" charset="-128"/>
              </a:rPr>
              <a:t>Withdrawal</a:t>
            </a:r>
            <a:endParaRPr lang="en-US" sz="3200" dirty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4" descr="john glenn 19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0"/>
            <a:ext cx="4067175" cy="3687763"/>
          </a:xfrm>
          <a:prstGeom prst="rect">
            <a:avLst/>
          </a:prstGeom>
          <a:noFill/>
        </p:spPr>
      </p:pic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2667000" y="990600"/>
            <a:ext cx="1828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John Glenn (1962)</a:t>
            </a:r>
          </a:p>
        </p:txBody>
      </p:sp>
      <p:pic>
        <p:nvPicPr>
          <p:cNvPr id="67590" name="Picture 6" descr="Moon%20land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505200"/>
            <a:ext cx="3811588" cy="3049588"/>
          </a:xfrm>
          <a:prstGeom prst="rect">
            <a:avLst/>
          </a:prstGeom>
          <a:noFill/>
        </p:spPr>
      </p:pic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4708525" y="4383088"/>
            <a:ext cx="286133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Moon Landing (1969) </a:t>
            </a:r>
          </a:p>
          <a:p>
            <a:r>
              <a:rPr lang="en-US" sz="2400" dirty="0"/>
              <a:t>U.S. wins the race</a:t>
            </a:r>
          </a:p>
          <a:p>
            <a:r>
              <a:rPr lang="en-US" sz="2400" dirty="0"/>
              <a:t>Cost:  $21.35 billion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9" grpId="0"/>
      <p:bldP spid="6759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7772400" cy="1143000"/>
          </a:xfrm>
          <a:noFill/>
          <a:ln/>
        </p:spPr>
        <p:txBody>
          <a:bodyPr lIns="92075" tIns="46038" rIns="92075" bIns="46038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COLD WAR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828800"/>
            <a:ext cx="3810000" cy="4114800"/>
          </a:xfrm>
          <a:noFill/>
          <a:ln/>
        </p:spPr>
        <p:txBody>
          <a:bodyPr lIns="92075" tIns="46038" rIns="92075" bIns="46038"/>
          <a:lstStyle/>
          <a:p>
            <a:endParaRPr lang="en-US" sz="2400" dirty="0"/>
          </a:p>
          <a:p>
            <a:r>
              <a:rPr lang="en-US" sz="3200" dirty="0"/>
              <a:t>Berlin Wall (1961)</a:t>
            </a:r>
          </a:p>
          <a:p>
            <a:r>
              <a:rPr lang="en-US" sz="3200" dirty="0"/>
              <a:t>Bay of Pigs</a:t>
            </a:r>
          </a:p>
        </p:txBody>
      </p:sp>
      <p:pic>
        <p:nvPicPr>
          <p:cNvPr id="53252" name="Picture 4" descr="Castro--195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49637" y="2586037"/>
            <a:ext cx="5694363" cy="4271963"/>
          </a:xfrm>
          <a:prstGeom prst="rect">
            <a:avLst/>
          </a:prstGeom>
          <a:noFill/>
        </p:spPr>
      </p:pic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212725" y="5756275"/>
            <a:ext cx="2595332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 dirty="0">
                <a:latin typeface="Times New Roman" charset="0"/>
              </a:rPr>
              <a:t>Fidel Castro (1959)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 descr="castro and sovie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0"/>
            <a:ext cx="7970838" cy="66436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soviet missiles cub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066800"/>
            <a:ext cx="6910388" cy="5129213"/>
          </a:xfrm>
          <a:prstGeom prst="rect">
            <a:avLst/>
          </a:prstGeom>
          <a:noFill/>
        </p:spPr>
      </p:pic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898525" y="346075"/>
            <a:ext cx="4244221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800" dirty="0">
                <a:latin typeface="Times New Roman" charset="0"/>
              </a:rPr>
              <a:t>Cuban Missile Crisis (1962)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 descr="cuban missile crisis 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450850"/>
            <a:ext cx="7259638" cy="64071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ennedy addresses the nation on the Cuban Missile Crisis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81200" y="1524000"/>
            <a:ext cx="5410200" cy="406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457200"/>
            <a:ext cx="7695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Cuban Missile Crisis – JFK Speech, October 22, 1962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 descr="cuban missile crisis blocka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57200"/>
            <a:ext cx="8637588" cy="6070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/>
          </a:bodyPr>
          <a:lstStyle/>
          <a:p>
            <a:r>
              <a:rPr lang="en-US" dirty="0" smtClean="0"/>
              <a:t>COLD WAR</a:t>
            </a:r>
            <a:endParaRPr lang="en-US" dirty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Vietnam</a:t>
            </a:r>
          </a:p>
          <a:p>
            <a:pPr lvl="1"/>
            <a:r>
              <a:rPr lang="en-US" dirty="0"/>
              <a:t>Ho Chi Minh and Vietnamese Revolution</a:t>
            </a:r>
          </a:p>
          <a:p>
            <a:pPr lvl="1"/>
            <a:r>
              <a:rPr lang="en-US" dirty="0"/>
              <a:t>French-Vietnamese War (financed largely by US)</a:t>
            </a:r>
          </a:p>
          <a:p>
            <a:pPr lvl="1"/>
            <a:r>
              <a:rPr lang="en-US" dirty="0"/>
              <a:t>The domino theory</a:t>
            </a:r>
          </a:p>
          <a:p>
            <a:pPr lvl="1"/>
            <a:r>
              <a:rPr lang="en-US" dirty="0"/>
              <a:t>Division of Vietnam (1954)</a:t>
            </a:r>
          </a:p>
        </p:txBody>
      </p:sp>
      <p:pic>
        <p:nvPicPr>
          <p:cNvPr id="4" name="Picture 4" descr="_ho-chi-minh-1950-ap2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64175" y="3395344"/>
            <a:ext cx="3222625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203</Words>
  <Application>Microsoft Macintosh PowerPoint</Application>
  <PresentationFormat>On-screen Show (4:3)</PresentationFormat>
  <Paragraphs>46</Paragraphs>
  <Slides>18</Slides>
  <Notes>1</Notes>
  <HiddenSlides>0</HiddenSlides>
  <MMClips>1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COLD WAR</vt:lpstr>
      <vt:lpstr>Slide 4</vt:lpstr>
      <vt:lpstr>Slide 5</vt:lpstr>
      <vt:lpstr>Slide 6</vt:lpstr>
      <vt:lpstr>Slide 7</vt:lpstr>
      <vt:lpstr>Slide 8</vt:lpstr>
      <vt:lpstr>COLD WAR</vt:lpstr>
      <vt:lpstr>Slide 10</vt:lpstr>
      <vt:lpstr>COLD WAR</vt:lpstr>
      <vt:lpstr>COLD WAR</vt:lpstr>
      <vt:lpstr>Slide 13</vt:lpstr>
      <vt:lpstr> COLD WAR</vt:lpstr>
      <vt:lpstr>Slide 15</vt:lpstr>
      <vt:lpstr>Slide 16</vt:lpstr>
      <vt:lpstr>Slide 17</vt:lpstr>
      <vt:lpstr> COLD WAR</vt:lpstr>
    </vt:vector>
  </TitlesOfParts>
  <Company>UNCG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COLD WAR</dc:title>
  <dc:creator>charles bolton</dc:creator>
  <cp:lastModifiedBy>charles bolton</cp:lastModifiedBy>
  <cp:revision>4</cp:revision>
  <dcterms:created xsi:type="dcterms:W3CDTF">2013-03-25T18:19:54Z</dcterms:created>
  <dcterms:modified xsi:type="dcterms:W3CDTF">2013-03-25T18:22:11Z</dcterms:modified>
</cp:coreProperties>
</file>