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8" r:id="rId5"/>
    <p:sldId id="267" r:id="rId6"/>
    <p:sldId id="273" r:id="rId7"/>
    <p:sldId id="281" r:id="rId8"/>
    <p:sldId id="257" r:id="rId9"/>
    <p:sldId id="271" r:id="rId10"/>
    <p:sldId id="269" r:id="rId11"/>
    <p:sldId id="265" r:id="rId12"/>
    <p:sldId id="275" r:id="rId13"/>
    <p:sldId id="260" r:id="rId14"/>
    <p:sldId id="278" r:id="rId15"/>
    <p:sldId id="280" r:id="rId16"/>
    <p:sldId id="279" r:id="rId17"/>
    <p:sldId id="276" r:id="rId18"/>
    <p:sldId id="282" r:id="rId19"/>
    <p:sldId id="277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Solid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BLaST TAH</a:t>
            </a:r>
          </a:p>
          <a:p>
            <a:r>
              <a:rPr lang="en-US" dirty="0" smtClean="0"/>
              <a:t>June,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3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orge-wallace_1710856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49" y="522222"/>
            <a:ext cx="6292399" cy="3939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732" y="5228956"/>
            <a:ext cx="739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</a:t>
            </a:r>
            <a:r>
              <a:rPr lang="en-US" b="1" dirty="0"/>
              <a:t>I draw the line in the dust and toss the gauntlet before the feet of tyranny … and I say … segregation now … segregation tomorrow … segregation forever.</a:t>
            </a:r>
            <a:r>
              <a:rPr lang="en-US" b="1" dirty="0" smtClean="0"/>
              <a:t>”</a:t>
            </a:r>
          </a:p>
          <a:p>
            <a:r>
              <a:rPr lang="en-US" b="1" dirty="0"/>
              <a:t>	</a:t>
            </a:r>
            <a:r>
              <a:rPr lang="en-US" b="1" dirty="0" smtClean="0"/>
              <a:t>	-George C. Wallace, Inaugural Address, 1962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486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lacecom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89" y="697958"/>
            <a:ext cx="7970997" cy="5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6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1630927_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05" y="165100"/>
            <a:ext cx="4696296" cy="6187370"/>
          </a:xfrm>
          <a:prstGeom prst="rect">
            <a:avLst/>
          </a:prstGeom>
        </p:spPr>
      </p:pic>
      <p:pic>
        <p:nvPicPr>
          <p:cNvPr id="3" name="Picture 2" descr="16th_Street_Baptist_Church_bombing_gir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" y="428697"/>
            <a:ext cx="3948430" cy="55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6" y="947035"/>
            <a:ext cx="7620000" cy="490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6005" y="293792"/>
            <a:ext cx="2919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1968 Presidential Election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340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bj_sma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2" y="95853"/>
            <a:ext cx="5623390" cy="3690350"/>
          </a:xfrm>
          <a:prstGeom prst="rect">
            <a:avLst/>
          </a:prstGeom>
        </p:spPr>
      </p:pic>
      <p:pic>
        <p:nvPicPr>
          <p:cNvPr id="3" name="Picture 2" descr="foodstamp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53" y="4014093"/>
            <a:ext cx="3050847" cy="2611525"/>
          </a:xfrm>
          <a:prstGeom prst="rect">
            <a:avLst/>
          </a:prstGeom>
        </p:spPr>
      </p:pic>
      <p:pic>
        <p:nvPicPr>
          <p:cNvPr id="4" name="Picture 3" descr="pov_233-15a-WH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19" y="3870130"/>
            <a:ext cx="3784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97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o_the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386"/>
            <a:ext cx="914400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9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ng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5" y="781074"/>
            <a:ext cx="73152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1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03465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1" y="203688"/>
            <a:ext cx="4382589" cy="6450623"/>
          </a:xfrm>
          <a:prstGeom prst="rect">
            <a:avLst/>
          </a:prstGeom>
        </p:spPr>
      </p:pic>
      <p:pic>
        <p:nvPicPr>
          <p:cNvPr id="3" name="Picture 2" descr="shoemaker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87" y="359450"/>
            <a:ext cx="4897307" cy="59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57527306_8a260dff2c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8" y="536297"/>
            <a:ext cx="8128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2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_stop_lbj's_war_anti_vietnam_demo_1965_vietnam_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2" y="813986"/>
            <a:ext cx="81280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1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939" y="335486"/>
            <a:ext cx="5034514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I.  </a:t>
            </a:r>
            <a:r>
              <a:rPr lang="en-US" b="1" u="sng" dirty="0"/>
              <a:t>LBJ: the big picture</a:t>
            </a:r>
            <a:r>
              <a:rPr lang="en-US" b="1" dirty="0"/>
              <a:t>  </a:t>
            </a:r>
          </a:p>
          <a:p>
            <a:pPr lvl="0"/>
            <a:r>
              <a:rPr lang="en-US" b="1" dirty="0" smtClean="0"/>
              <a:t>	A.  Democratic </a:t>
            </a:r>
            <a:r>
              <a:rPr lang="en-US" b="1" dirty="0"/>
              <a:t>Party</a:t>
            </a:r>
          </a:p>
          <a:p>
            <a:pPr lvl="0"/>
            <a:r>
              <a:rPr lang="en-US" b="1" dirty="0" smtClean="0"/>
              <a:t>	B.  Domestic </a:t>
            </a:r>
            <a:r>
              <a:rPr lang="en-US" b="1" dirty="0"/>
              <a:t>policies</a:t>
            </a:r>
          </a:p>
          <a:p>
            <a:pPr lvl="0"/>
            <a:r>
              <a:rPr lang="en-US" b="1" dirty="0" smtClean="0"/>
              <a:t>	C.  Foreign </a:t>
            </a:r>
            <a:r>
              <a:rPr lang="en-US" b="1" dirty="0"/>
              <a:t>policies</a:t>
            </a:r>
          </a:p>
          <a:p>
            <a:r>
              <a:rPr lang="en-US" b="1" dirty="0"/>
              <a:t>II.  </a:t>
            </a:r>
            <a:r>
              <a:rPr lang="en-US" b="1" u="sng" dirty="0"/>
              <a:t>Civil Rights and the Divided Democratic Party</a:t>
            </a:r>
            <a:r>
              <a:rPr lang="en-US" b="1" dirty="0"/>
              <a:t> </a:t>
            </a:r>
          </a:p>
          <a:p>
            <a:pPr lvl="0"/>
            <a:r>
              <a:rPr lang="en-US" b="1" dirty="0" smtClean="0"/>
              <a:t>	A.  LBJ </a:t>
            </a:r>
            <a:r>
              <a:rPr lang="en-US" b="1" dirty="0"/>
              <a:t>v. George Wallace</a:t>
            </a:r>
          </a:p>
          <a:p>
            <a:pPr lvl="0"/>
            <a:r>
              <a:rPr lang="en-US" b="1" dirty="0" smtClean="0"/>
              <a:t>	B.  Inspiration</a:t>
            </a:r>
            <a:endParaRPr lang="en-US" b="1" dirty="0"/>
          </a:p>
          <a:p>
            <a:pPr lvl="0"/>
            <a:r>
              <a:rPr lang="en-US" b="1" dirty="0" smtClean="0"/>
              <a:t>	C.  The </a:t>
            </a:r>
            <a:r>
              <a:rPr lang="en-US" b="1" dirty="0"/>
              <a:t>Johnson Treatment </a:t>
            </a:r>
          </a:p>
          <a:p>
            <a:pPr lvl="0"/>
            <a:r>
              <a:rPr lang="en-US" b="1" dirty="0" smtClean="0"/>
              <a:t>	D.  Civil </a:t>
            </a:r>
            <a:r>
              <a:rPr lang="en-US" b="1" dirty="0"/>
              <a:t>Rights</a:t>
            </a:r>
          </a:p>
          <a:p>
            <a:pPr lvl="0"/>
            <a:r>
              <a:rPr lang="en-US" b="1" dirty="0" smtClean="0"/>
              <a:t>	E.  Optimism </a:t>
            </a:r>
            <a:r>
              <a:rPr lang="en-US" b="1" dirty="0"/>
              <a:t>of 1964.</a:t>
            </a:r>
          </a:p>
          <a:p>
            <a:pPr lvl="0"/>
            <a:r>
              <a:rPr lang="en-US" b="1" dirty="0"/>
              <a:t>	</a:t>
            </a:r>
            <a:r>
              <a:rPr lang="en-US" b="1" dirty="0" smtClean="0"/>
              <a:t>F.  George </a:t>
            </a:r>
            <a:r>
              <a:rPr lang="en-US" b="1" dirty="0"/>
              <a:t>Wallace.</a:t>
            </a:r>
          </a:p>
          <a:p>
            <a:r>
              <a:rPr lang="en-US" b="1" dirty="0"/>
              <a:t>III.  </a:t>
            </a:r>
            <a:r>
              <a:rPr lang="en-US" b="1" u="sng" dirty="0"/>
              <a:t>Domestic policies</a:t>
            </a:r>
            <a:endParaRPr lang="en-US" b="1" dirty="0"/>
          </a:p>
          <a:p>
            <a:pPr lvl="0"/>
            <a:r>
              <a:rPr lang="en-US" b="1" dirty="0" smtClean="0"/>
              <a:t>	A.  War </a:t>
            </a:r>
            <a:r>
              <a:rPr lang="en-US" b="1" dirty="0"/>
              <a:t>on poverty  </a:t>
            </a:r>
          </a:p>
          <a:p>
            <a:pPr lvl="0"/>
            <a:r>
              <a:rPr lang="en-US" b="1" dirty="0" smtClean="0"/>
              <a:t>	B.  Medicare</a:t>
            </a:r>
            <a:r>
              <a:rPr lang="en-US" b="1" dirty="0"/>
              <a:t>/Medicaid.</a:t>
            </a:r>
          </a:p>
          <a:p>
            <a:pPr lvl="0"/>
            <a:r>
              <a:rPr lang="en-US" b="1" dirty="0" smtClean="0"/>
              <a:t>	C.  Liabilities</a:t>
            </a:r>
            <a:endParaRPr lang="en-US" b="1" dirty="0"/>
          </a:p>
          <a:p>
            <a:r>
              <a:rPr lang="en-US" b="1" dirty="0"/>
              <a:t>IV. </a:t>
            </a:r>
            <a:r>
              <a:rPr lang="en-US" b="1" u="sng" dirty="0"/>
              <a:t>Vietnam</a:t>
            </a:r>
            <a:r>
              <a:rPr lang="en-US" b="1" dirty="0"/>
              <a:t>.</a:t>
            </a:r>
          </a:p>
          <a:p>
            <a:r>
              <a:rPr lang="en-US" b="1" dirty="0" smtClean="0"/>
              <a:t>	A</a:t>
            </a:r>
            <a:r>
              <a:rPr lang="en-US" b="1" dirty="0"/>
              <a:t>.  Ike/Kennedy’s legacy</a:t>
            </a:r>
          </a:p>
          <a:p>
            <a:r>
              <a:rPr lang="en-US" b="1" dirty="0" smtClean="0"/>
              <a:t>	B</a:t>
            </a:r>
            <a:r>
              <a:rPr lang="en-US" b="1" dirty="0"/>
              <a:t>.  Why increase America’s commitment?  </a:t>
            </a:r>
          </a:p>
          <a:p>
            <a:r>
              <a:rPr lang="en-US" b="1" dirty="0" smtClean="0"/>
              <a:t>	C</a:t>
            </a:r>
            <a:r>
              <a:rPr lang="en-US" b="1" dirty="0"/>
              <a:t>.  War in Vietnam </a:t>
            </a:r>
          </a:p>
          <a:p>
            <a:r>
              <a:rPr lang="en-US" b="1" dirty="0" smtClean="0"/>
              <a:t>	D</a:t>
            </a:r>
            <a:r>
              <a:rPr lang="en-US" b="1" dirty="0"/>
              <a:t>.  </a:t>
            </a:r>
            <a:r>
              <a:rPr lang="en-US" b="1" dirty="0" err="1"/>
              <a:t>Tet</a:t>
            </a:r>
            <a:r>
              <a:rPr lang="en-US" b="1" dirty="0"/>
              <a:t> Offensive and the end of LBJ</a:t>
            </a:r>
          </a:p>
          <a:p>
            <a:r>
              <a:rPr lang="en-US" b="1" dirty="0" smtClean="0"/>
              <a:t>	E</a:t>
            </a:r>
            <a:r>
              <a:rPr lang="en-US" b="1" dirty="0"/>
              <a:t>.  LBJ’s legacy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500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BJ-by-Lev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38" y="138430"/>
            <a:ext cx="63500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1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R-LB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20" y="154806"/>
            <a:ext cx="8397032" cy="6110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3254" y="6325610"/>
            <a:ext cx="161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FDR and LBJ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908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BJGre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8" y="91688"/>
            <a:ext cx="4732682" cy="6684004"/>
          </a:xfrm>
          <a:prstGeom prst="rect">
            <a:avLst/>
          </a:prstGeom>
        </p:spPr>
      </p:pic>
      <p:pic>
        <p:nvPicPr>
          <p:cNvPr id="3" name="Picture 2" descr="johnsonfort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18" y="235166"/>
            <a:ext cx="36322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kandlbj.jpg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7" y="346397"/>
            <a:ext cx="6705600" cy="58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10" y="244230"/>
            <a:ext cx="8068572" cy="63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64.jpg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8" y="928902"/>
            <a:ext cx="7620000" cy="490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1934" y="305386"/>
            <a:ext cx="2923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1964 Presidential Election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174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Wall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0" y="317964"/>
            <a:ext cx="4191000" cy="513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590" y="5753690"/>
            <a:ext cx="2528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Young George Wallace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2077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1624</TotalTime>
  <Words>58</Words>
  <Application>Microsoft Office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The Solid South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Sheehan-Dean</dc:creator>
  <cp:lastModifiedBy>Potash, Larry</cp:lastModifiedBy>
  <cp:revision>21</cp:revision>
  <dcterms:created xsi:type="dcterms:W3CDTF">2013-04-01T15:27:09Z</dcterms:created>
  <dcterms:modified xsi:type="dcterms:W3CDTF">2013-06-11T15:17:48Z</dcterms:modified>
</cp:coreProperties>
</file>