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62" r:id="rId5"/>
    <p:sldId id="263" r:id="rId6"/>
    <p:sldId id="265" r:id="rId7"/>
    <p:sldId id="266" r:id="rId8"/>
    <p:sldId id="267" r:id="rId9"/>
    <p:sldId id="268" r:id="rId10"/>
    <p:sldId id="258" r:id="rId11"/>
    <p:sldId id="259" r:id="rId12"/>
    <p:sldId id="260"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82" r:id="rId26"/>
    <p:sldId id="283" r:id="rId27"/>
    <p:sldId id="284" r:id="rId28"/>
    <p:sldId id="286"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9" d="100"/>
          <a:sy n="109" d="100"/>
        </p:scale>
        <p:origin x="-104" y="-1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strRef>
              <c:f>Sheet1!$A$1:$C$1</c:f>
              <c:strCache>
                <c:ptCount val="3"/>
                <c:pt idx="0">
                  <c:v>White students</c:v>
                </c:pt>
                <c:pt idx="1">
                  <c:v>Black students</c:v>
                </c:pt>
                <c:pt idx="2">
                  <c:v>National Avergage</c:v>
                </c:pt>
              </c:strCache>
            </c:strRef>
          </c:cat>
          <c:val>
            <c:numRef>
              <c:f>Sheet1!$A$2:$C$2</c:f>
              <c:numCache>
                <c:formatCode>"$"#,##0.00_);[Red]\("$"#,##0.00\)</c:formatCode>
                <c:ptCount val="3"/>
                <c:pt idx="0">
                  <c:v>37.87</c:v>
                </c:pt>
                <c:pt idx="1">
                  <c:v>13.09</c:v>
                </c:pt>
                <c:pt idx="2">
                  <c:v>67.88</c:v>
                </c:pt>
              </c:numCache>
            </c:numRef>
          </c:val>
        </c:ser>
        <c:dLbls>
          <c:showLegendKey val="0"/>
          <c:showVal val="0"/>
          <c:showCatName val="0"/>
          <c:showSerName val="0"/>
          <c:showPercent val="0"/>
          <c:showBubbleSize val="0"/>
        </c:dLbls>
        <c:gapWidth val="150"/>
        <c:shape val="box"/>
        <c:axId val="295039672"/>
        <c:axId val="295050328"/>
        <c:axId val="0"/>
      </c:bar3DChart>
      <c:catAx>
        <c:axId val="295039672"/>
        <c:scaling>
          <c:orientation val="minMax"/>
        </c:scaling>
        <c:delete val="0"/>
        <c:axPos val="b"/>
        <c:majorTickMark val="out"/>
        <c:minorTickMark val="none"/>
        <c:tickLblPos val="nextTo"/>
        <c:crossAx val="295050328"/>
        <c:crosses val="autoZero"/>
        <c:auto val="1"/>
        <c:lblAlgn val="ctr"/>
        <c:lblOffset val="100"/>
        <c:noMultiLvlLbl val="0"/>
      </c:catAx>
      <c:valAx>
        <c:axId val="295050328"/>
        <c:scaling>
          <c:orientation val="minMax"/>
        </c:scaling>
        <c:delete val="0"/>
        <c:axPos val="l"/>
        <c:majorGridlines/>
        <c:numFmt formatCode="&quot;$&quot;#,##0.00_);[Red]\(&quot;$&quot;#,##0.00\)" sourceLinked="1"/>
        <c:majorTickMark val="out"/>
        <c:minorTickMark val="none"/>
        <c:tickLblPos val="nextTo"/>
        <c:crossAx val="295039672"/>
        <c:crosses val="autoZero"/>
        <c:crossBetween val="between"/>
      </c:valAx>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5/8/13</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5/8/13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5/8/13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5/8/13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5/8/13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5/8/13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5/8/13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5/8/13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5/8/13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5/8/13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5/8/13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5/8/13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5/8/13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5/8/13</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5/8/13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5/8/13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5/8/13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5/8/13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5/8/13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5/8/13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5/8/13</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jpg"/><Relationship Id="rId3" Type="http://schemas.openxmlformats.org/officeDocument/2006/relationships/image" Target="../media/image2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5.jpg"/><Relationship Id="rId3" Type="http://schemas.openxmlformats.org/officeDocument/2006/relationships/image" Target="../media/image2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7.jpg"/><Relationship Id="rId3" Type="http://schemas.openxmlformats.org/officeDocument/2006/relationships/image" Target="../media/image28.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jpg"/><Relationship Id="rId3" Type="http://schemas.openxmlformats.org/officeDocument/2006/relationships/image" Target="../media/image3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6.jpg"/><Relationship Id="rId3" Type="http://schemas.openxmlformats.org/officeDocument/2006/relationships/image" Target="../media/image3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3.jpg"/><Relationship Id="rId3" Type="http://schemas.openxmlformats.org/officeDocument/2006/relationships/image" Target="../media/image4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jpg"/><Relationship Id="rId3"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jpeg"/><Relationship Id="rId3"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jpg"/><Relationship Id="rId3"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Long </a:t>
            </a:r>
            <a:r>
              <a:rPr lang="en-US" dirty="0" smtClean="0"/>
              <a:t>Civil Rights Movement 	</a:t>
            </a:r>
            <a:endParaRPr lang="en-US" dirty="0"/>
          </a:p>
        </p:txBody>
      </p:sp>
      <p:sp>
        <p:nvSpPr>
          <p:cNvPr id="3" name="Subtitle 2"/>
          <p:cNvSpPr>
            <a:spLocks noGrp="1"/>
          </p:cNvSpPr>
          <p:nvPr>
            <p:ph type="subTitle" idx="1"/>
          </p:nvPr>
        </p:nvSpPr>
        <p:spPr/>
        <p:txBody>
          <a:bodyPr/>
          <a:lstStyle/>
          <a:p>
            <a:r>
              <a:rPr lang="en-US" dirty="0" err="1" smtClean="0"/>
              <a:t>BLaST</a:t>
            </a:r>
            <a:r>
              <a:rPr lang="en-US" dirty="0" smtClean="0"/>
              <a:t> TAH</a:t>
            </a:r>
          </a:p>
          <a:p>
            <a:r>
              <a:rPr lang="en-US" dirty="0" smtClean="0"/>
              <a:t>June 2013</a:t>
            </a:r>
            <a:endParaRPr lang="en-US" dirty="0"/>
          </a:p>
        </p:txBody>
      </p:sp>
    </p:spTree>
    <p:extLst>
      <p:ext uri="{BB962C8B-B14F-4D97-AF65-F5344CB8AC3E}">
        <p14:creationId xmlns:p14="http://schemas.microsoft.com/office/powerpoint/2010/main" val="2252613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25" y="197302"/>
            <a:ext cx="6185172" cy="6531357"/>
          </a:xfrm>
          <a:prstGeom prst="rect">
            <a:avLst/>
          </a:prstGeom>
        </p:spPr>
      </p:pic>
      <p:sp>
        <p:nvSpPr>
          <p:cNvPr id="3" name="TextBox 2"/>
          <p:cNvSpPr txBox="1"/>
          <p:nvPr/>
        </p:nvSpPr>
        <p:spPr>
          <a:xfrm>
            <a:off x="6479144" y="2198793"/>
            <a:ext cx="2401356" cy="646331"/>
          </a:xfrm>
          <a:prstGeom prst="rect">
            <a:avLst/>
          </a:prstGeom>
          <a:noFill/>
        </p:spPr>
        <p:txBody>
          <a:bodyPr wrap="none" rtlCol="0">
            <a:spAutoFit/>
          </a:bodyPr>
          <a:lstStyle/>
          <a:p>
            <a:r>
              <a:rPr lang="en-US" b="1" dirty="0" smtClean="0"/>
              <a:t>Commission on </a:t>
            </a:r>
          </a:p>
          <a:p>
            <a:r>
              <a:rPr lang="en-US" b="1" dirty="0" smtClean="0"/>
              <a:t>Interracial Cooperation</a:t>
            </a:r>
          </a:p>
        </p:txBody>
      </p:sp>
    </p:spTree>
    <p:extLst>
      <p:ext uri="{BB962C8B-B14F-4D97-AF65-F5344CB8AC3E}">
        <p14:creationId xmlns:p14="http://schemas.microsoft.com/office/powerpoint/2010/main" val="184700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yrd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536" y="226902"/>
            <a:ext cx="4064000" cy="6248400"/>
          </a:xfrm>
          <a:prstGeom prst="rect">
            <a:avLst/>
          </a:prstGeom>
        </p:spPr>
      </p:pic>
      <p:pic>
        <p:nvPicPr>
          <p:cNvPr id="3" name="Picture 2" descr="myrdal-american-dilemma-vol-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5865" y="226902"/>
            <a:ext cx="4158234" cy="6232389"/>
          </a:xfrm>
          <a:prstGeom prst="rect">
            <a:avLst/>
          </a:prstGeom>
        </p:spPr>
      </p:pic>
    </p:spTree>
    <p:extLst>
      <p:ext uri="{BB962C8B-B14F-4D97-AF65-F5344CB8AC3E}">
        <p14:creationId xmlns:p14="http://schemas.microsoft.com/office/powerpoint/2010/main" val="365204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uma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340" y="223406"/>
            <a:ext cx="5030081" cy="6422945"/>
          </a:xfrm>
          <a:prstGeom prst="rect">
            <a:avLst/>
          </a:prstGeom>
        </p:spPr>
      </p:pic>
      <p:pic>
        <p:nvPicPr>
          <p:cNvPr id="3" name="Picture 2" descr="Truman_E)_hdl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5514" y="505605"/>
            <a:ext cx="4208823" cy="5646900"/>
          </a:xfrm>
          <a:prstGeom prst="rect">
            <a:avLst/>
          </a:prstGeom>
        </p:spPr>
      </p:pic>
    </p:spTree>
    <p:extLst>
      <p:ext uri="{BB962C8B-B14F-4D97-AF65-F5344CB8AC3E}">
        <p14:creationId xmlns:p14="http://schemas.microsoft.com/office/powerpoint/2010/main" val="2008156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oust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69" y="145672"/>
            <a:ext cx="4393014" cy="4393014"/>
          </a:xfrm>
          <a:prstGeom prst="rect">
            <a:avLst/>
          </a:prstGeom>
        </p:spPr>
      </p:pic>
      <p:pic>
        <p:nvPicPr>
          <p:cNvPr id="5" name="Picture 4" descr="howardlaw-lg.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3840" y="3104178"/>
            <a:ext cx="4714330" cy="3753822"/>
          </a:xfrm>
          <a:prstGeom prst="rect">
            <a:avLst/>
          </a:prstGeom>
        </p:spPr>
      </p:pic>
      <p:sp>
        <p:nvSpPr>
          <p:cNvPr id="6" name="TextBox 5"/>
          <p:cNvSpPr txBox="1"/>
          <p:nvPr/>
        </p:nvSpPr>
        <p:spPr>
          <a:xfrm>
            <a:off x="4950489" y="540880"/>
            <a:ext cx="2744111" cy="369332"/>
          </a:xfrm>
          <a:prstGeom prst="rect">
            <a:avLst/>
          </a:prstGeom>
          <a:noFill/>
        </p:spPr>
        <p:txBody>
          <a:bodyPr wrap="none" rtlCol="0">
            <a:spAutoFit/>
          </a:bodyPr>
          <a:lstStyle/>
          <a:p>
            <a:r>
              <a:rPr lang="en-US" b="1" dirty="0" smtClean="0"/>
              <a:t>Charles Hamilton Houston</a:t>
            </a:r>
            <a:endParaRPr lang="en-US" b="1" dirty="0"/>
          </a:p>
        </p:txBody>
      </p:sp>
      <p:sp>
        <p:nvSpPr>
          <p:cNvPr id="7" name="TextBox 6"/>
          <p:cNvSpPr txBox="1"/>
          <p:nvPr/>
        </p:nvSpPr>
        <p:spPr>
          <a:xfrm>
            <a:off x="388043" y="5843851"/>
            <a:ext cx="3826689" cy="369332"/>
          </a:xfrm>
          <a:prstGeom prst="rect">
            <a:avLst/>
          </a:prstGeom>
          <a:noFill/>
        </p:spPr>
        <p:txBody>
          <a:bodyPr wrap="none" rtlCol="0">
            <a:spAutoFit/>
          </a:bodyPr>
          <a:lstStyle/>
          <a:p>
            <a:r>
              <a:rPr lang="en-US" b="1" dirty="0" smtClean="0"/>
              <a:t>Howard University Law School Faculty</a:t>
            </a:r>
            <a:endParaRPr lang="en-US" b="1" dirty="0"/>
          </a:p>
        </p:txBody>
      </p:sp>
    </p:spTree>
    <p:extLst>
      <p:ext uri="{BB962C8B-B14F-4D97-AF65-F5344CB8AC3E}">
        <p14:creationId xmlns:p14="http://schemas.microsoft.com/office/powerpoint/2010/main" val="103768550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r0115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3" y="141098"/>
            <a:ext cx="4957784" cy="6528769"/>
          </a:xfrm>
          <a:prstGeom prst="rect">
            <a:avLst/>
          </a:prstGeom>
        </p:spPr>
      </p:pic>
      <p:pic>
        <p:nvPicPr>
          <p:cNvPr id="6" name="Picture 5" descr="thurgoodmarshall22_5D3FD9BA8943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8358" y="804967"/>
            <a:ext cx="4127500" cy="5562600"/>
          </a:xfrm>
          <a:prstGeom prst="rect">
            <a:avLst/>
          </a:prstGeom>
        </p:spPr>
      </p:pic>
    </p:spTree>
    <p:extLst>
      <p:ext uri="{BB962C8B-B14F-4D97-AF65-F5344CB8AC3E}">
        <p14:creationId xmlns:p14="http://schemas.microsoft.com/office/powerpoint/2010/main" val="2893095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54887664"/>
              </p:ext>
            </p:extLst>
          </p:nvPr>
        </p:nvGraphicFramePr>
        <p:xfrm>
          <a:off x="693775" y="317472"/>
          <a:ext cx="7302264" cy="473857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410571" y="5538136"/>
            <a:ext cx="3421154" cy="400110"/>
          </a:xfrm>
          <a:prstGeom prst="rect">
            <a:avLst/>
          </a:prstGeom>
          <a:noFill/>
        </p:spPr>
        <p:txBody>
          <a:bodyPr wrap="none" rtlCol="0">
            <a:spAutoFit/>
          </a:bodyPr>
          <a:lstStyle/>
          <a:p>
            <a:r>
              <a:rPr lang="en-US" sz="2000" b="1" dirty="0" smtClean="0"/>
              <a:t>Per Student Spending, 1935-36</a:t>
            </a:r>
            <a:endParaRPr lang="en-US" sz="2000" b="1" dirty="0"/>
          </a:p>
        </p:txBody>
      </p:sp>
    </p:spTree>
    <p:extLst>
      <p:ext uri="{BB962C8B-B14F-4D97-AF65-F5344CB8AC3E}">
        <p14:creationId xmlns:p14="http://schemas.microsoft.com/office/powerpoint/2010/main" val="412100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xvillewhite_lg__xid-1638519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554" y="386000"/>
            <a:ext cx="8075394" cy="4264345"/>
          </a:xfrm>
          <a:prstGeom prst="rect">
            <a:avLst/>
          </a:prstGeom>
        </p:spPr>
      </p:pic>
      <p:sp>
        <p:nvSpPr>
          <p:cNvPr id="4" name="TextBox 3"/>
          <p:cNvSpPr txBox="1"/>
          <p:nvPr/>
        </p:nvSpPr>
        <p:spPr>
          <a:xfrm>
            <a:off x="2093080" y="4879674"/>
            <a:ext cx="4903454" cy="400110"/>
          </a:xfrm>
          <a:prstGeom prst="rect">
            <a:avLst/>
          </a:prstGeom>
          <a:noFill/>
        </p:spPr>
        <p:txBody>
          <a:bodyPr wrap="square" rtlCol="0">
            <a:spAutoFit/>
          </a:bodyPr>
          <a:lstStyle/>
          <a:p>
            <a:r>
              <a:rPr lang="en-US" sz="2000" b="1" dirty="0" err="1" smtClean="0"/>
              <a:t>Paxville</a:t>
            </a:r>
            <a:r>
              <a:rPr lang="en-US" sz="2000" b="1" dirty="0" smtClean="0"/>
              <a:t>, South Carolina White School</a:t>
            </a:r>
            <a:endParaRPr lang="en-US" sz="2000" b="1" dirty="0"/>
          </a:p>
        </p:txBody>
      </p:sp>
    </p:spTree>
    <p:extLst>
      <p:ext uri="{BB962C8B-B14F-4D97-AF65-F5344CB8AC3E}">
        <p14:creationId xmlns:p14="http://schemas.microsoft.com/office/powerpoint/2010/main" val="4213384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xvillecolored_lg__xid-1638520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179" y="567406"/>
            <a:ext cx="7887251" cy="4246981"/>
          </a:xfrm>
          <a:prstGeom prst="rect">
            <a:avLst/>
          </a:prstGeom>
        </p:spPr>
      </p:pic>
      <p:sp>
        <p:nvSpPr>
          <p:cNvPr id="3" name="TextBox 2"/>
          <p:cNvSpPr txBox="1"/>
          <p:nvPr/>
        </p:nvSpPr>
        <p:spPr>
          <a:xfrm>
            <a:off x="2481124" y="5196818"/>
            <a:ext cx="4125599" cy="400110"/>
          </a:xfrm>
          <a:prstGeom prst="rect">
            <a:avLst/>
          </a:prstGeom>
          <a:noFill/>
        </p:spPr>
        <p:txBody>
          <a:bodyPr wrap="none" rtlCol="0">
            <a:spAutoFit/>
          </a:bodyPr>
          <a:lstStyle/>
          <a:p>
            <a:r>
              <a:rPr lang="en-US" sz="2000" b="1" dirty="0" err="1" smtClean="0"/>
              <a:t>Paxville</a:t>
            </a:r>
            <a:r>
              <a:rPr lang="en-US" sz="2000" b="1" dirty="0" smtClean="0"/>
              <a:t>, South Carolina Black School</a:t>
            </a:r>
            <a:endParaRPr lang="en-US" sz="2000" b="1" dirty="0"/>
          </a:p>
        </p:txBody>
      </p:sp>
    </p:spTree>
    <p:extLst>
      <p:ext uri="{BB962C8B-B14F-4D97-AF65-F5344CB8AC3E}">
        <p14:creationId xmlns:p14="http://schemas.microsoft.com/office/powerpoint/2010/main" val="2978418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800px-UniversityofMarylandLawSchool_08_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990" y="246923"/>
            <a:ext cx="8437001" cy="5621152"/>
          </a:xfrm>
          <a:prstGeom prst="rect">
            <a:avLst/>
          </a:prstGeom>
        </p:spPr>
      </p:pic>
      <p:sp>
        <p:nvSpPr>
          <p:cNvPr id="4" name="TextBox 3"/>
          <p:cNvSpPr txBox="1"/>
          <p:nvPr/>
        </p:nvSpPr>
        <p:spPr>
          <a:xfrm>
            <a:off x="2716301" y="6267148"/>
            <a:ext cx="3493264" cy="369332"/>
          </a:xfrm>
          <a:prstGeom prst="rect">
            <a:avLst/>
          </a:prstGeom>
          <a:noFill/>
        </p:spPr>
        <p:txBody>
          <a:bodyPr wrap="none" rtlCol="0">
            <a:spAutoFit/>
          </a:bodyPr>
          <a:lstStyle/>
          <a:p>
            <a:r>
              <a:rPr lang="en-US" b="1" dirty="0" smtClean="0"/>
              <a:t>University of Maryland Law School</a:t>
            </a:r>
            <a:endParaRPr lang="en-US" b="1" dirty="0"/>
          </a:p>
        </p:txBody>
      </p:sp>
    </p:spTree>
    <p:extLst>
      <p:ext uri="{BB962C8B-B14F-4D97-AF65-F5344CB8AC3E}">
        <p14:creationId xmlns:p14="http://schemas.microsoft.com/office/powerpoint/2010/main" val="1242767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r0046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4982" y="317472"/>
            <a:ext cx="4377055" cy="6011406"/>
          </a:xfrm>
          <a:prstGeom prst="rect">
            <a:avLst/>
          </a:prstGeom>
        </p:spPr>
      </p:pic>
    </p:spTree>
    <p:extLst>
      <p:ext uri="{BB962C8B-B14F-4D97-AF65-F5344CB8AC3E}">
        <p14:creationId xmlns:p14="http://schemas.microsoft.com/office/powerpoint/2010/main" val="1045935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3130" y="151461"/>
            <a:ext cx="9232216" cy="6555639"/>
          </a:xfrm>
          <a:prstGeom prst="rect">
            <a:avLst/>
          </a:prstGeom>
          <a:noFill/>
        </p:spPr>
        <p:txBody>
          <a:bodyPr wrap="square" numCol="1" rtlCol="0">
            <a:spAutoFit/>
          </a:bodyPr>
          <a:lstStyle/>
          <a:p>
            <a:r>
              <a:rPr lang="en-US" sz="1400" b="1" dirty="0" smtClean="0"/>
              <a:t>I.  </a:t>
            </a:r>
            <a:r>
              <a:rPr lang="en-US" sz="1400" b="1" u="sng" dirty="0" smtClean="0"/>
              <a:t>Race </a:t>
            </a:r>
            <a:r>
              <a:rPr lang="en-US" sz="1400" b="1" u="sng" dirty="0"/>
              <a:t>in the South</a:t>
            </a:r>
            <a:endParaRPr lang="en-US" sz="1400" b="1" dirty="0"/>
          </a:p>
          <a:p>
            <a:r>
              <a:rPr lang="en-US" sz="1400" b="1" dirty="0" smtClean="0"/>
              <a:t>	A</a:t>
            </a:r>
            <a:r>
              <a:rPr lang="en-US" sz="1400" b="1" dirty="0"/>
              <a:t>.  Actors</a:t>
            </a:r>
          </a:p>
          <a:p>
            <a:r>
              <a:rPr lang="en-US" sz="1400" b="1" dirty="0" smtClean="0"/>
              <a:t>		1</a:t>
            </a:r>
            <a:r>
              <a:rPr lang="en-US" sz="1400" b="1" dirty="0"/>
              <a:t>.  NAACP</a:t>
            </a:r>
          </a:p>
          <a:p>
            <a:r>
              <a:rPr lang="en-US" sz="1400" b="1" dirty="0" smtClean="0"/>
              <a:t>		2</a:t>
            </a:r>
            <a:r>
              <a:rPr lang="en-US" sz="1400" b="1" dirty="0"/>
              <a:t>.  Federal government</a:t>
            </a:r>
          </a:p>
          <a:p>
            <a:r>
              <a:rPr lang="en-US" sz="1400" b="1" dirty="0" smtClean="0"/>
              <a:t>		3</a:t>
            </a:r>
            <a:r>
              <a:rPr lang="en-US" sz="1400" b="1" dirty="0"/>
              <a:t>.  Black grass roots</a:t>
            </a:r>
          </a:p>
          <a:p>
            <a:r>
              <a:rPr lang="en-US" sz="1400" b="1" dirty="0" smtClean="0"/>
              <a:t>		4</a:t>
            </a:r>
            <a:r>
              <a:rPr lang="en-US" sz="1400" b="1" dirty="0"/>
              <a:t>.  Southern white liberals</a:t>
            </a:r>
          </a:p>
          <a:p>
            <a:r>
              <a:rPr lang="en-US" sz="1400" b="1" dirty="0" smtClean="0"/>
              <a:t>		5</a:t>
            </a:r>
            <a:r>
              <a:rPr lang="en-US" sz="1400" b="1" dirty="0"/>
              <a:t>.  Southern white moderates</a:t>
            </a:r>
          </a:p>
          <a:p>
            <a:r>
              <a:rPr lang="en-US" sz="1400" b="1" dirty="0" smtClean="0"/>
              <a:t>		6</a:t>
            </a:r>
            <a:r>
              <a:rPr lang="en-US" sz="1400" b="1" dirty="0"/>
              <a:t>.  Southern white conservatives</a:t>
            </a:r>
          </a:p>
          <a:p>
            <a:r>
              <a:rPr lang="en-US" sz="1400" b="1" dirty="0" smtClean="0"/>
              <a:t>	B</a:t>
            </a:r>
            <a:r>
              <a:rPr lang="en-US" sz="1400" b="1" dirty="0"/>
              <a:t>.  Context</a:t>
            </a:r>
          </a:p>
          <a:p>
            <a:r>
              <a:rPr lang="en-US" sz="1400" b="1" dirty="0" smtClean="0"/>
              <a:t>		1</a:t>
            </a:r>
            <a:r>
              <a:rPr lang="en-US" sz="1400" b="1" dirty="0"/>
              <a:t>.  Cold War </a:t>
            </a:r>
          </a:p>
          <a:p>
            <a:r>
              <a:rPr lang="en-US" sz="1400" b="1" dirty="0" smtClean="0"/>
              <a:t>		2</a:t>
            </a:r>
            <a:r>
              <a:rPr lang="en-US" sz="1400" b="1" dirty="0"/>
              <a:t>.  Economically robust US and South</a:t>
            </a:r>
          </a:p>
          <a:p>
            <a:r>
              <a:rPr lang="en-US" sz="1400" b="1" dirty="0" smtClean="0"/>
              <a:t>		3</a:t>
            </a:r>
            <a:r>
              <a:rPr lang="en-US" sz="1400" b="1" dirty="0"/>
              <a:t>.  Shifting political coalitions</a:t>
            </a:r>
          </a:p>
          <a:p>
            <a:r>
              <a:rPr lang="en-US" sz="1400" b="1" dirty="0"/>
              <a:t>II.  </a:t>
            </a:r>
            <a:r>
              <a:rPr lang="en-US" sz="1400" b="1" u="sng" dirty="0"/>
              <a:t>National context</a:t>
            </a:r>
            <a:endParaRPr lang="en-US" sz="1400" b="1" dirty="0"/>
          </a:p>
          <a:p>
            <a:r>
              <a:rPr lang="en-US" sz="1400" b="1" dirty="0" smtClean="0"/>
              <a:t>	A</a:t>
            </a:r>
            <a:r>
              <a:rPr lang="en-US" sz="1400" b="1" dirty="0"/>
              <a:t>.  Politics</a:t>
            </a:r>
          </a:p>
          <a:p>
            <a:r>
              <a:rPr lang="en-US" sz="1400" b="1" dirty="0" smtClean="0"/>
              <a:t>	B</a:t>
            </a:r>
            <a:r>
              <a:rPr lang="en-US" sz="1400" b="1" dirty="0"/>
              <a:t>.  Challenges to the order</a:t>
            </a:r>
          </a:p>
          <a:p>
            <a:r>
              <a:rPr lang="en-US" sz="1400" b="1" dirty="0" smtClean="0"/>
              <a:t>	C</a:t>
            </a:r>
            <a:r>
              <a:rPr lang="en-US" sz="1400" b="1" dirty="0"/>
              <a:t>. </a:t>
            </a:r>
            <a:r>
              <a:rPr lang="en-US" sz="1400" b="1" i="1" dirty="0"/>
              <a:t>An American Dilemma</a:t>
            </a:r>
            <a:endParaRPr lang="en-US" sz="1400" b="1" dirty="0"/>
          </a:p>
          <a:p>
            <a:r>
              <a:rPr lang="en-US" sz="1400" b="1" dirty="0" smtClean="0"/>
              <a:t>	D</a:t>
            </a:r>
            <a:r>
              <a:rPr lang="en-US" sz="1400" b="1" dirty="0"/>
              <a:t>.  Truman </a:t>
            </a:r>
            <a:endParaRPr lang="en-US" sz="1400" b="1" dirty="0"/>
          </a:p>
          <a:p>
            <a:r>
              <a:rPr lang="en-US" sz="1400" b="1" u="sng" dirty="0" smtClean="0"/>
              <a:t>III. NAACP </a:t>
            </a:r>
            <a:r>
              <a:rPr lang="en-US" sz="1400" b="1" u="sng" dirty="0"/>
              <a:t>led legal campaigns before 1954</a:t>
            </a:r>
            <a:r>
              <a:rPr lang="en-US" sz="1400" b="1" dirty="0"/>
              <a:t>.  </a:t>
            </a:r>
          </a:p>
          <a:p>
            <a:r>
              <a:rPr lang="en-US" sz="1400" b="1" dirty="0"/>
              <a:t>	A.  Educational inequalities.</a:t>
            </a:r>
          </a:p>
          <a:p>
            <a:r>
              <a:rPr lang="en-US" sz="1400" b="1" dirty="0"/>
              <a:t>	B.  Weak spots – graduate education </a:t>
            </a:r>
          </a:p>
          <a:p>
            <a:r>
              <a:rPr lang="en-US" sz="1400" b="1" dirty="0"/>
              <a:t>	C.  Due process (Scottsboro Boys)</a:t>
            </a:r>
          </a:p>
          <a:p>
            <a:r>
              <a:rPr lang="en-US" sz="1400" b="1" dirty="0"/>
              <a:t>	D.  White primary. </a:t>
            </a:r>
            <a:r>
              <a:rPr lang="en-US" sz="1400" b="1" i="1" dirty="0"/>
              <a:t>Smith v. </a:t>
            </a:r>
            <a:r>
              <a:rPr lang="en-US" sz="1400" b="1" i="1" dirty="0" err="1"/>
              <a:t>Allwright</a:t>
            </a:r>
            <a:r>
              <a:rPr lang="en-US" sz="1400" b="1" dirty="0"/>
              <a:t> (1944)</a:t>
            </a:r>
          </a:p>
          <a:p>
            <a:endParaRPr lang="en-US" sz="1400" b="1" dirty="0"/>
          </a:p>
          <a:p>
            <a:r>
              <a:rPr lang="en-US" sz="1400" b="1" dirty="0" smtClean="0"/>
              <a:t>IV</a:t>
            </a:r>
            <a:r>
              <a:rPr lang="en-US" sz="1400" b="1" i="1" dirty="0" smtClean="0"/>
              <a:t>.  </a:t>
            </a:r>
            <a:r>
              <a:rPr lang="en-US" sz="1400" b="1" i="1" u="sng" dirty="0"/>
              <a:t>Brown v. Topeka Board of Ed. </a:t>
            </a:r>
          </a:p>
          <a:p>
            <a:r>
              <a:rPr lang="en-US" sz="1400" b="1" dirty="0"/>
              <a:t>	A.  Evidence of segregation’s effect? </a:t>
            </a:r>
          </a:p>
          <a:p>
            <a:r>
              <a:rPr lang="en-US" sz="1400" b="1" dirty="0"/>
              <a:t>	B.  Earl Warren </a:t>
            </a:r>
          </a:p>
          <a:p>
            <a:r>
              <a:rPr lang="en-US" sz="1400" b="1" dirty="0"/>
              <a:t>	C.  Implementation</a:t>
            </a:r>
          </a:p>
          <a:p>
            <a:r>
              <a:rPr lang="en-US" sz="1400" b="1" dirty="0"/>
              <a:t>	D. “Black Monday”</a:t>
            </a:r>
          </a:p>
          <a:p>
            <a:endParaRPr lang="en-US" sz="1400" b="1" dirty="0"/>
          </a:p>
          <a:p>
            <a:endParaRPr lang="en-US" sz="1400" b="1" dirty="0"/>
          </a:p>
        </p:txBody>
      </p:sp>
    </p:spTree>
    <p:extLst>
      <p:ext uri="{BB962C8B-B14F-4D97-AF65-F5344CB8AC3E}">
        <p14:creationId xmlns:p14="http://schemas.microsoft.com/office/powerpoint/2010/main" val="3434307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ottsboro-boy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579" y="1058243"/>
            <a:ext cx="7403567" cy="4049527"/>
          </a:xfrm>
          <a:prstGeom prst="rect">
            <a:avLst/>
          </a:prstGeom>
        </p:spPr>
      </p:pic>
      <p:sp>
        <p:nvSpPr>
          <p:cNvPr id="2" name="TextBox 1"/>
          <p:cNvSpPr txBox="1"/>
          <p:nvPr/>
        </p:nvSpPr>
        <p:spPr>
          <a:xfrm>
            <a:off x="3274245" y="5456109"/>
            <a:ext cx="2316034" cy="369332"/>
          </a:xfrm>
          <a:prstGeom prst="rect">
            <a:avLst/>
          </a:prstGeom>
          <a:noFill/>
        </p:spPr>
        <p:txBody>
          <a:bodyPr wrap="none" rtlCol="0">
            <a:spAutoFit/>
          </a:bodyPr>
          <a:lstStyle/>
          <a:p>
            <a:r>
              <a:rPr lang="en-US" b="1" dirty="0" smtClean="0"/>
              <a:t>The “Scottsboro Boys”</a:t>
            </a:r>
            <a:endParaRPr lang="en-US" b="1" dirty="0"/>
          </a:p>
        </p:txBody>
      </p:sp>
    </p:spTree>
    <p:extLst>
      <p:ext uri="{BB962C8B-B14F-4D97-AF65-F5344CB8AC3E}">
        <p14:creationId xmlns:p14="http://schemas.microsoft.com/office/powerpoint/2010/main" val="2205901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ottsboro Boys Poste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76" y="388022"/>
            <a:ext cx="3939226" cy="5999648"/>
          </a:xfrm>
          <a:prstGeom prst="rect">
            <a:avLst/>
          </a:prstGeom>
        </p:spPr>
      </p:pic>
      <p:pic>
        <p:nvPicPr>
          <p:cNvPr id="4" name="Picture 3" descr="protest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23254" y="1438164"/>
            <a:ext cx="4951022" cy="3747225"/>
          </a:xfrm>
          <a:prstGeom prst="rect">
            <a:avLst/>
          </a:prstGeom>
        </p:spPr>
      </p:pic>
    </p:spTree>
    <p:extLst>
      <p:ext uri="{BB962C8B-B14F-4D97-AF65-F5344CB8AC3E}">
        <p14:creationId xmlns:p14="http://schemas.microsoft.com/office/powerpoint/2010/main" val="3487669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ylor Scottsboro Limit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1973" y="47032"/>
            <a:ext cx="4695897" cy="6734078"/>
          </a:xfrm>
          <a:prstGeom prst="rect">
            <a:avLst/>
          </a:prstGeom>
        </p:spPr>
      </p:pic>
    </p:spTree>
    <p:extLst>
      <p:ext uri="{BB962C8B-B14F-4D97-AF65-F5344CB8AC3E}">
        <p14:creationId xmlns:p14="http://schemas.microsoft.com/office/powerpoint/2010/main" val="25754000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8754" y="4762092"/>
            <a:ext cx="6749598" cy="1754327"/>
          </a:xfrm>
          <a:prstGeom prst="rect">
            <a:avLst/>
          </a:prstGeom>
          <a:noFill/>
        </p:spPr>
        <p:txBody>
          <a:bodyPr wrap="square" rtlCol="0">
            <a:spAutoFit/>
          </a:bodyPr>
          <a:lstStyle/>
          <a:p>
            <a:r>
              <a:rPr lang="en-US" b="1" dirty="0"/>
              <a:t>"The United States is a constitutional democracy. Its organic law grants to all citizens a right to participate in the choice of elected officials without restriction by any state because of race. This grant to the people of the opportunity for choice is not to be nullified by a state through casting its electoral process in a form which permits a private organization to practice racial discrimination in the election." </a:t>
            </a:r>
          </a:p>
        </p:txBody>
      </p:sp>
      <p:pic>
        <p:nvPicPr>
          <p:cNvPr id="5" name="Picture 4" descr="20960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9270" y="141100"/>
            <a:ext cx="3591926" cy="4525260"/>
          </a:xfrm>
          <a:prstGeom prst="rect">
            <a:avLst/>
          </a:prstGeom>
        </p:spPr>
      </p:pic>
      <p:sp>
        <p:nvSpPr>
          <p:cNvPr id="6" name="TextBox 5"/>
          <p:cNvSpPr txBox="1"/>
          <p:nvPr/>
        </p:nvSpPr>
        <p:spPr>
          <a:xfrm>
            <a:off x="6161654" y="1505057"/>
            <a:ext cx="1931914" cy="646331"/>
          </a:xfrm>
          <a:prstGeom prst="rect">
            <a:avLst/>
          </a:prstGeom>
          <a:noFill/>
        </p:spPr>
        <p:txBody>
          <a:bodyPr wrap="none" rtlCol="0">
            <a:spAutoFit/>
          </a:bodyPr>
          <a:lstStyle/>
          <a:p>
            <a:pPr algn="ctr"/>
            <a:r>
              <a:rPr lang="en-US" b="1" dirty="0" smtClean="0"/>
              <a:t>Chief Justice</a:t>
            </a:r>
          </a:p>
          <a:p>
            <a:pPr algn="ctr"/>
            <a:r>
              <a:rPr lang="en-US" b="1" dirty="0" smtClean="0"/>
              <a:t> Harlan Fisk Stone</a:t>
            </a:r>
            <a:endParaRPr lang="en-US" b="1" dirty="0"/>
          </a:p>
        </p:txBody>
      </p:sp>
    </p:spTree>
    <p:extLst>
      <p:ext uri="{BB962C8B-B14F-4D97-AF65-F5344CB8AC3E}">
        <p14:creationId xmlns:p14="http://schemas.microsoft.com/office/powerpoint/2010/main" val="413559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35932" y="5820005"/>
            <a:ext cx="1743211" cy="400110"/>
          </a:xfrm>
          <a:prstGeom prst="rect">
            <a:avLst/>
          </a:prstGeom>
          <a:noFill/>
        </p:spPr>
        <p:txBody>
          <a:bodyPr wrap="none" rtlCol="0">
            <a:spAutoFit/>
          </a:bodyPr>
          <a:lstStyle/>
          <a:p>
            <a:r>
              <a:rPr lang="en-US" sz="2000" b="1" dirty="0" smtClean="0"/>
              <a:t>Kenneth Clark</a:t>
            </a:r>
            <a:endParaRPr lang="en-US" sz="2000" b="1" dirty="0"/>
          </a:p>
        </p:txBody>
      </p:sp>
      <p:pic>
        <p:nvPicPr>
          <p:cNvPr id="5" name="Picture 4" descr="Kenneth Clark - doll tes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272" y="94065"/>
            <a:ext cx="6076883" cy="6340637"/>
          </a:xfrm>
          <a:prstGeom prst="rect">
            <a:avLst/>
          </a:prstGeom>
        </p:spPr>
      </p:pic>
    </p:spTree>
    <p:extLst>
      <p:ext uri="{BB962C8B-B14F-4D97-AF65-F5344CB8AC3E}">
        <p14:creationId xmlns:p14="http://schemas.microsoft.com/office/powerpoint/2010/main" val="2304133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rl_warren_painting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168" y="388022"/>
            <a:ext cx="4083483" cy="5093742"/>
          </a:xfrm>
          <a:prstGeom prst="rect">
            <a:avLst/>
          </a:prstGeom>
        </p:spPr>
      </p:pic>
      <p:sp>
        <p:nvSpPr>
          <p:cNvPr id="3" name="TextBox 2"/>
          <p:cNvSpPr txBox="1"/>
          <p:nvPr/>
        </p:nvSpPr>
        <p:spPr>
          <a:xfrm>
            <a:off x="670256" y="5765009"/>
            <a:ext cx="2847655" cy="400110"/>
          </a:xfrm>
          <a:prstGeom prst="rect">
            <a:avLst/>
          </a:prstGeom>
          <a:noFill/>
        </p:spPr>
        <p:txBody>
          <a:bodyPr wrap="none" rtlCol="0">
            <a:spAutoFit/>
          </a:bodyPr>
          <a:lstStyle/>
          <a:p>
            <a:r>
              <a:rPr lang="en-US" sz="2000" b="1" dirty="0" smtClean="0"/>
              <a:t>Chief Justice Earl Warren</a:t>
            </a:r>
            <a:endParaRPr lang="en-US" sz="2000" b="1" dirty="0"/>
          </a:p>
        </p:txBody>
      </p:sp>
      <p:sp>
        <p:nvSpPr>
          <p:cNvPr id="4" name="TextBox 3"/>
          <p:cNvSpPr txBox="1"/>
          <p:nvPr/>
        </p:nvSpPr>
        <p:spPr>
          <a:xfrm>
            <a:off x="5220944" y="1728462"/>
            <a:ext cx="3572294" cy="1938992"/>
          </a:xfrm>
          <a:prstGeom prst="rect">
            <a:avLst/>
          </a:prstGeom>
          <a:noFill/>
        </p:spPr>
        <p:txBody>
          <a:bodyPr wrap="square" rtlCol="0">
            <a:spAutoFit/>
          </a:bodyPr>
          <a:lstStyle/>
          <a:p>
            <a:r>
              <a:rPr lang="en-US" sz="2000" b="1" dirty="0"/>
              <a:t>“We conclude, unanimously, that in the field of public education the doctrine of ‘separate but equal’ has no place.  Separate educational facilities are inherently unequal.” </a:t>
            </a:r>
          </a:p>
        </p:txBody>
      </p:sp>
    </p:spTree>
    <p:extLst>
      <p:ext uri="{BB962C8B-B14F-4D97-AF65-F5344CB8AC3E}">
        <p14:creationId xmlns:p14="http://schemas.microsoft.com/office/powerpoint/2010/main" val="287322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rshall after Brown deci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804" y="89851"/>
            <a:ext cx="5311994" cy="6627049"/>
          </a:xfrm>
          <a:prstGeom prst="rect">
            <a:avLst/>
          </a:prstGeom>
        </p:spPr>
      </p:pic>
    </p:spTree>
    <p:extLst>
      <p:ext uri="{BB962C8B-B14F-4D97-AF65-F5344CB8AC3E}">
        <p14:creationId xmlns:p14="http://schemas.microsoft.com/office/powerpoint/2010/main" val="1591465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lack-Monda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96" y="211648"/>
            <a:ext cx="4348975" cy="6270087"/>
          </a:xfrm>
          <a:prstGeom prst="rect">
            <a:avLst/>
          </a:prstGeom>
        </p:spPr>
      </p:pic>
      <p:pic>
        <p:nvPicPr>
          <p:cNvPr id="4" name="Picture 3" descr="statesrightsv.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3452" y="211648"/>
            <a:ext cx="4016201" cy="6178771"/>
          </a:xfrm>
          <a:prstGeom prst="rect">
            <a:avLst/>
          </a:prstGeom>
        </p:spPr>
      </p:pic>
    </p:spTree>
    <p:extLst>
      <p:ext uri="{BB962C8B-B14F-4D97-AF65-F5344CB8AC3E}">
        <p14:creationId xmlns:p14="http://schemas.microsoft.com/office/powerpoint/2010/main" val="1207775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49531"/>
            <a:ext cx="36490157" cy="6740308"/>
          </a:xfrm>
          <a:prstGeom prst="rect">
            <a:avLst/>
          </a:prstGeom>
          <a:noFill/>
        </p:spPr>
        <p:txBody>
          <a:bodyPr wrap="square" rtlCol="0">
            <a:spAutoFit/>
          </a:bodyPr>
          <a:lstStyle/>
          <a:p>
            <a:r>
              <a:rPr lang="en-US" dirty="0" smtClean="0"/>
              <a:t>	The </a:t>
            </a:r>
            <a:r>
              <a:rPr lang="en-US" dirty="0"/>
              <a:t>unwarranted decision of the Supreme Court in the public school cases is now </a:t>
            </a:r>
            <a:endParaRPr lang="en-US" dirty="0" smtClean="0"/>
          </a:p>
          <a:p>
            <a:r>
              <a:rPr lang="en-US" dirty="0" smtClean="0"/>
              <a:t>bearing </a:t>
            </a:r>
            <a:r>
              <a:rPr lang="en-US" dirty="0"/>
              <a:t>the </a:t>
            </a:r>
            <a:r>
              <a:rPr lang="en-US" dirty="0" smtClean="0"/>
              <a:t>fruit </a:t>
            </a:r>
            <a:r>
              <a:rPr lang="en-US" dirty="0"/>
              <a:t>always produced when men substitute naked power for established law…</a:t>
            </a:r>
          </a:p>
          <a:p>
            <a:r>
              <a:rPr lang="en-US" dirty="0"/>
              <a:t>	We regard the decision of the Supreme Court in the school cases as clear abuse of </a:t>
            </a:r>
            <a:endParaRPr lang="en-US" dirty="0" smtClean="0"/>
          </a:p>
          <a:p>
            <a:r>
              <a:rPr lang="en-US" dirty="0" smtClean="0"/>
              <a:t>judicial </a:t>
            </a:r>
            <a:r>
              <a:rPr lang="en-US" dirty="0"/>
              <a:t>power. It climaxes a trend in the Federal judiciary undertaking to legislate, in derogation </a:t>
            </a:r>
            <a:endParaRPr lang="en-US" dirty="0" smtClean="0"/>
          </a:p>
          <a:p>
            <a:r>
              <a:rPr lang="en-US" dirty="0" smtClean="0"/>
              <a:t>of </a:t>
            </a:r>
            <a:r>
              <a:rPr lang="en-US" dirty="0"/>
              <a:t>the authority of Congress, and to encroach upon the reserved rights of the states and the </a:t>
            </a:r>
            <a:endParaRPr lang="en-US" dirty="0" smtClean="0"/>
          </a:p>
          <a:p>
            <a:r>
              <a:rPr lang="en-US" dirty="0" smtClean="0"/>
              <a:t>people</a:t>
            </a:r>
            <a:r>
              <a:rPr lang="en-US" dirty="0"/>
              <a:t>…</a:t>
            </a:r>
            <a:br>
              <a:rPr lang="en-US" dirty="0"/>
            </a:br>
            <a:r>
              <a:rPr lang="en-US" dirty="0"/>
              <a:t>	This </a:t>
            </a:r>
            <a:r>
              <a:rPr lang="en-US" dirty="0" smtClean="0"/>
              <a:t>interpretation [</a:t>
            </a:r>
            <a:r>
              <a:rPr lang="en-US" dirty="0" err="1" smtClean="0"/>
              <a:t>Plessy</a:t>
            </a:r>
            <a:r>
              <a:rPr lang="en-US" dirty="0" smtClean="0"/>
              <a:t> v. </a:t>
            </a:r>
            <a:r>
              <a:rPr lang="en-US" dirty="0" err="1" smtClean="0"/>
              <a:t>Ferugson</a:t>
            </a:r>
            <a:r>
              <a:rPr lang="en-US" dirty="0" smtClean="0"/>
              <a:t>], </a:t>
            </a:r>
            <a:r>
              <a:rPr lang="en-US" dirty="0"/>
              <a:t>restated time and again, became a part of </a:t>
            </a:r>
            <a:endParaRPr lang="en-US" dirty="0" smtClean="0"/>
          </a:p>
          <a:p>
            <a:r>
              <a:rPr lang="en-US" dirty="0" smtClean="0"/>
              <a:t>the </a:t>
            </a:r>
            <a:r>
              <a:rPr lang="en-US" dirty="0"/>
              <a:t>life of the people of </a:t>
            </a:r>
            <a:r>
              <a:rPr lang="en-US" dirty="0" smtClean="0"/>
              <a:t>many </a:t>
            </a:r>
            <a:r>
              <a:rPr lang="en-US" dirty="0"/>
              <a:t>of the states and confirmed their habits, customs, traditions and </a:t>
            </a:r>
            <a:endParaRPr lang="en-US" dirty="0" smtClean="0"/>
          </a:p>
          <a:p>
            <a:r>
              <a:rPr lang="en-US" dirty="0" smtClean="0"/>
              <a:t>way </a:t>
            </a:r>
            <a:r>
              <a:rPr lang="en-US" dirty="0"/>
              <a:t>of life. It is founded </a:t>
            </a:r>
            <a:r>
              <a:rPr lang="en-US" dirty="0" smtClean="0"/>
              <a:t>on </a:t>
            </a:r>
            <a:r>
              <a:rPr lang="en-US" dirty="0"/>
              <a:t>elemental humanity and common sense, for parents should not be </a:t>
            </a:r>
            <a:endParaRPr lang="en-US" dirty="0" smtClean="0"/>
          </a:p>
          <a:p>
            <a:r>
              <a:rPr lang="en-US" dirty="0" smtClean="0"/>
              <a:t>deprived </a:t>
            </a:r>
            <a:r>
              <a:rPr lang="en-US" dirty="0"/>
              <a:t>by Government </a:t>
            </a:r>
            <a:r>
              <a:rPr lang="en-US" dirty="0" smtClean="0"/>
              <a:t>of </a:t>
            </a:r>
            <a:r>
              <a:rPr lang="en-US" dirty="0"/>
              <a:t>the right to direct the lives and education of their own children… </a:t>
            </a:r>
            <a:br>
              <a:rPr lang="en-US" dirty="0"/>
            </a:br>
            <a:r>
              <a:rPr lang="en-US" dirty="0"/>
              <a:t>	This unwarranted exercise of power by the court, contrary to the Constitution, is </a:t>
            </a:r>
            <a:endParaRPr lang="en-US" dirty="0" smtClean="0"/>
          </a:p>
          <a:p>
            <a:r>
              <a:rPr lang="en-US" dirty="0" smtClean="0"/>
              <a:t>creating </a:t>
            </a:r>
            <a:r>
              <a:rPr lang="en-US" dirty="0"/>
              <a:t>chaos and confusion in the states principally affected. It is destroying the amicable </a:t>
            </a:r>
            <a:endParaRPr lang="en-US" dirty="0" smtClean="0"/>
          </a:p>
          <a:p>
            <a:r>
              <a:rPr lang="en-US" dirty="0" smtClean="0"/>
              <a:t>relations </a:t>
            </a:r>
            <a:r>
              <a:rPr lang="en-US" dirty="0"/>
              <a:t>between the white and Negro races that have been created through ninety years of </a:t>
            </a:r>
            <a:endParaRPr lang="en-US" dirty="0" smtClean="0"/>
          </a:p>
          <a:p>
            <a:r>
              <a:rPr lang="en-US" dirty="0" smtClean="0"/>
              <a:t>patient </a:t>
            </a:r>
            <a:r>
              <a:rPr lang="en-US" dirty="0"/>
              <a:t>effort by the good people of both races. It has planted hatred and suspicion where there </a:t>
            </a:r>
            <a:endParaRPr lang="en-US" dirty="0" smtClean="0"/>
          </a:p>
          <a:p>
            <a:r>
              <a:rPr lang="en-US" dirty="0" smtClean="0"/>
              <a:t>has </a:t>
            </a:r>
            <a:r>
              <a:rPr lang="en-US" dirty="0"/>
              <a:t>been heretofore friendship and understanding. </a:t>
            </a:r>
            <a:br>
              <a:rPr lang="en-US" dirty="0"/>
            </a:br>
            <a:r>
              <a:rPr lang="en-US" dirty="0"/>
              <a:t>	Without regard to the consent of the governed, outside agitators are threatening </a:t>
            </a:r>
            <a:endParaRPr lang="en-US" dirty="0" smtClean="0"/>
          </a:p>
          <a:p>
            <a:r>
              <a:rPr lang="en-US" dirty="0" smtClean="0"/>
              <a:t>immediate </a:t>
            </a:r>
            <a:r>
              <a:rPr lang="en-US" dirty="0"/>
              <a:t>and revolutionary changes in our public school systems. If done, this is certain to </a:t>
            </a:r>
            <a:endParaRPr lang="en-US" dirty="0" smtClean="0"/>
          </a:p>
          <a:p>
            <a:r>
              <a:rPr lang="en-US" dirty="0" smtClean="0"/>
              <a:t>destroy </a:t>
            </a:r>
            <a:r>
              <a:rPr lang="en-US" dirty="0"/>
              <a:t>the system of public education in some of the states… 	</a:t>
            </a:r>
            <a:endParaRPr lang="en-US" dirty="0" smtClean="0"/>
          </a:p>
          <a:p>
            <a:r>
              <a:rPr lang="en-US" dirty="0"/>
              <a:t>	We pledge ourselves to use all lawful means to bring about a reversal of this decision </a:t>
            </a:r>
            <a:endParaRPr lang="en-US" dirty="0" smtClean="0"/>
          </a:p>
          <a:p>
            <a:r>
              <a:rPr lang="en-US" dirty="0" smtClean="0"/>
              <a:t>which </a:t>
            </a:r>
            <a:r>
              <a:rPr lang="en-US" dirty="0"/>
              <a:t>is contrary to the Constitution and to prevent the use of force in its implementation. </a:t>
            </a:r>
            <a:br>
              <a:rPr lang="en-US" dirty="0"/>
            </a:br>
            <a:r>
              <a:rPr lang="en-US" dirty="0"/>
              <a:t>	In this trying period, as we all seek to right this wrong, we appeal to our people not </a:t>
            </a:r>
            <a:endParaRPr lang="en-US" dirty="0" smtClean="0"/>
          </a:p>
          <a:p>
            <a:r>
              <a:rPr lang="en-US" dirty="0" smtClean="0"/>
              <a:t>to </a:t>
            </a:r>
            <a:r>
              <a:rPr lang="en-US" dirty="0"/>
              <a:t>be provoked by the agitators and troublemakers invading our states and to scrupulously </a:t>
            </a:r>
            <a:endParaRPr lang="en-US" dirty="0" smtClean="0"/>
          </a:p>
          <a:p>
            <a:r>
              <a:rPr lang="en-US" dirty="0" smtClean="0"/>
              <a:t>refrain </a:t>
            </a:r>
            <a:r>
              <a:rPr lang="en-US" dirty="0"/>
              <a:t>from disorder and lawless acts. </a:t>
            </a:r>
          </a:p>
          <a:p>
            <a:endParaRPr lang="en-US" dirty="0"/>
          </a:p>
        </p:txBody>
      </p:sp>
    </p:spTree>
    <p:extLst>
      <p:ext uri="{BB962C8B-B14F-4D97-AF65-F5344CB8AC3E}">
        <p14:creationId xmlns:p14="http://schemas.microsoft.com/office/powerpoint/2010/main" val="622385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7943" y="258682"/>
            <a:ext cx="8290011" cy="5509200"/>
          </a:xfrm>
          <a:prstGeom prst="rect">
            <a:avLst/>
          </a:prstGeom>
          <a:noFill/>
        </p:spPr>
        <p:txBody>
          <a:bodyPr wrap="square" rtlCol="0">
            <a:spAutoFit/>
          </a:bodyPr>
          <a:lstStyle/>
          <a:p>
            <a:pPr algn="ctr"/>
            <a:r>
              <a:rPr lang="en-US" sz="3200" b="1" dirty="0" smtClean="0"/>
              <a:t>Southern Manifesto</a:t>
            </a:r>
          </a:p>
          <a:p>
            <a:pPr algn="ctr"/>
            <a:endParaRPr lang="en-US" sz="3200" b="1" dirty="0" smtClean="0"/>
          </a:p>
          <a:p>
            <a:r>
              <a:rPr lang="en-US" sz="3200" dirty="0" smtClean="0"/>
              <a:t>What </a:t>
            </a:r>
            <a:r>
              <a:rPr lang="en-US" sz="3200" dirty="0"/>
              <a:t>is the message of the Congressmen who signed the manifesto</a:t>
            </a:r>
            <a:r>
              <a:rPr lang="en-US" sz="3200" dirty="0" smtClean="0"/>
              <a:t>?</a:t>
            </a:r>
          </a:p>
          <a:p>
            <a:endParaRPr lang="en-US" sz="3200" dirty="0"/>
          </a:p>
          <a:p>
            <a:r>
              <a:rPr lang="en-US" sz="3200" dirty="0"/>
              <a:t>What is their attitude?  Fearful?  Confident</a:t>
            </a:r>
            <a:r>
              <a:rPr lang="en-US" sz="3200" dirty="0" smtClean="0"/>
              <a:t>?</a:t>
            </a:r>
          </a:p>
          <a:p>
            <a:endParaRPr lang="en-US" sz="3200" dirty="0"/>
          </a:p>
          <a:p>
            <a:r>
              <a:rPr lang="en-US" sz="3200" dirty="0"/>
              <a:t>How do they use history in their argument</a:t>
            </a:r>
            <a:r>
              <a:rPr lang="en-US" sz="3200" dirty="0" smtClean="0"/>
              <a:t>?</a:t>
            </a:r>
          </a:p>
          <a:p>
            <a:r>
              <a:rPr lang="en-US" sz="3200" dirty="0" smtClean="0"/>
              <a:t>  </a:t>
            </a:r>
            <a:endParaRPr lang="en-US" sz="3200" dirty="0"/>
          </a:p>
          <a:p>
            <a:r>
              <a:rPr lang="en-US" sz="3200" dirty="0"/>
              <a:t>What is to be done with outside meddlers? </a:t>
            </a:r>
            <a:endParaRPr lang="en-US" sz="3200" dirty="0" smtClean="0"/>
          </a:p>
          <a:p>
            <a:endParaRPr lang="en-US" sz="3200" dirty="0"/>
          </a:p>
        </p:txBody>
      </p:sp>
    </p:spTree>
    <p:extLst>
      <p:ext uri="{BB962C8B-B14F-4D97-AF65-F5344CB8AC3E}">
        <p14:creationId xmlns:p14="http://schemas.microsoft.com/office/powerpoint/2010/main" val="1556277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Crisi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114" y="44745"/>
            <a:ext cx="4221438" cy="6630531"/>
          </a:xfrm>
          <a:prstGeom prst="rect">
            <a:avLst/>
          </a:prstGeom>
        </p:spPr>
      </p:pic>
      <p:pic>
        <p:nvPicPr>
          <p:cNvPr id="3" name="Picture 2" descr="NAACP 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3908" y="946341"/>
            <a:ext cx="3549321" cy="4436651"/>
          </a:xfrm>
          <a:prstGeom prst="rect">
            <a:avLst/>
          </a:prstGeom>
        </p:spPr>
      </p:pic>
    </p:spTree>
    <p:extLst>
      <p:ext uri="{BB962C8B-B14F-4D97-AF65-F5344CB8AC3E}">
        <p14:creationId xmlns:p14="http://schemas.microsoft.com/office/powerpoint/2010/main" val="74820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philirandolph.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457" y="587912"/>
            <a:ext cx="3615633" cy="4834294"/>
          </a:xfrm>
          <a:prstGeom prst="rect">
            <a:avLst/>
          </a:prstGeom>
        </p:spPr>
      </p:pic>
      <p:sp>
        <p:nvSpPr>
          <p:cNvPr id="3" name="TextBox 2"/>
          <p:cNvSpPr txBox="1"/>
          <p:nvPr/>
        </p:nvSpPr>
        <p:spPr>
          <a:xfrm>
            <a:off x="1187647" y="5647427"/>
            <a:ext cx="2044062" cy="369332"/>
          </a:xfrm>
          <a:prstGeom prst="rect">
            <a:avLst/>
          </a:prstGeom>
          <a:noFill/>
        </p:spPr>
        <p:txBody>
          <a:bodyPr wrap="none" rtlCol="0">
            <a:spAutoFit/>
          </a:bodyPr>
          <a:lstStyle/>
          <a:p>
            <a:r>
              <a:rPr lang="en-US" b="1" dirty="0" smtClean="0"/>
              <a:t>A. Philip Randolph</a:t>
            </a:r>
            <a:endParaRPr lang="en-US" b="1" dirty="0"/>
          </a:p>
        </p:txBody>
      </p:sp>
      <p:pic>
        <p:nvPicPr>
          <p:cNvPr id="4" name="Picture 3" descr="a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4472" y="1034726"/>
            <a:ext cx="4813698" cy="3789096"/>
          </a:xfrm>
          <a:prstGeom prst="rect">
            <a:avLst/>
          </a:prstGeom>
        </p:spPr>
      </p:pic>
      <p:sp>
        <p:nvSpPr>
          <p:cNvPr id="5" name="TextBox 4"/>
          <p:cNvSpPr txBox="1"/>
          <p:nvPr/>
        </p:nvSpPr>
        <p:spPr>
          <a:xfrm>
            <a:off x="6330657" y="5126598"/>
            <a:ext cx="643738" cy="369332"/>
          </a:xfrm>
          <a:prstGeom prst="rect">
            <a:avLst/>
          </a:prstGeom>
          <a:noFill/>
        </p:spPr>
        <p:txBody>
          <a:bodyPr wrap="none" rtlCol="0">
            <a:spAutoFit/>
          </a:bodyPr>
          <a:lstStyle/>
          <a:p>
            <a:r>
              <a:rPr lang="en-US" b="1" dirty="0" smtClean="0"/>
              <a:t>FDR</a:t>
            </a:r>
            <a:endParaRPr lang="en-US" b="1" dirty="0"/>
          </a:p>
        </p:txBody>
      </p:sp>
    </p:spTree>
    <p:extLst>
      <p:ext uri="{BB962C8B-B14F-4D97-AF65-F5344CB8AC3E}">
        <p14:creationId xmlns:p14="http://schemas.microsoft.com/office/powerpoint/2010/main" val="839037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tes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9269" y="596843"/>
            <a:ext cx="4495800" cy="5626100"/>
          </a:xfrm>
          <a:prstGeom prst="rect">
            <a:avLst/>
          </a:prstGeom>
        </p:spPr>
      </p:pic>
    </p:spTree>
    <p:extLst>
      <p:ext uri="{BB962C8B-B14F-4D97-AF65-F5344CB8AC3E}">
        <p14:creationId xmlns:p14="http://schemas.microsoft.com/office/powerpoint/2010/main" val="3565071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1056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200" y="540880"/>
            <a:ext cx="3741063" cy="5611595"/>
          </a:xfrm>
          <a:prstGeom prst="rect">
            <a:avLst/>
          </a:prstGeom>
        </p:spPr>
      </p:pic>
      <p:pic>
        <p:nvPicPr>
          <p:cNvPr id="4" name="Picture 3" descr="Strange_Fruit_Lillian_Smith_1944_Paperbac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327" y="1081620"/>
            <a:ext cx="2959514" cy="4439271"/>
          </a:xfrm>
          <a:prstGeom prst="rect">
            <a:avLst/>
          </a:prstGeom>
        </p:spPr>
      </p:pic>
    </p:spTree>
    <p:extLst>
      <p:ext uri="{BB962C8B-B14F-4D97-AF65-F5344CB8AC3E}">
        <p14:creationId xmlns:p14="http://schemas.microsoft.com/office/powerpoint/2010/main" val="2849446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912708983_5b597d426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205" y="534796"/>
            <a:ext cx="6350000" cy="4762500"/>
          </a:xfrm>
          <a:prstGeom prst="rect">
            <a:avLst/>
          </a:prstGeom>
        </p:spPr>
      </p:pic>
      <p:sp>
        <p:nvSpPr>
          <p:cNvPr id="3" name="TextBox 2"/>
          <p:cNvSpPr txBox="1"/>
          <p:nvPr/>
        </p:nvSpPr>
        <p:spPr>
          <a:xfrm>
            <a:off x="3515906" y="5694460"/>
            <a:ext cx="2096022" cy="369332"/>
          </a:xfrm>
          <a:prstGeom prst="rect">
            <a:avLst/>
          </a:prstGeom>
          <a:noFill/>
        </p:spPr>
        <p:txBody>
          <a:bodyPr wrap="none" rtlCol="0">
            <a:spAutoFit/>
          </a:bodyPr>
          <a:lstStyle/>
          <a:p>
            <a:r>
              <a:rPr lang="en-US" b="1" dirty="0" smtClean="0"/>
              <a:t>Southern Moderates</a:t>
            </a:r>
            <a:endParaRPr lang="en-US" b="1" dirty="0"/>
          </a:p>
        </p:txBody>
      </p:sp>
    </p:spTree>
    <p:extLst>
      <p:ext uri="{BB962C8B-B14F-4D97-AF65-F5344CB8AC3E}">
        <p14:creationId xmlns:p14="http://schemas.microsoft.com/office/powerpoint/2010/main" val="613393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p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6764" y="648450"/>
            <a:ext cx="6984539" cy="4372322"/>
          </a:xfrm>
          <a:prstGeom prst="rect">
            <a:avLst/>
          </a:prstGeom>
        </p:spPr>
      </p:pic>
      <p:sp>
        <p:nvSpPr>
          <p:cNvPr id="3" name="TextBox 2"/>
          <p:cNvSpPr txBox="1"/>
          <p:nvPr/>
        </p:nvSpPr>
        <p:spPr>
          <a:xfrm>
            <a:off x="2943945" y="5455828"/>
            <a:ext cx="3211524" cy="646331"/>
          </a:xfrm>
          <a:prstGeom prst="rect">
            <a:avLst/>
          </a:prstGeom>
          <a:noFill/>
        </p:spPr>
        <p:txBody>
          <a:bodyPr wrap="none" rtlCol="0">
            <a:spAutoFit/>
          </a:bodyPr>
          <a:lstStyle/>
          <a:p>
            <a:pPr algn="ctr"/>
            <a:r>
              <a:rPr lang="en-US" b="1" dirty="0" smtClean="0"/>
              <a:t>Southern Conservatives</a:t>
            </a:r>
          </a:p>
          <a:p>
            <a:pPr algn="ctr"/>
            <a:r>
              <a:rPr lang="en-US" b="1" dirty="0" smtClean="0"/>
              <a:t>(at integration of Ole Miss, 1963</a:t>
            </a:r>
            <a:endParaRPr lang="en-US" b="1" dirty="0"/>
          </a:p>
        </p:txBody>
      </p:sp>
    </p:spTree>
    <p:extLst>
      <p:ext uri="{BB962C8B-B14F-4D97-AF65-F5344CB8AC3E}">
        <p14:creationId xmlns:p14="http://schemas.microsoft.com/office/powerpoint/2010/main" val="2356869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ldWar_4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391" y="1121613"/>
            <a:ext cx="8065972" cy="5004436"/>
          </a:xfrm>
          <a:prstGeom prst="rect">
            <a:avLst/>
          </a:prstGeom>
        </p:spPr>
      </p:pic>
      <p:sp>
        <p:nvSpPr>
          <p:cNvPr id="3" name="TextBox 2"/>
          <p:cNvSpPr txBox="1"/>
          <p:nvPr/>
        </p:nvSpPr>
        <p:spPr>
          <a:xfrm>
            <a:off x="3550608" y="509071"/>
            <a:ext cx="1676711" cy="400110"/>
          </a:xfrm>
          <a:prstGeom prst="rect">
            <a:avLst/>
          </a:prstGeom>
          <a:noFill/>
        </p:spPr>
        <p:txBody>
          <a:bodyPr wrap="none" rtlCol="0">
            <a:spAutoFit/>
          </a:bodyPr>
          <a:lstStyle/>
          <a:p>
            <a:r>
              <a:rPr lang="en-US" sz="2000" b="1" dirty="0" smtClean="0"/>
              <a:t>The Cold War</a:t>
            </a:r>
            <a:endParaRPr lang="en-US" sz="2000" b="1" dirty="0"/>
          </a:p>
        </p:txBody>
      </p:sp>
    </p:spTree>
    <p:extLst>
      <p:ext uri="{BB962C8B-B14F-4D97-AF65-F5344CB8AC3E}">
        <p14:creationId xmlns:p14="http://schemas.microsoft.com/office/powerpoint/2010/main" val="120197857"/>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211</TotalTime>
  <Words>238</Words>
  <Application>Microsoft Macintosh PowerPoint</Application>
  <PresentationFormat>On-screen Show (4:3)</PresentationFormat>
  <Paragraphs>80</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Inkwell</vt:lpstr>
      <vt:lpstr>The Long Civil Rights Movement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West Virginia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Origins of the Civil Rights Movement I </dc:title>
  <dc:creator>Aaron Sheehan-Dean</dc:creator>
  <cp:lastModifiedBy>Aaron Sheehan-Dean</cp:lastModifiedBy>
  <cp:revision>10</cp:revision>
  <dcterms:created xsi:type="dcterms:W3CDTF">2013-03-18T17:39:13Z</dcterms:created>
  <dcterms:modified xsi:type="dcterms:W3CDTF">2013-05-09T00:57:58Z</dcterms:modified>
</cp:coreProperties>
</file>