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62" r:id="rId5"/>
    <p:sldId id="273" r:id="rId6"/>
    <p:sldId id="271" r:id="rId7"/>
    <p:sldId id="274" r:id="rId8"/>
    <p:sldId id="264" r:id="rId9"/>
    <p:sldId id="267" r:id="rId10"/>
    <p:sldId id="259" r:id="rId11"/>
    <p:sldId id="260"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47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AA4B6C-453E-4342-AF9E-263C29D3A54F}" type="datetimeFigureOut">
              <a:rPr lang="en-US" smtClean="0"/>
              <a:pPr/>
              <a:t>6/12/2012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1A169-C442-42EE-811D-E9C6BF1F129F}" type="slidenum">
              <a:rPr lang="en-US" smtClean="0"/>
              <a:pPr/>
              <a:t>‹#›</a:t>
            </a:fld>
            <a:endParaRPr lang="en-US"/>
          </a:p>
        </p:txBody>
      </p:sp>
    </p:spTree>
    <p:extLst>
      <p:ext uri="{BB962C8B-B14F-4D97-AF65-F5344CB8AC3E}">
        <p14:creationId xmlns:p14="http://schemas.microsoft.com/office/powerpoint/2010/main" val="2132880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E0CD9-4FD2-4AB9-8AD2-9168767A5FBC}" type="datetimeFigureOut">
              <a:rPr lang="en-US" smtClean="0"/>
              <a:pPr/>
              <a:t>6/12/2012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96D68-FF65-4D0D-BF72-E4FE569C88C1}" type="slidenum">
              <a:rPr lang="en-US" smtClean="0"/>
              <a:pPr/>
              <a:t>‹#›</a:t>
            </a:fld>
            <a:endParaRPr lang="en-US"/>
          </a:p>
        </p:txBody>
      </p:sp>
    </p:spTree>
    <p:extLst>
      <p:ext uri="{BB962C8B-B14F-4D97-AF65-F5344CB8AC3E}">
        <p14:creationId xmlns:p14="http://schemas.microsoft.com/office/powerpoint/2010/main" val="419871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696D68-FF65-4D0D-BF72-E4FE569C88C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D7FA36-D946-491E-A4A3-8F15645C1313}" type="datetimeFigureOut">
              <a:rPr lang="en-US" smtClean="0"/>
              <a:pPr/>
              <a:t>6/12/2012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F31A2-A9D3-4688-B252-0C142DDBC9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7FA36-D946-491E-A4A3-8F15645C1313}" type="datetimeFigureOut">
              <a:rPr lang="en-US" smtClean="0"/>
              <a:pPr/>
              <a:t>6/12/2012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F31A2-A9D3-4688-B252-0C142DDBC9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7FA36-D946-491E-A4A3-8F15645C1313}" type="datetimeFigureOut">
              <a:rPr lang="en-US" smtClean="0"/>
              <a:pPr/>
              <a:t>6/12/2012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F31A2-A9D3-4688-B252-0C142DDBC9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7FA36-D946-491E-A4A3-8F15645C1313}" type="datetimeFigureOut">
              <a:rPr lang="en-US" smtClean="0"/>
              <a:pPr/>
              <a:t>6/12/2012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F31A2-A9D3-4688-B252-0C142DDBC9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7FA36-D946-491E-A4A3-8F15645C1313}" type="datetimeFigureOut">
              <a:rPr lang="en-US" smtClean="0"/>
              <a:pPr/>
              <a:t>6/12/2012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F31A2-A9D3-4688-B252-0C142DDBC9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D7FA36-D946-491E-A4A3-8F15645C1313}" type="datetimeFigureOut">
              <a:rPr lang="en-US" smtClean="0"/>
              <a:pPr/>
              <a:t>6/12/2012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F31A2-A9D3-4688-B252-0C142DDBC9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D7FA36-D946-491E-A4A3-8F15645C1313}" type="datetimeFigureOut">
              <a:rPr lang="en-US" smtClean="0"/>
              <a:pPr/>
              <a:t>6/12/2012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F31A2-A9D3-4688-B252-0C142DDBC9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D7FA36-D946-491E-A4A3-8F15645C1313}" type="datetimeFigureOut">
              <a:rPr lang="en-US" smtClean="0"/>
              <a:pPr/>
              <a:t>6/12/2012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F31A2-A9D3-4688-B252-0C142DDBC9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7FA36-D946-491E-A4A3-8F15645C1313}" type="datetimeFigureOut">
              <a:rPr lang="en-US" smtClean="0"/>
              <a:pPr/>
              <a:t>6/12/2012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F31A2-A9D3-4688-B252-0C142DDBC9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7FA36-D946-491E-A4A3-8F15645C1313}" type="datetimeFigureOut">
              <a:rPr lang="en-US" smtClean="0"/>
              <a:pPr/>
              <a:t>6/12/2012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F31A2-A9D3-4688-B252-0C142DDBC9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7FA36-D946-491E-A4A3-8F15645C1313}" type="datetimeFigureOut">
              <a:rPr lang="en-US" smtClean="0"/>
              <a:pPr/>
              <a:t>6/12/2012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F31A2-A9D3-4688-B252-0C142DDBC9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7FA36-D946-491E-A4A3-8F15645C1313}" type="datetimeFigureOut">
              <a:rPr lang="en-US" smtClean="0"/>
              <a:pPr/>
              <a:t>6/12/2012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F31A2-A9D3-4688-B252-0C142DDBC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ativeground.com/articles/207-civil-war-music.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library.duke.edu/digitalcollections/hasm_b105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ps.gov/history/history/online_books/civil_war_series/3/sec2.htm" TargetMode="External"/><Relationship Id="rId2" Type="http://schemas.openxmlformats.org/officeDocument/2006/relationships/hyperlink" Target="http://www.nativeground.com/articles/207-civil-war-music.html"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sonofthesouth.net/leefoundation/civil-war/1862/august/california-joe.htm" TargetMode="External"/><Relationship Id="rId2" Type="http://schemas.openxmlformats.org/officeDocument/2006/relationships/hyperlink" Target="http://www.nativeground.com/articles/207-civil-war-music.html"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sonofthesouth.net/leefoundation/robert-e-lee-pictures/robert-e-lee-picture.htm" TargetMode="External"/><Relationship Id="rId2" Type="http://schemas.openxmlformats.org/officeDocument/2006/relationships/hyperlink" Target="http://www.nativeground.com/articles/207-civil-war-music.html"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hartwick.edu/news-and-events/news-archive-new/civil-war-songs-02-14-11" TargetMode="External"/><Relationship Id="rId2" Type="http://schemas.openxmlformats.org/officeDocument/2006/relationships/hyperlink" Target="http://www.nativeground.com/articles/207-civil-war-music.html"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sonofthesouth.net/leefoundation/civil-war/1865/march/colored-regiment.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0"/>
            <a:ext cx="7772400" cy="1143000"/>
          </a:xfrm>
        </p:spPr>
        <p:txBody>
          <a:bodyPr>
            <a:normAutofit fontScale="90000"/>
          </a:bodyPr>
          <a:lstStyle/>
          <a:p>
            <a:r>
              <a:rPr lang="en-US" dirty="0" smtClean="0"/>
              <a:t>Civil War Music </a:t>
            </a:r>
            <a:br>
              <a:rPr lang="en-US" dirty="0" smtClean="0"/>
            </a:br>
            <a:r>
              <a:rPr lang="en-US" dirty="0" smtClean="0"/>
              <a:t>Songs and Lyrics</a:t>
            </a:r>
            <a:endParaRPr lang="en-US" dirty="0"/>
          </a:p>
        </p:txBody>
      </p:sp>
      <p:sp>
        <p:nvSpPr>
          <p:cNvPr id="3" name="Subtitle 2"/>
          <p:cNvSpPr>
            <a:spLocks noGrp="1"/>
          </p:cNvSpPr>
          <p:nvPr>
            <p:ph type="subTitle" idx="1"/>
          </p:nvPr>
        </p:nvSpPr>
        <p:spPr>
          <a:xfrm>
            <a:off x="533400" y="4953000"/>
            <a:ext cx="8229600" cy="1905000"/>
          </a:xfrm>
        </p:spPr>
        <p:txBody>
          <a:bodyPr>
            <a:normAutofit/>
          </a:bodyPr>
          <a:lstStyle/>
          <a:p>
            <a:r>
              <a:rPr lang="en-US" sz="2000" dirty="0" smtClean="0">
                <a:solidFill>
                  <a:schemeClr val="tx1"/>
                </a:solidFill>
              </a:rPr>
              <a:t>Nancy Taylor </a:t>
            </a:r>
          </a:p>
          <a:p>
            <a:r>
              <a:rPr lang="en-US" sz="2000" dirty="0" smtClean="0">
                <a:solidFill>
                  <a:schemeClr val="tx1"/>
                </a:solidFill>
              </a:rPr>
              <a:t>American Institute for History Education</a:t>
            </a:r>
            <a:br>
              <a:rPr lang="en-US" sz="2000" dirty="0" smtClean="0">
                <a:solidFill>
                  <a:schemeClr val="tx1"/>
                </a:solidFill>
              </a:rPr>
            </a:br>
            <a:r>
              <a:rPr lang="en-US" sz="2000" dirty="0" smtClean="0">
                <a:solidFill>
                  <a:schemeClr val="tx1"/>
                </a:solidFill>
              </a:rPr>
              <a:t>Blast, Pennsylvania </a:t>
            </a:r>
            <a:br>
              <a:rPr lang="en-US" sz="2000" dirty="0" smtClean="0">
                <a:solidFill>
                  <a:schemeClr val="tx1"/>
                </a:solidFill>
              </a:rPr>
            </a:br>
            <a:r>
              <a:rPr lang="en-US" sz="2000" dirty="0" smtClean="0">
                <a:solidFill>
                  <a:schemeClr val="tx1"/>
                </a:solidFill>
              </a:rPr>
              <a:t>June, 2012</a:t>
            </a:r>
          </a:p>
          <a:p>
            <a:endParaRPr lang="en-US" sz="2000" dirty="0" smtClean="0">
              <a:solidFill>
                <a:schemeClr val="tx1"/>
              </a:solidFill>
            </a:endParaRPr>
          </a:p>
          <a:p>
            <a:pPr algn="r"/>
            <a:r>
              <a:rPr lang="en-US" sz="900" dirty="0" smtClean="0"/>
              <a:t>http://www.smithsonianmag.com/history-archaeology/The-Sentimental-Ballad-of-the-Civil-War.html</a:t>
            </a:r>
            <a:endParaRPr lang="en-US" sz="900" dirty="0">
              <a:solidFill>
                <a:schemeClr val="tx1"/>
              </a:solidFill>
            </a:endParaRPr>
          </a:p>
        </p:txBody>
      </p:sp>
      <p:pic>
        <p:nvPicPr>
          <p:cNvPr id="4" name="il_fi" descr="http://media.smithsonianmag.com/images/Civil-War-soldiers-music-631.jpg"/>
          <p:cNvPicPr/>
          <p:nvPr/>
        </p:nvPicPr>
        <p:blipFill>
          <a:blip r:embed="rId2" cstate="print"/>
          <a:srcRect/>
          <a:stretch>
            <a:fillRect/>
          </a:stretch>
        </p:blipFill>
        <p:spPr bwMode="auto">
          <a:xfrm>
            <a:off x="1295401" y="381000"/>
            <a:ext cx="6477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Directions</a:t>
            </a:r>
            <a:endParaRPr lang="en-US" dirty="0"/>
          </a:p>
        </p:txBody>
      </p:sp>
      <p:sp>
        <p:nvSpPr>
          <p:cNvPr id="3" name="Content Placeholder 2"/>
          <p:cNvSpPr>
            <a:spLocks noGrp="1"/>
          </p:cNvSpPr>
          <p:nvPr>
            <p:ph idx="1"/>
          </p:nvPr>
        </p:nvSpPr>
        <p:spPr>
          <a:xfrm>
            <a:off x="457200" y="609600"/>
            <a:ext cx="8229600" cy="6096000"/>
          </a:xfrm>
        </p:spPr>
        <p:txBody>
          <a:bodyPr>
            <a:normAutofit fontScale="70000" lnSpcReduction="20000"/>
          </a:bodyPr>
          <a:lstStyle/>
          <a:p>
            <a:pPr>
              <a:buNone/>
            </a:pPr>
            <a:endParaRPr lang="en-US" dirty="0" smtClean="0"/>
          </a:p>
          <a:p>
            <a:pPr>
              <a:buNone/>
            </a:pPr>
            <a:r>
              <a:rPr lang="en-US" sz="4100" dirty="0" smtClean="0"/>
              <a:t> 1.  Listen to your assigned song on the CD before working with the lyrics.</a:t>
            </a:r>
          </a:p>
          <a:p>
            <a:pPr>
              <a:buNone/>
            </a:pPr>
            <a:endParaRPr lang="en-US" sz="4100" dirty="0" smtClean="0"/>
          </a:p>
          <a:p>
            <a:pPr>
              <a:buNone/>
            </a:pPr>
            <a:r>
              <a:rPr lang="en-US" sz="4100" dirty="0" smtClean="0"/>
              <a:t> 2.  Read through the background for the song. </a:t>
            </a:r>
          </a:p>
          <a:p>
            <a:pPr>
              <a:buNone/>
            </a:pPr>
            <a:endParaRPr lang="en-US" sz="4100" dirty="0" smtClean="0"/>
          </a:p>
          <a:p>
            <a:pPr>
              <a:buNone/>
            </a:pPr>
            <a:r>
              <a:rPr lang="en-US" sz="4100" dirty="0" smtClean="0"/>
              <a:t> 3.  Together work through The Civil War Song Analysis Sheet (this will focus on the lyrics and music.) </a:t>
            </a:r>
          </a:p>
          <a:p>
            <a:pPr>
              <a:buNone/>
            </a:pPr>
            <a:endParaRPr lang="en-US" dirty="0" smtClean="0"/>
          </a:p>
          <a:p>
            <a:pPr>
              <a:buNone/>
            </a:pPr>
            <a:r>
              <a:rPr lang="en-US" dirty="0" smtClean="0"/>
              <a:t>	</a:t>
            </a:r>
            <a:r>
              <a:rPr lang="en-US" b="1" dirty="0" smtClean="0"/>
              <a:t>Prepare to share the song and your analysis for a presentation to the class. (3 to 5 minutes) </a:t>
            </a:r>
          </a:p>
          <a:p>
            <a:pPr>
              <a:buNone/>
            </a:pPr>
            <a:r>
              <a:rPr lang="en-US" b="1" dirty="0" smtClean="0"/>
              <a:t>	Divide the presentation so that every member in the group takes part in some way.</a:t>
            </a:r>
          </a:p>
          <a:p>
            <a:pPr algn="ctr">
              <a:buNone/>
            </a:pPr>
            <a:r>
              <a:rPr lang="en-US" sz="5700" b="1" dirty="0" smtClean="0"/>
              <a:t>-OR-</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858000"/>
          </a:xfrm>
        </p:spPr>
        <p:txBody>
          <a:bodyPr>
            <a:normAutofit fontScale="40000" lnSpcReduction="20000"/>
          </a:bodyPr>
          <a:lstStyle/>
          <a:p>
            <a:pPr>
              <a:buNone/>
            </a:pPr>
            <a:r>
              <a:rPr lang="en-US" b="1" dirty="0" smtClean="0"/>
              <a:t>	</a:t>
            </a:r>
            <a:r>
              <a:rPr lang="en-US" sz="5400" b="1" dirty="0" smtClean="0"/>
              <a:t>If time is available your small group will prepare a skit using the song.  </a:t>
            </a:r>
          </a:p>
          <a:p>
            <a:endParaRPr lang="en-US" sz="5100" dirty="0" smtClean="0"/>
          </a:p>
          <a:p>
            <a:pPr>
              <a:buNone/>
            </a:pPr>
            <a:r>
              <a:rPr lang="en-US" sz="5100" dirty="0" smtClean="0"/>
              <a:t>	</a:t>
            </a:r>
            <a:r>
              <a:rPr lang="en-US" sz="6000" dirty="0" smtClean="0"/>
              <a:t>This could be a reader's theater style presentation that uses material from your analysis, the background and the song. </a:t>
            </a:r>
          </a:p>
          <a:p>
            <a:pPr>
              <a:buNone/>
            </a:pPr>
            <a:endParaRPr lang="en-US" sz="6000" dirty="0" smtClean="0"/>
          </a:p>
          <a:p>
            <a:pPr>
              <a:buNone/>
            </a:pPr>
            <a:r>
              <a:rPr lang="en-US" sz="6000" dirty="0" smtClean="0"/>
              <a:t>	It could be a presentation of the song with a narrator to do an opening and group members putting action to the words in mime. </a:t>
            </a:r>
          </a:p>
          <a:p>
            <a:pPr>
              <a:buNone/>
            </a:pPr>
            <a:r>
              <a:rPr lang="en-US" sz="6000" dirty="0" smtClean="0"/>
              <a:t>	</a:t>
            </a:r>
          </a:p>
          <a:p>
            <a:pPr>
              <a:buNone/>
            </a:pPr>
            <a:r>
              <a:rPr lang="en-US" sz="6000" dirty="0" smtClean="0"/>
              <a:t>	It could be an acted out scene of soldiers in camp, men marching into battle, a family on the home front or other possible setting from the time period. </a:t>
            </a:r>
          </a:p>
          <a:p>
            <a:pPr>
              <a:buNone/>
            </a:pPr>
            <a:endParaRPr lang="en-US" sz="5100" dirty="0" smtClean="0"/>
          </a:p>
          <a:p>
            <a:pPr>
              <a:buNone/>
            </a:pPr>
            <a:r>
              <a:rPr lang="en-US" sz="5100" dirty="0" smtClean="0"/>
              <a:t>	</a:t>
            </a:r>
            <a:r>
              <a:rPr lang="en-US" sz="5100" i="1" dirty="0" smtClean="0"/>
              <a:t>In each of these cases the singers can sing along with the recording or without the recording.  If the song is only sung by one singer on the CD it can be presented with many voices in the skit.  If appropriate for your skit, one member pretend to sing the song and the others in character react to the song.  But it is important for you to bring the song to life. Make sure from your actions and words we learn something about the song that you discovered in your analysis.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Autofit/>
          </a:bodyPr>
          <a:lstStyle/>
          <a:p>
            <a:endParaRPr lang="en-US" sz="4000" dirty="0"/>
          </a:p>
        </p:txBody>
      </p:sp>
      <p:sp>
        <p:nvSpPr>
          <p:cNvPr id="3" name="Content Placeholder 2"/>
          <p:cNvSpPr>
            <a:spLocks noGrp="1"/>
          </p:cNvSpPr>
          <p:nvPr>
            <p:ph idx="1"/>
          </p:nvPr>
        </p:nvSpPr>
        <p:spPr>
          <a:xfrm>
            <a:off x="457200" y="1066800"/>
            <a:ext cx="8229600" cy="5334000"/>
          </a:xfrm>
        </p:spPr>
        <p:txBody>
          <a:bodyPr>
            <a:normAutofit/>
          </a:bodyPr>
          <a:lstStyle/>
          <a:p>
            <a:pPr>
              <a:buNone/>
            </a:pPr>
            <a:r>
              <a:rPr lang="en-US" dirty="0" smtClean="0"/>
              <a:t>			</a:t>
            </a:r>
          </a:p>
          <a:p>
            <a:pPr algn="ctr">
              <a:buNone/>
            </a:pPr>
            <a:r>
              <a:rPr lang="en-US" sz="3600" b="1" dirty="0" smtClean="0"/>
              <a:t>“Music is as indispensable to warfare as money.  Money is the sinew of war – music is its soul.”  </a:t>
            </a:r>
          </a:p>
          <a:p>
            <a:pPr algn="ctr">
              <a:buNone/>
            </a:pPr>
            <a:r>
              <a:rPr lang="en-US" sz="2400" dirty="0" smtClean="0"/>
              <a:t>1862 Editorial New York Herald</a:t>
            </a:r>
          </a:p>
          <a:p>
            <a:pPr algn="r">
              <a:buNone/>
            </a:pPr>
            <a:r>
              <a:rPr lang="en-US" sz="900" u="sng" dirty="0" smtClean="0">
                <a:hlinkClick r:id="rId3"/>
              </a:rPr>
              <a:t>http://www.nativeground.com/articles/207-civil-war-music.html</a:t>
            </a:r>
            <a:endParaRPr lang="en-US" sz="900" u="sng" dirty="0" smtClean="0"/>
          </a:p>
          <a:p>
            <a:pPr algn="r">
              <a:buNone/>
            </a:pPr>
            <a:r>
              <a:rPr lang="en-US" sz="900" dirty="0" smtClean="0">
                <a:hlinkClick r:id="rId4"/>
              </a:rPr>
              <a:t>http://library.duke.edu/digitalcollections/hasm_b1051/</a:t>
            </a:r>
            <a:r>
              <a:rPr lang="en-US" sz="900" dirty="0" smtClean="0"/>
              <a:t> </a:t>
            </a:r>
          </a:p>
          <a:p>
            <a:pPr algn="r">
              <a:buNone/>
            </a:pPr>
            <a:endParaRPr lang="en-US" sz="900"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srcRect/>
          <a:stretch>
            <a:fillRect/>
          </a:stretch>
        </p:blipFill>
        <p:spPr>
          <a:xfrm>
            <a:off x="1905000" y="1295399"/>
            <a:ext cx="5029200" cy="3962401"/>
          </a:xfrm>
          <a:prstGeom prst="rect">
            <a:avLst/>
          </a:prstGeom>
          <a:ln w="76200">
            <a:solidFill>
              <a:srgbClr val="FFC00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Pennsylvania Standard</a:t>
            </a:r>
            <a:endParaRPr lang="en-US" dirty="0"/>
          </a:p>
        </p:txBody>
      </p:sp>
      <p:sp>
        <p:nvSpPr>
          <p:cNvPr id="4" name="Content Placeholder 3"/>
          <p:cNvSpPr>
            <a:spLocks noGrp="1"/>
          </p:cNvSpPr>
          <p:nvPr>
            <p:ph sz="half" idx="2"/>
          </p:nvPr>
        </p:nvSpPr>
        <p:spPr>
          <a:xfrm>
            <a:off x="4648200" y="1524001"/>
            <a:ext cx="4267200" cy="3657600"/>
          </a:xfrm>
        </p:spPr>
        <p:txBody>
          <a:bodyPr/>
          <a:lstStyle/>
          <a:p>
            <a:pPr>
              <a:buNone/>
            </a:pPr>
            <a:r>
              <a:rPr lang="en-US" sz="2400" dirty="0" smtClean="0"/>
              <a:t>8.1.8.B. </a:t>
            </a:r>
          </a:p>
          <a:p>
            <a:pPr>
              <a:buNone/>
            </a:pPr>
            <a:r>
              <a:rPr lang="en-US" dirty="0" smtClean="0"/>
              <a:t>	</a:t>
            </a:r>
            <a:r>
              <a:rPr lang="en-US" sz="2400" dirty="0" smtClean="0"/>
              <a:t>Compare and contrast a historical event, using </a:t>
            </a:r>
            <a:r>
              <a:rPr lang="en-US" sz="2400" u="sng" dirty="0" smtClean="0"/>
              <a:t>multiple points of view </a:t>
            </a:r>
            <a:r>
              <a:rPr lang="en-US" sz="2400" dirty="0" smtClean="0"/>
              <a:t>from primary and secondary sources.</a:t>
            </a:r>
            <a:endParaRPr lang="en-US" sz="2400" dirty="0"/>
          </a:p>
        </p:txBody>
      </p:sp>
      <p:pic>
        <p:nvPicPr>
          <p:cNvPr id="5" name="il_fi" descr="http://home.ptd.net/~ctpd/images/pa_flag.gif"/>
          <p:cNvPicPr>
            <a:picLocks noGrp="1"/>
          </p:cNvPicPr>
          <p:nvPr>
            <p:ph sz="half" idx="1"/>
          </p:nvPr>
        </p:nvPicPr>
        <p:blipFill>
          <a:blip r:embed="rId2" cstate="print"/>
          <a:srcRect/>
          <a:stretch>
            <a:fillRect/>
          </a:stretch>
        </p:blipFill>
        <p:spPr bwMode="auto">
          <a:xfrm>
            <a:off x="457200" y="1447800"/>
            <a:ext cx="39624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NO MP3 Players!</a:t>
            </a:r>
            <a:endParaRPr lang="en-US" dirty="0"/>
          </a:p>
        </p:txBody>
      </p:sp>
      <p:sp>
        <p:nvSpPr>
          <p:cNvPr id="3" name="Content Placeholder 2"/>
          <p:cNvSpPr>
            <a:spLocks noGrp="1"/>
          </p:cNvSpPr>
          <p:nvPr>
            <p:ph idx="1"/>
          </p:nvPr>
        </p:nvSpPr>
        <p:spPr>
          <a:xfrm>
            <a:off x="457200" y="1143000"/>
            <a:ext cx="8229600" cy="5715000"/>
          </a:xfrm>
        </p:spPr>
        <p:txBody>
          <a:bodyPr>
            <a:normAutofit fontScale="85000" lnSpcReduction="20000"/>
          </a:bodyPr>
          <a:lstStyle/>
          <a:p>
            <a:pPr>
              <a:buNone/>
            </a:pPr>
            <a:r>
              <a:rPr lang="en-US" dirty="0" smtClean="0"/>
              <a:t>		</a:t>
            </a:r>
            <a:r>
              <a:rPr lang="en-US" i="1" dirty="0" smtClean="0"/>
              <a:t>	Songs were shared in print but also 			passed down orally and sang from 			memory.</a:t>
            </a:r>
          </a:p>
          <a:p>
            <a:pPr>
              <a:buNone/>
            </a:pPr>
            <a:endParaRPr lang="en-US" i="1" dirty="0" smtClean="0"/>
          </a:p>
          <a:p>
            <a:pPr>
              <a:buNone/>
            </a:pPr>
            <a:r>
              <a:rPr lang="en-US" i="1" dirty="0" smtClean="0"/>
              <a:t>			Soldiers carried pocket-sized song books.</a:t>
            </a:r>
          </a:p>
          <a:p>
            <a:pPr>
              <a:buNone/>
            </a:pPr>
            <a:r>
              <a:rPr lang="en-US" i="1" dirty="0" smtClean="0"/>
              <a:t>				</a:t>
            </a:r>
          </a:p>
          <a:p>
            <a:pPr>
              <a:buNone/>
            </a:pPr>
            <a:r>
              <a:rPr lang="en-US" i="1" dirty="0" smtClean="0"/>
              <a:t>				The Soldier Boys Songster</a:t>
            </a:r>
          </a:p>
          <a:p>
            <a:pPr>
              <a:buNone/>
            </a:pPr>
            <a:r>
              <a:rPr lang="en-US" i="1" dirty="0" smtClean="0"/>
              <a:t>				Beadle’s Dime Songs of War</a:t>
            </a:r>
          </a:p>
          <a:p>
            <a:pPr>
              <a:buNone/>
            </a:pPr>
            <a:endParaRPr lang="en-US" i="1" dirty="0" smtClean="0"/>
          </a:p>
          <a:p>
            <a:pPr>
              <a:buNone/>
            </a:pPr>
            <a:endParaRPr lang="en-US" i="1" dirty="0" smtClean="0"/>
          </a:p>
          <a:p>
            <a:pPr>
              <a:buNone/>
            </a:pPr>
            <a:r>
              <a:rPr lang="en-US" i="1" dirty="0" smtClean="0"/>
              <a:t>Next to the bible songsters were the most common form of printed material carried by soldiers in the field.</a:t>
            </a:r>
          </a:p>
          <a:p>
            <a:pPr algn="r">
              <a:buNone/>
            </a:pPr>
            <a:endParaRPr lang="en-US" sz="1050" dirty="0" smtClean="0"/>
          </a:p>
          <a:p>
            <a:pPr algn="r">
              <a:buNone/>
            </a:pPr>
            <a:endParaRPr lang="en-US" sz="1000" dirty="0" smtClean="0"/>
          </a:p>
          <a:p>
            <a:pPr algn="r">
              <a:buNone/>
            </a:pPr>
            <a:r>
              <a:rPr lang="en-US" sz="1000" u="sng" dirty="0" smtClean="0"/>
              <a:t>The Civil War Music Collector’s Edition</a:t>
            </a:r>
            <a:r>
              <a:rPr lang="en-US" sz="1000" dirty="0" smtClean="0"/>
              <a:t>, Time-Life Music, Alexandria, Virginia, 1991, p.14.</a:t>
            </a:r>
            <a:endParaRPr lang="en-US" sz="1050" dirty="0" smtClean="0"/>
          </a:p>
          <a:p>
            <a:pPr algn="r">
              <a:buNone/>
            </a:pPr>
            <a:r>
              <a:rPr lang="en-US" sz="1050" dirty="0" smtClean="0"/>
              <a:t>njsekela.com</a:t>
            </a:r>
          </a:p>
          <a:p>
            <a:pPr algn="r">
              <a:buNone/>
            </a:pPr>
            <a:r>
              <a:rPr lang="en-US" sz="1050" u="sng" dirty="0" smtClean="0"/>
              <a:t>http://www.nativeground.com/articles/207-sivil-war-music.html</a:t>
            </a:r>
            <a:endParaRPr lang="en-US" sz="1050" dirty="0" smtClean="0"/>
          </a:p>
          <a:p>
            <a:pPr algn="r">
              <a:buNone/>
            </a:pPr>
            <a:endParaRPr lang="en-US" sz="1100" dirty="0"/>
          </a:p>
        </p:txBody>
      </p:sp>
      <p:pic>
        <p:nvPicPr>
          <p:cNvPr id="4" name="il_fi" descr="http://www.njsekela.com/OSCommerce/catalog/images/beedle%20union%20song6.jpg"/>
          <p:cNvPicPr/>
          <p:nvPr/>
        </p:nvPicPr>
        <p:blipFill>
          <a:blip r:embed="rId2" cstate="print"/>
          <a:srcRect l="14739" t="3731" r="20523" b="5597"/>
          <a:stretch>
            <a:fillRect/>
          </a:stretch>
        </p:blipFill>
        <p:spPr bwMode="auto">
          <a:xfrm>
            <a:off x="7543800" y="3352800"/>
            <a:ext cx="1323975" cy="1854328"/>
          </a:xfrm>
          <a:prstGeom prst="rect">
            <a:avLst/>
          </a:prstGeom>
          <a:noFill/>
          <a:ln w="9525">
            <a:noFill/>
            <a:miter lim="800000"/>
            <a:headEnd/>
            <a:tailEnd/>
          </a:ln>
        </p:spPr>
      </p:pic>
      <p:pic>
        <p:nvPicPr>
          <p:cNvPr id="5" name="Picture 4" descr="http://www.nativeground.com/images/stories/new-civil-war-guy.png"/>
          <p:cNvPicPr/>
          <p:nvPr/>
        </p:nvPicPr>
        <p:blipFill>
          <a:blip r:embed="rId3" cstate="print"/>
          <a:srcRect/>
          <a:stretch>
            <a:fillRect/>
          </a:stretch>
        </p:blipFill>
        <p:spPr bwMode="auto">
          <a:xfrm>
            <a:off x="228600" y="152400"/>
            <a:ext cx="1981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4343400" y="533400"/>
            <a:ext cx="4572000" cy="5592763"/>
          </a:xfrm>
        </p:spPr>
        <p:txBody>
          <a:bodyPr>
            <a:normAutofit lnSpcReduction="10000"/>
          </a:bodyPr>
          <a:lstStyle/>
          <a:p>
            <a:pPr algn="ctr">
              <a:buNone/>
            </a:pPr>
            <a:r>
              <a:rPr lang="en-US" sz="3200" dirty="0" smtClean="0"/>
              <a:t>1861</a:t>
            </a:r>
          </a:p>
          <a:p>
            <a:pPr>
              <a:buNone/>
            </a:pPr>
            <a:r>
              <a:rPr lang="en-US" sz="3200" dirty="0" smtClean="0"/>
              <a:t>	</a:t>
            </a:r>
            <a:r>
              <a:rPr lang="en-US" sz="3200" i="1" dirty="0" smtClean="0"/>
              <a:t>Over 2,000 pieces written and published throughout the North and South</a:t>
            </a:r>
          </a:p>
          <a:p>
            <a:pPr algn="ctr">
              <a:buNone/>
            </a:pPr>
            <a:endParaRPr lang="en-US" sz="3200" i="1" dirty="0" smtClean="0"/>
          </a:p>
          <a:p>
            <a:pPr algn="ctr">
              <a:buNone/>
            </a:pPr>
            <a:r>
              <a:rPr lang="en-US" sz="3200" i="1" dirty="0" smtClean="0"/>
              <a:t>1865</a:t>
            </a:r>
          </a:p>
          <a:p>
            <a:pPr>
              <a:buNone/>
            </a:pPr>
            <a:r>
              <a:rPr lang="en-US" sz="3200" i="1" dirty="0" smtClean="0"/>
              <a:t>	By the end of the war 10,000 pieces were published</a:t>
            </a:r>
          </a:p>
          <a:p>
            <a:pPr>
              <a:buNone/>
            </a:pPr>
            <a:endParaRPr lang="en-US" sz="900" dirty="0" smtClean="0"/>
          </a:p>
          <a:p>
            <a:pPr algn="r">
              <a:buNone/>
            </a:pPr>
            <a:r>
              <a:rPr lang="en-US" sz="900" u="sng" dirty="0" smtClean="0">
                <a:hlinkClick r:id="rId2"/>
              </a:rPr>
              <a:t>http://www.nativeground.com/articles/207-civil-war-music.html</a:t>
            </a:r>
            <a:endParaRPr lang="en-US" sz="900" u="sng" dirty="0" smtClean="0"/>
          </a:p>
          <a:p>
            <a:pPr algn="r">
              <a:buNone/>
            </a:pPr>
            <a:r>
              <a:rPr lang="en-US" sz="900" u="sng" dirty="0" smtClean="0">
                <a:hlinkClick r:id="rId3"/>
              </a:rPr>
              <a:t>http://www.nps.gov/history/history/online_books/civil_war_series/3/sec2.htm</a:t>
            </a:r>
            <a:endParaRPr lang="en-US" sz="900" dirty="0" smtClean="0"/>
          </a:p>
          <a:p>
            <a:pPr algn="r">
              <a:buNone/>
            </a:pPr>
            <a:endParaRPr lang="en-US" sz="900" u="sng" dirty="0" smtClean="0"/>
          </a:p>
          <a:p>
            <a:pPr algn="r">
              <a:buNone/>
            </a:pPr>
            <a:endParaRPr lang="en-US" sz="900" dirty="0" smtClean="0"/>
          </a:p>
          <a:p>
            <a:pPr>
              <a:buNone/>
            </a:pPr>
            <a:endParaRPr lang="en-US" dirty="0"/>
          </a:p>
        </p:txBody>
      </p:sp>
      <p:pic>
        <p:nvPicPr>
          <p:cNvPr id="5" name="il_fi" descr="http://www.nps.gov/history/history/online_books/civil_war_series/3/images/fig30.jpg"/>
          <p:cNvPicPr>
            <a:picLocks noGrp="1"/>
          </p:cNvPicPr>
          <p:nvPr>
            <p:ph sz="half" idx="1"/>
          </p:nvPr>
        </p:nvPicPr>
        <p:blipFill>
          <a:blip r:embed="rId4" cstate="print"/>
          <a:srcRect r="1754" b="6667"/>
          <a:stretch>
            <a:fillRect/>
          </a:stretch>
        </p:blipFill>
        <p:spPr bwMode="auto">
          <a:xfrm>
            <a:off x="0" y="0"/>
            <a:ext cx="457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381000"/>
            <a:ext cx="8229600" cy="6324600"/>
          </a:xfrm>
        </p:spPr>
        <p:txBody>
          <a:bodyPr>
            <a:normAutofit lnSpcReduction="10000"/>
          </a:bodyPr>
          <a:lstStyle/>
          <a:p>
            <a:pPr>
              <a:buNone/>
            </a:pPr>
            <a:r>
              <a:rPr lang="en-GB" i="1" dirty="0" smtClean="0"/>
              <a:t>							</a:t>
            </a:r>
            <a:r>
              <a:rPr lang="en-GB" sz="2600" i="1" dirty="0" smtClean="0"/>
              <a:t>Although soldiers 						enjoyed 							</a:t>
            </a:r>
            <a:r>
              <a:rPr lang="en-GB" sz="2600" i="1" smtClean="0"/>
              <a:t>instrumental music </a:t>
            </a:r>
            <a:r>
              <a:rPr lang="en-GB" sz="2600" i="1" dirty="0" err="1" smtClean="0"/>
              <a:t>mmusic</a:t>
            </a:r>
            <a:r>
              <a:rPr lang="en-GB" sz="2600" i="1" dirty="0" smtClean="0"/>
              <a:t>, 					by far the most 						common musical 						outlet was singing. </a:t>
            </a:r>
          </a:p>
          <a:p>
            <a:pPr>
              <a:buNone/>
            </a:pPr>
            <a:endParaRPr lang="en-GB" sz="2600" i="1" dirty="0" smtClean="0"/>
          </a:p>
          <a:p>
            <a:pPr>
              <a:buNone/>
            </a:pPr>
            <a:r>
              <a:rPr lang="en-GB" sz="2600" i="1" dirty="0" smtClean="0"/>
              <a:t>	</a:t>
            </a:r>
          </a:p>
          <a:p>
            <a:pPr>
              <a:buNone/>
            </a:pPr>
            <a:endParaRPr lang="en-GB" sz="2600" i="1" dirty="0" smtClean="0"/>
          </a:p>
          <a:p>
            <a:pPr>
              <a:buNone/>
            </a:pPr>
            <a:r>
              <a:rPr lang="en-GB" sz="2600" i="1" dirty="0" smtClean="0"/>
              <a:t>	Soldiers sang, whistled and hummed on marches, behind earthworks, while waiting for orders, in camp, and even on the eve of a battle, with their muskets primed and ready. They sang solo, in duets, trios, and they often formed glee clubs. Sometimes entire regiments, Generals and all, sang on marches.</a:t>
            </a:r>
            <a:endParaRPr lang="en-US" sz="2600" i="1" dirty="0" smtClean="0"/>
          </a:p>
          <a:p>
            <a:pPr algn="r">
              <a:buNone/>
            </a:pPr>
            <a:r>
              <a:rPr lang="en-US" sz="900" u="sng" dirty="0" smtClean="0">
                <a:hlinkClick r:id="rId2"/>
              </a:rPr>
              <a:t>http://www.nativeground.com/articles/207-civil-war-music.html</a:t>
            </a:r>
            <a:endParaRPr lang="en-US" sz="900" dirty="0" smtClean="0"/>
          </a:p>
          <a:p>
            <a:pPr algn="r"/>
            <a:r>
              <a:rPr lang="en-US" sz="900" u="sng" dirty="0" smtClean="0">
                <a:hlinkClick r:id="rId3"/>
              </a:rPr>
              <a:t>http://www.sonofthesouth.net/leefoundation/civil-war/1862/august/california-joe.htm</a:t>
            </a:r>
            <a:endParaRPr lang="en-US" sz="900" dirty="0" smtClean="0"/>
          </a:p>
          <a:p>
            <a:pPr algn="r"/>
            <a:r>
              <a:rPr lang="en-US" sz="900" dirty="0" err="1" smtClean="0"/>
              <a:t>McCLELLAN</a:t>
            </a:r>
            <a:r>
              <a:rPr lang="en-US" sz="900" dirty="0" smtClean="0"/>
              <a:t> IS OUR MAN"—FAVORITE SONG OF THE ARMY OF THE POTOMAC</a:t>
            </a:r>
          </a:p>
          <a:p>
            <a:pPr algn="r"/>
            <a:endParaRPr lang="en-US" sz="900" dirty="0"/>
          </a:p>
        </p:txBody>
      </p:sp>
      <p:pic>
        <p:nvPicPr>
          <p:cNvPr id="4" name="Picture 3" descr="Soldiers Singing"/>
          <p:cNvPicPr/>
          <p:nvPr/>
        </p:nvPicPr>
        <p:blipFill>
          <a:blip r:embed="rId4" cstate="print"/>
          <a:srcRect/>
          <a:stretch>
            <a:fillRect/>
          </a:stretch>
        </p:blipFill>
        <p:spPr bwMode="auto">
          <a:xfrm>
            <a:off x="152401" y="152400"/>
            <a:ext cx="5105399"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4648200" y="1447800"/>
            <a:ext cx="4038600" cy="5410200"/>
          </a:xfrm>
        </p:spPr>
        <p:txBody>
          <a:bodyPr>
            <a:normAutofit fontScale="92500" lnSpcReduction="10000"/>
          </a:bodyPr>
          <a:lstStyle/>
          <a:p>
            <a:pPr algn="ctr">
              <a:buNone/>
            </a:pPr>
            <a:r>
              <a:rPr lang="en-US" b="1" i="1" dirty="0" smtClean="0"/>
              <a:t>“I don’t believe we can have an army without music.”   </a:t>
            </a:r>
          </a:p>
          <a:p>
            <a:pPr algn="ctr">
              <a:buNone/>
            </a:pPr>
            <a:r>
              <a:rPr lang="en-US" b="1" dirty="0" smtClean="0"/>
              <a:t>Robert E.  Lee 1864</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r"/>
            <a:r>
              <a:rPr lang="en-US" sz="900" u="sng" dirty="0" smtClean="0">
                <a:hlinkClick r:id="rId2"/>
              </a:rPr>
              <a:t>http://www.nativeground.com/articles/207-civil-war-music.html</a:t>
            </a:r>
            <a:endParaRPr lang="en-US" sz="900" dirty="0" smtClean="0"/>
          </a:p>
          <a:p>
            <a:pPr algn="r">
              <a:buNone/>
            </a:pPr>
            <a:r>
              <a:rPr lang="en-US" sz="900" u="sng" dirty="0" smtClean="0">
                <a:hlinkClick r:id="rId3"/>
              </a:rPr>
              <a:t>http://www.sonofthesouth.net/leefoundation/robert-e-lee-pictures/robert-e-lee-picture.htm</a:t>
            </a:r>
            <a:r>
              <a:rPr lang="en-US" sz="900" dirty="0" smtClean="0"/>
              <a:t> </a:t>
            </a:r>
          </a:p>
          <a:p>
            <a:endParaRPr lang="en-US" dirty="0" smtClean="0"/>
          </a:p>
          <a:p>
            <a:pPr algn="r"/>
            <a:endParaRPr lang="en-US" sz="900" dirty="0"/>
          </a:p>
        </p:txBody>
      </p:sp>
      <p:pic>
        <p:nvPicPr>
          <p:cNvPr id="5" name="Content Placeholder 4" descr="Robert E. Lee"/>
          <p:cNvPicPr>
            <a:picLocks noGrp="1"/>
          </p:cNvPicPr>
          <p:nvPr>
            <p:ph sz="half" idx="1"/>
          </p:nvPr>
        </p:nvPicPr>
        <p:blipFill>
          <a:blip r:embed="rId4" cstate="print"/>
          <a:srcRect/>
          <a:stretch>
            <a:fillRect/>
          </a:stretch>
        </p:blipFill>
        <p:spPr bwMode="auto">
          <a:xfrm>
            <a:off x="152400" y="152400"/>
            <a:ext cx="43434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lgn="l"/>
            <a:r>
              <a:rPr lang="en-US" dirty="0" smtClean="0"/>
              <a:t>Emotional Impact</a:t>
            </a:r>
            <a:endParaRPr lang="en-US" dirty="0"/>
          </a:p>
        </p:txBody>
      </p:sp>
      <p:sp>
        <p:nvSpPr>
          <p:cNvPr id="3" name="Content Placeholder 2"/>
          <p:cNvSpPr>
            <a:spLocks noGrp="1"/>
          </p:cNvSpPr>
          <p:nvPr>
            <p:ph idx="1"/>
          </p:nvPr>
        </p:nvSpPr>
        <p:spPr>
          <a:xfrm>
            <a:off x="228600" y="838200"/>
            <a:ext cx="8915400" cy="6019800"/>
          </a:xfrm>
        </p:spPr>
        <p:txBody>
          <a:bodyPr>
            <a:normAutofit fontScale="62500" lnSpcReduction="20000"/>
          </a:bodyPr>
          <a:lstStyle/>
          <a:p>
            <a:pPr>
              <a:buNone/>
            </a:pPr>
            <a:r>
              <a:rPr lang="en-US" dirty="0" smtClean="0"/>
              <a:t>	</a:t>
            </a:r>
            <a:r>
              <a:rPr lang="en-US" i="1" dirty="0" smtClean="0"/>
              <a:t>On the home front music reminded </a:t>
            </a:r>
          </a:p>
          <a:p>
            <a:pPr>
              <a:buNone/>
            </a:pPr>
            <a:r>
              <a:rPr lang="en-US" i="1" dirty="0" smtClean="0"/>
              <a:t>	loved ones of their family members </a:t>
            </a:r>
          </a:p>
          <a:p>
            <a:pPr>
              <a:buNone/>
            </a:pPr>
            <a:r>
              <a:rPr lang="en-US" i="1" dirty="0" smtClean="0"/>
              <a:t>	and friends engaged in the war </a:t>
            </a:r>
          </a:p>
          <a:p>
            <a:pPr>
              <a:buNone/>
            </a:pPr>
            <a:r>
              <a:rPr lang="en-US" i="1" dirty="0" smtClean="0"/>
              <a:t>			and </a:t>
            </a:r>
          </a:p>
          <a:p>
            <a:pPr>
              <a:buNone/>
            </a:pPr>
            <a:r>
              <a:rPr lang="en-US" i="1" dirty="0" smtClean="0"/>
              <a:t>	it offered hope that they would </a:t>
            </a:r>
          </a:p>
          <a:p>
            <a:pPr>
              <a:buNone/>
            </a:pPr>
            <a:r>
              <a:rPr lang="en-US" i="1" dirty="0" smtClean="0"/>
              <a:t>	return home safe and of sound body.</a:t>
            </a:r>
          </a:p>
          <a:p>
            <a:pPr>
              <a:buNone/>
            </a:pPr>
            <a:endParaRPr lang="en-US" i="1" dirty="0" smtClean="0"/>
          </a:p>
          <a:p>
            <a:pPr>
              <a:buNone/>
            </a:pPr>
            <a:r>
              <a:rPr lang="en-US" i="1" dirty="0" smtClean="0"/>
              <a:t>	In camp it offered comfort, </a:t>
            </a:r>
          </a:p>
          <a:p>
            <a:pPr>
              <a:buNone/>
            </a:pPr>
            <a:r>
              <a:rPr lang="en-US" i="1" dirty="0" smtClean="0"/>
              <a:t>	inspiration, relaxation, reflection. </a:t>
            </a:r>
          </a:p>
          <a:p>
            <a:endParaRPr lang="en-US" i="1" dirty="0" smtClean="0"/>
          </a:p>
          <a:p>
            <a:pPr>
              <a:buNone/>
            </a:pPr>
            <a:r>
              <a:rPr lang="en-US" i="1" dirty="0" smtClean="0"/>
              <a:t>	On the march it rallied troops </a:t>
            </a:r>
          </a:p>
          <a:p>
            <a:pPr>
              <a:buNone/>
            </a:pPr>
            <a:r>
              <a:rPr lang="en-US" i="1" dirty="0" smtClean="0"/>
              <a:t>	together.</a:t>
            </a:r>
          </a:p>
          <a:p>
            <a:pPr>
              <a:buNone/>
            </a:pPr>
            <a:endParaRPr lang="en-US" i="1" dirty="0" smtClean="0"/>
          </a:p>
          <a:p>
            <a:pPr>
              <a:buNone/>
            </a:pPr>
            <a:r>
              <a:rPr lang="en-US" i="1" dirty="0" smtClean="0"/>
              <a:t>	On the battlefield for the nervous </a:t>
            </a:r>
          </a:p>
          <a:p>
            <a:pPr>
              <a:buNone/>
            </a:pPr>
            <a:r>
              <a:rPr lang="en-US" i="1" dirty="0" smtClean="0"/>
              <a:t>	and homesick with rifles primed </a:t>
            </a:r>
          </a:p>
          <a:p>
            <a:pPr>
              <a:buNone/>
            </a:pPr>
            <a:r>
              <a:rPr lang="en-US" i="1" dirty="0" smtClean="0"/>
              <a:t>	– it lifted morale.</a:t>
            </a:r>
          </a:p>
          <a:p>
            <a:endParaRPr lang="en-US" dirty="0" smtClean="0"/>
          </a:p>
          <a:p>
            <a:pPr algn="r">
              <a:buNone/>
            </a:pPr>
            <a:endParaRPr lang="en-US" sz="1100" u="sng" dirty="0" smtClean="0">
              <a:hlinkClick r:id="rId2"/>
            </a:endParaRPr>
          </a:p>
          <a:p>
            <a:pPr>
              <a:buNone/>
            </a:pPr>
            <a:r>
              <a:rPr lang="en-US" sz="1100" u="sng" dirty="0" smtClean="0">
                <a:hlinkClick r:id="rId2"/>
              </a:rPr>
              <a:t>http://www.nativeground.com/articles/207-civil-war-music.html</a:t>
            </a:r>
            <a:endParaRPr lang="en-US" sz="1100" u="sng" dirty="0" smtClean="0"/>
          </a:p>
          <a:p>
            <a:pPr>
              <a:buNone/>
            </a:pPr>
            <a:r>
              <a:rPr lang="en-US" sz="1000" u="sng" dirty="0" smtClean="0">
                <a:hlinkClick r:id="rId3"/>
              </a:rPr>
              <a:t>http://www.hartwick.edu/news-and-events/news-archive-new/civil-war-songs-02-14-11</a:t>
            </a:r>
            <a:endParaRPr lang="en-US" sz="1000" u="sng" dirty="0" smtClean="0"/>
          </a:p>
          <a:p>
            <a:pPr>
              <a:buNone/>
            </a:pPr>
            <a:r>
              <a:rPr lang="en-US" sz="1000" u="sng" dirty="0" smtClean="0">
                <a:hlinkClick r:id="rId4"/>
              </a:rPr>
              <a:t>http://www.sonofthesouth.net/leefoundation/civil-war/1865/march/colored-regiment.htm</a:t>
            </a:r>
            <a:endParaRPr lang="en-US" sz="1000" u="sng" dirty="0" smtClean="0"/>
          </a:p>
          <a:p>
            <a:pPr>
              <a:buNone/>
            </a:pPr>
            <a:endParaRPr lang="en-US" sz="1000" dirty="0" smtClean="0"/>
          </a:p>
          <a:p>
            <a:pPr>
              <a:buNone/>
            </a:pPr>
            <a:endParaRPr lang="en-US" sz="1100" dirty="0" smtClean="0"/>
          </a:p>
          <a:p>
            <a:pPr algn="ctr">
              <a:buNone/>
            </a:pPr>
            <a:endParaRPr lang="en-US" sz="1200" b="1" dirty="0" smtClean="0"/>
          </a:p>
          <a:p>
            <a:pPr algn="ctr">
              <a:buNone/>
            </a:pPr>
            <a:endParaRPr lang="en-US" sz="1200" b="1" dirty="0" smtClean="0"/>
          </a:p>
        </p:txBody>
      </p:sp>
      <p:pic>
        <p:nvPicPr>
          <p:cNvPr id="4" name="Picture 3" descr="Home on a Furlough, Dedicated to the Loyal Mothers, Wives and Daughters of Our Country, Civil War Engraving, Published by Bradley &amp; Co., 1864."/>
          <p:cNvPicPr/>
          <p:nvPr/>
        </p:nvPicPr>
        <p:blipFill>
          <a:blip r:embed="rId5" cstate="print"/>
          <a:srcRect/>
          <a:stretch>
            <a:fillRect/>
          </a:stretch>
        </p:blipFill>
        <p:spPr bwMode="auto">
          <a:xfrm>
            <a:off x="4876800" y="228600"/>
            <a:ext cx="3962400" cy="3048000"/>
          </a:xfrm>
          <a:prstGeom prst="rect">
            <a:avLst/>
          </a:prstGeom>
          <a:noFill/>
          <a:ln w="9525">
            <a:noFill/>
            <a:miter lim="800000"/>
            <a:headEnd/>
            <a:tailEnd/>
          </a:ln>
        </p:spPr>
      </p:pic>
      <p:pic>
        <p:nvPicPr>
          <p:cNvPr id="5" name="il_fi" descr="http://imagehost.vendio.com/bin/imageserver.x/00000000/haats/HW1865P165924-Copy.jpg"/>
          <p:cNvPicPr/>
          <p:nvPr/>
        </p:nvPicPr>
        <p:blipFill>
          <a:blip r:embed="rId6" cstate="print"/>
          <a:srcRect/>
          <a:stretch>
            <a:fillRect/>
          </a:stretch>
        </p:blipFill>
        <p:spPr bwMode="auto">
          <a:xfrm>
            <a:off x="4953000" y="3581400"/>
            <a:ext cx="39624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Types of Songs</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t>Patriotic </a:t>
            </a:r>
          </a:p>
          <a:p>
            <a:r>
              <a:rPr lang="en-US" dirty="0" smtClean="0"/>
              <a:t>Sentimental</a:t>
            </a:r>
          </a:p>
          <a:p>
            <a:r>
              <a:rPr lang="en-US" dirty="0" smtClean="0"/>
              <a:t>Comic</a:t>
            </a:r>
          </a:p>
          <a:p>
            <a:r>
              <a:rPr lang="en-US" dirty="0" smtClean="0"/>
              <a:t>Vicious satire</a:t>
            </a:r>
          </a:p>
          <a:p>
            <a:r>
              <a:rPr lang="en-US" dirty="0" smtClean="0"/>
              <a:t>Protest</a:t>
            </a:r>
          </a:p>
          <a:p>
            <a:r>
              <a:rPr lang="en-US" dirty="0" smtClean="0"/>
              <a:t>Marching</a:t>
            </a:r>
          </a:p>
          <a:p>
            <a:r>
              <a:rPr lang="en-US" dirty="0" smtClean="0"/>
              <a:t>Genteel parlor</a:t>
            </a:r>
          </a:p>
          <a:p>
            <a:r>
              <a:rPr lang="en-US" dirty="0" smtClean="0"/>
              <a:t>Rowdy drinking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77</Words>
  <Application>Microsoft Office PowerPoint</Application>
  <PresentationFormat>On-screen Show (4:3)</PresentationFormat>
  <Paragraphs>110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Civil War Music  Songs and Lyrics</vt:lpstr>
      <vt:lpstr>PowerPoint Presentation</vt:lpstr>
      <vt:lpstr>Pennsylvania Standard</vt:lpstr>
      <vt:lpstr>NO MP3 Players!</vt:lpstr>
      <vt:lpstr>PowerPoint Presentation</vt:lpstr>
      <vt:lpstr>PowerPoint Presentation</vt:lpstr>
      <vt:lpstr>PowerPoint Presentation</vt:lpstr>
      <vt:lpstr>Emotional Impact</vt:lpstr>
      <vt:lpstr>Types of Songs</vt:lpstr>
      <vt:lpstr>Directions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 Music</dc:title>
  <dc:creator>Forest</dc:creator>
  <cp:lastModifiedBy>Larry Potash</cp:lastModifiedBy>
  <cp:revision>53</cp:revision>
  <dcterms:created xsi:type="dcterms:W3CDTF">2012-05-10T19:40:17Z</dcterms:created>
  <dcterms:modified xsi:type="dcterms:W3CDTF">2012-06-12T12:48:16Z</dcterms:modified>
</cp:coreProperties>
</file>