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6"/>
  </p:notesMasterIdLst>
  <p:handoutMasterIdLst>
    <p:handoutMasterId r:id="rId37"/>
  </p:handoutMasterIdLst>
  <p:sldIdLst>
    <p:sldId id="256" r:id="rId2"/>
    <p:sldId id="262" r:id="rId3"/>
    <p:sldId id="265" r:id="rId4"/>
    <p:sldId id="272" r:id="rId5"/>
    <p:sldId id="263" r:id="rId6"/>
    <p:sldId id="278" r:id="rId7"/>
    <p:sldId id="268" r:id="rId8"/>
    <p:sldId id="264" r:id="rId9"/>
    <p:sldId id="266" r:id="rId10"/>
    <p:sldId id="267" r:id="rId11"/>
    <p:sldId id="270" r:id="rId12"/>
    <p:sldId id="273" r:id="rId13"/>
    <p:sldId id="274" r:id="rId14"/>
    <p:sldId id="275" r:id="rId15"/>
    <p:sldId id="277" r:id="rId16"/>
    <p:sldId id="269" r:id="rId17"/>
    <p:sldId id="271" r:id="rId18"/>
    <p:sldId id="276" r:id="rId19"/>
    <p:sldId id="282" r:id="rId20"/>
    <p:sldId id="283" r:id="rId21"/>
    <p:sldId id="280" r:id="rId22"/>
    <p:sldId id="279" r:id="rId23"/>
    <p:sldId id="281" r:id="rId24"/>
    <p:sldId id="284" r:id="rId25"/>
    <p:sldId id="286" r:id="rId26"/>
    <p:sldId id="285" r:id="rId27"/>
    <p:sldId id="288" r:id="rId28"/>
    <p:sldId id="287" r:id="rId29"/>
    <p:sldId id="289" r:id="rId30"/>
    <p:sldId id="257" r:id="rId31"/>
    <p:sldId id="258" r:id="rId32"/>
    <p:sldId id="259" r:id="rId33"/>
    <p:sldId id="260" r:id="rId34"/>
    <p:sldId id="261" r:id="rId35"/>
  </p:sldIdLst>
  <p:sldSz cx="9144000" cy="6858000" type="screen4x3"/>
  <p:notesSz cx="7010400" cy="9296400"/>
  <p:custDataLst>
    <p:tags r:id="rId38"/>
  </p:custData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34" autoAdjust="0"/>
  </p:normalViewPr>
  <p:slideViewPr>
    <p:cSldViewPr>
      <p:cViewPr varScale="1">
        <p:scale>
          <a:sx n="41" d="100"/>
          <a:sy n="41" d="100"/>
        </p:scale>
        <p:origin x="-132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2BF8090-BA04-452F-99AF-7C2A36E8F214}" type="datetimeFigureOut">
              <a:rPr lang="en-US" smtClean="0"/>
              <a:t>1/22/2013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EAF0F32-AB7B-4012-B693-64ADCBF9B3FE}" type="slidenum">
              <a:rPr lang="en-US" smtClean="0"/>
              <a:t>‹#›</a:t>
            </a:fld>
            <a:endParaRPr lang="en-US"/>
          </a:p>
        </p:txBody>
      </p:sp>
    </p:spTree>
    <p:extLst>
      <p:ext uri="{BB962C8B-B14F-4D97-AF65-F5344CB8AC3E}">
        <p14:creationId xmlns:p14="http://schemas.microsoft.com/office/powerpoint/2010/main" val="2176718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560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560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EA0E8E01-1555-48FE-B124-6D32888503EF}" type="slidenum">
              <a:rPr lang="en-US"/>
              <a:pPr>
                <a:defRPr/>
              </a:pPr>
              <a:t>‹#›</a:t>
            </a:fld>
            <a:endParaRPr lang="en-US"/>
          </a:p>
        </p:txBody>
      </p:sp>
    </p:spTree>
    <p:extLst>
      <p:ext uri="{BB962C8B-B14F-4D97-AF65-F5344CB8AC3E}">
        <p14:creationId xmlns:p14="http://schemas.microsoft.com/office/powerpoint/2010/main" val="31531216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B8113BCE-2FAD-4554-9000-20DB0BEC8015}" type="slidenum">
              <a:rPr lang="en-US" smtClean="0"/>
              <a:pPr/>
              <a:t>1</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89088AD-D551-4FFD-9382-CB17C11329B6}" type="slidenum">
              <a:rPr lang="en-US" smtClean="0"/>
              <a:pPr/>
              <a:t>10</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Note Card #13</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2798E51-ADF8-43F6-AB22-15ECA4EB6422}" type="slidenum">
              <a:rPr lang="en-US" smtClean="0"/>
              <a:pPr/>
              <a:t>11</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Note Card #8</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BFA49AD-D1C0-4291-86C2-561309E82630}" type="slidenum">
              <a:rPr lang="en-US" smtClean="0"/>
              <a:pPr/>
              <a:t>12</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mtClean="0"/>
              <a:t>Note Card #10</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67A96B0-45C2-454B-8D88-B2A8E3B9884E}" type="slidenum">
              <a:rPr lang="en-US" smtClean="0"/>
              <a:pPr/>
              <a:t>13</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t>Note Card #9</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B61F8F1-07AC-498F-A6F7-8847ED1BDE91}" type="slidenum">
              <a:rPr lang="en-US" smtClean="0"/>
              <a:pPr/>
              <a:t>14</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Note Card #7</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897D95FC-D45C-41B7-9C0A-6FB6DF6D6972}" type="slidenum">
              <a:rPr lang="en-US" smtClean="0"/>
              <a:pPr/>
              <a:t>15</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Note Card #4</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4871B3A-616C-48BA-95FF-6136F125C0E5}" type="slidenum">
              <a:rPr lang="en-US" smtClean="0"/>
              <a:pPr/>
              <a:t>16</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t>Note Card #14</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8DD04AA-DAE9-4BAD-AA5A-175CF8A1EC1C}" type="slidenum">
              <a:rPr lang="en-US" smtClean="0"/>
              <a:pPr/>
              <a:t>17</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t>Note Card #16</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83895D98-6311-432A-9976-A0FE2C368C9B}" type="slidenum">
              <a:rPr lang="en-US" smtClean="0"/>
              <a:pPr/>
              <a:t>18</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t>Note Card #17</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A54467D-B29D-4732-B7B3-51399778EC7F}" type="slidenum">
              <a:rPr lang="en-US" smtClean="0"/>
              <a:pPr/>
              <a:t>19</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smtClean="0"/>
              <a:t>Note Card #15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0DE6A30-F3FC-4F52-98BE-276D8F824438}" type="slidenum">
              <a:rPr lang="en-US" smtClean="0"/>
              <a:pPr/>
              <a:t>2</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BE8A076-BE22-4D9E-979C-33435AAA073F}" type="slidenum">
              <a:rPr lang="en-US" smtClean="0"/>
              <a:pPr/>
              <a:t>20</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E782E24-499A-43B8-BB7F-C914EDCB0BF1}" type="slidenum">
              <a:rPr lang="en-US" smtClean="0"/>
              <a:pPr/>
              <a:t>21</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8085F68-83EE-4184-853A-91DE638DDE72}" type="slidenum">
              <a:rPr lang="en-US" smtClean="0"/>
              <a:pPr/>
              <a:t>22</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43CAA3D-C113-4F08-843F-FB6F4E2E3476}" type="slidenum">
              <a:rPr lang="en-US" smtClean="0"/>
              <a:pPr/>
              <a:t>23</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3557945C-4EE8-4428-B754-B42905E9A78E}" type="slidenum">
              <a:rPr lang="en-US" smtClean="0"/>
              <a:pPr/>
              <a:t>24</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86257AA-C0F3-496A-BA5E-765A1A49F506}" type="slidenum">
              <a:rPr lang="en-US" smtClean="0"/>
              <a:pPr/>
              <a:t>25</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6BBE5D9-5ABA-4B12-B975-8A5D18F7C40B}" type="slidenum">
              <a:rPr lang="en-US" smtClean="0"/>
              <a:pPr/>
              <a:t>26</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CC7E10C-474A-4BDD-A731-8B6DA91B2871}" type="slidenum">
              <a:rPr lang="en-US" smtClean="0"/>
              <a:pPr/>
              <a:t>27</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t>Note Card #18</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160322E-3B51-45F4-8A7C-A7193B743E8D}" type="slidenum">
              <a:rPr lang="en-US" smtClean="0"/>
              <a:pPr/>
              <a:t>28</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729293CD-5E3B-4DC0-98C1-7D2F55165D9E}" type="slidenum">
              <a:rPr lang="en-US" smtClean="0"/>
              <a:pPr/>
              <a:t>29</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3DE4B3D-E07C-4EA9-890C-C02CF6394DCA}" type="slidenum">
              <a:rPr lang="en-US" smtClean="0"/>
              <a:pPr/>
              <a:t>3</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marL="232943" indent="-232943" eaLnBrk="1" hangingPunct="1">
              <a:buFontTx/>
              <a:buAutoNum type="arabicPeriod"/>
            </a:pPr>
            <a:r>
              <a:rPr lang="en-US" smtClean="0"/>
              <a:t>“The thing that impressed me the most was probably not the dust storms but the devastation on the land…There would just not be any vegetation at all on the land for maybe half a mile in any direction… I don’t know how anyone survived.”</a:t>
            </a:r>
          </a:p>
          <a:p>
            <a:pPr marL="232943" indent="-232943" eaLnBrk="1" hangingPunct="1">
              <a:buFontTx/>
              <a:buAutoNum type="arabicPeriod"/>
            </a:pPr>
            <a:r>
              <a:rPr lang="en-US" smtClean="0"/>
              <a:t>“The thing that impressed me the most was probably not the dust storms but the devastation on the land…There would just not be any vegetation at all on the land for maybe half a mile in any direction… I don’t know how anyone survived.”</a:t>
            </a:r>
          </a:p>
          <a:p>
            <a:pPr marL="232943" indent="-232943" eaLnBrk="1" hangingPunct="1"/>
            <a:r>
              <a:rPr lang="en-US" smtClean="0"/>
              <a:t>Note Card #1</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45C9F45-2E0E-43FD-8BB1-AE52D668BBA6}" type="slidenum">
              <a:rPr lang="en-US" smtClean="0"/>
              <a:pPr/>
              <a:t>30</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mtClean="0"/>
              <a:t>Watering the land through with the use of reservoirs.  (Western Kansas is watered by the Oglalla Aquifer)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B11BF6B2-63C3-4531-B017-290621FFE34D}" type="slidenum">
              <a:rPr lang="en-US" smtClean="0"/>
              <a:pPr/>
              <a:t>31</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mtClean="0"/>
              <a:t>One or more belts of trees are planted on the farm facing the prevailing winds.  Often another belt is planted at a right angle to the first.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64B341EC-B4C0-4F8C-B152-3ABBD08AE1AE}" type="slidenum">
              <a:rPr lang="en-US" smtClean="0"/>
              <a:pPr/>
              <a:t>32</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t>A ridge thrown up along the side of a slope with a channel for water on its upper side.  A drop of 4 to 5 inches every 100 feet.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2879C93-79C1-4438-A9B0-1C039BE5C9B1}" type="slidenum">
              <a:rPr lang="en-US" smtClean="0"/>
              <a:pPr/>
              <a:t>33</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t>Turning the top soil once and leaving crop remnants to help bind the soil to the land.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2196B8B-C930-47AC-B0A1-A6639FAC3AC9}" type="slidenum">
              <a:rPr lang="en-US" smtClean="0"/>
              <a:pPr/>
              <a:t>34</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mtClean="0"/>
              <a:t>Rotating the crops around from year to year keeping four to five years between clean tilled crops like corn and wheat.  One of the crops should be a legume because they take notrigen from the air and fix it in the soil.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2270FAA-722C-41D1-9CCF-7BDF485105CA}" type="slidenum">
              <a:rPr lang="en-US" smtClean="0"/>
              <a:pPr/>
              <a:t>4</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mtClean="0"/>
              <a:t>Note Card #5</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DD870C8-81AE-4165-9B79-4DEEE7D8CD31}" type="slidenum">
              <a:rPr lang="en-US" smtClean="0"/>
              <a:pPr/>
              <a:t>5</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t>Note Card #6</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84374FDF-1111-455A-B3CC-FD3C01C4A28E}" type="slidenum">
              <a:rPr lang="en-US" smtClean="0"/>
              <a:pPr/>
              <a:t>6</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mtClean="0"/>
              <a:t>Note Card #3</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D42B313B-03AD-4FE4-A0C5-37EAD6BD964C}" type="slidenum">
              <a:rPr lang="en-US" smtClean="0"/>
              <a:pPr/>
              <a:t>7</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t>Note Card #12</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4A5A56D-E436-4AE1-90F5-C92B5A0F0B9E}" type="slidenum">
              <a:rPr lang="en-US" smtClean="0"/>
              <a:pPr/>
              <a:t>8</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t>Note Card #2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748718C8-7986-4A56-87CA-A322D270A40A}" type="slidenum">
              <a:rPr lang="en-US" smtClean="0"/>
              <a:pPr/>
              <a:t>9</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t>Note Card #11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sp>
        <p:nvSpPr>
          <p:cNvPr id="7189" name="Rectangle 21"/>
          <p:cNvSpPr>
            <a:spLocks noGrp="1" noChangeArrowheads="1"/>
          </p:cNvSpPr>
          <p:nvPr>
            <p:ph type="ctrTitle" sz="quarter"/>
          </p:nvPr>
        </p:nvSpPr>
        <p:spPr>
          <a:xfrm>
            <a:off x="685800" y="1828800"/>
            <a:ext cx="7772400" cy="1736725"/>
          </a:xfrm>
        </p:spPr>
        <p:txBody>
          <a:bodyPr/>
          <a:lstStyle>
            <a:lvl1pPr>
              <a:defRPr sz="5400"/>
            </a:lvl1pPr>
          </a:lstStyle>
          <a:p>
            <a:r>
              <a:rPr lang="en-US"/>
              <a:t>Click to edit Master title style</a:t>
            </a:r>
          </a:p>
        </p:txBody>
      </p:sp>
      <p:sp>
        <p:nvSpPr>
          <p:cNvPr id="7190"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3" name="Rectangle 23"/>
          <p:cNvSpPr>
            <a:spLocks noGrp="1" noChangeArrowheads="1"/>
          </p:cNvSpPr>
          <p:nvPr>
            <p:ph type="dt" sz="quarter" idx="10"/>
          </p:nvPr>
        </p:nvSpPr>
        <p:spPr/>
        <p:txBody>
          <a:bodyPr/>
          <a:lstStyle>
            <a:lvl1pPr>
              <a:defRPr/>
            </a:lvl1pPr>
          </a:lstStyle>
          <a:p>
            <a:pPr>
              <a:defRPr/>
            </a:pPr>
            <a:endParaRPr lang="en-US"/>
          </a:p>
        </p:txBody>
      </p:sp>
      <p:sp>
        <p:nvSpPr>
          <p:cNvPr id="24" name="Rectangle 24"/>
          <p:cNvSpPr>
            <a:spLocks noGrp="1" noChangeArrowheads="1"/>
          </p:cNvSpPr>
          <p:nvPr>
            <p:ph type="ftr" sz="quarter" idx="11"/>
          </p:nvPr>
        </p:nvSpPr>
        <p:spPr/>
        <p:txBody>
          <a:bodyPr/>
          <a:lstStyle>
            <a:lvl1pPr>
              <a:defRPr/>
            </a:lvl1pPr>
          </a:lstStyle>
          <a:p>
            <a:pPr>
              <a:defRPr/>
            </a:pPr>
            <a:endParaRPr lang="en-US"/>
          </a:p>
        </p:txBody>
      </p:sp>
      <p:sp>
        <p:nvSpPr>
          <p:cNvPr id="25" name="Rectangle 25"/>
          <p:cNvSpPr>
            <a:spLocks noGrp="1" noChangeArrowheads="1"/>
          </p:cNvSpPr>
          <p:nvPr>
            <p:ph type="sldNum" sz="quarter" idx="12"/>
          </p:nvPr>
        </p:nvSpPr>
        <p:spPr/>
        <p:txBody>
          <a:bodyPr/>
          <a:lstStyle>
            <a:lvl1pPr>
              <a:defRPr/>
            </a:lvl1pPr>
          </a:lstStyle>
          <a:p>
            <a:pPr>
              <a:defRPr/>
            </a:pPr>
            <a:fld id="{D0F68FA3-5CBC-44F6-874A-E36D83367BE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79732B94-FAAF-41E5-B11B-2B1C78CC9D0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875FA5DB-6736-49FF-98C1-59F580CC31F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AD73561C-DCE2-44B1-A69C-B3BFA8F2B26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3"/>
          <p:cNvSpPr>
            <a:spLocks noGrp="1" noChangeArrowheads="1"/>
          </p:cNvSpPr>
          <p:nvPr>
            <p:ph type="dt" sz="half" idx="10"/>
          </p:nvPr>
        </p:nvSpPr>
        <p:spPr>
          <a:ln/>
        </p:spPr>
        <p:txBody>
          <a:bodyPr/>
          <a:lstStyle>
            <a:lvl1pPr>
              <a:defRPr/>
            </a:lvl1pPr>
          </a:lstStyle>
          <a:p>
            <a:pPr>
              <a:defRPr/>
            </a:pPr>
            <a:endParaRPr lang="en-US"/>
          </a:p>
        </p:txBody>
      </p:sp>
      <p:sp>
        <p:nvSpPr>
          <p:cNvPr id="7" name="Rectangle 24"/>
          <p:cNvSpPr>
            <a:spLocks noGrp="1" noChangeArrowheads="1"/>
          </p:cNvSpPr>
          <p:nvPr>
            <p:ph type="ftr" sz="quarter" idx="11"/>
          </p:nvPr>
        </p:nvSpPr>
        <p:spPr>
          <a:ln/>
        </p:spPr>
        <p:txBody>
          <a:bodyPr/>
          <a:lstStyle>
            <a:lvl1pPr>
              <a:defRPr/>
            </a:lvl1pPr>
          </a:lstStyle>
          <a:p>
            <a:pPr>
              <a:defRPr/>
            </a:pPr>
            <a:endParaRPr lang="en-US"/>
          </a:p>
        </p:txBody>
      </p:sp>
      <p:sp>
        <p:nvSpPr>
          <p:cNvPr id="8" name="Rectangle 25"/>
          <p:cNvSpPr>
            <a:spLocks noGrp="1" noChangeArrowheads="1"/>
          </p:cNvSpPr>
          <p:nvPr>
            <p:ph type="sldNum" sz="quarter" idx="12"/>
          </p:nvPr>
        </p:nvSpPr>
        <p:spPr>
          <a:ln/>
        </p:spPr>
        <p:txBody>
          <a:bodyPr/>
          <a:lstStyle>
            <a:lvl1pPr>
              <a:defRPr/>
            </a:lvl1pPr>
          </a:lstStyle>
          <a:p>
            <a:pPr>
              <a:defRPr/>
            </a:pPr>
            <a:fld id="{0EB7C7C2-2A97-435C-B63A-B41F37C609F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A560E17F-E731-461B-A73D-FAB00697DBC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FA22D4B9-829E-44A0-93E3-4ECD29F488F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A34181E7-80B0-4D26-87CF-485B287C455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endParaRPr lang="en-US"/>
          </a:p>
        </p:txBody>
      </p:sp>
      <p:sp>
        <p:nvSpPr>
          <p:cNvPr id="8" name="Rectangle 24"/>
          <p:cNvSpPr>
            <a:spLocks noGrp="1" noChangeArrowheads="1"/>
          </p:cNvSpPr>
          <p:nvPr>
            <p:ph type="ftr" sz="quarter" idx="11"/>
          </p:nvPr>
        </p:nvSpPr>
        <p:spPr>
          <a:ln/>
        </p:spPr>
        <p:txBody>
          <a:bodyPr/>
          <a:lstStyle>
            <a:lvl1pPr>
              <a:defRPr/>
            </a:lvl1pPr>
          </a:lstStyle>
          <a:p>
            <a:pPr>
              <a:defRPr/>
            </a:pPr>
            <a:endParaRPr lang="en-US"/>
          </a:p>
        </p:txBody>
      </p:sp>
      <p:sp>
        <p:nvSpPr>
          <p:cNvPr id="9" name="Rectangle 25"/>
          <p:cNvSpPr>
            <a:spLocks noGrp="1" noChangeArrowheads="1"/>
          </p:cNvSpPr>
          <p:nvPr>
            <p:ph type="sldNum" sz="quarter" idx="12"/>
          </p:nvPr>
        </p:nvSpPr>
        <p:spPr>
          <a:ln/>
        </p:spPr>
        <p:txBody>
          <a:bodyPr/>
          <a:lstStyle>
            <a:lvl1pPr>
              <a:defRPr/>
            </a:lvl1pPr>
          </a:lstStyle>
          <a:p>
            <a:pPr>
              <a:defRPr/>
            </a:pPr>
            <a:fld id="{91B161FD-C537-4D6A-B9AB-1E771324075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p>
        </p:txBody>
      </p:sp>
      <p:sp>
        <p:nvSpPr>
          <p:cNvPr id="5" name="Rectangle 25"/>
          <p:cNvSpPr>
            <a:spLocks noGrp="1" noChangeArrowheads="1"/>
          </p:cNvSpPr>
          <p:nvPr>
            <p:ph type="sldNum" sz="quarter" idx="12"/>
          </p:nvPr>
        </p:nvSpPr>
        <p:spPr>
          <a:ln/>
        </p:spPr>
        <p:txBody>
          <a:bodyPr/>
          <a:lstStyle>
            <a:lvl1pPr>
              <a:defRPr/>
            </a:lvl1pPr>
          </a:lstStyle>
          <a:p>
            <a:pPr>
              <a:defRPr/>
            </a:pPr>
            <a:fld id="{6E219FF4-F45C-48E2-A499-0A638C5748E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p>
        </p:txBody>
      </p:sp>
      <p:sp>
        <p:nvSpPr>
          <p:cNvPr id="3" name="Rectangle 24"/>
          <p:cNvSpPr>
            <a:spLocks noGrp="1" noChangeArrowheads="1"/>
          </p:cNvSpPr>
          <p:nvPr>
            <p:ph type="ftr" sz="quarter" idx="11"/>
          </p:nvPr>
        </p:nvSpPr>
        <p:spPr>
          <a:ln/>
        </p:spPr>
        <p:txBody>
          <a:bodyPr/>
          <a:lstStyle>
            <a:lvl1pPr>
              <a:defRPr/>
            </a:lvl1pPr>
          </a:lstStyle>
          <a:p>
            <a:pPr>
              <a:defRPr/>
            </a:pPr>
            <a:endParaRPr lang="en-US"/>
          </a:p>
        </p:txBody>
      </p:sp>
      <p:sp>
        <p:nvSpPr>
          <p:cNvPr id="4" name="Rectangle 25"/>
          <p:cNvSpPr>
            <a:spLocks noGrp="1" noChangeArrowheads="1"/>
          </p:cNvSpPr>
          <p:nvPr>
            <p:ph type="sldNum" sz="quarter" idx="12"/>
          </p:nvPr>
        </p:nvSpPr>
        <p:spPr>
          <a:ln/>
        </p:spPr>
        <p:txBody>
          <a:bodyPr/>
          <a:lstStyle>
            <a:lvl1pPr>
              <a:defRPr/>
            </a:lvl1pPr>
          </a:lstStyle>
          <a:p>
            <a:pPr>
              <a:defRPr/>
            </a:pPr>
            <a:fld id="{F8081A7C-B335-49B8-A34C-E6EB0CB8653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6230CCAC-44D6-4491-9D1F-56920045985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AE70ED64-2DB0-4431-B74E-4F553CFE1E0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6147"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6148"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6149"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6150"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6151"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6152"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6153"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6154"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6155"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p>
          </p:txBody>
        </p:sp>
        <p:sp>
          <p:nvSpPr>
            <p:cNvPr id="6156"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p>
          </p:txBody>
        </p:sp>
        <p:sp>
          <p:nvSpPr>
            <p:cNvPr id="6157"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p>
          </p:txBody>
        </p:sp>
        <p:sp>
          <p:nvSpPr>
            <p:cNvPr id="6158"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6159"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6160"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6161"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p>
          </p:txBody>
        </p:sp>
        <p:sp>
          <p:nvSpPr>
            <p:cNvPr id="6162"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6163"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6164"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sp>
        <p:nvSpPr>
          <p:cNvPr id="6165"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66"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67"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p>
        </p:txBody>
      </p:sp>
      <p:sp>
        <p:nvSpPr>
          <p:cNvPr id="616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p>
        </p:txBody>
      </p:sp>
      <p:sp>
        <p:nvSpPr>
          <p:cNvPr id="6169"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5421607C-1309-4127-8313-5C1F0245458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20"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31.xml"/><Relationship Id="rId5" Type="http://schemas.openxmlformats.org/officeDocument/2006/relationships/image" Target="../media/image27.jpeg"/><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32.xml"/><Relationship Id="rId5" Type="http://schemas.openxmlformats.org/officeDocument/2006/relationships/image" Target="../media/image29.jpeg"/><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33.xml"/><Relationship Id="rId5" Type="http://schemas.openxmlformats.org/officeDocument/2006/relationships/image" Target="../media/image31.png"/><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34.xml"/><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35.xml"/><Relationship Id="rId5" Type="http://schemas.openxmlformats.org/officeDocument/2006/relationships/image" Target="../media/image35.jpe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Dust Bowl Group Pics"/>
          <p:cNvPicPr>
            <a:picLocks noChangeAspect="1" noChangeArrowheads="1"/>
          </p:cNvPicPr>
          <p:nvPr/>
        </p:nvPicPr>
        <p:blipFill>
          <a:blip r:embed="rId4" cstate="print"/>
          <a:srcRect/>
          <a:stretch>
            <a:fillRect/>
          </a:stretch>
        </p:blipFill>
        <p:spPr bwMode="auto">
          <a:xfrm>
            <a:off x="2133600" y="1524000"/>
            <a:ext cx="4668838" cy="4597400"/>
          </a:xfrm>
          <a:prstGeom prst="rect">
            <a:avLst/>
          </a:prstGeom>
          <a:noFill/>
          <a:ln w="9525">
            <a:noFill/>
            <a:miter lim="800000"/>
            <a:headEnd/>
            <a:tailEnd/>
          </a:ln>
        </p:spPr>
      </p:pic>
      <p:sp>
        <p:nvSpPr>
          <p:cNvPr id="2050" name="Rectangle 2"/>
          <p:cNvSpPr>
            <a:spLocks noGrp="1" noChangeArrowheads="1"/>
          </p:cNvSpPr>
          <p:nvPr>
            <p:ph type="ctrTitle"/>
          </p:nvPr>
        </p:nvSpPr>
        <p:spPr/>
        <p:txBody>
          <a:bodyPr/>
          <a:lstStyle/>
          <a:p>
            <a:pPr eaLnBrk="1" hangingPunct="1">
              <a:defRPr/>
            </a:pPr>
            <a:r>
              <a:rPr lang="en-US" sz="4800" smtClean="0">
                <a:latin typeface="Comic Sans MS" pitchFamily="66" charset="0"/>
              </a:rPr>
              <a:t>DUST TO DUST</a:t>
            </a:r>
            <a:br>
              <a:rPr lang="en-US" sz="4800" smtClean="0">
                <a:latin typeface="Comic Sans MS" pitchFamily="66" charset="0"/>
              </a:rPr>
            </a:br>
            <a:r>
              <a:rPr lang="en-US" sz="4800" smtClean="0">
                <a:latin typeface="Comic Sans MS" pitchFamily="66" charset="0"/>
              </a:rPr>
              <a:t>ASHES TO ASHES?</a:t>
            </a:r>
            <a:br>
              <a:rPr lang="en-US" sz="4800" smtClean="0">
                <a:latin typeface="Comic Sans MS" pitchFamily="66" charset="0"/>
              </a:rPr>
            </a:br>
            <a:r>
              <a:rPr lang="en-US" sz="4800" smtClean="0">
                <a:latin typeface="Comic Sans MS" pitchFamily="66" charset="0"/>
              </a:rPr>
              <a:t>OR</a:t>
            </a:r>
            <a:br>
              <a:rPr lang="en-US" sz="4800" smtClean="0">
                <a:latin typeface="Comic Sans MS" pitchFamily="66" charset="0"/>
              </a:rPr>
            </a:br>
            <a:endParaRPr lang="en-US" sz="4800" smtClean="0">
              <a:latin typeface="Comic Sans MS" pitchFamily="66" charset="0"/>
            </a:endParaRPr>
          </a:p>
        </p:txBody>
      </p:sp>
      <p:sp>
        <p:nvSpPr>
          <p:cNvPr id="2051" name="Rectangle 3"/>
          <p:cNvSpPr>
            <a:spLocks noGrp="1" noChangeArrowheads="1"/>
          </p:cNvSpPr>
          <p:nvPr>
            <p:ph type="subTitle" idx="1"/>
          </p:nvPr>
        </p:nvSpPr>
        <p:spPr>
          <a:xfrm>
            <a:off x="1524000" y="4038600"/>
            <a:ext cx="6400800" cy="1752600"/>
          </a:xfrm>
        </p:spPr>
        <p:txBody>
          <a:bodyPr/>
          <a:lstStyle/>
          <a:p>
            <a:pPr eaLnBrk="1" hangingPunct="1">
              <a:defRPr/>
            </a:pPr>
            <a:r>
              <a:rPr lang="en-US" smtClean="0">
                <a:solidFill>
                  <a:schemeClr val="tx2"/>
                </a:solidFill>
                <a:latin typeface="Comic Sans MS" pitchFamily="66" charset="0"/>
              </a:rPr>
              <a:t>WHY IN THE WORLD DID THEY STAY?</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a:lstStyle/>
          <a:p>
            <a:pPr eaLnBrk="1" hangingPunct="1">
              <a:defRPr/>
            </a:pPr>
            <a:r>
              <a:rPr lang="en-US" sz="4000" smtClean="0"/>
              <a:t>Production Credit Association Loans</a:t>
            </a:r>
          </a:p>
        </p:txBody>
      </p:sp>
      <p:sp>
        <p:nvSpPr>
          <p:cNvPr id="26631" name="Text Box 7"/>
          <p:cNvSpPr txBox="1">
            <a:spLocks noChangeArrowheads="1"/>
          </p:cNvSpPr>
          <p:nvPr/>
        </p:nvSpPr>
        <p:spPr bwMode="auto">
          <a:xfrm>
            <a:off x="1752600" y="5410200"/>
            <a:ext cx="5562600" cy="366713"/>
          </a:xfrm>
          <a:prstGeom prst="rect">
            <a:avLst/>
          </a:prstGeom>
          <a:noFill/>
          <a:ln w="9525">
            <a:noFill/>
            <a:miter lim="800000"/>
            <a:headEnd/>
            <a:tailEnd/>
          </a:ln>
        </p:spPr>
        <p:txBody>
          <a:bodyPr>
            <a:spAutoFit/>
          </a:bodyPr>
          <a:lstStyle/>
          <a:p>
            <a:pPr>
              <a:spcBef>
                <a:spcPct val="50000"/>
              </a:spcBef>
            </a:pPr>
            <a:r>
              <a:rPr lang="en-US"/>
              <a:t>“</a:t>
            </a:r>
            <a:r>
              <a:rPr lang="en-US">
                <a:solidFill>
                  <a:schemeClr val="tx2"/>
                </a:solidFill>
              </a:rPr>
              <a:t>To be eligible for a loan, an applicant must be a farmer.”</a:t>
            </a:r>
          </a:p>
        </p:txBody>
      </p:sp>
      <p:pic>
        <p:nvPicPr>
          <p:cNvPr id="12292" name="Picture 6" descr="qc9-sto.d-1935c#12.jpg"/>
          <p:cNvPicPr>
            <a:picLocks noChangeAspect="1"/>
          </p:cNvPicPr>
          <p:nvPr/>
        </p:nvPicPr>
        <p:blipFill>
          <a:blip r:embed="rId4" cstate="print"/>
          <a:srcRect/>
          <a:stretch>
            <a:fillRect/>
          </a:stretch>
        </p:blipFill>
        <p:spPr bwMode="auto">
          <a:xfrm>
            <a:off x="1219200" y="1143000"/>
            <a:ext cx="6858000" cy="4071938"/>
          </a:xfrm>
          <a:prstGeom prst="rect">
            <a:avLst/>
          </a:prstGeom>
          <a:noFill/>
          <a:ln w="9525">
            <a:noFill/>
            <a:miter lim="800000"/>
            <a:headEnd/>
            <a:tailEnd/>
          </a:ln>
        </p:spPr>
      </p:pic>
      <p:sp>
        <p:nvSpPr>
          <p:cNvPr id="8" name="Content Placeholder 7"/>
          <p:cNvSpPr>
            <a:spLocks noGrp="1"/>
          </p:cNvSpPr>
          <p:nvPr>
            <p:ph idx="1"/>
          </p:nvPr>
        </p:nvSpPr>
        <p:spPr/>
        <p:txBody>
          <a:bodyPr/>
          <a:lstStyle/>
          <a:p>
            <a:pPr eaLnBrk="1" hangingPunct="1">
              <a:defRPr/>
            </a:pPr>
            <a:endParaRPr lang="en-US" dirty="0" smtClean="0"/>
          </a:p>
        </p:txBody>
      </p:sp>
      <p:sp>
        <p:nvSpPr>
          <p:cNvPr id="6" name="TextBox 5"/>
          <p:cNvSpPr txBox="1"/>
          <p:nvPr/>
        </p:nvSpPr>
        <p:spPr>
          <a:xfrm>
            <a:off x="7543800" y="5943600"/>
            <a:ext cx="838200" cy="369332"/>
          </a:xfrm>
          <a:prstGeom prst="rect">
            <a:avLst/>
          </a:prstGeom>
          <a:noFill/>
        </p:spPr>
        <p:txBody>
          <a:bodyPr wrap="square" rtlCol="0">
            <a:spAutoFit/>
          </a:bodyPr>
          <a:lstStyle/>
          <a:p>
            <a:r>
              <a:rPr lang="en-US" dirty="0" smtClean="0"/>
              <a:t>13</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anim calcmode="lin" valueType="num">
                                      <p:cBhvr additive="base">
                                        <p:cTn id="7" dur="5000" fill="hold"/>
                                        <p:tgtEl>
                                          <p:spTgt spid="26631"/>
                                        </p:tgtEl>
                                        <p:attrNameLst>
                                          <p:attrName>ppt_x</p:attrName>
                                        </p:attrNameLst>
                                      </p:cBhvr>
                                      <p:tavLst>
                                        <p:tav tm="0">
                                          <p:val>
                                            <p:strVal val="#ppt_x"/>
                                          </p:val>
                                        </p:tav>
                                        <p:tav tm="100000">
                                          <p:val>
                                            <p:strVal val="#ppt_x"/>
                                          </p:val>
                                        </p:tav>
                                      </p:tavLst>
                                    </p:anim>
                                    <p:anim calcmode="lin" valueType="num">
                                      <p:cBhvr additive="base">
                                        <p:cTn id="8" dur="5000" fill="hold"/>
                                        <p:tgtEl>
                                          <p:spTgt spid="266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p:txBody>
          <a:bodyPr/>
          <a:lstStyle/>
          <a:p>
            <a:pPr eaLnBrk="1" hangingPunct="1">
              <a:defRPr/>
            </a:pPr>
            <a:endParaRPr lang="en-US" smtClean="0"/>
          </a:p>
        </p:txBody>
      </p:sp>
      <p:sp>
        <p:nvSpPr>
          <p:cNvPr id="32775" name="Text Box 7"/>
          <p:cNvSpPr txBox="1">
            <a:spLocks noChangeArrowheads="1"/>
          </p:cNvSpPr>
          <p:nvPr/>
        </p:nvSpPr>
        <p:spPr bwMode="auto">
          <a:xfrm>
            <a:off x="1066800" y="5181600"/>
            <a:ext cx="6400800" cy="915988"/>
          </a:xfrm>
          <a:prstGeom prst="rect">
            <a:avLst/>
          </a:prstGeom>
          <a:noFill/>
          <a:ln w="9525">
            <a:noFill/>
            <a:miter lim="800000"/>
            <a:headEnd/>
            <a:tailEnd/>
          </a:ln>
        </p:spPr>
        <p:txBody>
          <a:bodyPr>
            <a:spAutoFit/>
          </a:bodyPr>
          <a:lstStyle/>
          <a:p>
            <a:pPr algn="ctr">
              <a:spcBef>
                <a:spcPct val="50000"/>
              </a:spcBef>
            </a:pPr>
            <a:r>
              <a:rPr lang="en-US">
                <a:solidFill>
                  <a:schemeClr val="tx2"/>
                </a:solidFill>
              </a:rPr>
              <a:t>“To be an eligible applicant, an individual must devote certain time and energy to the active management of farming or livestock operations.”</a:t>
            </a:r>
          </a:p>
        </p:txBody>
      </p:sp>
      <p:pic>
        <p:nvPicPr>
          <p:cNvPr id="13316" name="Picture 6" descr="qc9-sto.d-1935c#22.jpg"/>
          <p:cNvPicPr>
            <a:picLocks noChangeAspect="1"/>
          </p:cNvPicPr>
          <p:nvPr/>
        </p:nvPicPr>
        <p:blipFill>
          <a:blip r:embed="rId4" cstate="print"/>
          <a:srcRect/>
          <a:stretch>
            <a:fillRect/>
          </a:stretch>
        </p:blipFill>
        <p:spPr bwMode="auto">
          <a:xfrm>
            <a:off x="1371600" y="1143000"/>
            <a:ext cx="6172200" cy="3821113"/>
          </a:xfrm>
          <a:prstGeom prst="rect">
            <a:avLst/>
          </a:prstGeom>
          <a:noFill/>
          <a:ln w="9525">
            <a:noFill/>
            <a:miter lim="800000"/>
            <a:headEnd/>
            <a:tailEnd/>
          </a:ln>
        </p:spPr>
      </p:pic>
      <p:sp>
        <p:nvSpPr>
          <p:cNvPr id="8" name="Content Placeholder 7"/>
          <p:cNvSpPr>
            <a:spLocks noGrp="1"/>
          </p:cNvSpPr>
          <p:nvPr>
            <p:ph idx="1"/>
          </p:nvPr>
        </p:nvSpPr>
        <p:spPr/>
        <p:txBody>
          <a:bodyPr/>
          <a:lstStyle/>
          <a:p>
            <a:pPr eaLnBrk="1" hangingPunct="1">
              <a:defRPr/>
            </a:pPr>
            <a:endParaRPr lang="en-US" dirty="0" smtClean="0"/>
          </a:p>
        </p:txBody>
      </p:sp>
      <p:sp>
        <p:nvSpPr>
          <p:cNvPr id="6" name="TextBox 5"/>
          <p:cNvSpPr txBox="1"/>
          <p:nvPr/>
        </p:nvSpPr>
        <p:spPr>
          <a:xfrm>
            <a:off x="7543800" y="5867400"/>
            <a:ext cx="914400" cy="369332"/>
          </a:xfrm>
          <a:prstGeom prst="rect">
            <a:avLst/>
          </a:prstGeom>
          <a:noFill/>
        </p:spPr>
        <p:txBody>
          <a:bodyPr wrap="square" rtlCol="0">
            <a:spAutoFit/>
          </a:bodyPr>
          <a:lstStyle/>
          <a:p>
            <a:r>
              <a:rPr lang="en-US" dirty="0" smtClean="0"/>
              <a:t>8</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2775"/>
                                        </p:tgtEl>
                                        <p:attrNameLst>
                                          <p:attrName>style.visibility</p:attrName>
                                        </p:attrNameLst>
                                      </p:cBhvr>
                                      <p:to>
                                        <p:strVal val="visible"/>
                                      </p:to>
                                    </p:set>
                                    <p:anim calcmode="lin" valueType="num">
                                      <p:cBhvr additive="base">
                                        <p:cTn id="7" dur="5000" fill="hold"/>
                                        <p:tgtEl>
                                          <p:spTgt spid="32775"/>
                                        </p:tgtEl>
                                        <p:attrNameLst>
                                          <p:attrName>ppt_x</p:attrName>
                                        </p:attrNameLst>
                                      </p:cBhvr>
                                      <p:tavLst>
                                        <p:tav tm="0">
                                          <p:val>
                                            <p:strVal val="#ppt_x"/>
                                          </p:val>
                                        </p:tav>
                                        <p:tav tm="100000">
                                          <p:val>
                                            <p:strVal val="#ppt_x"/>
                                          </p:val>
                                        </p:tav>
                                      </p:tavLst>
                                    </p:anim>
                                    <p:anim calcmode="lin" valueType="num">
                                      <p:cBhvr additive="base">
                                        <p:cTn id="8" dur="5000" fill="hold"/>
                                        <p:tgtEl>
                                          <p:spTgt spid="327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p:txBody>
          <a:bodyPr/>
          <a:lstStyle/>
          <a:p>
            <a:pPr eaLnBrk="1" hangingPunct="1">
              <a:defRPr/>
            </a:pPr>
            <a:endParaRPr lang="en-US" smtClean="0"/>
          </a:p>
        </p:txBody>
      </p:sp>
      <p:sp>
        <p:nvSpPr>
          <p:cNvPr id="38919" name="Text Box 7"/>
          <p:cNvSpPr txBox="1">
            <a:spLocks noChangeArrowheads="1"/>
          </p:cNvSpPr>
          <p:nvPr/>
        </p:nvSpPr>
        <p:spPr bwMode="auto">
          <a:xfrm>
            <a:off x="1371600" y="5257800"/>
            <a:ext cx="6781800" cy="641350"/>
          </a:xfrm>
          <a:prstGeom prst="rect">
            <a:avLst/>
          </a:prstGeom>
          <a:noFill/>
          <a:ln w="9525">
            <a:noFill/>
            <a:miter lim="800000"/>
            <a:headEnd/>
            <a:tailEnd/>
          </a:ln>
        </p:spPr>
        <p:txBody>
          <a:bodyPr>
            <a:spAutoFit/>
          </a:bodyPr>
          <a:lstStyle/>
          <a:p>
            <a:pPr algn="ctr">
              <a:spcBef>
                <a:spcPct val="50000"/>
              </a:spcBef>
            </a:pPr>
            <a:r>
              <a:rPr lang="en-US">
                <a:solidFill>
                  <a:schemeClr val="tx2"/>
                </a:solidFill>
              </a:rPr>
              <a:t>“The enterprise must be conducted so that he reaps the benefit of the operation if it is successful, and suffers the loss if it is a failure.”</a:t>
            </a:r>
          </a:p>
        </p:txBody>
      </p:sp>
      <p:pic>
        <p:nvPicPr>
          <p:cNvPr id="14340" name="Picture 6" descr="e93-r.k2-1935#141 .jpg"/>
          <p:cNvPicPr>
            <a:picLocks noChangeAspect="1"/>
          </p:cNvPicPr>
          <p:nvPr/>
        </p:nvPicPr>
        <p:blipFill>
          <a:blip r:embed="rId4" cstate="print"/>
          <a:srcRect/>
          <a:stretch>
            <a:fillRect/>
          </a:stretch>
        </p:blipFill>
        <p:spPr bwMode="auto">
          <a:xfrm>
            <a:off x="1219200" y="771525"/>
            <a:ext cx="7010400" cy="4105275"/>
          </a:xfrm>
          <a:prstGeom prst="rect">
            <a:avLst/>
          </a:prstGeom>
          <a:noFill/>
          <a:ln w="9525">
            <a:noFill/>
            <a:miter lim="800000"/>
            <a:headEnd/>
            <a:tailEnd/>
          </a:ln>
        </p:spPr>
      </p:pic>
      <p:sp>
        <p:nvSpPr>
          <p:cNvPr id="8" name="Content Placeholder 7"/>
          <p:cNvSpPr>
            <a:spLocks noGrp="1"/>
          </p:cNvSpPr>
          <p:nvPr>
            <p:ph idx="1"/>
          </p:nvPr>
        </p:nvSpPr>
        <p:spPr/>
        <p:txBody>
          <a:bodyPr/>
          <a:lstStyle/>
          <a:p>
            <a:pPr eaLnBrk="1" hangingPunct="1">
              <a:defRPr/>
            </a:pPr>
            <a:endParaRPr lang="en-US" dirty="0" smtClean="0"/>
          </a:p>
        </p:txBody>
      </p:sp>
      <p:sp>
        <p:nvSpPr>
          <p:cNvPr id="6" name="TextBox 5"/>
          <p:cNvSpPr txBox="1"/>
          <p:nvPr/>
        </p:nvSpPr>
        <p:spPr>
          <a:xfrm>
            <a:off x="8001000" y="6019800"/>
            <a:ext cx="914400" cy="369332"/>
          </a:xfrm>
          <a:prstGeom prst="rect">
            <a:avLst/>
          </a:prstGeom>
          <a:noFill/>
        </p:spPr>
        <p:txBody>
          <a:bodyPr wrap="square" rtlCol="0">
            <a:spAutoFit/>
          </a:bodyPr>
          <a:lstStyle/>
          <a:p>
            <a:r>
              <a:rPr lang="en-US" dirty="0" smtClean="0"/>
              <a:t>10</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8919"/>
                                        </p:tgtEl>
                                        <p:attrNameLst>
                                          <p:attrName>style.visibility</p:attrName>
                                        </p:attrNameLst>
                                      </p:cBhvr>
                                      <p:to>
                                        <p:strVal val="visible"/>
                                      </p:to>
                                    </p:set>
                                    <p:anim calcmode="lin" valueType="num">
                                      <p:cBhvr additive="base">
                                        <p:cTn id="7" dur="5000" fill="hold"/>
                                        <p:tgtEl>
                                          <p:spTgt spid="38919"/>
                                        </p:tgtEl>
                                        <p:attrNameLst>
                                          <p:attrName>ppt_x</p:attrName>
                                        </p:attrNameLst>
                                      </p:cBhvr>
                                      <p:tavLst>
                                        <p:tav tm="0">
                                          <p:val>
                                            <p:strVal val="#ppt_x"/>
                                          </p:val>
                                        </p:tav>
                                        <p:tav tm="100000">
                                          <p:val>
                                            <p:strVal val="#ppt_x"/>
                                          </p:val>
                                        </p:tav>
                                      </p:tavLst>
                                    </p:anim>
                                    <p:anim calcmode="lin" valueType="num">
                                      <p:cBhvr additive="base">
                                        <p:cTn id="8" dur="5000" fill="hold"/>
                                        <p:tgtEl>
                                          <p:spTgt spid="389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p:txBody>
          <a:bodyPr/>
          <a:lstStyle/>
          <a:p>
            <a:pPr eaLnBrk="1" hangingPunct="1">
              <a:defRPr/>
            </a:pPr>
            <a:endParaRPr lang="en-US" smtClean="0"/>
          </a:p>
        </p:txBody>
      </p:sp>
      <p:pic>
        <p:nvPicPr>
          <p:cNvPr id="40966" name="Picture 6" descr="Dust Bowl 12"/>
          <p:cNvPicPr>
            <a:picLocks noGrp="1" noChangeAspect="1" noChangeArrowheads="1"/>
          </p:cNvPicPr>
          <p:nvPr>
            <p:ph idx="1"/>
          </p:nvPr>
        </p:nvPicPr>
        <p:blipFill>
          <a:blip r:embed="rId4" cstate="print"/>
          <a:srcRect/>
          <a:stretch>
            <a:fillRect/>
          </a:stretch>
        </p:blipFill>
        <p:spPr>
          <a:xfrm>
            <a:off x="2209800" y="1371600"/>
            <a:ext cx="5153025" cy="3698875"/>
          </a:xfrm>
          <a:noFill/>
        </p:spPr>
      </p:pic>
      <p:sp>
        <p:nvSpPr>
          <p:cNvPr id="40967" name="Text Box 7"/>
          <p:cNvSpPr txBox="1">
            <a:spLocks noChangeArrowheads="1"/>
          </p:cNvSpPr>
          <p:nvPr/>
        </p:nvSpPr>
        <p:spPr bwMode="auto">
          <a:xfrm>
            <a:off x="1600200" y="5257800"/>
            <a:ext cx="5791200" cy="915988"/>
          </a:xfrm>
          <a:prstGeom prst="rect">
            <a:avLst/>
          </a:prstGeom>
          <a:noFill/>
          <a:ln w="9525">
            <a:noFill/>
            <a:miter lim="800000"/>
            <a:headEnd/>
            <a:tailEnd/>
          </a:ln>
        </p:spPr>
        <p:txBody>
          <a:bodyPr>
            <a:spAutoFit/>
          </a:bodyPr>
          <a:lstStyle/>
          <a:p>
            <a:pPr algn="ctr">
              <a:spcBef>
                <a:spcPct val="50000"/>
              </a:spcBef>
            </a:pPr>
            <a:r>
              <a:rPr lang="en-US">
                <a:solidFill>
                  <a:schemeClr val="tx2"/>
                </a:solidFill>
              </a:rPr>
              <a:t>“The majority f the loans are made for a period not exceeding 12 months.  No loans are made for less than $50.00”</a:t>
            </a:r>
          </a:p>
        </p:txBody>
      </p:sp>
      <p:sp>
        <p:nvSpPr>
          <p:cNvPr id="5" name="TextBox 4"/>
          <p:cNvSpPr txBox="1"/>
          <p:nvPr/>
        </p:nvSpPr>
        <p:spPr>
          <a:xfrm>
            <a:off x="7848600" y="5791200"/>
            <a:ext cx="914400" cy="369332"/>
          </a:xfrm>
          <a:prstGeom prst="rect">
            <a:avLst/>
          </a:prstGeom>
          <a:noFill/>
        </p:spPr>
        <p:txBody>
          <a:bodyPr wrap="square" rtlCol="0">
            <a:spAutoFit/>
          </a:bodyPr>
          <a:lstStyle/>
          <a:p>
            <a:r>
              <a:rPr lang="en-US" dirty="0" smtClean="0"/>
              <a:t>9</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grpId="0" nodeType="clickEffect">
                                  <p:stCondLst>
                                    <p:cond delay="0"/>
                                  </p:stCondLst>
                                  <p:childTnLst>
                                    <p:set>
                                      <p:cBhvr>
                                        <p:cTn id="10" dur="1" fill="hold">
                                          <p:stCondLst>
                                            <p:cond delay="0"/>
                                          </p:stCondLst>
                                        </p:cTn>
                                        <p:tgtEl>
                                          <p:spTgt spid="40967"/>
                                        </p:tgtEl>
                                        <p:attrNameLst>
                                          <p:attrName>style.visibility</p:attrName>
                                        </p:attrNameLst>
                                      </p:cBhvr>
                                      <p:to>
                                        <p:strVal val="visible"/>
                                      </p:to>
                                    </p:set>
                                    <p:anim calcmode="lin" valueType="num">
                                      <p:cBhvr additive="base">
                                        <p:cTn id="11" dur="5000" fill="hold"/>
                                        <p:tgtEl>
                                          <p:spTgt spid="40967"/>
                                        </p:tgtEl>
                                        <p:attrNameLst>
                                          <p:attrName>ppt_x</p:attrName>
                                        </p:attrNameLst>
                                      </p:cBhvr>
                                      <p:tavLst>
                                        <p:tav tm="0">
                                          <p:val>
                                            <p:strVal val="#ppt_x"/>
                                          </p:val>
                                        </p:tav>
                                        <p:tav tm="100000">
                                          <p:val>
                                            <p:strVal val="#ppt_x"/>
                                          </p:val>
                                        </p:tav>
                                      </p:tavLst>
                                    </p:anim>
                                    <p:anim calcmode="lin" valueType="num">
                                      <p:cBhvr additive="base">
                                        <p:cTn id="12" dur="5000" fill="hold"/>
                                        <p:tgtEl>
                                          <p:spTgt spid="409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p:txBody>
          <a:bodyPr/>
          <a:lstStyle/>
          <a:p>
            <a:pPr eaLnBrk="1" hangingPunct="1">
              <a:defRPr/>
            </a:pPr>
            <a:endParaRPr lang="en-US" smtClean="0"/>
          </a:p>
        </p:txBody>
      </p:sp>
      <p:pic>
        <p:nvPicPr>
          <p:cNvPr id="43014" name="Picture 6" descr="Dust Bowl 13"/>
          <p:cNvPicPr>
            <a:picLocks noGrp="1" noChangeAspect="1" noChangeArrowheads="1"/>
          </p:cNvPicPr>
          <p:nvPr>
            <p:ph idx="1"/>
          </p:nvPr>
        </p:nvPicPr>
        <p:blipFill>
          <a:blip r:embed="rId4" cstate="print"/>
          <a:srcRect/>
          <a:stretch>
            <a:fillRect/>
          </a:stretch>
        </p:blipFill>
        <p:spPr>
          <a:xfrm>
            <a:off x="1828800" y="1447800"/>
            <a:ext cx="5176838" cy="3343275"/>
          </a:xfrm>
          <a:noFill/>
        </p:spPr>
      </p:pic>
      <p:sp>
        <p:nvSpPr>
          <p:cNvPr id="43015" name="Text Box 7"/>
          <p:cNvSpPr txBox="1">
            <a:spLocks noChangeArrowheads="1"/>
          </p:cNvSpPr>
          <p:nvPr/>
        </p:nvSpPr>
        <p:spPr bwMode="auto">
          <a:xfrm>
            <a:off x="1600200" y="5257800"/>
            <a:ext cx="5715000" cy="641350"/>
          </a:xfrm>
          <a:prstGeom prst="rect">
            <a:avLst/>
          </a:prstGeom>
          <a:noFill/>
          <a:ln w="9525">
            <a:noFill/>
            <a:miter lim="800000"/>
            <a:headEnd/>
            <a:tailEnd/>
          </a:ln>
        </p:spPr>
        <p:txBody>
          <a:bodyPr>
            <a:spAutoFit/>
          </a:bodyPr>
          <a:lstStyle/>
          <a:p>
            <a:pPr algn="ctr">
              <a:spcBef>
                <a:spcPct val="50000"/>
              </a:spcBef>
            </a:pPr>
            <a:r>
              <a:rPr lang="en-US">
                <a:solidFill>
                  <a:schemeClr val="tx2"/>
                </a:solidFill>
              </a:rPr>
              <a:t>“Primary security must consist of first liens on crops or livestock…”</a:t>
            </a:r>
          </a:p>
        </p:txBody>
      </p:sp>
      <p:sp>
        <p:nvSpPr>
          <p:cNvPr id="5" name="TextBox 4"/>
          <p:cNvSpPr txBox="1"/>
          <p:nvPr/>
        </p:nvSpPr>
        <p:spPr>
          <a:xfrm>
            <a:off x="7315200" y="5867400"/>
            <a:ext cx="685800" cy="369332"/>
          </a:xfrm>
          <a:prstGeom prst="rect">
            <a:avLst/>
          </a:prstGeom>
          <a:noFill/>
        </p:spPr>
        <p:txBody>
          <a:bodyPr wrap="square" rtlCol="0">
            <a:spAutoFit/>
          </a:bodyPr>
          <a:lstStyle/>
          <a:p>
            <a:r>
              <a:rPr lang="en-US" dirty="0" smtClean="0"/>
              <a:t>7</a:t>
            </a: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grpId="0" nodeType="clickEffect">
                                  <p:stCondLst>
                                    <p:cond delay="0"/>
                                  </p:stCondLst>
                                  <p:childTnLst>
                                    <p:set>
                                      <p:cBhvr>
                                        <p:cTn id="10" dur="1" fill="hold">
                                          <p:stCondLst>
                                            <p:cond delay="0"/>
                                          </p:stCondLst>
                                        </p:cTn>
                                        <p:tgtEl>
                                          <p:spTgt spid="43015"/>
                                        </p:tgtEl>
                                        <p:attrNameLst>
                                          <p:attrName>style.visibility</p:attrName>
                                        </p:attrNameLst>
                                      </p:cBhvr>
                                      <p:to>
                                        <p:strVal val="visible"/>
                                      </p:to>
                                    </p:set>
                                    <p:anim calcmode="lin" valueType="num">
                                      <p:cBhvr additive="base">
                                        <p:cTn id="11" dur="5000" fill="hold"/>
                                        <p:tgtEl>
                                          <p:spTgt spid="43015"/>
                                        </p:tgtEl>
                                        <p:attrNameLst>
                                          <p:attrName>ppt_x</p:attrName>
                                        </p:attrNameLst>
                                      </p:cBhvr>
                                      <p:tavLst>
                                        <p:tav tm="0">
                                          <p:val>
                                            <p:strVal val="#ppt_x"/>
                                          </p:val>
                                        </p:tav>
                                        <p:tav tm="100000">
                                          <p:val>
                                            <p:strVal val="#ppt_x"/>
                                          </p:val>
                                        </p:tav>
                                      </p:tavLst>
                                    </p:anim>
                                    <p:anim calcmode="lin" valueType="num">
                                      <p:cBhvr additive="base">
                                        <p:cTn id="12" dur="5000" fill="hold"/>
                                        <p:tgtEl>
                                          <p:spTgt spid="430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pPr eaLnBrk="1" hangingPunct="1">
              <a:defRPr/>
            </a:pPr>
            <a:endParaRPr lang="en-US" smtClean="0"/>
          </a:p>
        </p:txBody>
      </p:sp>
      <p:sp>
        <p:nvSpPr>
          <p:cNvPr id="47111" name="Text Box 7"/>
          <p:cNvSpPr txBox="1">
            <a:spLocks noChangeArrowheads="1"/>
          </p:cNvSpPr>
          <p:nvPr/>
        </p:nvSpPr>
        <p:spPr bwMode="auto">
          <a:xfrm>
            <a:off x="1752600" y="4419600"/>
            <a:ext cx="5791200" cy="2017713"/>
          </a:xfrm>
          <a:prstGeom prst="rect">
            <a:avLst/>
          </a:prstGeom>
          <a:noFill/>
          <a:ln w="9525">
            <a:noFill/>
            <a:miter lim="800000"/>
            <a:headEnd/>
            <a:tailEnd/>
          </a:ln>
        </p:spPr>
        <p:txBody>
          <a:bodyPr>
            <a:spAutoFit/>
          </a:bodyPr>
          <a:lstStyle/>
          <a:p>
            <a:pPr algn="ctr">
              <a:spcBef>
                <a:spcPct val="50000"/>
              </a:spcBef>
            </a:pPr>
            <a:r>
              <a:rPr lang="en-US">
                <a:solidFill>
                  <a:schemeClr val="tx2"/>
                </a:solidFill>
              </a:rPr>
              <a:t>Value of Livestock:</a:t>
            </a:r>
          </a:p>
          <a:p>
            <a:pPr algn="ctr">
              <a:spcBef>
                <a:spcPct val="50000"/>
              </a:spcBef>
            </a:pPr>
            <a:r>
              <a:rPr lang="en-US">
                <a:solidFill>
                  <a:schemeClr val="tx2"/>
                </a:solidFill>
              </a:rPr>
              <a:t>Horse or Mules..$4.00</a:t>
            </a:r>
          </a:p>
          <a:p>
            <a:pPr algn="ctr">
              <a:spcBef>
                <a:spcPct val="50000"/>
              </a:spcBef>
            </a:pPr>
            <a:r>
              <a:rPr lang="en-US">
                <a:solidFill>
                  <a:schemeClr val="tx2"/>
                </a:solidFill>
              </a:rPr>
              <a:t>Cattle…$3.00</a:t>
            </a:r>
          </a:p>
          <a:p>
            <a:pPr algn="ctr">
              <a:spcBef>
                <a:spcPct val="50000"/>
              </a:spcBef>
            </a:pPr>
            <a:r>
              <a:rPr lang="en-US">
                <a:solidFill>
                  <a:schemeClr val="tx2"/>
                </a:solidFill>
              </a:rPr>
              <a:t>Hogs…$1.00</a:t>
            </a:r>
          </a:p>
          <a:p>
            <a:pPr algn="ctr">
              <a:spcBef>
                <a:spcPct val="50000"/>
              </a:spcBef>
            </a:pPr>
            <a:r>
              <a:rPr lang="en-US">
                <a:solidFill>
                  <a:schemeClr val="tx2"/>
                </a:solidFill>
              </a:rPr>
              <a:t>Sheep and Goats…$.75</a:t>
            </a:r>
          </a:p>
        </p:txBody>
      </p:sp>
      <p:pic>
        <p:nvPicPr>
          <p:cNvPr id="17412" name="Picture 6" descr="e93-r.k2-1935#140.jpg"/>
          <p:cNvPicPr>
            <a:picLocks noChangeAspect="1"/>
          </p:cNvPicPr>
          <p:nvPr/>
        </p:nvPicPr>
        <p:blipFill>
          <a:blip r:embed="rId4" cstate="print"/>
          <a:srcRect/>
          <a:stretch>
            <a:fillRect/>
          </a:stretch>
        </p:blipFill>
        <p:spPr bwMode="auto">
          <a:xfrm>
            <a:off x="1524000" y="685800"/>
            <a:ext cx="5943600" cy="3549650"/>
          </a:xfrm>
          <a:prstGeom prst="rect">
            <a:avLst/>
          </a:prstGeom>
          <a:noFill/>
          <a:ln w="9525">
            <a:noFill/>
            <a:miter lim="800000"/>
            <a:headEnd/>
            <a:tailEnd/>
          </a:ln>
        </p:spPr>
      </p:pic>
      <p:sp>
        <p:nvSpPr>
          <p:cNvPr id="8" name="Content Placeholder 7"/>
          <p:cNvSpPr>
            <a:spLocks noGrp="1"/>
          </p:cNvSpPr>
          <p:nvPr>
            <p:ph idx="1"/>
          </p:nvPr>
        </p:nvSpPr>
        <p:spPr/>
        <p:txBody>
          <a:bodyPr/>
          <a:lstStyle/>
          <a:p>
            <a:pPr eaLnBrk="1" hangingPunct="1">
              <a:defRPr/>
            </a:pPr>
            <a:endParaRPr lang="en-US" dirty="0" smtClean="0"/>
          </a:p>
        </p:txBody>
      </p:sp>
      <p:sp>
        <p:nvSpPr>
          <p:cNvPr id="6" name="TextBox 5"/>
          <p:cNvSpPr txBox="1"/>
          <p:nvPr/>
        </p:nvSpPr>
        <p:spPr>
          <a:xfrm>
            <a:off x="7315200" y="5943600"/>
            <a:ext cx="838200" cy="369332"/>
          </a:xfrm>
          <a:prstGeom prst="rect">
            <a:avLst/>
          </a:prstGeom>
          <a:noFill/>
        </p:spPr>
        <p:txBody>
          <a:bodyPr wrap="square" rtlCol="0">
            <a:spAutoFit/>
          </a:bodyPr>
          <a:lstStyle/>
          <a:p>
            <a:r>
              <a:rPr lang="en-US" dirty="0" smtClean="0"/>
              <a:t>4</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7111"/>
                                        </p:tgtEl>
                                        <p:attrNameLst>
                                          <p:attrName>style.visibility</p:attrName>
                                        </p:attrNameLst>
                                      </p:cBhvr>
                                      <p:to>
                                        <p:strVal val="visible"/>
                                      </p:to>
                                    </p:set>
                                    <p:anim calcmode="lin" valueType="num">
                                      <p:cBhvr additive="base">
                                        <p:cTn id="7" dur="5000" fill="hold"/>
                                        <p:tgtEl>
                                          <p:spTgt spid="47111"/>
                                        </p:tgtEl>
                                        <p:attrNameLst>
                                          <p:attrName>ppt_x</p:attrName>
                                        </p:attrNameLst>
                                      </p:cBhvr>
                                      <p:tavLst>
                                        <p:tav tm="0">
                                          <p:val>
                                            <p:strVal val="#ppt_x"/>
                                          </p:val>
                                        </p:tav>
                                        <p:tav tm="100000">
                                          <p:val>
                                            <p:strVal val="#ppt_x"/>
                                          </p:val>
                                        </p:tav>
                                      </p:tavLst>
                                    </p:anim>
                                    <p:anim calcmode="lin" valueType="num">
                                      <p:cBhvr additive="base">
                                        <p:cTn id="8" dur="5000" fill="hold"/>
                                        <p:tgtEl>
                                          <p:spTgt spid="47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p:txBody>
          <a:bodyPr/>
          <a:lstStyle/>
          <a:p>
            <a:pPr eaLnBrk="1" hangingPunct="1">
              <a:defRPr/>
            </a:pPr>
            <a:r>
              <a:rPr lang="en-US" sz="4000" smtClean="0"/>
              <a:t>Available Only in Primary Drought Counties</a:t>
            </a:r>
          </a:p>
        </p:txBody>
      </p:sp>
      <p:pic>
        <p:nvPicPr>
          <p:cNvPr id="30726" name="Picture 6" descr="Dust Bowl 7"/>
          <p:cNvPicPr>
            <a:picLocks noGrp="1" noChangeAspect="1" noChangeArrowheads="1"/>
          </p:cNvPicPr>
          <p:nvPr>
            <p:ph idx="1"/>
          </p:nvPr>
        </p:nvPicPr>
        <p:blipFill>
          <a:blip r:embed="rId4" cstate="print"/>
          <a:srcRect/>
          <a:stretch>
            <a:fillRect/>
          </a:stretch>
        </p:blipFill>
        <p:spPr>
          <a:xfrm>
            <a:off x="2590800" y="1371600"/>
            <a:ext cx="4319588" cy="4108450"/>
          </a:xfrm>
          <a:noFill/>
        </p:spPr>
      </p:pic>
      <p:sp>
        <p:nvSpPr>
          <p:cNvPr id="30727" name="Text Box 7"/>
          <p:cNvSpPr txBox="1">
            <a:spLocks noChangeArrowheads="1"/>
          </p:cNvSpPr>
          <p:nvPr/>
        </p:nvSpPr>
        <p:spPr bwMode="auto">
          <a:xfrm>
            <a:off x="1752600" y="5715000"/>
            <a:ext cx="5410200" cy="641350"/>
          </a:xfrm>
          <a:prstGeom prst="rect">
            <a:avLst/>
          </a:prstGeom>
          <a:noFill/>
          <a:ln w="9525">
            <a:noFill/>
            <a:miter lim="800000"/>
            <a:headEnd/>
            <a:tailEnd/>
          </a:ln>
        </p:spPr>
        <p:txBody>
          <a:bodyPr>
            <a:spAutoFit/>
          </a:bodyPr>
          <a:lstStyle/>
          <a:p>
            <a:pPr algn="ctr">
              <a:spcBef>
                <a:spcPct val="50000"/>
              </a:spcBef>
            </a:pPr>
            <a:r>
              <a:rPr lang="en-US">
                <a:solidFill>
                  <a:schemeClr val="tx2"/>
                </a:solidFill>
              </a:rPr>
              <a:t>“Cattle will be purchased by the Agricultural Adjustment Administration.”</a:t>
            </a:r>
          </a:p>
        </p:txBody>
      </p:sp>
      <p:sp>
        <p:nvSpPr>
          <p:cNvPr id="5" name="TextBox 4"/>
          <p:cNvSpPr txBox="1"/>
          <p:nvPr/>
        </p:nvSpPr>
        <p:spPr>
          <a:xfrm>
            <a:off x="7543800" y="5867400"/>
            <a:ext cx="609600" cy="369332"/>
          </a:xfrm>
          <a:prstGeom prst="rect">
            <a:avLst/>
          </a:prstGeom>
          <a:noFill/>
        </p:spPr>
        <p:txBody>
          <a:bodyPr wrap="square" rtlCol="0">
            <a:spAutoFit/>
          </a:bodyPr>
          <a:lstStyle/>
          <a:p>
            <a:r>
              <a:rPr lang="en-US" dirty="0" smtClean="0"/>
              <a:t>14</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grpId="0" nodeType="clickEffect">
                                  <p:stCondLst>
                                    <p:cond delay="0"/>
                                  </p:stCondLst>
                                  <p:childTnLst>
                                    <p:set>
                                      <p:cBhvr>
                                        <p:cTn id="10" dur="1" fill="hold">
                                          <p:stCondLst>
                                            <p:cond delay="0"/>
                                          </p:stCondLst>
                                        </p:cTn>
                                        <p:tgtEl>
                                          <p:spTgt spid="30727"/>
                                        </p:tgtEl>
                                        <p:attrNameLst>
                                          <p:attrName>style.visibility</p:attrName>
                                        </p:attrNameLst>
                                      </p:cBhvr>
                                      <p:to>
                                        <p:strVal val="visible"/>
                                      </p:to>
                                    </p:set>
                                    <p:anim calcmode="lin" valueType="num">
                                      <p:cBhvr additive="base">
                                        <p:cTn id="11" dur="5000" fill="hold"/>
                                        <p:tgtEl>
                                          <p:spTgt spid="30727"/>
                                        </p:tgtEl>
                                        <p:attrNameLst>
                                          <p:attrName>ppt_x</p:attrName>
                                        </p:attrNameLst>
                                      </p:cBhvr>
                                      <p:tavLst>
                                        <p:tav tm="0">
                                          <p:val>
                                            <p:strVal val="#ppt_x"/>
                                          </p:val>
                                        </p:tav>
                                        <p:tav tm="100000">
                                          <p:val>
                                            <p:strVal val="#ppt_x"/>
                                          </p:val>
                                        </p:tav>
                                      </p:tavLst>
                                    </p:anim>
                                    <p:anim calcmode="lin" valueType="num">
                                      <p:cBhvr additive="base">
                                        <p:cTn id="12" dur="5000" fill="hold"/>
                                        <p:tgtEl>
                                          <p:spTgt spid="307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p:txBody>
          <a:bodyPr/>
          <a:lstStyle/>
          <a:p>
            <a:pPr eaLnBrk="1" hangingPunct="1">
              <a:defRPr/>
            </a:pPr>
            <a:endParaRPr lang="en-US" smtClean="0"/>
          </a:p>
        </p:txBody>
      </p:sp>
      <p:pic>
        <p:nvPicPr>
          <p:cNvPr id="34822" name="Picture 6" descr="Dust Bowl 9"/>
          <p:cNvPicPr>
            <a:picLocks noGrp="1" noChangeAspect="1" noChangeArrowheads="1"/>
          </p:cNvPicPr>
          <p:nvPr>
            <p:ph idx="1"/>
          </p:nvPr>
        </p:nvPicPr>
        <p:blipFill>
          <a:blip r:embed="rId4" cstate="print"/>
          <a:srcRect/>
          <a:stretch>
            <a:fillRect/>
          </a:stretch>
        </p:blipFill>
        <p:spPr>
          <a:xfrm>
            <a:off x="2133600" y="1447800"/>
            <a:ext cx="4570413" cy="3013075"/>
          </a:xfrm>
          <a:noFill/>
        </p:spPr>
      </p:pic>
      <p:sp>
        <p:nvSpPr>
          <p:cNvPr id="19460" name="Text Box 7"/>
          <p:cNvSpPr txBox="1">
            <a:spLocks noChangeArrowheads="1"/>
          </p:cNvSpPr>
          <p:nvPr/>
        </p:nvSpPr>
        <p:spPr bwMode="auto">
          <a:xfrm>
            <a:off x="2057400" y="4953000"/>
            <a:ext cx="4572000" cy="366713"/>
          </a:xfrm>
          <a:prstGeom prst="rect">
            <a:avLst/>
          </a:prstGeom>
          <a:noFill/>
          <a:ln w="9525">
            <a:noFill/>
            <a:miter lim="800000"/>
            <a:headEnd/>
            <a:tailEnd/>
          </a:ln>
        </p:spPr>
        <p:txBody>
          <a:bodyPr>
            <a:spAutoFit/>
          </a:bodyPr>
          <a:lstStyle/>
          <a:p>
            <a:pPr>
              <a:spcBef>
                <a:spcPct val="50000"/>
              </a:spcBef>
            </a:pPr>
            <a:endParaRPr lang="en-US"/>
          </a:p>
        </p:txBody>
      </p:sp>
      <p:sp>
        <p:nvSpPr>
          <p:cNvPr id="34824" name="Text Box 8"/>
          <p:cNvSpPr txBox="1">
            <a:spLocks noChangeArrowheads="1"/>
          </p:cNvSpPr>
          <p:nvPr/>
        </p:nvSpPr>
        <p:spPr bwMode="auto">
          <a:xfrm>
            <a:off x="1981200" y="4800600"/>
            <a:ext cx="4648200" cy="915988"/>
          </a:xfrm>
          <a:prstGeom prst="rect">
            <a:avLst/>
          </a:prstGeom>
          <a:noFill/>
          <a:ln w="9525">
            <a:noFill/>
            <a:miter lim="800000"/>
            <a:headEnd/>
            <a:tailEnd/>
          </a:ln>
        </p:spPr>
        <p:txBody>
          <a:bodyPr>
            <a:spAutoFit/>
          </a:bodyPr>
          <a:lstStyle/>
          <a:p>
            <a:pPr algn="ctr">
              <a:spcBef>
                <a:spcPct val="50000"/>
              </a:spcBef>
            </a:pPr>
            <a:r>
              <a:rPr lang="en-US">
                <a:solidFill>
                  <a:schemeClr val="tx2"/>
                </a:solidFill>
              </a:rPr>
              <a:t>“Edible cattle will be turned over to the Kansas Emergency Relief Committee to be processed and distributed among needy families…”</a:t>
            </a:r>
          </a:p>
        </p:txBody>
      </p:sp>
      <p:sp>
        <p:nvSpPr>
          <p:cNvPr id="6" name="TextBox 5"/>
          <p:cNvSpPr txBox="1"/>
          <p:nvPr/>
        </p:nvSpPr>
        <p:spPr>
          <a:xfrm>
            <a:off x="7010400" y="5867400"/>
            <a:ext cx="1143000" cy="369332"/>
          </a:xfrm>
          <a:prstGeom prst="rect">
            <a:avLst/>
          </a:prstGeom>
          <a:noFill/>
        </p:spPr>
        <p:txBody>
          <a:bodyPr wrap="square" rtlCol="0">
            <a:spAutoFit/>
          </a:bodyPr>
          <a:lstStyle/>
          <a:p>
            <a:r>
              <a:rPr lang="en-US" dirty="0" smtClean="0"/>
              <a:t>16</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grpId="0" nodeType="clickEffect">
                                  <p:stCondLst>
                                    <p:cond delay="0"/>
                                  </p:stCondLst>
                                  <p:childTnLst>
                                    <p:set>
                                      <p:cBhvr>
                                        <p:cTn id="10" dur="1" fill="hold">
                                          <p:stCondLst>
                                            <p:cond delay="0"/>
                                          </p:stCondLst>
                                        </p:cTn>
                                        <p:tgtEl>
                                          <p:spTgt spid="34824"/>
                                        </p:tgtEl>
                                        <p:attrNameLst>
                                          <p:attrName>style.visibility</p:attrName>
                                        </p:attrNameLst>
                                      </p:cBhvr>
                                      <p:to>
                                        <p:strVal val="visible"/>
                                      </p:to>
                                    </p:set>
                                    <p:anim calcmode="lin" valueType="num">
                                      <p:cBhvr additive="base">
                                        <p:cTn id="11" dur="5000" fill="hold"/>
                                        <p:tgtEl>
                                          <p:spTgt spid="34824"/>
                                        </p:tgtEl>
                                        <p:attrNameLst>
                                          <p:attrName>ppt_x</p:attrName>
                                        </p:attrNameLst>
                                      </p:cBhvr>
                                      <p:tavLst>
                                        <p:tav tm="0">
                                          <p:val>
                                            <p:strVal val="#ppt_x"/>
                                          </p:val>
                                        </p:tav>
                                        <p:tav tm="100000">
                                          <p:val>
                                            <p:strVal val="#ppt_x"/>
                                          </p:val>
                                        </p:tav>
                                      </p:tavLst>
                                    </p:anim>
                                    <p:anim calcmode="lin" valueType="num">
                                      <p:cBhvr additive="base">
                                        <p:cTn id="12" dur="5000" fill="hold"/>
                                        <p:tgtEl>
                                          <p:spTgt spid="348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p:txBody>
          <a:bodyPr/>
          <a:lstStyle/>
          <a:p>
            <a:pPr eaLnBrk="1" hangingPunct="1">
              <a:defRPr/>
            </a:pPr>
            <a:endParaRPr lang="en-US" smtClean="0"/>
          </a:p>
        </p:txBody>
      </p:sp>
      <p:pic>
        <p:nvPicPr>
          <p:cNvPr id="45062" name="Picture 6" descr="Dust Bowl 14"/>
          <p:cNvPicPr>
            <a:picLocks noGrp="1" noChangeAspect="1" noChangeArrowheads="1"/>
          </p:cNvPicPr>
          <p:nvPr>
            <p:ph idx="1"/>
          </p:nvPr>
        </p:nvPicPr>
        <p:blipFill>
          <a:blip r:embed="rId4" cstate="print"/>
          <a:srcRect/>
          <a:stretch>
            <a:fillRect/>
          </a:stretch>
        </p:blipFill>
        <p:spPr>
          <a:xfrm>
            <a:off x="2286000" y="1371600"/>
            <a:ext cx="4462463" cy="4276725"/>
          </a:xfrm>
          <a:noFill/>
        </p:spPr>
      </p:pic>
      <p:sp>
        <p:nvSpPr>
          <p:cNvPr id="45063" name="Text Box 7"/>
          <p:cNvSpPr txBox="1">
            <a:spLocks noChangeArrowheads="1"/>
          </p:cNvSpPr>
          <p:nvPr/>
        </p:nvSpPr>
        <p:spPr bwMode="auto">
          <a:xfrm>
            <a:off x="990600" y="5791200"/>
            <a:ext cx="6781800" cy="641350"/>
          </a:xfrm>
          <a:prstGeom prst="rect">
            <a:avLst/>
          </a:prstGeom>
          <a:noFill/>
          <a:ln w="9525">
            <a:noFill/>
            <a:miter lim="800000"/>
            <a:headEnd/>
            <a:tailEnd/>
          </a:ln>
        </p:spPr>
        <p:txBody>
          <a:bodyPr>
            <a:spAutoFit/>
          </a:bodyPr>
          <a:lstStyle/>
          <a:p>
            <a:pPr algn="ctr">
              <a:spcBef>
                <a:spcPct val="50000"/>
              </a:spcBef>
            </a:pPr>
            <a:r>
              <a:rPr lang="en-US">
                <a:solidFill>
                  <a:schemeClr val="tx2"/>
                </a:solidFill>
              </a:rPr>
              <a:t>“Condemned animals will be killed and disposed of on the farm, preferably by burying”</a:t>
            </a:r>
          </a:p>
        </p:txBody>
      </p:sp>
      <p:sp>
        <p:nvSpPr>
          <p:cNvPr id="5" name="TextBox 4"/>
          <p:cNvSpPr txBox="1"/>
          <p:nvPr/>
        </p:nvSpPr>
        <p:spPr>
          <a:xfrm>
            <a:off x="7620000" y="5562600"/>
            <a:ext cx="1143000" cy="369332"/>
          </a:xfrm>
          <a:prstGeom prst="rect">
            <a:avLst/>
          </a:prstGeom>
          <a:noFill/>
        </p:spPr>
        <p:txBody>
          <a:bodyPr wrap="square" rtlCol="0">
            <a:spAutoFit/>
          </a:bodyPr>
          <a:lstStyle/>
          <a:p>
            <a:r>
              <a:rPr lang="en-US" dirty="0" smtClean="0"/>
              <a:t>17</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grpId="0" nodeType="clickEffect">
                                  <p:stCondLst>
                                    <p:cond delay="0"/>
                                  </p:stCondLst>
                                  <p:childTnLst>
                                    <p:set>
                                      <p:cBhvr>
                                        <p:cTn id="10" dur="1" fill="hold">
                                          <p:stCondLst>
                                            <p:cond delay="0"/>
                                          </p:stCondLst>
                                        </p:cTn>
                                        <p:tgtEl>
                                          <p:spTgt spid="45063"/>
                                        </p:tgtEl>
                                        <p:attrNameLst>
                                          <p:attrName>style.visibility</p:attrName>
                                        </p:attrNameLst>
                                      </p:cBhvr>
                                      <p:to>
                                        <p:strVal val="visible"/>
                                      </p:to>
                                    </p:set>
                                    <p:anim calcmode="lin" valueType="num">
                                      <p:cBhvr additive="base">
                                        <p:cTn id="11" dur="5000" fill="hold"/>
                                        <p:tgtEl>
                                          <p:spTgt spid="45063"/>
                                        </p:tgtEl>
                                        <p:attrNameLst>
                                          <p:attrName>ppt_x</p:attrName>
                                        </p:attrNameLst>
                                      </p:cBhvr>
                                      <p:tavLst>
                                        <p:tav tm="0">
                                          <p:val>
                                            <p:strVal val="#ppt_x"/>
                                          </p:val>
                                        </p:tav>
                                        <p:tav tm="100000">
                                          <p:val>
                                            <p:strVal val="#ppt_x"/>
                                          </p:val>
                                        </p:tav>
                                      </p:tavLst>
                                    </p:anim>
                                    <p:anim calcmode="lin" valueType="num">
                                      <p:cBhvr additive="base">
                                        <p:cTn id="12" dur="5000" fill="hold"/>
                                        <p:tgtEl>
                                          <p:spTgt spid="450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title"/>
          </p:nvPr>
        </p:nvSpPr>
        <p:spPr/>
        <p:txBody>
          <a:bodyPr/>
          <a:lstStyle/>
          <a:p>
            <a:pPr eaLnBrk="1" hangingPunct="1">
              <a:defRPr/>
            </a:pPr>
            <a:r>
              <a:rPr lang="en-US" smtClean="0"/>
              <a:t>Cimarron, Kansas</a:t>
            </a:r>
          </a:p>
        </p:txBody>
      </p:sp>
      <p:pic>
        <p:nvPicPr>
          <p:cNvPr id="21507" name="Picture 6" descr="Cimarron"/>
          <p:cNvPicPr>
            <a:picLocks noGrp="1" noChangeAspect="1" noChangeArrowheads="1"/>
          </p:cNvPicPr>
          <p:nvPr>
            <p:ph idx="1"/>
          </p:nvPr>
        </p:nvPicPr>
        <p:blipFill>
          <a:blip r:embed="rId4" cstate="print"/>
          <a:srcRect/>
          <a:stretch>
            <a:fillRect/>
          </a:stretch>
        </p:blipFill>
        <p:spPr>
          <a:xfrm>
            <a:off x="2895600" y="1371600"/>
            <a:ext cx="3736975" cy="3886200"/>
          </a:xfrm>
          <a:noFill/>
        </p:spPr>
      </p:pic>
      <p:sp>
        <p:nvSpPr>
          <p:cNvPr id="4" name="TextBox 3"/>
          <p:cNvSpPr txBox="1"/>
          <p:nvPr/>
        </p:nvSpPr>
        <p:spPr>
          <a:xfrm>
            <a:off x="7239000" y="5410200"/>
            <a:ext cx="685800" cy="369332"/>
          </a:xfrm>
          <a:prstGeom prst="rect">
            <a:avLst/>
          </a:prstGeom>
          <a:noFill/>
        </p:spPr>
        <p:txBody>
          <a:bodyPr wrap="square" rtlCol="0">
            <a:spAutoFit/>
          </a:bodyPr>
          <a:lstStyle/>
          <a:p>
            <a:r>
              <a:rPr lang="en-US" dirty="0" smtClean="0"/>
              <a:t>15</a:t>
            </a:r>
            <a:endParaRPr lang="en-US" dirty="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Grp="1" noChangeArrowheads="1"/>
          </p:cNvSpPr>
          <p:nvPr>
            <p:ph type="title"/>
          </p:nvPr>
        </p:nvSpPr>
        <p:spPr/>
        <p:txBody>
          <a:bodyPr/>
          <a:lstStyle/>
          <a:p>
            <a:pPr eaLnBrk="1" hangingPunct="1">
              <a:defRPr/>
            </a:pPr>
            <a:r>
              <a:rPr lang="en-US" smtClean="0"/>
              <a:t>Mapping the Dust Bowl</a:t>
            </a:r>
          </a:p>
        </p:txBody>
      </p:sp>
      <p:sp>
        <p:nvSpPr>
          <p:cNvPr id="18442" name="Rectangle 10"/>
          <p:cNvSpPr>
            <a:spLocks noGrp="1" noChangeArrowheads="1"/>
          </p:cNvSpPr>
          <p:nvPr>
            <p:ph sz="half" idx="1"/>
          </p:nvPr>
        </p:nvSpPr>
        <p:spPr/>
        <p:txBody>
          <a:bodyPr/>
          <a:lstStyle/>
          <a:p>
            <a:pPr eaLnBrk="1" hangingPunct="1">
              <a:defRPr/>
            </a:pPr>
            <a:endParaRPr lang="en-US" sz="2800" smtClean="0"/>
          </a:p>
        </p:txBody>
      </p:sp>
      <p:sp>
        <p:nvSpPr>
          <p:cNvPr id="18443" name="Rectangle 11"/>
          <p:cNvSpPr>
            <a:spLocks noGrp="1" noChangeArrowheads="1"/>
          </p:cNvSpPr>
          <p:nvPr>
            <p:ph type="body" sz="half" idx="2"/>
          </p:nvPr>
        </p:nvSpPr>
        <p:spPr/>
        <p:txBody>
          <a:bodyPr/>
          <a:lstStyle/>
          <a:p>
            <a:pPr lvl="1" eaLnBrk="1" hangingPunct="1">
              <a:defRPr/>
            </a:pPr>
            <a:r>
              <a:rPr lang="en-US" sz="2400" smtClean="0">
                <a:solidFill>
                  <a:schemeClr val="tx2"/>
                </a:solidFill>
              </a:rPr>
              <a:t>RELIEF AND LOAN SERVICES:  KERC, JULY 25, 1934</a:t>
            </a:r>
          </a:p>
          <a:p>
            <a:pPr lvl="2" eaLnBrk="1" hangingPunct="1">
              <a:defRPr/>
            </a:pPr>
            <a:r>
              <a:rPr lang="en-US" sz="2000" smtClean="0">
                <a:solidFill>
                  <a:schemeClr val="tx2"/>
                </a:solidFill>
              </a:rPr>
              <a:t>Agricultural Adjustment Act</a:t>
            </a:r>
          </a:p>
          <a:p>
            <a:pPr lvl="2" eaLnBrk="1" hangingPunct="1">
              <a:defRPr/>
            </a:pPr>
            <a:r>
              <a:rPr lang="en-US" sz="2000" smtClean="0">
                <a:solidFill>
                  <a:schemeClr val="tx2"/>
                </a:solidFill>
              </a:rPr>
              <a:t>Regional Production Corporation</a:t>
            </a:r>
          </a:p>
          <a:p>
            <a:pPr lvl="2" eaLnBrk="1" hangingPunct="1">
              <a:defRPr/>
            </a:pPr>
            <a:r>
              <a:rPr lang="en-US" sz="2000" smtClean="0">
                <a:solidFill>
                  <a:schemeClr val="tx2"/>
                </a:solidFill>
              </a:rPr>
              <a:t>Farm Credit Administration</a:t>
            </a:r>
          </a:p>
          <a:p>
            <a:pPr lvl="2" eaLnBrk="1" hangingPunct="1">
              <a:defRPr/>
            </a:pPr>
            <a:r>
              <a:rPr lang="en-US" sz="2000" smtClean="0">
                <a:solidFill>
                  <a:schemeClr val="tx2"/>
                </a:solidFill>
              </a:rPr>
              <a:t>Emergency Crop and Feed Loans</a:t>
            </a:r>
          </a:p>
          <a:p>
            <a:pPr lvl="2" eaLnBrk="1" hangingPunct="1">
              <a:defRPr/>
            </a:pPr>
            <a:endParaRPr lang="en-US" sz="2000" smtClean="0">
              <a:solidFill>
                <a:schemeClr val="tx2"/>
              </a:solidFill>
            </a:endParaRPr>
          </a:p>
          <a:p>
            <a:pPr lvl="2" eaLnBrk="1" hangingPunct="1">
              <a:defRPr/>
            </a:pPr>
            <a:endParaRPr lang="en-US" sz="2000" smtClean="0"/>
          </a:p>
        </p:txBody>
      </p:sp>
      <p:pic>
        <p:nvPicPr>
          <p:cNvPr id="18441" name="Picture 9" descr="DS Damage Map"/>
          <p:cNvPicPr>
            <a:picLocks noChangeAspect="1" noChangeArrowheads="1"/>
          </p:cNvPicPr>
          <p:nvPr/>
        </p:nvPicPr>
        <p:blipFill>
          <a:blip r:embed="rId4" cstate="print"/>
          <a:srcRect/>
          <a:stretch>
            <a:fillRect/>
          </a:stretch>
        </p:blipFill>
        <p:spPr bwMode="auto">
          <a:xfrm>
            <a:off x="228600" y="1676400"/>
            <a:ext cx="4648200" cy="414178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grpId="0" nodeType="clickEffect">
                                  <p:stCondLst>
                                    <p:cond delay="0"/>
                                  </p:stCondLst>
                                  <p:childTnLst>
                                    <p:set>
                                      <p:cBhvr>
                                        <p:cTn id="10" dur="1" fill="hold">
                                          <p:stCondLst>
                                            <p:cond delay="0"/>
                                          </p:stCondLst>
                                        </p:cTn>
                                        <p:tgtEl>
                                          <p:spTgt spid="18443">
                                            <p:txEl>
                                              <p:pRg st="0" end="0"/>
                                            </p:txEl>
                                          </p:spTgt>
                                        </p:tgtEl>
                                        <p:attrNameLst>
                                          <p:attrName>style.visibility</p:attrName>
                                        </p:attrNameLst>
                                      </p:cBhvr>
                                      <p:to>
                                        <p:strVal val="visible"/>
                                      </p:to>
                                    </p:set>
                                    <p:anim calcmode="lin" valueType="num">
                                      <p:cBhvr additive="base">
                                        <p:cTn id="11" dur="5000" fill="hold"/>
                                        <p:tgtEl>
                                          <p:spTgt spid="18443">
                                            <p:txEl>
                                              <p:pRg st="0" end="0"/>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18443">
                                            <p:txEl>
                                              <p:pRg st="0" end="0"/>
                                            </p:txEl>
                                          </p:spTgt>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18443">
                                            <p:txEl>
                                              <p:pRg st="1" end="1"/>
                                            </p:txEl>
                                          </p:spTgt>
                                        </p:tgtEl>
                                        <p:attrNameLst>
                                          <p:attrName>style.visibility</p:attrName>
                                        </p:attrNameLst>
                                      </p:cBhvr>
                                      <p:to>
                                        <p:strVal val="visible"/>
                                      </p:to>
                                    </p:set>
                                    <p:anim calcmode="lin" valueType="num">
                                      <p:cBhvr additive="base">
                                        <p:cTn id="15" dur="5000" fill="hold"/>
                                        <p:tgtEl>
                                          <p:spTgt spid="18443">
                                            <p:txEl>
                                              <p:pRg st="1" end="1"/>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18443">
                                            <p:txEl>
                                              <p:pRg st="1" end="1"/>
                                            </p:txEl>
                                          </p:spTgt>
                                        </p:tgtEl>
                                        <p:attrNameLst>
                                          <p:attrName>ppt_y</p:attrName>
                                        </p:attrNameLst>
                                      </p:cBhvr>
                                      <p:tavLst>
                                        <p:tav tm="0">
                                          <p:val>
                                            <p:strVal val="1+#ppt_h/2"/>
                                          </p:val>
                                        </p:tav>
                                        <p:tav tm="100000">
                                          <p:val>
                                            <p:strVal val="#ppt_y"/>
                                          </p:val>
                                        </p:tav>
                                      </p:tavLst>
                                    </p:anim>
                                  </p:childTnLst>
                                </p:cTn>
                              </p:par>
                              <p:par>
                                <p:cTn id="17" presetID="7" presetClass="entr" presetSubtype="4" fill="hold" grpId="0" nodeType="withEffect">
                                  <p:stCondLst>
                                    <p:cond delay="0"/>
                                  </p:stCondLst>
                                  <p:childTnLst>
                                    <p:set>
                                      <p:cBhvr>
                                        <p:cTn id="18" dur="1" fill="hold">
                                          <p:stCondLst>
                                            <p:cond delay="0"/>
                                          </p:stCondLst>
                                        </p:cTn>
                                        <p:tgtEl>
                                          <p:spTgt spid="18443">
                                            <p:txEl>
                                              <p:pRg st="2" end="2"/>
                                            </p:txEl>
                                          </p:spTgt>
                                        </p:tgtEl>
                                        <p:attrNameLst>
                                          <p:attrName>style.visibility</p:attrName>
                                        </p:attrNameLst>
                                      </p:cBhvr>
                                      <p:to>
                                        <p:strVal val="visible"/>
                                      </p:to>
                                    </p:set>
                                    <p:anim calcmode="lin" valueType="num">
                                      <p:cBhvr additive="base">
                                        <p:cTn id="19" dur="5000" fill="hold"/>
                                        <p:tgtEl>
                                          <p:spTgt spid="18443">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18443">
                                            <p:txEl>
                                              <p:pRg st="2" end="2"/>
                                            </p:txEl>
                                          </p:spTgt>
                                        </p:tgtEl>
                                        <p:attrNameLst>
                                          <p:attrName>ppt_y</p:attrName>
                                        </p:attrNameLst>
                                      </p:cBhvr>
                                      <p:tavLst>
                                        <p:tav tm="0">
                                          <p:val>
                                            <p:strVal val="1+#ppt_h/2"/>
                                          </p:val>
                                        </p:tav>
                                        <p:tav tm="100000">
                                          <p:val>
                                            <p:strVal val="#ppt_y"/>
                                          </p:val>
                                        </p:tav>
                                      </p:tavLst>
                                    </p:anim>
                                  </p:childTnLst>
                                </p:cTn>
                              </p:par>
                              <p:par>
                                <p:cTn id="21" presetID="7" presetClass="entr" presetSubtype="4" fill="hold" grpId="0" nodeType="withEffect">
                                  <p:stCondLst>
                                    <p:cond delay="0"/>
                                  </p:stCondLst>
                                  <p:childTnLst>
                                    <p:set>
                                      <p:cBhvr>
                                        <p:cTn id="22" dur="1" fill="hold">
                                          <p:stCondLst>
                                            <p:cond delay="0"/>
                                          </p:stCondLst>
                                        </p:cTn>
                                        <p:tgtEl>
                                          <p:spTgt spid="18443">
                                            <p:txEl>
                                              <p:pRg st="3" end="3"/>
                                            </p:txEl>
                                          </p:spTgt>
                                        </p:tgtEl>
                                        <p:attrNameLst>
                                          <p:attrName>style.visibility</p:attrName>
                                        </p:attrNameLst>
                                      </p:cBhvr>
                                      <p:to>
                                        <p:strVal val="visible"/>
                                      </p:to>
                                    </p:set>
                                    <p:anim calcmode="lin" valueType="num">
                                      <p:cBhvr additive="base">
                                        <p:cTn id="23" dur="5000" fill="hold"/>
                                        <p:tgtEl>
                                          <p:spTgt spid="18443">
                                            <p:txEl>
                                              <p:pRg st="3" end="3"/>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18443">
                                            <p:txEl>
                                              <p:pRg st="3" end="3"/>
                                            </p:txEl>
                                          </p:spTgt>
                                        </p:tgtEl>
                                        <p:attrNameLst>
                                          <p:attrName>ppt_y</p:attrName>
                                        </p:attrNameLst>
                                      </p:cBhvr>
                                      <p:tavLst>
                                        <p:tav tm="0">
                                          <p:val>
                                            <p:strVal val="1+#ppt_h/2"/>
                                          </p:val>
                                        </p:tav>
                                        <p:tav tm="100000">
                                          <p:val>
                                            <p:strVal val="#ppt_y"/>
                                          </p:val>
                                        </p:tav>
                                      </p:tavLst>
                                    </p:anim>
                                  </p:childTnLst>
                                </p:cTn>
                              </p:par>
                              <p:par>
                                <p:cTn id="25" presetID="7" presetClass="entr" presetSubtype="4" fill="hold" grpId="0" nodeType="withEffect">
                                  <p:stCondLst>
                                    <p:cond delay="0"/>
                                  </p:stCondLst>
                                  <p:childTnLst>
                                    <p:set>
                                      <p:cBhvr>
                                        <p:cTn id="26" dur="1" fill="hold">
                                          <p:stCondLst>
                                            <p:cond delay="0"/>
                                          </p:stCondLst>
                                        </p:cTn>
                                        <p:tgtEl>
                                          <p:spTgt spid="18443">
                                            <p:txEl>
                                              <p:pRg st="4" end="4"/>
                                            </p:txEl>
                                          </p:spTgt>
                                        </p:tgtEl>
                                        <p:attrNameLst>
                                          <p:attrName>style.visibility</p:attrName>
                                        </p:attrNameLst>
                                      </p:cBhvr>
                                      <p:to>
                                        <p:strVal val="visible"/>
                                      </p:to>
                                    </p:set>
                                    <p:anim calcmode="lin" valueType="num">
                                      <p:cBhvr additive="base">
                                        <p:cTn id="27" dur="5000" fill="hold"/>
                                        <p:tgtEl>
                                          <p:spTgt spid="18443">
                                            <p:txEl>
                                              <p:pRg st="4" end="4"/>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184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title"/>
          </p:nvPr>
        </p:nvSpPr>
        <p:spPr/>
        <p:txBody>
          <a:bodyPr/>
          <a:lstStyle/>
          <a:p>
            <a:pPr eaLnBrk="1" hangingPunct="1">
              <a:defRPr/>
            </a:pPr>
            <a:r>
              <a:rPr lang="en-US" sz="4000" smtClean="0"/>
              <a:t>KU Campus, Lawrence March 1935</a:t>
            </a:r>
          </a:p>
        </p:txBody>
      </p:sp>
      <p:pic>
        <p:nvPicPr>
          <p:cNvPr id="22531" name="Picture 6" descr="Strong Hall at KU"/>
          <p:cNvPicPr>
            <a:picLocks noGrp="1" noChangeAspect="1" noChangeArrowheads="1"/>
          </p:cNvPicPr>
          <p:nvPr>
            <p:ph idx="1"/>
          </p:nvPr>
        </p:nvPicPr>
        <p:blipFill>
          <a:blip r:embed="rId4" cstate="print"/>
          <a:srcRect/>
          <a:stretch>
            <a:fillRect/>
          </a:stretch>
        </p:blipFill>
        <p:spPr>
          <a:xfrm>
            <a:off x="1828800" y="1600200"/>
            <a:ext cx="5091113" cy="3340100"/>
          </a:xfrm>
          <a:noFill/>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p:txBody>
          <a:bodyPr/>
          <a:lstStyle/>
          <a:p>
            <a:pPr eaLnBrk="1" hangingPunct="1">
              <a:defRPr/>
            </a:pPr>
            <a:r>
              <a:rPr lang="en-US" smtClean="0"/>
              <a:t>Black Sunday April 14, 1935</a:t>
            </a:r>
          </a:p>
        </p:txBody>
      </p:sp>
      <p:pic>
        <p:nvPicPr>
          <p:cNvPr id="23555" name="Picture 6" descr="Black Sunday"/>
          <p:cNvPicPr>
            <a:picLocks noGrp="1" noChangeAspect="1" noChangeArrowheads="1"/>
          </p:cNvPicPr>
          <p:nvPr>
            <p:ph idx="1"/>
          </p:nvPr>
        </p:nvPicPr>
        <p:blipFill>
          <a:blip r:embed="rId4" cstate="print"/>
          <a:srcRect/>
          <a:stretch>
            <a:fillRect/>
          </a:stretch>
        </p:blipFill>
        <p:spPr>
          <a:xfrm>
            <a:off x="2057400" y="1447800"/>
            <a:ext cx="4795838" cy="2794000"/>
          </a:xfrm>
          <a:noFill/>
        </p:spPr>
      </p:pic>
    </p:spTree>
    <p:custDataLst>
      <p:tags r:id="rId1"/>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p:txBody>
          <a:bodyPr/>
          <a:lstStyle/>
          <a:p>
            <a:pPr eaLnBrk="1" hangingPunct="1">
              <a:defRPr/>
            </a:pPr>
            <a:r>
              <a:rPr lang="en-US" dirty="0" smtClean="0"/>
              <a:t>Black Sunday April 14, 1935</a:t>
            </a:r>
            <a:br>
              <a:rPr lang="en-US" dirty="0" smtClean="0"/>
            </a:br>
            <a:r>
              <a:rPr lang="en-US" dirty="0" smtClean="0"/>
              <a:t>Dodge City</a:t>
            </a:r>
          </a:p>
        </p:txBody>
      </p:sp>
      <p:pic>
        <p:nvPicPr>
          <p:cNvPr id="24579" name="Picture 6" descr="Dust Bowl Dodge City"/>
          <p:cNvPicPr>
            <a:picLocks noGrp="1" noChangeAspect="1" noChangeArrowheads="1"/>
          </p:cNvPicPr>
          <p:nvPr>
            <p:ph idx="1"/>
          </p:nvPr>
        </p:nvPicPr>
        <p:blipFill>
          <a:blip r:embed="rId4" cstate="print"/>
          <a:srcRect/>
          <a:stretch>
            <a:fillRect/>
          </a:stretch>
        </p:blipFill>
        <p:spPr>
          <a:xfrm>
            <a:off x="2057400" y="2362200"/>
            <a:ext cx="5422900" cy="3392488"/>
          </a:xfrm>
          <a:noFill/>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p:txBody>
          <a:bodyPr/>
          <a:lstStyle/>
          <a:p>
            <a:pPr eaLnBrk="1" hangingPunct="1">
              <a:defRPr/>
            </a:pPr>
            <a:r>
              <a:rPr lang="en-US" smtClean="0"/>
              <a:t>Black Sunday, Oklahoma</a:t>
            </a:r>
          </a:p>
        </p:txBody>
      </p:sp>
      <p:pic>
        <p:nvPicPr>
          <p:cNvPr id="25603" name="Picture 6" descr="Black Sunday Oklahoma"/>
          <p:cNvPicPr>
            <a:picLocks noGrp="1" noChangeAspect="1" noChangeArrowheads="1"/>
          </p:cNvPicPr>
          <p:nvPr>
            <p:ph idx="1"/>
          </p:nvPr>
        </p:nvPicPr>
        <p:blipFill>
          <a:blip r:embed="rId4" cstate="print"/>
          <a:srcRect/>
          <a:stretch>
            <a:fillRect/>
          </a:stretch>
        </p:blipFill>
        <p:spPr>
          <a:xfrm>
            <a:off x="1714500" y="2193925"/>
            <a:ext cx="5715000" cy="3343275"/>
          </a:xfrm>
          <a:noFill/>
        </p:spPr>
      </p:pic>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ChangeArrowheads="1"/>
          </p:cNvSpPr>
          <p:nvPr>
            <p:ph type="title"/>
          </p:nvPr>
        </p:nvSpPr>
        <p:spPr/>
        <p:txBody>
          <a:bodyPr/>
          <a:lstStyle/>
          <a:p>
            <a:pPr eaLnBrk="1" hangingPunct="1">
              <a:defRPr/>
            </a:pPr>
            <a:r>
              <a:rPr lang="en-US" smtClean="0"/>
              <a:t>Can It Happen Again?</a:t>
            </a:r>
          </a:p>
        </p:txBody>
      </p:sp>
      <p:pic>
        <p:nvPicPr>
          <p:cNvPr id="26627" name="Picture 10" descr="Dust Bowl Group Pics"/>
          <p:cNvPicPr>
            <a:picLocks noGrp="1" noChangeAspect="1" noChangeArrowheads="1"/>
          </p:cNvPicPr>
          <p:nvPr>
            <p:ph idx="1"/>
          </p:nvPr>
        </p:nvPicPr>
        <p:blipFill>
          <a:blip r:embed="rId4" cstate="print"/>
          <a:srcRect/>
          <a:stretch>
            <a:fillRect/>
          </a:stretch>
        </p:blipFill>
        <p:spPr>
          <a:xfrm>
            <a:off x="2514600" y="1676400"/>
            <a:ext cx="3906838" cy="3846513"/>
          </a:xfrm>
          <a:noFill/>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noChangeArrowheads="1"/>
          </p:cNvSpPr>
          <p:nvPr>
            <p:ph type="title"/>
          </p:nvPr>
        </p:nvSpPr>
        <p:spPr/>
        <p:txBody>
          <a:bodyPr/>
          <a:lstStyle/>
          <a:p>
            <a:pPr eaLnBrk="1" hangingPunct="1">
              <a:defRPr/>
            </a:pPr>
            <a:r>
              <a:rPr lang="en-US" sz="4000" smtClean="0"/>
              <a:t>1935 Dust Storm</a:t>
            </a:r>
            <a:br>
              <a:rPr lang="en-US" sz="4000" smtClean="0"/>
            </a:br>
            <a:r>
              <a:rPr lang="en-US" sz="4000" smtClean="0"/>
              <a:t>Colby, Kansas </a:t>
            </a:r>
          </a:p>
        </p:txBody>
      </p:sp>
      <p:pic>
        <p:nvPicPr>
          <p:cNvPr id="27651" name="Picture 6" descr="Dust Bowl 1935"/>
          <p:cNvPicPr>
            <a:picLocks noGrp="1" noChangeAspect="1" noChangeArrowheads="1"/>
          </p:cNvPicPr>
          <p:nvPr>
            <p:ph idx="1"/>
          </p:nvPr>
        </p:nvPicPr>
        <p:blipFill>
          <a:blip r:embed="rId4" cstate="print"/>
          <a:srcRect/>
          <a:stretch>
            <a:fillRect/>
          </a:stretch>
        </p:blipFill>
        <p:spPr>
          <a:xfrm>
            <a:off x="1219200" y="1600200"/>
            <a:ext cx="6638925" cy="4016375"/>
          </a:xfrm>
          <a:noFill/>
        </p:spPr>
      </p:pic>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noChangeArrowheads="1"/>
          </p:cNvSpPr>
          <p:nvPr>
            <p:ph type="title"/>
          </p:nvPr>
        </p:nvSpPr>
        <p:spPr/>
        <p:txBody>
          <a:bodyPr/>
          <a:lstStyle/>
          <a:p>
            <a:pPr eaLnBrk="1" hangingPunct="1">
              <a:defRPr/>
            </a:pPr>
            <a:r>
              <a:rPr lang="en-US" sz="4000" smtClean="0"/>
              <a:t>2004 Dust Storm</a:t>
            </a:r>
            <a:br>
              <a:rPr lang="en-US" sz="4000" smtClean="0"/>
            </a:br>
            <a:r>
              <a:rPr lang="en-US" sz="4000" smtClean="0"/>
              <a:t>Colby, Kansas</a:t>
            </a:r>
          </a:p>
        </p:txBody>
      </p:sp>
      <p:pic>
        <p:nvPicPr>
          <p:cNvPr id="28675" name="Picture 6" descr="Dust Storm 2004"/>
          <p:cNvPicPr>
            <a:picLocks noGrp="1" noChangeAspect="1" noChangeArrowheads="1"/>
          </p:cNvPicPr>
          <p:nvPr>
            <p:ph idx="1"/>
          </p:nvPr>
        </p:nvPicPr>
        <p:blipFill>
          <a:blip r:embed="rId4" cstate="print"/>
          <a:srcRect/>
          <a:stretch>
            <a:fillRect/>
          </a:stretch>
        </p:blipFill>
        <p:spPr>
          <a:xfrm>
            <a:off x="1550988" y="1600200"/>
            <a:ext cx="6040437" cy="4530725"/>
          </a:xfrm>
          <a:noFill/>
        </p:spPr>
      </p:pic>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n-US" smtClean="0"/>
              <a:t>Focus Questions</a:t>
            </a:r>
          </a:p>
        </p:txBody>
      </p:sp>
      <p:sp>
        <p:nvSpPr>
          <p:cNvPr id="68611" name="Rectangle 3"/>
          <p:cNvSpPr>
            <a:spLocks noGrp="1" noChangeArrowheads="1"/>
          </p:cNvSpPr>
          <p:nvPr>
            <p:ph type="body" idx="1"/>
          </p:nvPr>
        </p:nvSpPr>
        <p:spPr/>
        <p:txBody>
          <a:bodyPr/>
          <a:lstStyle/>
          <a:p>
            <a:pPr marL="609600" indent="-609600" eaLnBrk="1" hangingPunct="1">
              <a:lnSpc>
                <a:spcPct val="90000"/>
              </a:lnSpc>
              <a:defRPr/>
            </a:pPr>
            <a:r>
              <a:rPr lang="en-US" sz="4000" dirty="0" smtClean="0">
                <a:solidFill>
                  <a:schemeClr val="tx2"/>
                </a:solidFill>
              </a:rPr>
              <a:t>Did the soil conservation methods of the 1930s end the Dust Bowl or did it just rain?</a:t>
            </a:r>
          </a:p>
          <a:p>
            <a:pPr marL="609600" indent="-609600" eaLnBrk="1" hangingPunct="1">
              <a:lnSpc>
                <a:spcPct val="90000"/>
              </a:lnSpc>
              <a:defRPr/>
            </a:pPr>
            <a:r>
              <a:rPr lang="en-US" sz="4000" dirty="0" smtClean="0">
                <a:solidFill>
                  <a:schemeClr val="tx2"/>
                </a:solidFill>
              </a:rPr>
              <a:t>Why did the farmers stay?</a:t>
            </a:r>
          </a:p>
          <a:p>
            <a:pPr marL="609600" indent="-609600" eaLnBrk="1" hangingPunct="1">
              <a:lnSpc>
                <a:spcPct val="90000"/>
              </a:lnSpc>
              <a:defRPr/>
            </a:pPr>
            <a:r>
              <a:rPr lang="en-US" sz="4000" dirty="0" smtClean="0">
                <a:solidFill>
                  <a:schemeClr val="tx2"/>
                </a:solidFill>
              </a:rPr>
              <a:t>Was the government’s role powerful enough to keep the farmers on the farm?</a:t>
            </a:r>
          </a:p>
        </p:txBody>
      </p:sp>
      <p:sp>
        <p:nvSpPr>
          <p:cNvPr id="4" name="TextBox 3"/>
          <p:cNvSpPr txBox="1"/>
          <p:nvPr/>
        </p:nvSpPr>
        <p:spPr>
          <a:xfrm>
            <a:off x="7086600" y="5943600"/>
            <a:ext cx="1066800" cy="369332"/>
          </a:xfrm>
          <a:prstGeom prst="rect">
            <a:avLst/>
          </a:prstGeom>
          <a:noFill/>
        </p:spPr>
        <p:txBody>
          <a:bodyPr wrap="square" rtlCol="0">
            <a:spAutoFit/>
          </a:bodyPr>
          <a:lstStyle/>
          <a:p>
            <a:r>
              <a:rPr lang="en-US" dirty="0" smtClean="0"/>
              <a:t>18</a:t>
            </a:r>
            <a:endParaRPr lang="en-US" dirty="0"/>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sz="4000" smtClean="0"/>
              <a:t>Soil Conservation Can </a:t>
            </a:r>
            <a:br>
              <a:rPr lang="en-US" sz="4000" smtClean="0"/>
            </a:br>
            <a:r>
              <a:rPr lang="en-US" sz="4000" smtClean="0"/>
              <a:t>Save The Land</a:t>
            </a:r>
          </a:p>
        </p:txBody>
      </p:sp>
      <p:sp>
        <p:nvSpPr>
          <p:cNvPr id="67587" name="Rectangle 3"/>
          <p:cNvSpPr>
            <a:spLocks noGrp="1" noChangeArrowheads="1"/>
          </p:cNvSpPr>
          <p:nvPr>
            <p:ph type="body" idx="1"/>
          </p:nvPr>
        </p:nvSpPr>
        <p:spPr/>
        <p:txBody>
          <a:bodyPr/>
          <a:lstStyle/>
          <a:p>
            <a:pPr algn="ctr" eaLnBrk="1" hangingPunct="1">
              <a:buFont typeface="Wingdings" pitchFamily="2" charset="2"/>
              <a:buNone/>
              <a:defRPr/>
            </a:pPr>
            <a:r>
              <a:rPr lang="en-US" smtClean="0">
                <a:solidFill>
                  <a:schemeClr val="tx2"/>
                </a:solidFill>
              </a:rPr>
              <a:t>Conservation Methods</a:t>
            </a:r>
          </a:p>
          <a:p>
            <a:pPr eaLnBrk="1" hangingPunct="1">
              <a:defRPr/>
            </a:pPr>
            <a:r>
              <a:rPr lang="en-US" smtClean="0">
                <a:solidFill>
                  <a:schemeClr val="tx2"/>
                </a:solidFill>
              </a:rPr>
              <a:t>Irrigation</a:t>
            </a:r>
          </a:p>
          <a:p>
            <a:pPr eaLnBrk="1" hangingPunct="1">
              <a:defRPr/>
            </a:pPr>
            <a:r>
              <a:rPr lang="en-US" smtClean="0">
                <a:solidFill>
                  <a:schemeClr val="tx2"/>
                </a:solidFill>
              </a:rPr>
              <a:t>Shelter Belts</a:t>
            </a:r>
          </a:p>
          <a:p>
            <a:pPr eaLnBrk="1" hangingPunct="1">
              <a:defRPr/>
            </a:pPr>
            <a:r>
              <a:rPr lang="en-US" smtClean="0">
                <a:solidFill>
                  <a:schemeClr val="tx2"/>
                </a:solidFill>
              </a:rPr>
              <a:t>Terracing</a:t>
            </a:r>
          </a:p>
          <a:p>
            <a:pPr eaLnBrk="1" hangingPunct="1">
              <a:defRPr/>
            </a:pPr>
            <a:r>
              <a:rPr lang="en-US" smtClean="0">
                <a:solidFill>
                  <a:schemeClr val="tx2"/>
                </a:solidFill>
              </a:rPr>
              <a:t>Stubble Mulch</a:t>
            </a:r>
          </a:p>
          <a:p>
            <a:pPr eaLnBrk="1" hangingPunct="1">
              <a:defRPr/>
            </a:pPr>
            <a:r>
              <a:rPr lang="en-US" smtClean="0">
                <a:solidFill>
                  <a:schemeClr val="tx2"/>
                </a:solidFill>
              </a:rPr>
              <a:t>Crop Rotation</a:t>
            </a:r>
          </a:p>
        </p:txBody>
      </p:sp>
    </p:spTree>
    <p:custDataLst>
      <p:tags r:id="rId1"/>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en-US" sz="4000" smtClean="0"/>
              <a:t>Government Agencies Providing Assistance</a:t>
            </a:r>
          </a:p>
        </p:txBody>
      </p:sp>
      <p:sp>
        <p:nvSpPr>
          <p:cNvPr id="107523" name="Rectangle 3"/>
          <p:cNvSpPr>
            <a:spLocks noGrp="1" noChangeArrowheads="1"/>
          </p:cNvSpPr>
          <p:nvPr>
            <p:ph type="body" idx="1"/>
          </p:nvPr>
        </p:nvSpPr>
        <p:spPr/>
        <p:txBody>
          <a:bodyPr/>
          <a:lstStyle/>
          <a:p>
            <a:pPr eaLnBrk="1" hangingPunct="1">
              <a:defRPr/>
            </a:pPr>
            <a:r>
              <a:rPr lang="en-US" smtClean="0">
                <a:solidFill>
                  <a:schemeClr val="tx2"/>
                </a:solidFill>
              </a:rPr>
              <a:t>Agricultural Adjustment Administration</a:t>
            </a:r>
          </a:p>
          <a:p>
            <a:pPr eaLnBrk="1" hangingPunct="1">
              <a:defRPr/>
            </a:pPr>
            <a:r>
              <a:rPr lang="en-US" smtClean="0">
                <a:solidFill>
                  <a:schemeClr val="tx2"/>
                </a:solidFill>
              </a:rPr>
              <a:t>Federal Emergency Relief Association</a:t>
            </a:r>
          </a:p>
          <a:p>
            <a:pPr eaLnBrk="1" hangingPunct="1">
              <a:defRPr/>
            </a:pPr>
            <a:r>
              <a:rPr lang="en-US" smtClean="0">
                <a:solidFill>
                  <a:schemeClr val="tx2"/>
                </a:solidFill>
              </a:rPr>
              <a:t>Production Credit Corporation</a:t>
            </a:r>
          </a:p>
          <a:p>
            <a:pPr eaLnBrk="1" hangingPunct="1">
              <a:defRPr/>
            </a:pPr>
            <a:r>
              <a:rPr lang="en-US" smtClean="0">
                <a:solidFill>
                  <a:schemeClr val="tx2"/>
                </a:solidFill>
              </a:rPr>
              <a:t>Federal Intermediate Credit Bank</a:t>
            </a:r>
          </a:p>
          <a:p>
            <a:pPr eaLnBrk="1" hangingPunct="1">
              <a:defRPr/>
            </a:pPr>
            <a:r>
              <a:rPr lang="en-US" smtClean="0">
                <a:solidFill>
                  <a:schemeClr val="tx2"/>
                </a:solidFill>
              </a:rPr>
              <a:t>Farm Credit Administration</a:t>
            </a:r>
          </a:p>
          <a:p>
            <a:pPr eaLnBrk="1" hangingPunct="1">
              <a:defRPr/>
            </a:pPr>
            <a:r>
              <a:rPr lang="en-US" smtClean="0">
                <a:solidFill>
                  <a:schemeClr val="tx2"/>
                </a:solidFill>
              </a:rPr>
              <a:t>Drought Relief Committee</a:t>
            </a:r>
          </a:p>
          <a:p>
            <a:pPr eaLnBrk="1" hangingPunct="1">
              <a:defRPr/>
            </a:pPr>
            <a:r>
              <a:rPr lang="en-US" smtClean="0">
                <a:solidFill>
                  <a:schemeClr val="tx2"/>
                </a:solidFill>
              </a:rPr>
              <a:t>County Poor Commissioner</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title"/>
          </p:nvPr>
        </p:nvSpPr>
        <p:spPr/>
        <p:txBody>
          <a:bodyPr/>
          <a:lstStyle/>
          <a:p>
            <a:pPr eaLnBrk="1" hangingPunct="1">
              <a:defRPr/>
            </a:pPr>
            <a:r>
              <a:rPr lang="en-US" smtClean="0"/>
              <a:t>Direct Relief</a:t>
            </a:r>
          </a:p>
        </p:txBody>
      </p:sp>
      <p:pic>
        <p:nvPicPr>
          <p:cNvPr id="5123" name="Content Placeholder 7" descr="qc9-sto.d-1935c#15.jpg"/>
          <p:cNvPicPr>
            <a:picLocks noGrp="1" noChangeAspect="1"/>
          </p:cNvPicPr>
          <p:nvPr>
            <p:ph sz="half" idx="1"/>
          </p:nvPr>
        </p:nvPicPr>
        <p:blipFill>
          <a:blip r:embed="rId4" cstate="print"/>
          <a:srcRect/>
          <a:stretch>
            <a:fillRect/>
          </a:stretch>
        </p:blipFill>
        <p:spPr>
          <a:xfrm>
            <a:off x="228600" y="1905000"/>
            <a:ext cx="4533900" cy="3471863"/>
          </a:xfrm>
        </p:spPr>
      </p:pic>
      <p:sp>
        <p:nvSpPr>
          <p:cNvPr id="22535" name="Rectangle 7"/>
          <p:cNvSpPr>
            <a:spLocks noGrp="1" noChangeArrowheads="1"/>
          </p:cNvSpPr>
          <p:nvPr>
            <p:ph type="body" sz="half" idx="2"/>
          </p:nvPr>
        </p:nvSpPr>
        <p:spPr/>
        <p:txBody>
          <a:bodyPr/>
          <a:lstStyle/>
          <a:p>
            <a:pPr eaLnBrk="1" hangingPunct="1">
              <a:defRPr/>
            </a:pPr>
            <a:r>
              <a:rPr lang="en-US" sz="2800" smtClean="0">
                <a:solidFill>
                  <a:schemeClr val="tx2"/>
                </a:solidFill>
              </a:rPr>
              <a:t>“For those person or families who are unable to provide the necessities of life for themselves and dependents…”</a:t>
            </a:r>
          </a:p>
          <a:p>
            <a:pPr eaLnBrk="1" hangingPunct="1">
              <a:defRPr/>
            </a:pPr>
            <a:r>
              <a:rPr lang="en-US" sz="2800" smtClean="0">
                <a:solidFill>
                  <a:schemeClr val="tx2"/>
                </a:solidFill>
              </a:rPr>
              <a:t>Applications made through County Poor Commissioner</a:t>
            </a:r>
          </a:p>
        </p:txBody>
      </p:sp>
      <p:sp>
        <p:nvSpPr>
          <p:cNvPr id="7" name="TextBox 6"/>
          <p:cNvSpPr txBox="1"/>
          <p:nvPr/>
        </p:nvSpPr>
        <p:spPr>
          <a:xfrm>
            <a:off x="7620000" y="5638800"/>
            <a:ext cx="685800" cy="369332"/>
          </a:xfrm>
          <a:prstGeom prst="rect">
            <a:avLst/>
          </a:prstGeom>
          <a:noFill/>
        </p:spPr>
        <p:txBody>
          <a:bodyPr wrap="square" rtlCol="0">
            <a:spAutoFit/>
          </a:bodyPr>
          <a:lstStyle/>
          <a:p>
            <a:r>
              <a:rPr lang="en-US" dirty="0" smtClean="0"/>
              <a:t>1</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2535">
                                            <p:txEl>
                                              <p:pRg st="0" end="0"/>
                                            </p:txEl>
                                          </p:spTgt>
                                        </p:tgtEl>
                                        <p:attrNameLst>
                                          <p:attrName>style.visibility</p:attrName>
                                        </p:attrNameLst>
                                      </p:cBhvr>
                                      <p:to>
                                        <p:strVal val="visible"/>
                                      </p:to>
                                    </p:set>
                                    <p:anim calcmode="lin" valueType="num">
                                      <p:cBhvr additive="base">
                                        <p:cTn id="7" dur="5000" fill="hold"/>
                                        <p:tgtEl>
                                          <p:spTgt spid="22535">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2535">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22535">
                                            <p:txEl>
                                              <p:pRg st="1" end="1"/>
                                            </p:txEl>
                                          </p:spTgt>
                                        </p:tgtEl>
                                        <p:attrNameLst>
                                          <p:attrName>style.visibility</p:attrName>
                                        </p:attrNameLst>
                                      </p:cBhvr>
                                      <p:to>
                                        <p:strVal val="visible"/>
                                      </p:to>
                                    </p:set>
                                    <p:anim calcmode="lin" valueType="num">
                                      <p:cBhvr additive="base">
                                        <p:cTn id="11" dur="5000" fill="hold"/>
                                        <p:tgtEl>
                                          <p:spTgt spid="22535">
                                            <p:txEl>
                                              <p:pRg st="1" end="1"/>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225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pPr eaLnBrk="1" hangingPunct="1">
              <a:defRPr/>
            </a:pPr>
            <a:r>
              <a:rPr lang="en-US" smtClean="0"/>
              <a:t>IRRIGATION</a:t>
            </a:r>
          </a:p>
        </p:txBody>
      </p:sp>
      <p:sp>
        <p:nvSpPr>
          <p:cNvPr id="8199" name="Rectangle 7"/>
          <p:cNvSpPr>
            <a:spLocks noGrp="1" noChangeArrowheads="1"/>
          </p:cNvSpPr>
          <p:nvPr>
            <p:ph type="body" sz="half" idx="3"/>
          </p:nvPr>
        </p:nvSpPr>
        <p:spPr/>
        <p:txBody>
          <a:bodyPr/>
          <a:lstStyle/>
          <a:p>
            <a:pPr eaLnBrk="1" hangingPunct="1">
              <a:buFont typeface="Wingdings" pitchFamily="2" charset="2"/>
              <a:buNone/>
              <a:defRPr/>
            </a:pPr>
            <a:endParaRPr lang="en-US" sz="2800" smtClean="0"/>
          </a:p>
        </p:txBody>
      </p:sp>
      <p:pic>
        <p:nvPicPr>
          <p:cNvPr id="32772" name="Picture 8" descr="Irrigation-then"/>
          <p:cNvPicPr>
            <a:picLocks noGrp="1" noChangeAspect="1" noChangeArrowheads="1"/>
          </p:cNvPicPr>
          <p:nvPr>
            <p:ph sz="quarter" idx="1"/>
          </p:nvPr>
        </p:nvPicPr>
        <p:blipFill>
          <a:blip r:embed="rId4" cstate="print"/>
          <a:srcRect/>
          <a:stretch>
            <a:fillRect/>
          </a:stretch>
        </p:blipFill>
        <p:spPr>
          <a:xfrm>
            <a:off x="1062038" y="1641475"/>
            <a:ext cx="2828925" cy="2105025"/>
          </a:xfrm>
          <a:noFill/>
        </p:spPr>
      </p:pic>
      <p:pic>
        <p:nvPicPr>
          <p:cNvPr id="32773" name="Picture 9" descr="Irrigation-now"/>
          <p:cNvPicPr>
            <a:picLocks noGrp="1" noChangeAspect="1" noChangeArrowheads="1"/>
          </p:cNvPicPr>
          <p:nvPr>
            <p:ph sz="quarter" idx="2"/>
          </p:nvPr>
        </p:nvPicPr>
        <p:blipFill>
          <a:blip r:embed="rId5" cstate="print"/>
          <a:srcRect/>
          <a:stretch>
            <a:fillRect/>
          </a:stretch>
        </p:blipFill>
        <p:spPr>
          <a:xfrm>
            <a:off x="1379538" y="3941763"/>
            <a:ext cx="2193925" cy="2189162"/>
          </a:xfrm>
          <a:noFill/>
        </p:spPr>
      </p:pic>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p:txBody>
          <a:bodyPr/>
          <a:lstStyle/>
          <a:p>
            <a:pPr eaLnBrk="1" hangingPunct="1">
              <a:defRPr/>
            </a:pPr>
            <a:r>
              <a:rPr lang="en-US" smtClean="0"/>
              <a:t>SHELTER BELTS</a:t>
            </a:r>
          </a:p>
        </p:txBody>
      </p:sp>
      <p:sp>
        <p:nvSpPr>
          <p:cNvPr id="10247" name="Rectangle 7"/>
          <p:cNvSpPr>
            <a:spLocks noGrp="1" noChangeArrowheads="1"/>
          </p:cNvSpPr>
          <p:nvPr>
            <p:ph type="body" sz="half" idx="3"/>
          </p:nvPr>
        </p:nvSpPr>
        <p:spPr/>
        <p:txBody>
          <a:bodyPr/>
          <a:lstStyle/>
          <a:p>
            <a:pPr eaLnBrk="1" hangingPunct="1">
              <a:defRPr/>
            </a:pPr>
            <a:endParaRPr lang="en-US" sz="2800" smtClean="0"/>
          </a:p>
        </p:txBody>
      </p:sp>
      <p:pic>
        <p:nvPicPr>
          <p:cNvPr id="33796" name="Picture 9" descr="Shelter belts 1"/>
          <p:cNvPicPr>
            <a:picLocks noGrp="1" noChangeAspect="1" noChangeArrowheads="1"/>
          </p:cNvPicPr>
          <p:nvPr>
            <p:ph sz="quarter" idx="1"/>
          </p:nvPr>
        </p:nvPicPr>
        <p:blipFill>
          <a:blip r:embed="rId4" cstate="print"/>
          <a:srcRect/>
          <a:stretch>
            <a:fillRect/>
          </a:stretch>
        </p:blipFill>
        <p:spPr>
          <a:xfrm>
            <a:off x="990600" y="1676400"/>
            <a:ext cx="3109913" cy="2311400"/>
          </a:xfrm>
          <a:noFill/>
        </p:spPr>
      </p:pic>
      <p:pic>
        <p:nvPicPr>
          <p:cNvPr id="33797" name="Picture 10" descr="Shelter belts 2"/>
          <p:cNvPicPr>
            <a:picLocks noGrp="1" noChangeAspect="1" noChangeArrowheads="1"/>
          </p:cNvPicPr>
          <p:nvPr>
            <p:ph sz="quarter" idx="2"/>
          </p:nvPr>
        </p:nvPicPr>
        <p:blipFill>
          <a:blip r:embed="rId5" cstate="print"/>
          <a:srcRect/>
          <a:stretch>
            <a:fillRect/>
          </a:stretch>
        </p:blipFill>
        <p:spPr>
          <a:xfrm>
            <a:off x="457200" y="4310063"/>
            <a:ext cx="4038600" cy="1450975"/>
          </a:xfrm>
          <a:noFill/>
        </p:spPr>
      </p:pic>
    </p:spTree>
    <p:custDataLst>
      <p:tags r:id="rId1"/>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p:txBody>
          <a:bodyPr/>
          <a:lstStyle/>
          <a:p>
            <a:pPr eaLnBrk="1" hangingPunct="1">
              <a:defRPr/>
            </a:pPr>
            <a:r>
              <a:rPr lang="en-US" smtClean="0"/>
              <a:t>TERRACING</a:t>
            </a:r>
          </a:p>
        </p:txBody>
      </p:sp>
      <p:sp>
        <p:nvSpPr>
          <p:cNvPr id="12295" name="Rectangle 7"/>
          <p:cNvSpPr>
            <a:spLocks noGrp="1" noChangeArrowheads="1"/>
          </p:cNvSpPr>
          <p:nvPr>
            <p:ph type="body" sz="half" idx="3"/>
          </p:nvPr>
        </p:nvSpPr>
        <p:spPr/>
        <p:txBody>
          <a:bodyPr/>
          <a:lstStyle/>
          <a:p>
            <a:pPr eaLnBrk="1" hangingPunct="1">
              <a:defRPr/>
            </a:pPr>
            <a:endParaRPr lang="en-US" sz="2800" smtClean="0"/>
          </a:p>
        </p:txBody>
      </p:sp>
      <p:pic>
        <p:nvPicPr>
          <p:cNvPr id="34820" name="Picture 8" descr="Terracing Contour"/>
          <p:cNvPicPr>
            <a:picLocks noGrp="1" noChangeAspect="1" noChangeArrowheads="1"/>
          </p:cNvPicPr>
          <p:nvPr>
            <p:ph sz="quarter" idx="1"/>
          </p:nvPr>
        </p:nvPicPr>
        <p:blipFill>
          <a:blip r:embed="rId4" cstate="print"/>
          <a:srcRect/>
          <a:stretch>
            <a:fillRect/>
          </a:stretch>
        </p:blipFill>
        <p:spPr>
          <a:xfrm>
            <a:off x="1385888" y="1600200"/>
            <a:ext cx="2181225" cy="2189163"/>
          </a:xfrm>
          <a:noFill/>
        </p:spPr>
      </p:pic>
      <p:pic>
        <p:nvPicPr>
          <p:cNvPr id="34821" name="Picture 9" descr="contour terracing"/>
          <p:cNvPicPr>
            <a:picLocks noGrp="1" noChangeAspect="1" noChangeArrowheads="1"/>
          </p:cNvPicPr>
          <p:nvPr>
            <p:ph sz="quarter" idx="2"/>
          </p:nvPr>
        </p:nvPicPr>
        <p:blipFill>
          <a:blip r:embed="rId5" cstate="print"/>
          <a:srcRect/>
          <a:stretch>
            <a:fillRect/>
          </a:stretch>
        </p:blipFill>
        <p:spPr>
          <a:xfrm>
            <a:off x="952500" y="4083050"/>
            <a:ext cx="3048000" cy="1905000"/>
          </a:xfrm>
          <a:noFill/>
        </p:spPr>
      </p:pic>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p:txBody>
          <a:bodyPr/>
          <a:lstStyle/>
          <a:p>
            <a:pPr eaLnBrk="1" hangingPunct="1">
              <a:defRPr/>
            </a:pPr>
            <a:r>
              <a:rPr lang="en-US" smtClean="0"/>
              <a:t>STUBBLE MULCH</a:t>
            </a:r>
          </a:p>
        </p:txBody>
      </p:sp>
      <p:sp>
        <p:nvSpPr>
          <p:cNvPr id="14343" name="Rectangle 7"/>
          <p:cNvSpPr>
            <a:spLocks noGrp="1" noChangeArrowheads="1"/>
          </p:cNvSpPr>
          <p:nvPr>
            <p:ph type="body" sz="half" idx="3"/>
          </p:nvPr>
        </p:nvSpPr>
        <p:spPr/>
        <p:txBody>
          <a:bodyPr/>
          <a:lstStyle/>
          <a:p>
            <a:pPr eaLnBrk="1" hangingPunct="1">
              <a:defRPr/>
            </a:pPr>
            <a:endParaRPr lang="en-US" sz="2800" smtClean="0"/>
          </a:p>
        </p:txBody>
      </p:sp>
      <p:pic>
        <p:nvPicPr>
          <p:cNvPr id="35844" name="Picture 8" descr="Stubble Mulch 1"/>
          <p:cNvPicPr>
            <a:picLocks noGrp="1" noChangeAspect="1" noChangeArrowheads="1"/>
          </p:cNvPicPr>
          <p:nvPr>
            <p:ph sz="quarter" idx="1"/>
          </p:nvPr>
        </p:nvPicPr>
        <p:blipFill>
          <a:blip r:embed="rId4" cstate="print"/>
          <a:srcRect/>
          <a:stretch>
            <a:fillRect/>
          </a:stretch>
        </p:blipFill>
        <p:spPr>
          <a:xfrm>
            <a:off x="952500" y="1741488"/>
            <a:ext cx="3048000" cy="1905000"/>
          </a:xfrm>
          <a:noFill/>
        </p:spPr>
      </p:pic>
      <p:pic>
        <p:nvPicPr>
          <p:cNvPr id="35845" name="Picture 11" descr="Stubble Mulch 2"/>
          <p:cNvPicPr>
            <a:picLocks noGrp="1" noChangeAspect="1" noChangeArrowheads="1"/>
          </p:cNvPicPr>
          <p:nvPr>
            <p:ph sz="quarter" idx="2"/>
          </p:nvPr>
        </p:nvPicPr>
        <p:blipFill>
          <a:blip r:embed="rId5" cstate="print"/>
          <a:srcRect/>
          <a:stretch>
            <a:fillRect/>
          </a:stretch>
        </p:blipFill>
        <p:spPr>
          <a:xfrm>
            <a:off x="952500" y="4083050"/>
            <a:ext cx="3048000" cy="1905000"/>
          </a:xfrm>
          <a:noFill/>
        </p:spPr>
      </p:pic>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p:txBody>
          <a:bodyPr/>
          <a:lstStyle/>
          <a:p>
            <a:pPr eaLnBrk="1" hangingPunct="1">
              <a:defRPr/>
            </a:pPr>
            <a:r>
              <a:rPr lang="en-US" smtClean="0"/>
              <a:t>CROP ROTATION</a:t>
            </a:r>
          </a:p>
        </p:txBody>
      </p:sp>
      <p:sp>
        <p:nvSpPr>
          <p:cNvPr id="16391" name="Rectangle 7"/>
          <p:cNvSpPr>
            <a:spLocks noGrp="1" noChangeArrowheads="1"/>
          </p:cNvSpPr>
          <p:nvPr>
            <p:ph type="body" sz="half" idx="3"/>
          </p:nvPr>
        </p:nvSpPr>
        <p:spPr/>
        <p:txBody>
          <a:bodyPr/>
          <a:lstStyle/>
          <a:p>
            <a:pPr eaLnBrk="1" hangingPunct="1">
              <a:buFont typeface="Wingdings" pitchFamily="2" charset="2"/>
              <a:buNone/>
              <a:defRPr/>
            </a:pPr>
            <a:endParaRPr lang="en-US" sz="2800" smtClean="0"/>
          </a:p>
        </p:txBody>
      </p:sp>
      <p:pic>
        <p:nvPicPr>
          <p:cNvPr id="36868" name="Picture 8" descr="Crop Rotation 3"/>
          <p:cNvPicPr>
            <a:picLocks noGrp="1" noChangeAspect="1" noChangeArrowheads="1"/>
          </p:cNvPicPr>
          <p:nvPr>
            <p:ph sz="quarter" idx="1"/>
          </p:nvPr>
        </p:nvPicPr>
        <p:blipFill>
          <a:blip r:embed="rId4" cstate="print"/>
          <a:srcRect/>
          <a:stretch>
            <a:fillRect/>
          </a:stretch>
        </p:blipFill>
        <p:spPr>
          <a:xfrm>
            <a:off x="1108075" y="1600200"/>
            <a:ext cx="2736850" cy="2189163"/>
          </a:xfrm>
          <a:noFill/>
        </p:spPr>
      </p:pic>
      <p:pic>
        <p:nvPicPr>
          <p:cNvPr id="36869" name="Picture 9" descr="Crop Rotation 2"/>
          <p:cNvPicPr>
            <a:picLocks noGrp="1" noChangeAspect="1" noChangeArrowheads="1"/>
          </p:cNvPicPr>
          <p:nvPr>
            <p:ph sz="quarter" idx="2"/>
          </p:nvPr>
        </p:nvPicPr>
        <p:blipFill>
          <a:blip r:embed="rId5" cstate="print"/>
          <a:srcRect/>
          <a:stretch>
            <a:fillRect/>
          </a:stretch>
        </p:blipFill>
        <p:spPr>
          <a:xfrm>
            <a:off x="762000" y="3959225"/>
            <a:ext cx="3429000" cy="2152650"/>
          </a:xfrm>
          <a:noFill/>
        </p:spPr>
      </p:pic>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1" name="Rectangle 7"/>
          <p:cNvSpPr>
            <a:spLocks noGrp="1" noChangeArrowheads="1"/>
          </p:cNvSpPr>
          <p:nvPr>
            <p:ph type="title"/>
          </p:nvPr>
        </p:nvSpPr>
        <p:spPr/>
        <p:txBody>
          <a:bodyPr/>
          <a:lstStyle/>
          <a:p>
            <a:pPr eaLnBrk="1" hangingPunct="1">
              <a:defRPr/>
            </a:pPr>
            <a:r>
              <a:rPr lang="en-US" smtClean="0"/>
              <a:t>Federal Emergency Relief Act</a:t>
            </a:r>
          </a:p>
        </p:txBody>
      </p:sp>
      <p:sp>
        <p:nvSpPr>
          <p:cNvPr id="36872" name="Rectangle 8"/>
          <p:cNvSpPr>
            <a:spLocks noGrp="1" noChangeArrowheads="1"/>
          </p:cNvSpPr>
          <p:nvPr>
            <p:ph type="body" sz="half" idx="2"/>
          </p:nvPr>
        </p:nvSpPr>
        <p:spPr/>
        <p:txBody>
          <a:bodyPr/>
          <a:lstStyle/>
          <a:p>
            <a:pPr eaLnBrk="1" hangingPunct="1">
              <a:defRPr/>
            </a:pPr>
            <a:r>
              <a:rPr lang="en-US" sz="2800" dirty="0" smtClean="0">
                <a:solidFill>
                  <a:schemeClr val="tx2"/>
                </a:solidFill>
              </a:rPr>
              <a:t>“Person or families not residents of Kansas…unable to provide the necessities of life…”</a:t>
            </a:r>
          </a:p>
          <a:p>
            <a:pPr eaLnBrk="1" hangingPunct="1">
              <a:defRPr/>
            </a:pPr>
            <a:r>
              <a:rPr lang="en-US" sz="2800" dirty="0" smtClean="0">
                <a:solidFill>
                  <a:schemeClr val="tx2"/>
                </a:solidFill>
              </a:rPr>
              <a:t>Applications made through County Poor commissioner</a:t>
            </a:r>
          </a:p>
          <a:p>
            <a:pPr eaLnBrk="1" hangingPunct="1">
              <a:defRPr/>
            </a:pPr>
            <a:endParaRPr lang="en-US" sz="2800" dirty="0" smtClean="0"/>
          </a:p>
        </p:txBody>
      </p:sp>
      <p:pic>
        <p:nvPicPr>
          <p:cNvPr id="6148" name="Picture 6" descr="qc9-sto.d-1935c#3 .jpg"/>
          <p:cNvPicPr>
            <a:picLocks noChangeAspect="1"/>
          </p:cNvPicPr>
          <p:nvPr/>
        </p:nvPicPr>
        <p:blipFill>
          <a:blip r:embed="rId4" cstate="print"/>
          <a:srcRect/>
          <a:stretch>
            <a:fillRect/>
          </a:stretch>
        </p:blipFill>
        <p:spPr bwMode="auto">
          <a:xfrm>
            <a:off x="0" y="2590800"/>
            <a:ext cx="4840288" cy="2755900"/>
          </a:xfrm>
          <a:prstGeom prst="rect">
            <a:avLst/>
          </a:prstGeom>
          <a:noFill/>
          <a:ln w="9525">
            <a:noFill/>
            <a:miter lim="800000"/>
            <a:headEnd/>
            <a:tailEnd/>
          </a:ln>
        </p:spPr>
      </p:pic>
      <p:sp>
        <p:nvSpPr>
          <p:cNvPr id="8" name="Content Placeholder 7"/>
          <p:cNvSpPr>
            <a:spLocks noGrp="1"/>
          </p:cNvSpPr>
          <p:nvPr>
            <p:ph sz="half" idx="1"/>
          </p:nvPr>
        </p:nvSpPr>
        <p:spPr/>
        <p:txBody>
          <a:bodyPr/>
          <a:lstStyle/>
          <a:p>
            <a:pPr eaLnBrk="1" hangingPunct="1">
              <a:defRPr/>
            </a:pPr>
            <a:endParaRPr lang="en-US" smtClean="0"/>
          </a:p>
        </p:txBody>
      </p:sp>
      <p:sp>
        <p:nvSpPr>
          <p:cNvPr id="6" name="TextBox 5"/>
          <p:cNvSpPr txBox="1"/>
          <p:nvPr/>
        </p:nvSpPr>
        <p:spPr>
          <a:xfrm>
            <a:off x="7848600" y="6248400"/>
            <a:ext cx="152400" cy="369332"/>
          </a:xfrm>
          <a:prstGeom prst="rect">
            <a:avLst/>
          </a:prstGeom>
          <a:noFill/>
        </p:spPr>
        <p:txBody>
          <a:bodyPr wrap="square" rtlCol="0">
            <a:spAutoFit/>
          </a:bodyPr>
          <a:lstStyle/>
          <a:p>
            <a:r>
              <a:rPr lang="en-US" dirty="0" smtClean="0"/>
              <a:t>5</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6872">
                                            <p:txEl>
                                              <p:pRg st="0" end="0"/>
                                            </p:txEl>
                                          </p:spTgt>
                                        </p:tgtEl>
                                        <p:attrNameLst>
                                          <p:attrName>style.visibility</p:attrName>
                                        </p:attrNameLst>
                                      </p:cBhvr>
                                      <p:to>
                                        <p:strVal val="visible"/>
                                      </p:to>
                                    </p:set>
                                    <p:anim calcmode="lin" valueType="num">
                                      <p:cBhvr additive="base">
                                        <p:cTn id="7" dur="5000" fill="hold"/>
                                        <p:tgtEl>
                                          <p:spTgt spid="36872">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6872">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6872">
                                            <p:txEl>
                                              <p:pRg st="1" end="1"/>
                                            </p:txEl>
                                          </p:spTgt>
                                        </p:tgtEl>
                                        <p:attrNameLst>
                                          <p:attrName>style.visibility</p:attrName>
                                        </p:attrNameLst>
                                      </p:cBhvr>
                                      <p:to>
                                        <p:strVal val="visible"/>
                                      </p:to>
                                    </p:set>
                                    <p:anim calcmode="lin" valueType="num">
                                      <p:cBhvr additive="base">
                                        <p:cTn id="11" dur="5000" fill="hold"/>
                                        <p:tgtEl>
                                          <p:spTgt spid="36872">
                                            <p:txEl>
                                              <p:pRg st="1" end="1"/>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3687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noChangeArrowheads="1"/>
          </p:cNvSpPr>
          <p:nvPr>
            <p:ph type="title"/>
          </p:nvPr>
        </p:nvSpPr>
        <p:spPr/>
        <p:txBody>
          <a:bodyPr/>
          <a:lstStyle/>
          <a:p>
            <a:pPr eaLnBrk="1" hangingPunct="1">
              <a:defRPr/>
            </a:pPr>
            <a:r>
              <a:rPr lang="en-US" smtClean="0"/>
              <a:t>Work Relief</a:t>
            </a:r>
          </a:p>
        </p:txBody>
      </p:sp>
      <p:pic>
        <p:nvPicPr>
          <p:cNvPr id="7171" name="Content Placeholder 8" descr="qc9-sto.d-1935c#4.jpg"/>
          <p:cNvPicPr>
            <a:picLocks noGrp="1" noChangeAspect="1"/>
          </p:cNvPicPr>
          <p:nvPr>
            <p:ph sz="half" idx="1"/>
          </p:nvPr>
        </p:nvPicPr>
        <p:blipFill>
          <a:blip r:embed="rId4" cstate="print"/>
          <a:srcRect/>
          <a:stretch>
            <a:fillRect/>
          </a:stretch>
        </p:blipFill>
        <p:spPr>
          <a:xfrm>
            <a:off x="1828800" y="1447800"/>
            <a:ext cx="5584825" cy="3276600"/>
          </a:xfrm>
        </p:spPr>
      </p:pic>
      <p:sp>
        <p:nvSpPr>
          <p:cNvPr id="20487" name="Rectangle 7"/>
          <p:cNvSpPr>
            <a:spLocks noGrp="1" noChangeArrowheads="1"/>
          </p:cNvSpPr>
          <p:nvPr>
            <p:ph type="body" sz="half" idx="2"/>
          </p:nvPr>
        </p:nvSpPr>
        <p:spPr/>
        <p:txBody>
          <a:bodyPr/>
          <a:lstStyle/>
          <a:p>
            <a:pPr eaLnBrk="1" hangingPunct="1">
              <a:defRPr/>
            </a:pPr>
            <a:endParaRPr lang="en-US" sz="2800" dirty="0" smtClean="0"/>
          </a:p>
        </p:txBody>
      </p:sp>
      <p:sp>
        <p:nvSpPr>
          <p:cNvPr id="20488" name="Text Box 8"/>
          <p:cNvSpPr txBox="1">
            <a:spLocks noChangeArrowheads="1"/>
          </p:cNvSpPr>
          <p:nvPr/>
        </p:nvSpPr>
        <p:spPr bwMode="auto">
          <a:xfrm>
            <a:off x="3124200" y="4800600"/>
            <a:ext cx="2895600" cy="915988"/>
          </a:xfrm>
          <a:prstGeom prst="rect">
            <a:avLst/>
          </a:prstGeom>
          <a:noFill/>
          <a:ln w="9525">
            <a:noFill/>
            <a:miter lim="800000"/>
            <a:headEnd/>
            <a:tailEnd/>
          </a:ln>
        </p:spPr>
        <p:txBody>
          <a:bodyPr>
            <a:spAutoFit/>
          </a:bodyPr>
          <a:lstStyle/>
          <a:p>
            <a:pPr algn="ctr">
              <a:spcBef>
                <a:spcPct val="50000"/>
              </a:spcBef>
            </a:pPr>
            <a:r>
              <a:rPr lang="en-US">
                <a:solidFill>
                  <a:schemeClr val="tx2"/>
                </a:solidFill>
              </a:rPr>
              <a:t>“For Persons Who Are Able to Work”  Apply to the County Poor Commissioner</a:t>
            </a:r>
          </a:p>
        </p:txBody>
      </p:sp>
      <p:sp>
        <p:nvSpPr>
          <p:cNvPr id="6" name="TextBox 5"/>
          <p:cNvSpPr txBox="1"/>
          <p:nvPr/>
        </p:nvSpPr>
        <p:spPr>
          <a:xfrm>
            <a:off x="7924800" y="6172200"/>
            <a:ext cx="609600" cy="381000"/>
          </a:xfrm>
          <a:prstGeom prst="rect">
            <a:avLst/>
          </a:prstGeom>
          <a:noFill/>
        </p:spPr>
        <p:txBody>
          <a:bodyPr wrap="square" rtlCol="0">
            <a:spAutoFit/>
          </a:bodyPr>
          <a:lstStyle/>
          <a:p>
            <a:r>
              <a:rPr lang="en-US" dirty="0" smtClean="0"/>
              <a:t>6</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0488"/>
                                        </p:tgtEl>
                                        <p:attrNameLst>
                                          <p:attrName>style.visibility</p:attrName>
                                        </p:attrNameLst>
                                      </p:cBhvr>
                                      <p:to>
                                        <p:strVal val="visible"/>
                                      </p:to>
                                    </p:set>
                                    <p:anim calcmode="lin" valueType="num">
                                      <p:cBhvr additive="base">
                                        <p:cTn id="7" dur="5000" fill="hold"/>
                                        <p:tgtEl>
                                          <p:spTgt spid="20488"/>
                                        </p:tgtEl>
                                        <p:attrNameLst>
                                          <p:attrName>ppt_x</p:attrName>
                                        </p:attrNameLst>
                                      </p:cBhvr>
                                      <p:tavLst>
                                        <p:tav tm="0">
                                          <p:val>
                                            <p:strVal val="#ppt_x"/>
                                          </p:val>
                                        </p:tav>
                                        <p:tav tm="100000">
                                          <p:val>
                                            <p:strVal val="#ppt_x"/>
                                          </p:val>
                                        </p:tav>
                                      </p:tavLst>
                                    </p:anim>
                                    <p:anim calcmode="lin" valueType="num">
                                      <p:cBhvr additive="base">
                                        <p:cTn id="8" dur="5000" fill="hold"/>
                                        <p:tgtEl>
                                          <p:spTgt spid="204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p:txBody>
          <a:bodyPr/>
          <a:lstStyle/>
          <a:p>
            <a:pPr eaLnBrk="1" hangingPunct="1">
              <a:defRPr/>
            </a:pPr>
            <a:r>
              <a:rPr lang="en-US" smtClean="0"/>
              <a:t>Water Shortages</a:t>
            </a:r>
          </a:p>
        </p:txBody>
      </p:sp>
      <p:sp>
        <p:nvSpPr>
          <p:cNvPr id="49159" name="Text Box 7"/>
          <p:cNvSpPr txBox="1">
            <a:spLocks noChangeArrowheads="1"/>
          </p:cNvSpPr>
          <p:nvPr/>
        </p:nvSpPr>
        <p:spPr bwMode="auto">
          <a:xfrm>
            <a:off x="914400" y="5105400"/>
            <a:ext cx="7315200" cy="915988"/>
          </a:xfrm>
          <a:prstGeom prst="rect">
            <a:avLst/>
          </a:prstGeom>
          <a:noFill/>
          <a:ln w="9525">
            <a:noFill/>
            <a:miter lim="800000"/>
            <a:headEnd/>
            <a:tailEnd/>
          </a:ln>
        </p:spPr>
        <p:txBody>
          <a:bodyPr>
            <a:spAutoFit/>
          </a:bodyPr>
          <a:lstStyle/>
          <a:p>
            <a:pPr algn="ctr">
              <a:spcBef>
                <a:spcPct val="50000"/>
              </a:spcBef>
            </a:pPr>
            <a:r>
              <a:rPr lang="en-US">
                <a:solidFill>
                  <a:schemeClr val="tx2"/>
                </a:solidFill>
              </a:rPr>
              <a:t>“Where an acute water shortage in farm(s)..exists for humans or livestock needs, aid in locating underground water supplies by geologists may be furnished”</a:t>
            </a:r>
          </a:p>
        </p:txBody>
      </p:sp>
      <p:pic>
        <p:nvPicPr>
          <p:cNvPr id="8196" name="Picture 6" descr="qc9-sto.d-1935c#2.jpg"/>
          <p:cNvPicPr>
            <a:picLocks noChangeAspect="1"/>
          </p:cNvPicPr>
          <p:nvPr/>
        </p:nvPicPr>
        <p:blipFill>
          <a:blip r:embed="rId4" cstate="print"/>
          <a:srcRect/>
          <a:stretch>
            <a:fillRect/>
          </a:stretch>
        </p:blipFill>
        <p:spPr bwMode="auto">
          <a:xfrm>
            <a:off x="1295400" y="1273175"/>
            <a:ext cx="6477000" cy="3687763"/>
          </a:xfrm>
          <a:prstGeom prst="rect">
            <a:avLst/>
          </a:prstGeom>
          <a:noFill/>
          <a:ln w="9525">
            <a:noFill/>
            <a:miter lim="800000"/>
            <a:headEnd/>
            <a:tailEnd/>
          </a:ln>
        </p:spPr>
      </p:pic>
      <p:sp>
        <p:nvSpPr>
          <p:cNvPr id="8" name="Content Placeholder 7"/>
          <p:cNvSpPr>
            <a:spLocks noGrp="1"/>
          </p:cNvSpPr>
          <p:nvPr>
            <p:ph idx="1"/>
          </p:nvPr>
        </p:nvSpPr>
        <p:spPr/>
        <p:txBody>
          <a:bodyPr/>
          <a:lstStyle/>
          <a:p>
            <a:pPr eaLnBrk="1" hangingPunct="1">
              <a:defRPr/>
            </a:pPr>
            <a:endParaRPr lang="en-US" dirty="0" smtClean="0"/>
          </a:p>
        </p:txBody>
      </p:sp>
      <p:sp>
        <p:nvSpPr>
          <p:cNvPr id="6" name="TextBox 5"/>
          <p:cNvSpPr txBox="1"/>
          <p:nvPr/>
        </p:nvSpPr>
        <p:spPr>
          <a:xfrm>
            <a:off x="7467600" y="6019800"/>
            <a:ext cx="457200" cy="369332"/>
          </a:xfrm>
          <a:prstGeom prst="rect">
            <a:avLst/>
          </a:prstGeom>
          <a:noFill/>
        </p:spPr>
        <p:txBody>
          <a:bodyPr wrap="square" rtlCol="0">
            <a:spAutoFit/>
          </a:bodyPr>
          <a:lstStyle/>
          <a:p>
            <a:r>
              <a:rPr lang="en-US" dirty="0" smtClean="0"/>
              <a:t>3</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9159"/>
                                        </p:tgtEl>
                                        <p:attrNameLst>
                                          <p:attrName>style.visibility</p:attrName>
                                        </p:attrNameLst>
                                      </p:cBhvr>
                                      <p:to>
                                        <p:strVal val="visible"/>
                                      </p:to>
                                    </p:set>
                                    <p:anim calcmode="lin" valueType="num">
                                      <p:cBhvr additive="base">
                                        <p:cTn id="7" dur="5000" fill="hold"/>
                                        <p:tgtEl>
                                          <p:spTgt spid="49159"/>
                                        </p:tgtEl>
                                        <p:attrNameLst>
                                          <p:attrName>ppt_x</p:attrName>
                                        </p:attrNameLst>
                                      </p:cBhvr>
                                      <p:tavLst>
                                        <p:tav tm="0">
                                          <p:val>
                                            <p:strVal val="#ppt_x"/>
                                          </p:val>
                                        </p:tav>
                                        <p:tav tm="100000">
                                          <p:val>
                                            <p:strVal val="#ppt_x"/>
                                          </p:val>
                                        </p:tav>
                                      </p:tavLst>
                                    </p:anim>
                                    <p:anim calcmode="lin" valueType="num">
                                      <p:cBhvr additive="base">
                                        <p:cTn id="8" dur="5000" fill="hold"/>
                                        <p:tgtEl>
                                          <p:spTgt spid="491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p:txBody>
          <a:bodyPr/>
          <a:lstStyle/>
          <a:p>
            <a:pPr eaLnBrk="1" hangingPunct="1">
              <a:defRPr/>
            </a:pPr>
            <a:r>
              <a:rPr lang="en-US" smtClean="0"/>
              <a:t>Work Relief</a:t>
            </a:r>
          </a:p>
        </p:txBody>
      </p:sp>
      <p:pic>
        <p:nvPicPr>
          <p:cNvPr id="28678" name="Picture 6" descr="Dust Bowl 6"/>
          <p:cNvPicPr>
            <a:picLocks noGrp="1" noChangeAspect="1" noChangeArrowheads="1"/>
          </p:cNvPicPr>
          <p:nvPr>
            <p:ph idx="1"/>
          </p:nvPr>
        </p:nvPicPr>
        <p:blipFill>
          <a:blip r:embed="rId4" cstate="print"/>
          <a:srcRect/>
          <a:stretch>
            <a:fillRect/>
          </a:stretch>
        </p:blipFill>
        <p:spPr>
          <a:xfrm>
            <a:off x="1752600" y="1447800"/>
            <a:ext cx="5543550" cy="3527425"/>
          </a:xfrm>
          <a:noFill/>
        </p:spPr>
      </p:pic>
      <p:sp>
        <p:nvSpPr>
          <p:cNvPr id="28679" name="Text Box 7"/>
          <p:cNvSpPr txBox="1">
            <a:spLocks noChangeArrowheads="1"/>
          </p:cNvSpPr>
          <p:nvPr/>
        </p:nvSpPr>
        <p:spPr bwMode="auto">
          <a:xfrm>
            <a:off x="1828800" y="5410200"/>
            <a:ext cx="5943600" cy="641350"/>
          </a:xfrm>
          <a:prstGeom prst="rect">
            <a:avLst/>
          </a:prstGeom>
          <a:noFill/>
          <a:ln w="9525">
            <a:noFill/>
            <a:miter lim="800000"/>
            <a:headEnd/>
            <a:tailEnd/>
          </a:ln>
        </p:spPr>
        <p:txBody>
          <a:bodyPr>
            <a:spAutoFit/>
          </a:bodyPr>
          <a:lstStyle/>
          <a:p>
            <a:pPr algn="ctr">
              <a:spcBef>
                <a:spcPct val="50000"/>
              </a:spcBef>
            </a:pPr>
            <a:r>
              <a:rPr lang="en-US">
                <a:solidFill>
                  <a:schemeClr val="tx2"/>
                </a:solidFill>
              </a:rPr>
              <a:t>(For)…members of the family who are able to work.  Make application through the County Poor Commissioner.”</a:t>
            </a:r>
          </a:p>
        </p:txBody>
      </p:sp>
      <p:sp>
        <p:nvSpPr>
          <p:cNvPr id="5" name="TextBox 4"/>
          <p:cNvSpPr txBox="1"/>
          <p:nvPr/>
        </p:nvSpPr>
        <p:spPr>
          <a:xfrm>
            <a:off x="7924800" y="6019800"/>
            <a:ext cx="1066800" cy="369332"/>
          </a:xfrm>
          <a:prstGeom prst="rect">
            <a:avLst/>
          </a:prstGeom>
          <a:noFill/>
        </p:spPr>
        <p:txBody>
          <a:bodyPr wrap="square" rtlCol="0">
            <a:spAutoFit/>
          </a:bodyPr>
          <a:lstStyle/>
          <a:p>
            <a:r>
              <a:rPr lang="en-US" dirty="0" smtClean="0"/>
              <a:t>12</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grpId="0" nodeType="clickEffect">
                                  <p:stCondLst>
                                    <p:cond delay="0"/>
                                  </p:stCondLst>
                                  <p:childTnLst>
                                    <p:set>
                                      <p:cBhvr>
                                        <p:cTn id="10" dur="1" fill="hold">
                                          <p:stCondLst>
                                            <p:cond delay="0"/>
                                          </p:stCondLst>
                                        </p:cTn>
                                        <p:tgtEl>
                                          <p:spTgt spid="28679"/>
                                        </p:tgtEl>
                                        <p:attrNameLst>
                                          <p:attrName>style.visibility</p:attrName>
                                        </p:attrNameLst>
                                      </p:cBhvr>
                                      <p:to>
                                        <p:strVal val="visible"/>
                                      </p:to>
                                    </p:set>
                                    <p:anim calcmode="lin" valueType="num">
                                      <p:cBhvr additive="base">
                                        <p:cTn id="11" dur="5000" fill="hold"/>
                                        <p:tgtEl>
                                          <p:spTgt spid="28679"/>
                                        </p:tgtEl>
                                        <p:attrNameLst>
                                          <p:attrName>ppt_x</p:attrName>
                                        </p:attrNameLst>
                                      </p:cBhvr>
                                      <p:tavLst>
                                        <p:tav tm="0">
                                          <p:val>
                                            <p:strVal val="#ppt_x"/>
                                          </p:val>
                                        </p:tav>
                                        <p:tav tm="100000">
                                          <p:val>
                                            <p:strVal val="#ppt_x"/>
                                          </p:val>
                                        </p:tav>
                                      </p:tavLst>
                                    </p:anim>
                                    <p:anim calcmode="lin" valueType="num">
                                      <p:cBhvr additive="base">
                                        <p:cTn id="12" dur="5000" fill="hold"/>
                                        <p:tgtEl>
                                          <p:spTgt spid="286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mtClean="0"/>
              <a:t>Homestead Rehabilitation</a:t>
            </a:r>
          </a:p>
        </p:txBody>
      </p:sp>
      <p:sp>
        <p:nvSpPr>
          <p:cNvPr id="21507" name="Rectangle 3"/>
          <p:cNvSpPr>
            <a:spLocks noGrp="1" noChangeArrowheads="1"/>
          </p:cNvSpPr>
          <p:nvPr>
            <p:ph type="body" idx="1"/>
          </p:nvPr>
        </p:nvSpPr>
        <p:spPr/>
        <p:txBody>
          <a:bodyPr/>
          <a:lstStyle/>
          <a:p>
            <a:pPr eaLnBrk="1" hangingPunct="1">
              <a:buFont typeface="Wingdings" pitchFamily="2" charset="2"/>
              <a:buNone/>
              <a:defRPr/>
            </a:pPr>
            <a:endParaRPr lang="en-US" dirty="0" smtClean="0"/>
          </a:p>
        </p:txBody>
      </p:sp>
      <p:sp>
        <p:nvSpPr>
          <p:cNvPr id="21509" name="Text Box 5"/>
          <p:cNvSpPr txBox="1">
            <a:spLocks noChangeArrowheads="1"/>
          </p:cNvSpPr>
          <p:nvPr/>
        </p:nvSpPr>
        <p:spPr bwMode="auto">
          <a:xfrm>
            <a:off x="2133600" y="5029200"/>
            <a:ext cx="4495800" cy="915988"/>
          </a:xfrm>
          <a:prstGeom prst="rect">
            <a:avLst/>
          </a:prstGeom>
          <a:noFill/>
          <a:ln w="9525">
            <a:noFill/>
            <a:miter lim="800000"/>
            <a:headEnd/>
            <a:tailEnd/>
          </a:ln>
        </p:spPr>
        <p:txBody>
          <a:bodyPr>
            <a:spAutoFit/>
          </a:bodyPr>
          <a:lstStyle/>
          <a:p>
            <a:pPr algn="ctr">
              <a:spcBef>
                <a:spcPct val="50000"/>
              </a:spcBef>
            </a:pPr>
            <a:r>
              <a:rPr lang="en-US">
                <a:solidFill>
                  <a:schemeClr val="tx2"/>
                </a:solidFill>
              </a:rPr>
              <a:t>“For persons or families who own or have rented a suitable place to live and have a family enterprise…”</a:t>
            </a:r>
          </a:p>
        </p:txBody>
      </p:sp>
      <p:pic>
        <p:nvPicPr>
          <p:cNvPr id="10245" name="Picture 7" descr="qc9-sto.d-1935c#11.jpg"/>
          <p:cNvPicPr>
            <a:picLocks noChangeAspect="1"/>
          </p:cNvPicPr>
          <p:nvPr/>
        </p:nvPicPr>
        <p:blipFill>
          <a:blip r:embed="rId4" cstate="print"/>
          <a:srcRect/>
          <a:stretch>
            <a:fillRect/>
          </a:stretch>
        </p:blipFill>
        <p:spPr bwMode="auto">
          <a:xfrm>
            <a:off x="1371600" y="1143000"/>
            <a:ext cx="6172200" cy="3846513"/>
          </a:xfrm>
          <a:prstGeom prst="rect">
            <a:avLst/>
          </a:prstGeom>
          <a:noFill/>
          <a:ln w="9525">
            <a:noFill/>
            <a:miter lim="800000"/>
            <a:headEnd/>
            <a:tailEnd/>
          </a:ln>
        </p:spPr>
      </p:pic>
      <p:sp>
        <p:nvSpPr>
          <p:cNvPr id="6" name="TextBox 5"/>
          <p:cNvSpPr txBox="1"/>
          <p:nvPr/>
        </p:nvSpPr>
        <p:spPr>
          <a:xfrm>
            <a:off x="7620000" y="5867400"/>
            <a:ext cx="1066800" cy="369332"/>
          </a:xfrm>
          <a:prstGeom prst="rect">
            <a:avLst/>
          </a:prstGeom>
          <a:noFill/>
        </p:spPr>
        <p:txBody>
          <a:bodyPr wrap="square" rtlCol="0">
            <a:spAutoFit/>
          </a:bodyPr>
          <a:lstStyle/>
          <a:p>
            <a:r>
              <a:rPr lang="en-US" dirty="0" smtClean="0"/>
              <a:t>2</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 calcmode="lin" valueType="num">
                                      <p:cBhvr additive="base">
                                        <p:cTn id="7" dur="5000" fill="hold"/>
                                        <p:tgtEl>
                                          <p:spTgt spid="21509"/>
                                        </p:tgtEl>
                                        <p:attrNameLst>
                                          <p:attrName>ppt_x</p:attrName>
                                        </p:attrNameLst>
                                      </p:cBhvr>
                                      <p:tavLst>
                                        <p:tav tm="0">
                                          <p:val>
                                            <p:strVal val="#ppt_x"/>
                                          </p:val>
                                        </p:tav>
                                        <p:tav tm="100000">
                                          <p:val>
                                            <p:strVal val="#ppt_x"/>
                                          </p:val>
                                        </p:tav>
                                      </p:tavLst>
                                    </p:anim>
                                    <p:anim calcmode="lin" valueType="num">
                                      <p:cBhvr additive="base">
                                        <p:cTn id="8" dur="5000" fill="hold"/>
                                        <p:tgtEl>
                                          <p:spTgt spid="215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p:txBody>
          <a:bodyPr/>
          <a:lstStyle/>
          <a:p>
            <a:pPr eaLnBrk="1" hangingPunct="1">
              <a:defRPr/>
            </a:pPr>
            <a:endParaRPr lang="en-US" smtClean="0"/>
          </a:p>
        </p:txBody>
      </p:sp>
      <p:sp>
        <p:nvSpPr>
          <p:cNvPr id="11267" name="Text Box 7"/>
          <p:cNvSpPr txBox="1">
            <a:spLocks noChangeArrowheads="1"/>
          </p:cNvSpPr>
          <p:nvPr/>
        </p:nvSpPr>
        <p:spPr bwMode="auto">
          <a:xfrm>
            <a:off x="3581400" y="5715000"/>
            <a:ext cx="2286000" cy="366713"/>
          </a:xfrm>
          <a:prstGeom prst="rect">
            <a:avLst/>
          </a:prstGeom>
          <a:noFill/>
          <a:ln w="9525">
            <a:noFill/>
            <a:miter lim="800000"/>
            <a:headEnd/>
            <a:tailEnd/>
          </a:ln>
        </p:spPr>
        <p:txBody>
          <a:bodyPr>
            <a:spAutoFit/>
          </a:bodyPr>
          <a:lstStyle/>
          <a:p>
            <a:pPr>
              <a:spcBef>
                <a:spcPct val="50000"/>
              </a:spcBef>
            </a:pPr>
            <a:endParaRPr lang="en-US"/>
          </a:p>
        </p:txBody>
      </p:sp>
      <p:sp>
        <p:nvSpPr>
          <p:cNvPr id="23560" name="Text Box 8"/>
          <p:cNvSpPr txBox="1">
            <a:spLocks noChangeArrowheads="1"/>
          </p:cNvSpPr>
          <p:nvPr/>
        </p:nvSpPr>
        <p:spPr bwMode="auto">
          <a:xfrm>
            <a:off x="2362200" y="5410200"/>
            <a:ext cx="4800600" cy="915988"/>
          </a:xfrm>
          <a:prstGeom prst="rect">
            <a:avLst/>
          </a:prstGeom>
          <a:noFill/>
          <a:ln w="9525">
            <a:noFill/>
            <a:miter lim="800000"/>
            <a:headEnd/>
            <a:tailEnd/>
          </a:ln>
        </p:spPr>
        <p:txBody>
          <a:bodyPr>
            <a:spAutoFit/>
          </a:bodyPr>
          <a:lstStyle/>
          <a:p>
            <a:pPr algn="ctr">
              <a:spcBef>
                <a:spcPct val="50000"/>
              </a:spcBef>
            </a:pPr>
            <a:r>
              <a:rPr lang="en-US">
                <a:solidFill>
                  <a:schemeClr val="tx2"/>
                </a:solidFill>
              </a:rPr>
              <a:t>“…of farming, gardening or suitable trade...  Make application through the County Poor Commissioner”</a:t>
            </a:r>
          </a:p>
        </p:txBody>
      </p:sp>
      <p:pic>
        <p:nvPicPr>
          <p:cNvPr id="11269" name="Picture 7" descr="qc9-sto.d-1935c#10.jpg"/>
          <p:cNvPicPr>
            <a:picLocks noChangeAspect="1"/>
          </p:cNvPicPr>
          <p:nvPr/>
        </p:nvPicPr>
        <p:blipFill>
          <a:blip r:embed="rId4" cstate="print"/>
          <a:srcRect/>
          <a:stretch>
            <a:fillRect/>
          </a:stretch>
        </p:blipFill>
        <p:spPr bwMode="auto">
          <a:xfrm>
            <a:off x="1371600" y="1066800"/>
            <a:ext cx="6705600" cy="4291013"/>
          </a:xfrm>
          <a:prstGeom prst="rect">
            <a:avLst/>
          </a:prstGeom>
          <a:noFill/>
          <a:ln w="9525">
            <a:noFill/>
            <a:miter lim="800000"/>
            <a:headEnd/>
            <a:tailEnd/>
          </a:ln>
        </p:spPr>
      </p:pic>
      <p:sp>
        <p:nvSpPr>
          <p:cNvPr id="9" name="Content Placeholder 8"/>
          <p:cNvSpPr>
            <a:spLocks noGrp="1"/>
          </p:cNvSpPr>
          <p:nvPr>
            <p:ph idx="1"/>
          </p:nvPr>
        </p:nvSpPr>
        <p:spPr/>
        <p:txBody>
          <a:bodyPr/>
          <a:lstStyle/>
          <a:p>
            <a:pPr eaLnBrk="1" hangingPunct="1">
              <a:defRPr/>
            </a:pPr>
            <a:endParaRPr lang="en-US" dirty="0" smtClean="0"/>
          </a:p>
        </p:txBody>
      </p:sp>
      <p:sp>
        <p:nvSpPr>
          <p:cNvPr id="7" name="TextBox 6"/>
          <p:cNvSpPr txBox="1"/>
          <p:nvPr/>
        </p:nvSpPr>
        <p:spPr>
          <a:xfrm>
            <a:off x="7924800" y="5943600"/>
            <a:ext cx="685800" cy="369332"/>
          </a:xfrm>
          <a:prstGeom prst="rect">
            <a:avLst/>
          </a:prstGeom>
          <a:noFill/>
        </p:spPr>
        <p:txBody>
          <a:bodyPr wrap="square" rtlCol="0">
            <a:spAutoFit/>
          </a:bodyPr>
          <a:lstStyle/>
          <a:p>
            <a:r>
              <a:rPr lang="en-US" dirty="0" smtClean="0"/>
              <a:t>11</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3560"/>
                                        </p:tgtEl>
                                        <p:attrNameLst>
                                          <p:attrName>style.visibility</p:attrName>
                                        </p:attrNameLst>
                                      </p:cBhvr>
                                      <p:to>
                                        <p:strVal val="visible"/>
                                      </p:to>
                                    </p:set>
                                    <p:anim calcmode="lin" valueType="num">
                                      <p:cBhvr additive="base">
                                        <p:cTn id="7" dur="5000" fill="hold"/>
                                        <p:tgtEl>
                                          <p:spTgt spid="23560"/>
                                        </p:tgtEl>
                                        <p:attrNameLst>
                                          <p:attrName>ppt_x</p:attrName>
                                        </p:attrNameLst>
                                      </p:cBhvr>
                                      <p:tavLst>
                                        <p:tav tm="0">
                                          <p:val>
                                            <p:strVal val="#ppt_x"/>
                                          </p:val>
                                        </p:tav>
                                        <p:tav tm="100000">
                                          <p:val>
                                            <p:strVal val="#ppt_x"/>
                                          </p:val>
                                        </p:tav>
                                      </p:tavLst>
                                    </p:anim>
                                    <p:anim calcmode="lin" valueType="num">
                                      <p:cBhvr additive="base">
                                        <p:cTn id="8" dur="5000" fill="hold"/>
                                        <p:tgtEl>
                                          <p:spTgt spid="235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p:bld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False"/>
  <p:tag name="USESECONDARYMONITOR" val="True"/>
  <p:tag name="RESPCOUNTERSTYLE" val="-1"/>
  <p:tag name="NUMRESPONSES" val="1"/>
  <p:tag name="REVIEWONLY" val="False"/>
  <p:tag name="TEAMSINLEADERBOARD" val="5"/>
  <p:tag name="BUBBLEGROUPING" val="3"/>
  <p:tag name="CUSTOMCELLBACKCOLOR3" val="-268652"/>
  <p:tag name="DISPLAYDEVICEID" val="True"/>
  <p:tag name="GRIDPOSITION" val="1"/>
  <p:tag name="MULTIRESPDIVISOR" val="1"/>
  <p:tag name="INCORRECTPOINTVALUE" val="0"/>
  <p:tag name="CHARTSCALE" val="True"/>
  <p:tag name="BULLETTYPE" val="3"/>
  <p:tag name="COUNTDOWNSECONDS" val="10"/>
  <p:tag name="CHARTVALUEFORMAT" val="0%"/>
  <p:tag name="MAXRESPONDERS" val="5"/>
  <p:tag name="CUSTOMCELLFORECOLOR" val="-16777216"/>
  <p:tag name="DISPLAYDEVICENUMBER" val="True"/>
  <p:tag name="CHARTCOLORS" val="0"/>
  <p:tag name="INCLUDEPPT" val="True"/>
  <p:tag name="AUTOADJUSTPARTRANGE" val="True"/>
  <p:tag name="ANSWERNOWSTYLE" val="-1"/>
  <p:tag name="BACKUPSESSIONS" val="True"/>
  <p:tag name="PARTICIPANTSINLEADERBOARD" val="5"/>
  <p:tag name="CUSTOMCELLBACKCOLOR1" val="-657956"/>
  <p:tag name="AUTOSIZEGRID" val="True"/>
  <p:tag name="PARTLISTDEFAULT" val="0"/>
  <p:tag name="TPVERSION" val="2006"/>
  <p:tag name="RESPCOUNTERFORMAT" val="0"/>
  <p:tag name="AUTOUPDATEALIASES" val="True"/>
  <p:tag name="CUSTOMCELLBACKCOLOR4" val="-8355712"/>
  <p:tag name="CHARTLABELS" val="0"/>
  <p:tag name="ZEROBASED" val="False"/>
  <p:tag name="INPUTSOURCE" val="1"/>
  <p:tag name="BUBBLEVALUEFORMAT" val="0.0"/>
  <p:tag name="GRIDSIZE" val="{Width=800, Height=600}"/>
  <p:tag name="POWERPOINTVERSION" val="12.0"/>
  <p:tag name="ROTATIONINTERVAL" val="2"/>
  <p:tag name="GRIDOPACITY" val="90"/>
  <p:tag name="SHOWBARVISIBLE" val="True"/>
  <p:tag name="CUSTOMGRIDBACKCOLOR" val="-2830136"/>
  <p:tag name="REALTIMEBACKUP" val="False"/>
  <p:tag name="USESCHEMECOLORS" val="True"/>
  <p:tag name="BACKUPMAINTENANCE" val="7"/>
  <p:tag name="COUNTDOWNSTYLE" val="-1"/>
  <p:tag name="BUBBLESIZEVISIBLE" val="True"/>
  <p:tag name="CORRECTPOINTVALUE" val="100"/>
  <p:tag name="RESETCHARTS" val="Tru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432</TotalTime>
  <Words>876</Words>
  <Application>Microsoft Office PowerPoint</Application>
  <PresentationFormat>On-screen Show (4:3)</PresentationFormat>
  <Paragraphs>147</Paragraphs>
  <Slides>34</Slides>
  <Notes>34</Notes>
  <HiddenSlides>1</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Maple</vt:lpstr>
      <vt:lpstr>DUST TO DUST ASHES TO ASHES? OR </vt:lpstr>
      <vt:lpstr>Mapping the Dust Bowl</vt:lpstr>
      <vt:lpstr>Direct Relief</vt:lpstr>
      <vt:lpstr>Federal Emergency Relief Act</vt:lpstr>
      <vt:lpstr>Work Relief</vt:lpstr>
      <vt:lpstr>Water Shortages</vt:lpstr>
      <vt:lpstr>Work Relief</vt:lpstr>
      <vt:lpstr>Homestead Rehabilitation</vt:lpstr>
      <vt:lpstr>PowerPoint Presentation</vt:lpstr>
      <vt:lpstr>Production Credit Association Loans</vt:lpstr>
      <vt:lpstr>PowerPoint Presentation</vt:lpstr>
      <vt:lpstr>PowerPoint Presentation</vt:lpstr>
      <vt:lpstr>PowerPoint Presentation</vt:lpstr>
      <vt:lpstr>PowerPoint Presentation</vt:lpstr>
      <vt:lpstr>PowerPoint Presentation</vt:lpstr>
      <vt:lpstr>Available Only in Primary Drought Counties</vt:lpstr>
      <vt:lpstr>PowerPoint Presentation</vt:lpstr>
      <vt:lpstr>PowerPoint Presentation</vt:lpstr>
      <vt:lpstr>Cimarron, Kansas</vt:lpstr>
      <vt:lpstr>KU Campus, Lawrence March 1935</vt:lpstr>
      <vt:lpstr>Black Sunday April 14, 1935</vt:lpstr>
      <vt:lpstr>Black Sunday April 14, 1935 Dodge City</vt:lpstr>
      <vt:lpstr>Black Sunday, Oklahoma</vt:lpstr>
      <vt:lpstr>Can It Happen Again?</vt:lpstr>
      <vt:lpstr>1935 Dust Storm Colby, Kansas </vt:lpstr>
      <vt:lpstr>2004 Dust Storm Colby, Kansas</vt:lpstr>
      <vt:lpstr>Focus Questions</vt:lpstr>
      <vt:lpstr>Soil Conservation Can  Save The Land</vt:lpstr>
      <vt:lpstr>Government Agencies Providing Assistance</vt:lpstr>
      <vt:lpstr>IRRIGATION</vt:lpstr>
      <vt:lpstr>SHELTER BELTS</vt:lpstr>
      <vt:lpstr>TERRACING</vt:lpstr>
      <vt:lpstr>STUBBLE MULCH</vt:lpstr>
      <vt:lpstr>CROP ROTATION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DUST TO DUST ASHES TO ASHES? OR</dc:title>
  <dc:creator>EVANS</dc:creator>
  <cp:lastModifiedBy>Potash, Larry</cp:lastModifiedBy>
  <cp:revision>20</cp:revision>
  <cp:lastPrinted>2013-01-22T21:52:46Z</cp:lastPrinted>
  <dcterms:created xsi:type="dcterms:W3CDTF">2005-06-20T21:22:20Z</dcterms:created>
  <dcterms:modified xsi:type="dcterms:W3CDTF">2013-01-22T21:53:09Z</dcterms:modified>
</cp:coreProperties>
</file>