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8"/>
  </p:notesMasterIdLst>
  <p:sldIdLst>
    <p:sldId id="303" r:id="rId2"/>
    <p:sldId id="256" r:id="rId3"/>
    <p:sldId id="260" r:id="rId4"/>
    <p:sldId id="298" r:id="rId5"/>
    <p:sldId id="304" r:id="rId6"/>
    <p:sldId id="312" r:id="rId7"/>
    <p:sldId id="261" r:id="rId8"/>
    <p:sldId id="305" r:id="rId9"/>
    <p:sldId id="297" r:id="rId10"/>
    <p:sldId id="279" r:id="rId11"/>
    <p:sldId id="285" r:id="rId12"/>
    <p:sldId id="286" r:id="rId13"/>
    <p:sldId id="301" r:id="rId14"/>
    <p:sldId id="307" r:id="rId15"/>
    <p:sldId id="310" r:id="rId16"/>
    <p:sldId id="311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ＭＳ Ｐゴシック" pitchFamily="1" charset="-128"/>
        <a:cs typeface="ＭＳ Ｐゴシック" pitchFamily="1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ＭＳ Ｐゴシック" pitchFamily="1" charset="-128"/>
        <a:cs typeface="ＭＳ Ｐゴシック" pitchFamily="1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ＭＳ Ｐゴシック" pitchFamily="1" charset="-128"/>
        <a:cs typeface="ＭＳ Ｐゴシック" pitchFamily="1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ＭＳ Ｐゴシック" pitchFamily="1" charset="-128"/>
        <a:cs typeface="ＭＳ Ｐゴシック" pitchFamily="1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ＭＳ Ｐゴシック" pitchFamily="1" charset="-128"/>
        <a:cs typeface="ＭＳ Ｐゴシック" pitchFamily="1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ＭＳ Ｐゴシック" pitchFamily="1" charset="-128"/>
        <a:cs typeface="ＭＳ Ｐゴシック" pitchFamily="1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ＭＳ Ｐゴシック" pitchFamily="1" charset="-128"/>
        <a:cs typeface="ＭＳ Ｐゴシック" pitchFamily="1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ＭＳ Ｐゴシック" pitchFamily="1" charset="-128"/>
        <a:cs typeface="ＭＳ Ｐゴシック" pitchFamily="1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ＭＳ Ｐゴシック" pitchFamily="1" charset="-128"/>
        <a:cs typeface="ＭＳ Ｐゴシック" pitchFamily="1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4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0A690F49-C415-6141-9B6D-307974FF3D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B3AB5-A364-B24A-859E-D20168BCA0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B4120-C89C-B84B-9A97-72CE75FF5C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620CF-7CBF-E74D-A6F3-D9E7BB262F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1937E-0ACB-E847-AAEF-38F20A713C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F3B97-1619-8C45-A18C-10E45A567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8C60F-DFF5-394F-AB63-B8D673CE1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C053F-6A8E-3742-B8C8-F8A048C6B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EEDDC-8407-D645-943F-5CAEDDDB3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119C2-4107-1249-B536-7135EBE6F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633AF-374B-1A4E-B7C4-749336C5BB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77820-B9F7-874E-A0DD-0451800D5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BFFE3538-445F-7E42-8423-F6C3A52A70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blind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valon.law.yale.edu/wwii/atlantic.asp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ccbolton/Documents/you%20tube%20movies/Edward%20R.%20Murrow%20-%20See%20It%20Now%20(March%209,%201954).mov" TargetMode="Externa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ccbolton/Documents/you%20tube%20movies/Eisenhower%20warns%20us%20of%20the%20military%20industrial%20complex..mov" TargetMode="Externa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ccbolton/Documents/Nuclear%20Bomb%20-%20First%20H%20Bomb%20test.mov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COLD WAR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Definition</a:t>
            </a:r>
          </a:p>
          <a:p>
            <a:pPr>
              <a:lnSpc>
                <a:spcPct val="90000"/>
              </a:lnSpc>
            </a:pPr>
            <a:r>
              <a:rPr lang="en-US" dirty="0"/>
              <a:t>Origins in World War II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>
                <a:hlinkClick r:id="rId2"/>
              </a:rPr>
              <a:t>Atlantic Charter (1941)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The </a:t>
            </a:r>
            <a:r>
              <a:rPr lang="en-US" dirty="0"/>
              <a:t>second front in Europe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U.S. economic aid to the Soviet Union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Dealing with occupied territories: Yalta (1945)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Future of Germany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Atomic Bomb:  Manhattan </a:t>
            </a:r>
            <a:r>
              <a:rPr lang="en-US" dirty="0" smtClean="0"/>
              <a:t>Project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  <a:p>
            <a:pPr lvl="1">
              <a:lnSpc>
                <a:spcPct val="90000"/>
              </a:lnSpc>
              <a:buFontTx/>
              <a:buNone/>
            </a:pPr>
            <a:endParaRPr lang="en-US" dirty="0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Korea Map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838200"/>
            <a:ext cx="8128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219200" y="228600"/>
            <a:ext cx="48617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The Korean War (1950-1953)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COLD WAR</a:t>
            </a:r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Second Red Scare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Reasons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ea typeface="ＭＳ Ｐゴシック" pitchFamily="1" charset="-128"/>
              </a:rPr>
              <a:t>World events</a:t>
            </a:r>
          </a:p>
          <a:p>
            <a:pPr lvl="3" eaLnBrk="1" hangingPunct="1">
              <a:lnSpc>
                <a:spcPct val="90000"/>
              </a:lnSpc>
            </a:pPr>
            <a:r>
              <a:rPr lang="en-US" dirty="0">
                <a:ea typeface="ＭＳ Ｐゴシック" pitchFamily="1" charset="-128"/>
              </a:rPr>
              <a:t>Soviets explode a nuclear bomb and China goes Communist (1949)</a:t>
            </a:r>
          </a:p>
          <a:p>
            <a:pPr lvl="3" eaLnBrk="1" hangingPunct="1">
              <a:lnSpc>
                <a:spcPct val="90000"/>
              </a:lnSpc>
            </a:pPr>
            <a:r>
              <a:rPr lang="en-US" dirty="0">
                <a:ea typeface="ＭＳ Ｐゴシック" pitchFamily="1" charset="-128"/>
              </a:rPr>
              <a:t>Korean War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ea typeface="ＭＳ Ｐゴシック" pitchFamily="1" charset="-128"/>
              </a:rPr>
              <a:t>Existence of some American communists</a:t>
            </a:r>
          </a:p>
          <a:p>
            <a:pPr lvl="3" eaLnBrk="1" hangingPunct="1">
              <a:lnSpc>
                <a:spcPct val="90000"/>
              </a:lnSpc>
            </a:pPr>
            <a:r>
              <a:rPr lang="en-US" dirty="0">
                <a:ea typeface="ＭＳ Ｐゴシック" pitchFamily="1" charset="-128"/>
              </a:rPr>
              <a:t>Alger Hiss case (1948)</a:t>
            </a:r>
          </a:p>
          <a:p>
            <a:pPr lvl="3" eaLnBrk="1" hangingPunct="1">
              <a:lnSpc>
                <a:spcPct val="90000"/>
              </a:lnSpc>
            </a:pPr>
            <a:r>
              <a:rPr lang="en-US" dirty="0">
                <a:ea typeface="ＭＳ Ｐゴシック" pitchFamily="1" charset="-128"/>
              </a:rPr>
              <a:t>Ethel and Julius Rosenberg (1950)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Truman’s policies: government loyalty program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4" name="Picture 3" descr="rosenberg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69138" y="0"/>
            <a:ext cx="2074862" cy="288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2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2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2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02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ccarthy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47800" y="1295400"/>
            <a:ext cx="6667500" cy="5295900"/>
          </a:xfrm>
        </p:spPr>
      </p:pic>
      <p:sp>
        <p:nvSpPr>
          <p:cNvPr id="22531" name="TextBox 7"/>
          <p:cNvSpPr txBox="1">
            <a:spLocks noChangeArrowheads="1"/>
          </p:cNvSpPr>
          <p:nvPr/>
        </p:nvSpPr>
        <p:spPr bwMode="auto">
          <a:xfrm>
            <a:off x="1295400" y="533400"/>
            <a:ext cx="69304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 smtClean="0"/>
              <a:t>Rise and Fall of Senator Joseph McCarthy</a:t>
            </a:r>
            <a:endParaRPr lang="en-US" sz="2800" dirty="0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0" y="609600"/>
            <a:ext cx="7947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Edward R. Morrow – See It Now (March 9, 1954)</a:t>
            </a:r>
            <a:endParaRPr lang="en-US" sz="2800" dirty="0"/>
          </a:p>
        </p:txBody>
      </p:sp>
      <p:pic>
        <p:nvPicPr>
          <p:cNvPr id="5" name="Edward R. Murrow - See It Now (March 9, 1954)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60550" y="1397000"/>
            <a:ext cx="5422900" cy="4064000"/>
          </a:xfrm>
          <a:prstGeom prst="rect">
            <a:avLst/>
          </a:prstGeom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COLD WAR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Leaders:  Dwight Eisenhower and Nikita Khrushchev (“Peaceful Coexistence”)</a:t>
            </a:r>
          </a:p>
          <a:p>
            <a:r>
              <a:rPr lang="en-US" dirty="0"/>
              <a:t>Sputnik (1957)</a:t>
            </a:r>
          </a:p>
          <a:p>
            <a:r>
              <a:rPr lang="en-US" dirty="0"/>
              <a:t>ICBM-Intercontinental Ballistic Missile (1957)</a:t>
            </a:r>
          </a:p>
          <a:p>
            <a:r>
              <a:rPr lang="en-US" dirty="0"/>
              <a:t>A Missile Gap?</a:t>
            </a:r>
          </a:p>
          <a:p>
            <a:pPr lvl="1"/>
            <a:r>
              <a:rPr lang="en-US" dirty="0"/>
              <a:t>U-2 Reconnaissance Planes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 descr="ike and nikita carto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01600"/>
            <a:ext cx="5037138" cy="6756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83671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Dwight D. Eisenhower’s Warning about the Military-Industrial</a:t>
            </a:r>
          </a:p>
          <a:p>
            <a:pPr algn="ctr"/>
            <a:r>
              <a:rPr lang="en-US" dirty="0" smtClean="0"/>
              <a:t>Complex – January 1961</a:t>
            </a:r>
            <a:endParaRPr lang="en-US" dirty="0"/>
          </a:p>
        </p:txBody>
      </p:sp>
      <p:pic>
        <p:nvPicPr>
          <p:cNvPr id="4" name="Eisenhower warns us of the military industrial complex.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47800" y="19812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COLD WAR 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pPr lvl="1" eaLnBrk="1" hangingPunct="1"/>
            <a:r>
              <a:rPr lang="en-US" dirty="0" smtClean="0"/>
              <a:t>Personalities</a:t>
            </a:r>
            <a:endParaRPr lang="en-US" dirty="0"/>
          </a:p>
          <a:p>
            <a:pPr lvl="1"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>
              <a:ea typeface="ＭＳ Ｐゴシック" pitchFamily="1" charset="-128"/>
              <a:cs typeface="ＭＳ Ｐゴシック" pitchFamily="1" charset="-128"/>
            </a:endParaRPr>
          </a:p>
          <a:p>
            <a:pPr lvl="1" eaLnBrk="1" hangingPunct="1">
              <a:buFontTx/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228600"/>
            <a:ext cx="2895600" cy="302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3359150"/>
            <a:ext cx="2971800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2743200"/>
            <a:ext cx="4191000" cy="3303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1" charset="-128"/>
                <a:cs typeface="ＭＳ Ｐゴシック" pitchFamily="1" charset="-128"/>
              </a:rPr>
              <a:t>COLD WAR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1" charset="-128"/>
                <a:cs typeface="ＭＳ Ｐゴシック" pitchFamily="1" charset="-128"/>
              </a:rPr>
              <a:t>Continuing disputes between U.S. and Soviet Union in the immediate postwar period</a:t>
            </a:r>
          </a:p>
          <a:p>
            <a:pPr eaLnBrk="1" hangingPunct="1"/>
            <a:r>
              <a:rPr lang="en-US">
                <a:ea typeface="ＭＳ Ｐゴシック" pitchFamily="1" charset="-128"/>
                <a:cs typeface="ＭＳ Ｐゴシック" pitchFamily="1" charset="-128"/>
              </a:rPr>
              <a:t>Development of American containment policy</a:t>
            </a:r>
          </a:p>
          <a:p>
            <a:pPr eaLnBrk="1" hangingPunct="1"/>
            <a:endParaRPr lang="en-US">
              <a:ea typeface="ＭＳ Ｐゴシック" pitchFamily="1" charset="-128"/>
              <a:cs typeface="ＭＳ Ｐゴシック" pitchFamily="1" charset="-128"/>
            </a:endParaRPr>
          </a:p>
          <a:p>
            <a:pPr lvl="1" eaLnBrk="1" hangingPunct="1">
              <a:buFontTx/>
              <a:buNone/>
            </a:pPr>
            <a:endParaRPr lang="en-US"/>
          </a:p>
        </p:txBody>
      </p:sp>
      <p:pic>
        <p:nvPicPr>
          <p:cNvPr id="3076" name="Picture 4" descr="kenna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3736975"/>
            <a:ext cx="2011363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henry wallac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3810000"/>
            <a:ext cx="24765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Box 6"/>
          <p:cNvSpPr txBox="1">
            <a:spLocks noChangeArrowheads="1"/>
          </p:cNvSpPr>
          <p:nvPr/>
        </p:nvSpPr>
        <p:spPr bwMode="auto">
          <a:xfrm>
            <a:off x="228600" y="4800600"/>
            <a:ext cx="21764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Henry Wallace</a:t>
            </a:r>
          </a:p>
        </p:txBody>
      </p:sp>
      <p:sp>
        <p:nvSpPr>
          <p:cNvPr id="3079" name="TextBox 7"/>
          <p:cNvSpPr txBox="1">
            <a:spLocks noChangeArrowheads="1"/>
          </p:cNvSpPr>
          <p:nvPr/>
        </p:nvSpPr>
        <p:spPr bwMode="auto">
          <a:xfrm>
            <a:off x="5257800" y="5029200"/>
            <a:ext cx="15351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George F.</a:t>
            </a:r>
          </a:p>
          <a:p>
            <a:r>
              <a:rPr lang="en-US"/>
              <a:t>Kennan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  <p:bldP spid="307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COLD WAR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/>
              <a:t>Truman Doctrine</a:t>
            </a:r>
          </a:p>
          <a:p>
            <a:pPr lvl="1" eaLnBrk="1" hangingPunct="1"/>
            <a:r>
              <a:rPr lang="en-US"/>
              <a:t>Marshall Plan</a:t>
            </a:r>
          </a:p>
          <a:p>
            <a:pPr lvl="1" eaLnBrk="1" hangingPunct="1"/>
            <a:r>
              <a:rPr lang="en-US"/>
              <a:t>NATO (Warsaw Pact)</a:t>
            </a:r>
          </a:p>
          <a:p>
            <a:pPr>
              <a:buFontTx/>
              <a:buNone/>
            </a:pPr>
            <a:endParaRPr lang="en-US"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4" name="Picture 5" descr="marshall plan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3429000"/>
            <a:ext cx="2860675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4" descr="marshall plan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352800"/>
            <a:ext cx="3095625" cy="327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marshall pl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0"/>
            <a:ext cx="5740400" cy="67198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WAR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National Security Act of 1947</a:t>
            </a:r>
          </a:p>
          <a:p>
            <a:pPr lvl="1"/>
            <a:r>
              <a:rPr lang="en-US" dirty="0" smtClean="0"/>
              <a:t>Central Intelligence Agency (CIA)</a:t>
            </a:r>
          </a:p>
          <a:p>
            <a:pPr lvl="1"/>
            <a:r>
              <a:rPr lang="en-US" dirty="0" smtClean="0"/>
              <a:t>National Security Council (NSC)</a:t>
            </a:r>
          </a:p>
          <a:p>
            <a:pPr lvl="2"/>
            <a:r>
              <a:rPr lang="en-US" dirty="0" smtClean="0"/>
              <a:t>NSC</a:t>
            </a:r>
            <a:r>
              <a:rPr lang="en-US" smtClean="0"/>
              <a:t>-68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9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1" charset="-128"/>
                <a:cs typeface="ＭＳ Ｐゴシック" pitchFamily="1" charset="-128"/>
              </a:rPr>
              <a:t>COLD WAR </a:t>
            </a:r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8229600" cy="4525963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en-US" dirty="0"/>
              <a:t>Berlin Blockade (1948)</a:t>
            </a:r>
          </a:p>
          <a:p>
            <a:pPr lvl="2" eaLnBrk="1" hangingPunct="1">
              <a:buFontTx/>
              <a:buNone/>
            </a:pPr>
            <a:endParaRPr lang="en-US" dirty="0">
              <a:ea typeface="ＭＳ Ｐゴシック" pitchFamily="1" charset="-128"/>
            </a:endParaRPr>
          </a:p>
        </p:txBody>
      </p:sp>
      <p:pic>
        <p:nvPicPr>
          <p:cNvPr id="4" name="Picture 3" descr="berlin_map194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057400"/>
            <a:ext cx="4313238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04800"/>
            <a:ext cx="2214068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1" indent="-342900"/>
            <a:r>
              <a:rPr lang="en-US" sz="3200" dirty="0" smtClean="0"/>
              <a:t>Arms Race</a:t>
            </a:r>
            <a:endParaRPr lang="en-US" sz="3200" dirty="0"/>
          </a:p>
        </p:txBody>
      </p:sp>
      <p:pic>
        <p:nvPicPr>
          <p:cNvPr id="5" name="Picture 4" descr="russia abom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143000"/>
            <a:ext cx="6203290" cy="51206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COLD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Hydrogen Bomb</a:t>
            </a:r>
          </a:p>
          <a:p>
            <a:pPr lvl="1"/>
            <a:r>
              <a:rPr lang="en-US" dirty="0" smtClean="0"/>
              <a:t>Edward Teller</a:t>
            </a:r>
          </a:p>
          <a:p>
            <a:pPr lvl="1"/>
            <a:r>
              <a:rPr lang="en-US" dirty="0" smtClean="0"/>
              <a:t>1,000 X more powerful than atomic bombs dropped on Japan in 1945.</a:t>
            </a:r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4" name="Nuclear Bomb - First H Bomb test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62200" y="3657600"/>
            <a:ext cx="3860800" cy="2895600"/>
          </a:xfrm>
          <a:prstGeom prst="rect">
            <a:avLst/>
          </a:prstGeom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Early Cold War Fresno">
  <a:themeElements>
    <a:clrScheme name="THE PROGRESSIVE E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HE PROGRESSIVE E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E PROGRESSIVE E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 PROGRESSIVE E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 PROGRESSIVE E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 PROGRESSIVE E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 PROGRESSIVE E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 PROGRESSIVE E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 PROGRESSIVE E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 PROGRESSIVE E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 PROGRESSIVE E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 PROGRESSIVE E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 PROGRESSIVE E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 PROGRESSIVE E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 PROGRESSIVE ERA 13">
        <a:dk1>
          <a:srgbClr val="000000"/>
        </a:dk1>
        <a:lt1>
          <a:srgbClr val="CC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E2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 PROGRESSIVE ERA 14">
        <a:dk1>
          <a:srgbClr val="000000"/>
        </a:dk1>
        <a:lt1>
          <a:srgbClr val="CCFFCC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E2FFE2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Early Cold War Fresno.pptx</Template>
  <TotalTime>279</TotalTime>
  <Words>260</Words>
  <Application>Microsoft Macintosh PowerPoint</Application>
  <PresentationFormat>On-screen Show (4:3)</PresentationFormat>
  <Paragraphs>56</Paragraphs>
  <Slides>16</Slides>
  <Notes>0</Notes>
  <HiddenSlides>0</HiddenSlides>
  <MMClips>3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Early Cold War Fresno</vt:lpstr>
      <vt:lpstr>COLD WAR</vt:lpstr>
      <vt:lpstr>COLD WAR </vt:lpstr>
      <vt:lpstr>COLD WAR</vt:lpstr>
      <vt:lpstr>COLD WAR</vt:lpstr>
      <vt:lpstr>Slide 5</vt:lpstr>
      <vt:lpstr>COLD WAR </vt:lpstr>
      <vt:lpstr>COLD WAR </vt:lpstr>
      <vt:lpstr>Slide 8</vt:lpstr>
      <vt:lpstr>COLD WAR</vt:lpstr>
      <vt:lpstr>Slide 10</vt:lpstr>
      <vt:lpstr>COLD WAR</vt:lpstr>
      <vt:lpstr>Slide 12</vt:lpstr>
      <vt:lpstr>Slide 13</vt:lpstr>
      <vt:lpstr>COLD WAR</vt:lpstr>
      <vt:lpstr>Slide 15</vt:lpstr>
      <vt:lpstr>Slide 16</vt:lpstr>
    </vt:vector>
  </TitlesOfParts>
  <Company>UNCG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COLD WAR</dc:title>
  <dc:creator>charles bolton</dc:creator>
  <cp:lastModifiedBy>charles bolton</cp:lastModifiedBy>
  <cp:revision>5</cp:revision>
  <dcterms:created xsi:type="dcterms:W3CDTF">2013-03-25T18:13:34Z</dcterms:created>
  <dcterms:modified xsi:type="dcterms:W3CDTF">2013-03-25T18:17:09Z</dcterms:modified>
</cp:coreProperties>
</file>