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2" r:id="rId3"/>
    <p:sldId id="282" r:id="rId4"/>
    <p:sldId id="281" r:id="rId5"/>
    <p:sldId id="315" r:id="rId6"/>
    <p:sldId id="269" r:id="rId7"/>
    <p:sldId id="270" r:id="rId8"/>
    <p:sldId id="273" r:id="rId9"/>
    <p:sldId id="290" r:id="rId10"/>
    <p:sldId id="292" r:id="rId11"/>
    <p:sldId id="316" r:id="rId12"/>
    <p:sldId id="318" r:id="rId13"/>
    <p:sldId id="287" r:id="rId14"/>
    <p:sldId id="317" r:id="rId15"/>
    <p:sldId id="289" r:id="rId16"/>
    <p:sldId id="302" r:id="rId17"/>
    <p:sldId id="324" r:id="rId18"/>
    <p:sldId id="293" r:id="rId19"/>
    <p:sldId id="295" r:id="rId20"/>
    <p:sldId id="294" r:id="rId21"/>
    <p:sldId id="296" r:id="rId22"/>
    <p:sldId id="297" r:id="rId23"/>
    <p:sldId id="298" r:id="rId24"/>
    <p:sldId id="299" r:id="rId25"/>
    <p:sldId id="274" r:id="rId26"/>
    <p:sldId id="312" r:id="rId27"/>
    <p:sldId id="313" r:id="rId28"/>
    <p:sldId id="304" r:id="rId29"/>
    <p:sldId id="271" r:id="rId30"/>
    <p:sldId id="272" r:id="rId31"/>
    <p:sldId id="308" r:id="rId32"/>
    <p:sldId id="323" r:id="rId33"/>
    <p:sldId id="325" r:id="rId34"/>
    <p:sldId id="257" r:id="rId35"/>
    <p:sldId id="258" r:id="rId36"/>
    <p:sldId id="259" r:id="rId37"/>
    <p:sldId id="260" r:id="rId38"/>
    <p:sldId id="321" r:id="rId39"/>
    <p:sldId id="263" r:id="rId40"/>
    <p:sldId id="264" r:id="rId41"/>
    <p:sldId id="267" r:id="rId42"/>
    <p:sldId id="265" r:id="rId43"/>
    <p:sldId id="266" r:id="rId44"/>
    <p:sldId id="275" r:id="rId45"/>
    <p:sldId id="320" r:id="rId46"/>
    <p:sldId id="276" r:id="rId47"/>
    <p:sldId id="277" r:id="rId48"/>
    <p:sldId id="278" r:id="rId49"/>
    <p:sldId id="279" r:id="rId50"/>
    <p:sldId id="280" r:id="rId51"/>
    <p:sldId id="307" r:id="rId52"/>
    <p:sldId id="310" r:id="rId53"/>
    <p:sldId id="311" r:id="rId54"/>
    <p:sldId id="283" r:id="rId55"/>
    <p:sldId id="284" r:id="rId56"/>
    <p:sldId id="305" r:id="rId57"/>
    <p:sldId id="30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16" y="-90"/>
      </p:cViewPr>
      <p:guideLst>
        <p:guide orient="horz" pos="2160"/>
        <p:guide pos="2880"/>
      </p:guideLst>
    </p:cSldViewPr>
  </p:slideViewPr>
  <p:notesTextViewPr>
    <p:cViewPr>
      <p:scale>
        <a:sx n="100" d="100"/>
        <a:sy n="100" d="100"/>
      </p:scale>
      <p:origin x="0" y="435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7DBCF-8EB5-450C-B2B5-CFA2E9B944F8}" type="datetimeFigureOut">
              <a:rPr lang="en-US" smtClean="0"/>
              <a:pPr/>
              <a:t>6/20/2012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B3671-ADB5-4202-86F4-8FB82A283F75}" type="slidenum">
              <a:rPr lang="en-US" smtClean="0"/>
              <a:pPr/>
              <a:t>‹#›</a:t>
            </a:fld>
            <a:endParaRPr lang="en-US" dirty="0"/>
          </a:p>
        </p:txBody>
      </p:sp>
    </p:spTree>
    <p:extLst>
      <p:ext uri="{BB962C8B-B14F-4D97-AF65-F5344CB8AC3E}">
        <p14:creationId xmlns:p14="http://schemas.microsoft.com/office/powerpoint/2010/main" val="31174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kwdpl.org/wihohio/vanl-eli.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Mary Elizabeth Bowser </a:t>
            </a:r>
            <a:br>
              <a:rPr lang="en-US" dirty="0" smtClean="0"/>
            </a:br>
            <a:r>
              <a:rPr lang="en-US" dirty="0" smtClean="0"/>
              <a:t/>
            </a:r>
            <a:br>
              <a:rPr lang="en-US" dirty="0" smtClean="0"/>
            </a:br>
            <a:r>
              <a:rPr lang="en-US" dirty="0" smtClean="0"/>
              <a:t/>
            </a:r>
            <a:br>
              <a:rPr lang="en-US" dirty="0" smtClean="0"/>
            </a:br>
            <a:r>
              <a:rPr lang="en-US" dirty="0" smtClean="0"/>
              <a:t>Photo provided by </a:t>
            </a:r>
            <a:br>
              <a:rPr lang="en-US" dirty="0" smtClean="0"/>
            </a:br>
            <a:r>
              <a:rPr lang="en-US" dirty="0" smtClean="0"/>
              <a:t>James A. Chambers </a:t>
            </a:r>
            <a:br>
              <a:rPr lang="en-US" dirty="0" smtClean="0"/>
            </a:br>
            <a:r>
              <a:rPr lang="en-US" dirty="0" smtClean="0"/>
              <a:t>U.S. Army </a:t>
            </a:r>
            <a:br>
              <a:rPr lang="en-US" dirty="0" smtClean="0"/>
            </a:br>
            <a:r>
              <a:rPr lang="en-US" dirty="0" smtClean="0"/>
              <a:t>Deputy, Office of the Chief, Military Intelligence NAME: Mary Elizabeth Bowser </a:t>
            </a:r>
          </a:p>
          <a:p>
            <a:r>
              <a:rPr lang="en-US" dirty="0" smtClean="0"/>
              <a:t>DATE OF BIRTH: 1839? </a:t>
            </a:r>
          </a:p>
          <a:p>
            <a:r>
              <a:rPr lang="en-US" dirty="0" smtClean="0"/>
              <a:t>PLACE OF BIRTH: Richmond, Virginia </a:t>
            </a:r>
          </a:p>
          <a:p>
            <a:r>
              <a:rPr lang="en-US" dirty="0" smtClean="0"/>
              <a:t>FAMILY BACKGROUND: Mary Elizabeth Bowser was born as a slave to owner John Van Lew, a wealthy hardware merchant. His daughter, Elizabeth, and her mother freed her father's slaves after his death in 1843 or 1851 (sources differ). Accounts record the Van Lew women buying members of their slaves' families from other owners, when they found out they were going to be sold, and then freeing them. Another former slave named Nelson went North with Mary after the Civil War; some sources believe this was her father. </a:t>
            </a:r>
          </a:p>
          <a:p>
            <a:r>
              <a:rPr lang="en-US" dirty="0" smtClean="0"/>
              <a:t>EDUCATION: Mary remained with the Van Lew family after she was freed and worked as a paid servant. Elizabeth sent Mary to the Quaker School for Negroes in Philadelphia in the late 1850s. </a:t>
            </a:r>
          </a:p>
          <a:p>
            <a:r>
              <a:rPr lang="en-US" dirty="0" smtClean="0"/>
              <a:t>ACCOMPLISHMENTS: After graduating, Mary returned to Richmond and married William or Wilson Bowser, a free Black man, on April 16, 1861 -- just days before the Civil War began. The ceremony was highly unusual because the church parishioners were primarily white. They settled down just outside Richmond, and Mary continued to work in the Van Lew house. </a:t>
            </a:r>
          </a:p>
          <a:p>
            <a:r>
              <a:rPr lang="en-US" dirty="0" smtClean="0"/>
              <a:t>After the war began, </a:t>
            </a:r>
            <a:r>
              <a:rPr lang="en-US" dirty="0" smtClean="0">
                <a:hlinkClick r:id="rId3"/>
              </a:rPr>
              <a:t>Elizabeth Van Lew</a:t>
            </a:r>
            <a:r>
              <a:rPr lang="en-US" dirty="0" smtClean="0"/>
              <a:t> asked Mary to help her in the elaborate spying system she had established in the Confederate capitol. Despite Elizabeth being a staunch abolitionist and loyal to the Union, she was a prominent member of Richmond because of her father's wealth and status. But her views and actions (attending to Union soldiers at Libby Prison with food and medicine, in particular) earned her the enmity of her community. Elizabeth used this to her advantage -- taking on a slightly crazy, muttering, slovenly personae that earned her the nickname "Crazy Bet" -- to cover up her serious efforts to help the Union. In addition to the industrious spying and aiding Union prisoners (while also gleaning information from the captives), Elizabeth also helped escaped prisoners by hiding them in a secret room in her mansion. She wrote her information in cipher code, hid the messages in the soles of servants' shoes or hollowed egg shells, then had the notes relayed to Union officers through several helpers and agents. </a:t>
            </a:r>
          </a:p>
          <a:p>
            <a:r>
              <a:rPr lang="en-US" dirty="0" smtClean="0"/>
              <a:t>Mary had considerable intelligence, as well as some acting skills. In order to get access to top-secret information, Mary became "Ellen Bond," a dim-witted, also slightly crazy, but able servant. Elizabeth had a friend take Mary along to help at functions held by Varina Davis, the wife of Confederate President Jefferson Davis. Mary proved herself well and was eventually taken on full-time, working in the Confederate White House until just before the end of the war. Of course, they assumed she was a slave. </a:t>
            </a:r>
          </a:p>
          <a:p>
            <a:r>
              <a:rPr lang="en-US" dirty="0" smtClean="0"/>
              <a:t>With the racial prejudice of the day, the assumption that slaves were illiterate and not intelligent, and the way slave servants were trained to seem invisible, Mary was able to glean considerable information simply by doing her job. While serving meals and cleaning up after, she overhead conversations about troop strategy and movement between the president and his advisors and military officers. Being literate, she was able to read letters and documents that were left out in the president's private study. She memorized everything word for word. Apparently President Davis came to realize there was a leak in the house, but did not suspect Mary until late in the war. </a:t>
            </a:r>
          </a:p>
          <a:p>
            <a:r>
              <a:rPr lang="en-US" dirty="0" smtClean="0"/>
              <a:t>Mary passed her information to either Elizabeth, whom she met occasionally at night near the Van Lew farm just outside Richmond, or Thomas McNiven, a reputable Richmond baker. With his business, both at the bakery itself and while making deliveries, he was able to receive and pass on secrets without suspicion. In his stops at the Davis household, Mary would greet him at the wagon and talk briefly. Just before he died in 1904, Thomas told his daughter Jeannette about these activities, and she in turn told her nephew, Robert </a:t>
            </a:r>
            <a:r>
              <a:rPr lang="en-US" dirty="0" err="1" smtClean="0"/>
              <a:t>Waitt</a:t>
            </a:r>
            <a:r>
              <a:rPr lang="en-US" dirty="0" smtClean="0"/>
              <a:t> Jr., who recorded them in 1952. According to Thomas, Mary was the source of the most crucial information available: </a:t>
            </a:r>
          </a:p>
          <a:p>
            <a:r>
              <a:rPr lang="en-US" dirty="0" smtClean="0"/>
              <a:t>"...as she was working right in the Davis home and had a photographic mind. Everything she saw on the Rebel president's desk, she could repeat word for word. Unlike most colored, she could read and write. She made a point of always coming out to my wagon when I made deliveries at the Davis' home to drop information." </a:t>
            </a:r>
          </a:p>
          <a:p>
            <a:r>
              <a:rPr lang="en-US" dirty="0" smtClean="0"/>
              <a:t>Toward the end of the war, suspicion finally did fall on Mary, although it is not known how or why. She fled in January 1865, but she attempted one last act as a Union spy and sympathizer. She tried to burn down the Confederate Capitol, but was unsuccessful. </a:t>
            </a:r>
          </a:p>
          <a:p>
            <a:r>
              <a:rPr lang="en-US" dirty="0" smtClean="0"/>
              <a:t>After the war, the federal government destroyed the records of Southern spy activities, to protect their lives -- including Mary, Elizabeth and Thomas. This is why details are missing in their stories. Several sources state that Mary recorded her spying activities in a diary, but family members inadvertently discarded it in 1952. Other sources say the family destroyed them on purpose because they were afraid they might fall into the wrong hands. And still other sources say the diary still exists, in the possession of a Black family that refuses to release it. Apparently, the Bowser family rarely discussed her work -- even among family members -- fearing retaliation from lingering Confederate </a:t>
            </a:r>
            <a:r>
              <a:rPr lang="en-US" dirty="0" err="1" smtClean="0"/>
              <a:t>sympathists</a:t>
            </a:r>
            <a:r>
              <a:rPr lang="en-US" dirty="0" smtClean="0"/>
              <a:t>, and given the political and social climate in the South. There is no record of Mary's life after the war, or her death. It is thought that she returned to the North (Philadelphia?). </a:t>
            </a:r>
          </a:p>
          <a:p>
            <a:r>
              <a:rPr lang="en-US" dirty="0" smtClean="0"/>
              <a:t>In 1995, the U.S. government honored Mary Elizabeth Bowser for her efforts by inducting her in the U.S. Army Military Intelligence Corps Hall of Fame in Fort Huachuca, Arizona. During the ceremony, her contribution was described thus: </a:t>
            </a:r>
          </a:p>
          <a:p>
            <a:r>
              <a:rPr lang="en-US" dirty="0" smtClean="0"/>
              <a:t>"Ms. Bowser certainly succeeded in a highly dangerous mission to the great benefit of the Union effort. She was one of the highest placed and most productive espionage agents of the Civil War. ... [Her information] greatly enhanced the Union's conduct of the war. ... Jefferson Davis never discovered the leak in his household staff, although he knew the Union somehow kept discovering Confederate plans."</a:t>
            </a:r>
          </a:p>
          <a:p>
            <a:r>
              <a:rPr lang="en-US" dirty="0" smtClean="0"/>
              <a:t>DATE OF DEATH: unknown </a:t>
            </a:r>
          </a:p>
          <a:p>
            <a:endParaRPr lang="en-US" dirty="0"/>
          </a:p>
        </p:txBody>
      </p:sp>
      <p:sp>
        <p:nvSpPr>
          <p:cNvPr id="4" name="Slide Number Placeholder 3"/>
          <p:cNvSpPr>
            <a:spLocks noGrp="1"/>
          </p:cNvSpPr>
          <p:nvPr>
            <p:ph type="sldNum" sz="quarter" idx="10"/>
          </p:nvPr>
        </p:nvSpPr>
        <p:spPr/>
        <p:txBody>
          <a:bodyPr/>
          <a:lstStyle/>
          <a:p>
            <a:fld id="{725B3671-ADB5-4202-86F4-8FB82A283F7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“Uncle Sam’s Thanksgiving Dinner” marks the highpoint of Nast’s Reconstruction-era idealism. By November 1869 the Fourteenth Amendment, which secures equal rights and citizenship to all Americans, was ratified. Congress had sent the Fifteenth Amendment, which forbade racial discrimination in voting rights, to the states and its ratification appeared certain. Although the Republican Party had absorbed a strong nativist element in the 1850s, its commitment to equality seemed to overshadow lingering nativism, a policy of protecting the interests of indigenous residents against immigrants. Two national symbols, Uncle Sam and Columbia, host all the peoples of the world who have been attracted to the United States by its promise of self-government and democracy. Germans, African Americans, Chinese, Native Americans, Germans, French, Spaniards: “Come one, come all,” Nast cheers at the lower left corner.</a:t>
            </a:r>
            <a:endParaRPr lang="en-US" dirty="0"/>
          </a:p>
        </p:txBody>
      </p:sp>
      <p:sp>
        <p:nvSpPr>
          <p:cNvPr id="4" name="Slide Number Placeholder 3"/>
          <p:cNvSpPr>
            <a:spLocks noGrp="1"/>
          </p:cNvSpPr>
          <p:nvPr>
            <p:ph type="sldNum" sz="quarter" idx="10"/>
          </p:nvPr>
        </p:nvSpPr>
        <p:spPr/>
        <p:txBody>
          <a:bodyPr/>
          <a:lstStyle/>
          <a:p>
            <a:fld id="{725B3671-ADB5-4202-86F4-8FB82A283F75}" type="slidenum">
              <a:rPr lang="en-US" smtClean="0"/>
              <a:pPr/>
              <a:t>4</a:t>
            </a:fld>
            <a:endParaRPr lang="en-US"/>
          </a:p>
        </p:txBody>
      </p:sp>
    </p:spTree>
    <p:extLst>
      <p:ext uri="{BB962C8B-B14F-4D97-AF65-F5344CB8AC3E}">
        <p14:creationId xmlns:p14="http://schemas.microsoft.com/office/powerpoint/2010/main" val="331483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3A5C5-1AEC-414F-8BCF-E9459349805E}" type="slidenum">
              <a:rPr lang="en-US"/>
              <a:pPr/>
              <a:t>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Susan B. Anthony and Elizabeth Cady Stanton, ca. 1870s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BA4E9A-8129-4E91-874B-48089B791F5B}" type="slidenum">
              <a:rPr lang="en-US" smtClean="0"/>
              <a:pPr/>
              <a:t>41</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NOTE THE BOTTOM CAPTION: FROM JOHN BULL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10B38-7A19-4614-B45C-674AA9FA9B25}" type="slidenum">
              <a:rPr lang="en-US"/>
              <a:pPr/>
              <a:t>47</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a:t>Acknowledging that women workers had special needs, welfare capitalists argued that they were able to protect and care for their female employees without state legislation that forced employers’ hands. Note the rest room’s decorative touches.  HOMEY.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8"/>
          <p:cNvSpPr>
            <a:spLocks noGrp="1" noChangeArrowheads="1"/>
          </p:cNvSpPr>
          <p:nvPr>
            <p:ph type="dt" sz="half" idx="10"/>
          </p:nvPr>
        </p:nvSpPr>
        <p:spPr>
          <a:ln/>
        </p:spPr>
        <p:txBody>
          <a:bodyPr/>
          <a:lstStyle>
            <a:lvl1pPr>
              <a:defRPr/>
            </a:lvl1pPr>
          </a:lstStyle>
          <a:p>
            <a:pPr>
              <a:defRPr/>
            </a:pPr>
            <a:endParaRPr lang="en-US" dirty="0"/>
          </a:p>
        </p:txBody>
      </p:sp>
      <p:sp>
        <p:nvSpPr>
          <p:cNvPr id="7" name="Rectangle 6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70"/>
          <p:cNvSpPr>
            <a:spLocks noGrp="1" noChangeArrowheads="1"/>
          </p:cNvSpPr>
          <p:nvPr>
            <p:ph type="sldNum" sz="quarter" idx="12"/>
          </p:nvPr>
        </p:nvSpPr>
        <p:spPr>
          <a:ln/>
        </p:spPr>
        <p:txBody>
          <a:bodyPr/>
          <a:lstStyle>
            <a:lvl1pPr>
              <a:defRPr/>
            </a:lvl1pPr>
          </a:lstStyle>
          <a:p>
            <a:pPr>
              <a:defRPr/>
            </a:pPr>
            <a:fld id="{2B761C46-0E80-41B3-A3BA-AACE3B1FCB3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AB0774-8274-48C0-A991-113A5B62916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15F07-B078-4C31-97DE-846B3BBD0837}"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EAC8AD-B51A-4C2A-BFB4-A25D00F7B25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15F07-B078-4C31-97DE-846B3BBD0837}" type="datetimeFigureOut">
              <a:rPr lang="en-US" smtClean="0"/>
              <a:pPr/>
              <a:t>6/20/2012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AC8AD-B51A-4C2A-BFB4-A25D00F7B2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mazon.com/gp/product/images/0393313727/ref=dp_image_z_0?ie=UTF8&amp;n=283155&amp;s=books"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amazon.com/gp/reader/080783307X/ref=sib_dp_p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artoons.osu.edu/nast/harpers.htm" TargetMode="External"/><Relationship Id="rId2" Type="http://schemas.openxmlformats.org/officeDocument/2006/relationships/hyperlink" Target="http://cartoons.osu.edu/nast/wood_engraving.htm"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2197"/>
            <a:ext cx="7772400" cy="1470025"/>
          </a:xfrm>
        </p:spPr>
        <p:txBody>
          <a:bodyPr>
            <a:normAutofit/>
          </a:bodyPr>
          <a:lstStyle/>
          <a:p>
            <a:r>
              <a:rPr lang="en-US" sz="2800" dirty="0" smtClean="0"/>
              <a:t>AIHE Summer Institute</a:t>
            </a:r>
            <a:br>
              <a:rPr lang="en-US" sz="2800" dirty="0" smtClean="0"/>
            </a:br>
            <a:r>
              <a:rPr lang="en-US" sz="2800" dirty="0" smtClean="0"/>
              <a:t>June 21, 2012</a:t>
            </a:r>
            <a:r>
              <a:rPr lang="en-US" sz="2800" dirty="0"/>
              <a:t/>
            </a:r>
            <a:br>
              <a:rPr lang="en-US" sz="2800" dirty="0"/>
            </a:br>
            <a:r>
              <a:rPr lang="en-US" sz="2800" dirty="0" smtClean="0"/>
              <a:t>Gender in Reconstruction America</a:t>
            </a:r>
            <a:endParaRPr lang="en-US" sz="2800" dirty="0"/>
          </a:p>
        </p:txBody>
      </p:sp>
      <p:sp>
        <p:nvSpPr>
          <p:cNvPr id="3" name="Subtitle 2"/>
          <p:cNvSpPr>
            <a:spLocks noGrp="1"/>
          </p:cNvSpPr>
          <p:nvPr>
            <p:ph type="subTitle" idx="1"/>
          </p:nvPr>
        </p:nvSpPr>
        <p:spPr>
          <a:xfrm>
            <a:off x="1295400" y="2858037"/>
            <a:ext cx="6477000" cy="3352800"/>
          </a:xfrm>
        </p:spPr>
        <p:txBody>
          <a:bodyPr>
            <a:normAutofit fontScale="40000" lnSpcReduction="20000"/>
          </a:bodyPr>
          <a:lstStyle/>
          <a:p>
            <a:r>
              <a:rPr lang="en-US" sz="3500" b="1" dirty="0">
                <a:solidFill>
                  <a:schemeClr val="tx1"/>
                </a:solidFill>
                <a:latin typeface="Times New Roman" pitchFamily="18" charset="0"/>
                <a:cs typeface="Times New Roman" pitchFamily="18" charset="0"/>
              </a:rPr>
              <a:t>Gender Matters: Civil War, Reconstruction, and the Making of the New South </a:t>
            </a:r>
            <a:r>
              <a:rPr lang="en-US" sz="3500" b="1" cap="all" dirty="0" smtClean="0">
                <a:solidFill>
                  <a:schemeClr val="tx1"/>
                </a:solidFill>
                <a:latin typeface="Times New Roman" pitchFamily="18" charset="0"/>
                <a:cs typeface="Times New Roman" pitchFamily="18" charset="0"/>
              </a:rPr>
              <a:t> </a:t>
            </a:r>
          </a:p>
          <a:p>
            <a:r>
              <a:rPr lang="en-US" sz="3500" b="1" cap="all" dirty="0" smtClean="0">
                <a:solidFill>
                  <a:schemeClr val="tx1"/>
                </a:solidFill>
                <a:latin typeface="Times New Roman" pitchFamily="18" charset="0"/>
                <a:cs typeface="Times New Roman" pitchFamily="18" charset="0"/>
              </a:rPr>
              <a:t>Leeann whites</a:t>
            </a:r>
            <a:endParaRPr lang="en-US" sz="3500" b="1" dirty="0">
              <a:solidFill>
                <a:schemeClr val="tx1"/>
              </a:solidFill>
              <a:latin typeface="Times New Roman" pitchFamily="18" charset="0"/>
              <a:cs typeface="Times New Roman" pitchFamily="18" charset="0"/>
            </a:endParaRPr>
          </a:p>
          <a:p>
            <a:r>
              <a:rPr lang="en-US" sz="3500" b="1" dirty="0" smtClean="0">
                <a:solidFill>
                  <a:schemeClr val="tx1"/>
                </a:solidFill>
                <a:latin typeface="Times New Roman" pitchFamily="18" charset="0"/>
                <a:cs typeface="Times New Roman" pitchFamily="18" charset="0"/>
              </a:rPr>
              <a:t> </a:t>
            </a:r>
            <a:endParaRPr lang="en-US" sz="3500" b="1" dirty="0">
              <a:solidFill>
                <a:schemeClr val="tx1"/>
              </a:solidFill>
              <a:latin typeface="Times New Roman" pitchFamily="18" charset="0"/>
              <a:cs typeface="Times New Roman" pitchFamily="18" charset="0"/>
            </a:endParaRPr>
          </a:p>
          <a:p>
            <a:r>
              <a:rPr lang="en-US" sz="3500" b="1" dirty="0">
                <a:solidFill>
                  <a:schemeClr val="tx1"/>
                </a:solidFill>
                <a:latin typeface="Times New Roman" pitchFamily="18" charset="0"/>
                <a:cs typeface="Times New Roman" pitchFamily="18" charset="0"/>
              </a:rPr>
              <a:t> </a:t>
            </a:r>
          </a:p>
          <a:p>
            <a:r>
              <a:rPr lang="en-US" sz="3500" b="1" dirty="0">
                <a:solidFill>
                  <a:schemeClr val="tx1"/>
                </a:solidFill>
                <a:latin typeface="Times New Roman" pitchFamily="18" charset="0"/>
                <a:cs typeface="Times New Roman" pitchFamily="18" charset="0"/>
              </a:rPr>
              <a:t>Battle Scars: Gender and Sexuality in the American Civil War </a:t>
            </a:r>
            <a:r>
              <a:rPr lang="en-US" sz="3500" b="1" cap="all" dirty="0" smtClean="0">
                <a:solidFill>
                  <a:schemeClr val="tx1"/>
                </a:solidFill>
                <a:latin typeface="Times New Roman" pitchFamily="18" charset="0"/>
                <a:cs typeface="Times New Roman" pitchFamily="18" charset="0"/>
              </a:rPr>
              <a:t> </a:t>
            </a:r>
            <a:endParaRPr lang="en-US" sz="3500" b="1" dirty="0">
              <a:solidFill>
                <a:schemeClr val="tx1"/>
              </a:solidFill>
              <a:latin typeface="Times New Roman" pitchFamily="18" charset="0"/>
              <a:cs typeface="Times New Roman" pitchFamily="18" charset="0"/>
            </a:endParaRPr>
          </a:p>
          <a:p>
            <a:r>
              <a:rPr lang="en-US" sz="3500" b="1" dirty="0" smtClean="0">
                <a:solidFill>
                  <a:schemeClr val="tx1"/>
                </a:solidFill>
                <a:latin typeface="Times New Roman" pitchFamily="18" charset="0"/>
                <a:cs typeface="Times New Roman" pitchFamily="18" charset="0"/>
              </a:rPr>
              <a:t>Catherine Clinton, Nina Silber, eds.</a:t>
            </a:r>
            <a:endParaRPr lang="en-US" sz="3500" b="1" dirty="0">
              <a:solidFill>
                <a:schemeClr val="tx1"/>
              </a:solidFill>
              <a:latin typeface="Times New Roman" pitchFamily="18" charset="0"/>
              <a:cs typeface="Times New Roman" pitchFamily="18" charset="0"/>
            </a:endParaRPr>
          </a:p>
          <a:p>
            <a:r>
              <a:rPr lang="en-US" sz="3500" b="1" dirty="0">
                <a:solidFill>
                  <a:schemeClr val="tx1"/>
                </a:solidFill>
                <a:latin typeface="Times New Roman" pitchFamily="18" charset="0"/>
                <a:cs typeface="Times New Roman" pitchFamily="18" charset="0"/>
              </a:rPr>
              <a:t> </a:t>
            </a:r>
          </a:p>
          <a:p>
            <a:r>
              <a:rPr lang="en-US" sz="3500" b="1" dirty="0">
                <a:solidFill>
                  <a:schemeClr val="tx1"/>
                </a:solidFill>
                <a:latin typeface="Times New Roman" pitchFamily="18" charset="0"/>
                <a:cs typeface="Times New Roman" pitchFamily="18" charset="0"/>
              </a:rPr>
              <a:t> </a:t>
            </a:r>
          </a:p>
          <a:p>
            <a:r>
              <a:rPr lang="en-US" sz="3500" b="1" dirty="0">
                <a:solidFill>
                  <a:schemeClr val="tx1"/>
                </a:solidFill>
                <a:latin typeface="Times New Roman" pitchFamily="18" charset="0"/>
                <a:cs typeface="Times New Roman" pitchFamily="18" charset="0"/>
              </a:rPr>
              <a:t>Divided Houses: Gender and the Civil War </a:t>
            </a:r>
            <a:endParaRPr lang="en-US" sz="3500" b="1" cap="all" dirty="0">
              <a:solidFill>
                <a:schemeClr val="tx1"/>
              </a:solidFill>
              <a:latin typeface="Times New Roman" pitchFamily="18" charset="0"/>
              <a:cs typeface="Times New Roman" pitchFamily="18" charset="0"/>
            </a:endParaRPr>
          </a:p>
          <a:p>
            <a:r>
              <a:rPr lang="en-US" sz="3500" b="1" dirty="0">
                <a:solidFill>
                  <a:schemeClr val="tx1"/>
                </a:solidFill>
                <a:latin typeface="Times New Roman" pitchFamily="18" charset="0"/>
                <a:cs typeface="Times New Roman" pitchFamily="18" charset="0"/>
              </a:rPr>
              <a:t>  Catherine Clinton, Nina </a:t>
            </a:r>
            <a:r>
              <a:rPr lang="en-US" sz="3500" b="1" dirty="0" smtClean="0">
                <a:solidFill>
                  <a:schemeClr val="tx1"/>
                </a:solidFill>
                <a:latin typeface="Times New Roman" pitchFamily="18" charset="0"/>
                <a:cs typeface="Times New Roman" pitchFamily="18" charset="0"/>
              </a:rPr>
              <a:t>Silber </a:t>
            </a:r>
          </a:p>
          <a:p>
            <a:endParaRPr lang="en-US" sz="3500" b="1" dirty="0">
              <a:solidFill>
                <a:schemeClr val="tx1"/>
              </a:solidFill>
              <a:latin typeface="Times New Roman" pitchFamily="18" charset="0"/>
              <a:cs typeface="Times New Roman" pitchFamily="18" charset="0"/>
            </a:endParaRPr>
          </a:p>
          <a:p>
            <a:r>
              <a:rPr lang="en-US" sz="3500" b="1" dirty="0">
                <a:solidFill>
                  <a:schemeClr val="tx1"/>
                </a:solidFill>
                <a:latin typeface="Times New Roman" pitchFamily="18" charset="0"/>
                <a:cs typeface="Times New Roman" pitchFamily="18" charset="0"/>
              </a:rPr>
              <a:t> </a:t>
            </a:r>
          </a:p>
          <a:p>
            <a:r>
              <a:rPr lang="en-US" sz="3500" b="1" dirty="0">
                <a:solidFill>
                  <a:schemeClr val="tx1"/>
                </a:solidFill>
                <a:latin typeface="Times New Roman" pitchFamily="18" charset="0"/>
                <a:cs typeface="Times New Roman" pitchFamily="18" charset="0"/>
              </a:rPr>
              <a:t>Yankee Women: Gender Battles in the Civil War   </a:t>
            </a:r>
            <a:endParaRPr lang="en-US" sz="3500" b="1" dirty="0" smtClean="0">
              <a:solidFill>
                <a:schemeClr val="tx1"/>
              </a:solidFill>
              <a:latin typeface="Times New Roman" pitchFamily="18" charset="0"/>
              <a:cs typeface="Times New Roman" pitchFamily="18" charset="0"/>
            </a:endParaRPr>
          </a:p>
          <a:p>
            <a:r>
              <a:rPr lang="en-US" sz="3500" b="1" dirty="0" smtClean="0">
                <a:solidFill>
                  <a:schemeClr val="tx1"/>
                </a:solidFill>
                <a:latin typeface="Times New Roman" pitchFamily="18" charset="0"/>
                <a:cs typeface="Times New Roman" pitchFamily="18" charset="0"/>
              </a:rPr>
              <a:t>Elizabeth Leonard</a:t>
            </a:r>
            <a:endParaRPr lang="en-US" sz="3500" b="1" dirty="0">
              <a:solidFill>
                <a:schemeClr val="tx1"/>
              </a:solidFill>
              <a:latin typeface="Times New Roman" pitchFamily="18" charset="0"/>
              <a:cs typeface="Times New Roman" pitchFamily="18" charset="0"/>
            </a:endParaRPr>
          </a:p>
          <a:p>
            <a:r>
              <a:rPr lang="en-US" dirty="0" smtClean="0"/>
              <a:t> </a:t>
            </a:r>
            <a:endParaRPr lang="en-US" dirty="0"/>
          </a:p>
          <a:p>
            <a:endParaRPr lang="en-US" dirty="0"/>
          </a:p>
        </p:txBody>
      </p:sp>
      <p:pic>
        <p:nvPicPr>
          <p:cNvPr id="1026" name="Picture 2" descr="Yankee Women: Gender Battles in the Civil W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8976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my at Home: Women and the Civil War on the Northern Home Front (Civil War Americ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1000"/>
            <a:ext cx="316230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Schism</a:t>
            </a:r>
            <a:br>
              <a:rPr lang="en-US" dirty="0" smtClean="0"/>
            </a:br>
            <a:r>
              <a:rPr lang="en-US" dirty="0" smtClean="0"/>
              <a:t>(1869)</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76400" y="1752600"/>
            <a:ext cx="2993922" cy="3657600"/>
          </a:xfrm>
          <a:prstGeom prst="rect">
            <a:avLst/>
          </a:prstGeom>
          <a:noFill/>
          <a:ln w="9525">
            <a:noFill/>
            <a:miter lim="800000"/>
            <a:headEnd/>
            <a:tailEnd/>
          </a:ln>
        </p:spPr>
      </p:pic>
      <p:sp>
        <p:nvSpPr>
          <p:cNvPr id="5" name="TextBox 4"/>
          <p:cNvSpPr txBox="1"/>
          <p:nvPr/>
        </p:nvSpPr>
        <p:spPr>
          <a:xfrm>
            <a:off x="990600" y="5715000"/>
            <a:ext cx="2590800" cy="523220"/>
          </a:xfrm>
          <a:prstGeom prst="rect">
            <a:avLst/>
          </a:prstGeom>
          <a:noFill/>
        </p:spPr>
        <p:txBody>
          <a:bodyPr wrap="square" rtlCol="0">
            <a:spAutoFit/>
          </a:bodyPr>
          <a:lstStyle/>
          <a:p>
            <a:pPr algn="ctr"/>
            <a:r>
              <a:rPr lang="en-US" sz="2800" dirty="0" err="1" smtClean="0"/>
              <a:t>NAWSA</a:t>
            </a:r>
            <a:endParaRPr lang="en-US" sz="2800" dirty="0"/>
          </a:p>
        </p:txBody>
      </p:sp>
      <p:pic>
        <p:nvPicPr>
          <p:cNvPr id="2051" name="Picture 3"/>
          <p:cNvPicPr>
            <a:picLocks noChangeAspect="1" noChangeArrowheads="1"/>
          </p:cNvPicPr>
          <p:nvPr/>
        </p:nvPicPr>
        <p:blipFill>
          <a:blip r:embed="rId3" cstate="print"/>
          <a:srcRect/>
          <a:stretch>
            <a:fillRect/>
          </a:stretch>
        </p:blipFill>
        <p:spPr bwMode="auto">
          <a:xfrm>
            <a:off x="4648200" y="1752600"/>
            <a:ext cx="3311405" cy="3657600"/>
          </a:xfrm>
          <a:prstGeom prst="rect">
            <a:avLst/>
          </a:prstGeom>
          <a:noFill/>
          <a:ln w="9525">
            <a:noFill/>
            <a:miter lim="800000"/>
            <a:headEnd/>
            <a:tailEnd/>
          </a:ln>
        </p:spPr>
      </p:pic>
      <p:sp>
        <p:nvSpPr>
          <p:cNvPr id="8" name="TextBox 7"/>
          <p:cNvSpPr txBox="1"/>
          <p:nvPr/>
        </p:nvSpPr>
        <p:spPr>
          <a:xfrm>
            <a:off x="5867400" y="5715000"/>
            <a:ext cx="1290738" cy="523220"/>
          </a:xfrm>
          <a:prstGeom prst="rect">
            <a:avLst/>
          </a:prstGeom>
          <a:noFill/>
        </p:spPr>
        <p:txBody>
          <a:bodyPr wrap="none" rtlCol="0">
            <a:spAutoFit/>
          </a:bodyPr>
          <a:lstStyle/>
          <a:p>
            <a:r>
              <a:rPr lang="en-US" sz="2800" dirty="0" err="1" smtClean="0"/>
              <a:t>AWSA</a:t>
            </a:r>
            <a:endParaRPr lang="en-US" sz="2800" dirty="0"/>
          </a:p>
        </p:txBody>
      </p:sp>
    </p:spTree>
    <p:extLst>
      <p:ext uri="{BB962C8B-B14F-4D97-AF65-F5344CB8AC3E}">
        <p14:creationId xmlns:p14="http://schemas.microsoft.com/office/powerpoint/2010/main" val="20817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2050"/>
                                        </p:tgtEl>
                                        <p:attrNameLst>
                                          <p:attrName>style.color</p:attrName>
                                        </p:attrNameLst>
                                      </p:cBhvr>
                                      <p:to>
                                        <a:schemeClr val="accent2"/>
                                      </p:to>
                                    </p:animClr>
                                    <p:animClr clrSpc="rgb" dir="cw">
                                      <p:cBhvr>
                                        <p:cTn id="7" dur="200" fill="hold"/>
                                        <p:tgtEl>
                                          <p:spTgt spid="2050"/>
                                        </p:tgtEl>
                                        <p:attrNameLst>
                                          <p:attrName>fillcolor</p:attrName>
                                        </p:attrNameLst>
                                      </p:cBhvr>
                                      <p:to>
                                        <a:schemeClr val="accent2"/>
                                      </p:to>
                                    </p:animClr>
                                    <p:set>
                                      <p:cBhvr>
                                        <p:cTn id="8" dur="200" fill="hold"/>
                                        <p:tgtEl>
                                          <p:spTgt spid="2050"/>
                                        </p:tgtEl>
                                        <p:attrNameLst>
                                          <p:attrName>fill.type</p:attrName>
                                        </p:attrNameLst>
                                      </p:cBhvr>
                                      <p:to>
                                        <p:strVal val="solid"/>
                                      </p:to>
                                    </p:set>
                                    <p:set>
                                      <p:cBhvr>
                                        <p:cTn id="9" dur="200" fill="hold"/>
                                        <p:tgtEl>
                                          <p:spTgt spid="2050"/>
                                        </p:tgtEl>
                                        <p:attrNameLst>
                                          <p:attrName>fill.on</p:attrName>
                                        </p:attrNameLst>
                                      </p:cBhvr>
                                      <p:to>
                                        <p:strVal val="true"/>
                                      </p:to>
                                    </p:set>
                                    <p:animRot by="120000">
                                      <p:cBhvr>
                                        <p:cTn id="10" dur="200" fill="hold">
                                          <p:stCondLst>
                                            <p:cond delay="0"/>
                                          </p:stCondLst>
                                        </p:cTn>
                                        <p:tgtEl>
                                          <p:spTgt spid="2050"/>
                                        </p:tgtEl>
                                        <p:attrNameLst>
                                          <p:attrName>r</p:attrName>
                                        </p:attrNameLst>
                                      </p:cBhvr>
                                    </p:animRot>
                                    <p:animRot by="-240000">
                                      <p:cBhvr>
                                        <p:cTn id="11" dur="400" fill="hold">
                                          <p:stCondLst>
                                            <p:cond delay="400"/>
                                          </p:stCondLst>
                                        </p:cTn>
                                        <p:tgtEl>
                                          <p:spTgt spid="2050"/>
                                        </p:tgtEl>
                                        <p:attrNameLst>
                                          <p:attrName>r</p:attrName>
                                        </p:attrNameLst>
                                      </p:cBhvr>
                                    </p:animRot>
                                    <p:animRot by="240000">
                                      <p:cBhvr>
                                        <p:cTn id="12" dur="400" fill="hold">
                                          <p:stCondLst>
                                            <p:cond delay="800"/>
                                          </p:stCondLst>
                                        </p:cTn>
                                        <p:tgtEl>
                                          <p:spTgt spid="2050"/>
                                        </p:tgtEl>
                                        <p:attrNameLst>
                                          <p:attrName>r</p:attrName>
                                        </p:attrNameLst>
                                      </p:cBhvr>
                                    </p:animRot>
                                    <p:animRot by="-240000">
                                      <p:cBhvr>
                                        <p:cTn id="13" dur="400" fill="hold">
                                          <p:stCondLst>
                                            <p:cond delay="1200"/>
                                          </p:stCondLst>
                                        </p:cTn>
                                        <p:tgtEl>
                                          <p:spTgt spid="2050"/>
                                        </p:tgtEl>
                                        <p:attrNameLst>
                                          <p:attrName>r</p:attrName>
                                        </p:attrNameLst>
                                      </p:cBhvr>
                                    </p:animRot>
                                    <p:animRot by="120000">
                                      <p:cBhvr>
                                        <p:cTn id="14" dur="400" fill="hold">
                                          <p:stCondLst>
                                            <p:cond delay="1600"/>
                                          </p:stCondLst>
                                        </p:cTn>
                                        <p:tgtEl>
                                          <p:spTgt spid="205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dir="cw">
                                      <p:cBhvr override="childStyle">
                                        <p:cTn id="18" dur="200" fill="hold"/>
                                        <p:tgtEl>
                                          <p:spTgt spid="2051"/>
                                        </p:tgtEl>
                                        <p:attrNameLst>
                                          <p:attrName>style.color</p:attrName>
                                        </p:attrNameLst>
                                      </p:cBhvr>
                                      <p:to>
                                        <a:schemeClr val="accent2"/>
                                      </p:to>
                                    </p:animClr>
                                    <p:animClr clrSpc="rgb" dir="cw">
                                      <p:cBhvr>
                                        <p:cTn id="19" dur="200" fill="hold"/>
                                        <p:tgtEl>
                                          <p:spTgt spid="2051"/>
                                        </p:tgtEl>
                                        <p:attrNameLst>
                                          <p:attrName>fillcolor</p:attrName>
                                        </p:attrNameLst>
                                      </p:cBhvr>
                                      <p:to>
                                        <a:schemeClr val="accent2"/>
                                      </p:to>
                                    </p:animClr>
                                    <p:set>
                                      <p:cBhvr>
                                        <p:cTn id="20" dur="200" fill="hold"/>
                                        <p:tgtEl>
                                          <p:spTgt spid="2051"/>
                                        </p:tgtEl>
                                        <p:attrNameLst>
                                          <p:attrName>fill.type</p:attrName>
                                        </p:attrNameLst>
                                      </p:cBhvr>
                                      <p:to>
                                        <p:strVal val="solid"/>
                                      </p:to>
                                    </p:set>
                                    <p:set>
                                      <p:cBhvr>
                                        <p:cTn id="21" dur="200" fill="hold"/>
                                        <p:tgtEl>
                                          <p:spTgt spid="2051"/>
                                        </p:tgtEl>
                                        <p:attrNameLst>
                                          <p:attrName>fill.on</p:attrName>
                                        </p:attrNameLst>
                                      </p:cBhvr>
                                      <p:to>
                                        <p:strVal val="true"/>
                                      </p:to>
                                    </p:set>
                                    <p:animRot by="120000">
                                      <p:cBhvr>
                                        <p:cTn id="22" dur="200" fill="hold">
                                          <p:stCondLst>
                                            <p:cond delay="0"/>
                                          </p:stCondLst>
                                        </p:cTn>
                                        <p:tgtEl>
                                          <p:spTgt spid="2051"/>
                                        </p:tgtEl>
                                        <p:attrNameLst>
                                          <p:attrName>r</p:attrName>
                                        </p:attrNameLst>
                                      </p:cBhvr>
                                    </p:animRot>
                                    <p:animRot by="-240000">
                                      <p:cBhvr>
                                        <p:cTn id="23" dur="400" fill="hold">
                                          <p:stCondLst>
                                            <p:cond delay="400"/>
                                          </p:stCondLst>
                                        </p:cTn>
                                        <p:tgtEl>
                                          <p:spTgt spid="2051"/>
                                        </p:tgtEl>
                                        <p:attrNameLst>
                                          <p:attrName>r</p:attrName>
                                        </p:attrNameLst>
                                      </p:cBhvr>
                                    </p:animRot>
                                    <p:animRot by="240000">
                                      <p:cBhvr>
                                        <p:cTn id="24" dur="400" fill="hold">
                                          <p:stCondLst>
                                            <p:cond delay="800"/>
                                          </p:stCondLst>
                                        </p:cTn>
                                        <p:tgtEl>
                                          <p:spTgt spid="2051"/>
                                        </p:tgtEl>
                                        <p:attrNameLst>
                                          <p:attrName>r</p:attrName>
                                        </p:attrNameLst>
                                      </p:cBhvr>
                                    </p:animRot>
                                    <p:animRot by="-240000">
                                      <p:cBhvr>
                                        <p:cTn id="25" dur="400" fill="hold">
                                          <p:stCondLst>
                                            <p:cond delay="1200"/>
                                          </p:stCondLst>
                                        </p:cTn>
                                        <p:tgtEl>
                                          <p:spTgt spid="2051"/>
                                        </p:tgtEl>
                                        <p:attrNameLst>
                                          <p:attrName>r</p:attrName>
                                        </p:attrNameLst>
                                      </p:cBhvr>
                                    </p:animRot>
                                    <p:animRot by="120000">
                                      <p:cBhvr>
                                        <p:cTn id="26" dur="400" fill="hold">
                                          <p:stCondLst>
                                            <p:cond delay="16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39762"/>
          </a:xfrm>
        </p:spPr>
        <p:txBody>
          <a:bodyPr>
            <a:normAutofit fontScale="90000"/>
          </a:bodyPr>
          <a:lstStyle/>
          <a:p>
            <a:r>
              <a:rPr lang="en-US" dirty="0" smtClean="0"/>
              <a:t>Susan B. Anthony votes in 1872 presidential election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law.umkc.edu/faculty/projects/ftrials/anthony/votingske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3962400" cy="2628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aw.umkc.edu/faculty/projects/ftrials/anthony/sbaresi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37523"/>
            <a:ext cx="3048000" cy="25797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aw.umkc.edu/faculty/projects/ftrials/anthony/courth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271" y="4337523"/>
            <a:ext cx="31718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59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3000" y="609600"/>
            <a:ext cx="7239000" cy="1077218"/>
          </a:xfrm>
          <a:prstGeom prst="rect">
            <a:avLst/>
          </a:prstGeom>
        </p:spPr>
        <p:txBody>
          <a:bodyPr wrap="square">
            <a:spAutoFit/>
          </a:bodyPr>
          <a:lstStyle/>
          <a:p>
            <a:r>
              <a:rPr lang="en-US" sz="3200" b="1" dirty="0"/>
              <a:t>Pre-trial tour:  "Is it a Crime for a Citizen of the United States to Vote?"</a:t>
            </a:r>
          </a:p>
        </p:txBody>
      </p:sp>
      <p:pic>
        <p:nvPicPr>
          <p:cNvPr id="5" name="Picture 2" descr="http://www.law.umkc.edu/faculty/projects/ftrials/anthony/carto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24884"/>
            <a:ext cx="38290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03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U.S. v. Susan B. Anthony</a:t>
            </a:r>
            <a:br>
              <a:rPr lang="en-US" dirty="0" smtClean="0"/>
            </a:br>
            <a:r>
              <a:rPr lang="en-US" dirty="0" smtClean="0"/>
              <a:t>June 1873</a:t>
            </a:r>
            <a:endParaRPr lang="en-US" dirty="0"/>
          </a:p>
        </p:txBody>
      </p:sp>
      <p:sp>
        <p:nvSpPr>
          <p:cNvPr id="6" name="Content Placeholder 5"/>
          <p:cNvSpPr>
            <a:spLocks noGrp="1"/>
          </p:cNvSpPr>
          <p:nvPr>
            <p:ph sz="half" idx="2"/>
          </p:nvPr>
        </p:nvSpPr>
        <p:spPr>
          <a:xfrm>
            <a:off x="3733800" y="1295400"/>
            <a:ext cx="4038600" cy="4525963"/>
          </a:xfrm>
        </p:spPr>
        <p:txBody>
          <a:bodyPr>
            <a:normAutofit fontScale="92500"/>
          </a:bodyPr>
          <a:lstStyle/>
          <a:p>
            <a:pPr>
              <a:buNone/>
            </a:pPr>
            <a:endParaRPr lang="en-US" dirty="0" smtClean="0"/>
          </a:p>
          <a:p>
            <a:pPr>
              <a:buNone/>
            </a:pPr>
            <a:r>
              <a:rPr lang="en-US" dirty="0" smtClean="0"/>
              <a:t>14</a:t>
            </a:r>
            <a:r>
              <a:rPr lang="en-US" baseline="30000" dirty="0" smtClean="0"/>
              <a:t>th</a:t>
            </a:r>
            <a:r>
              <a:rPr lang="en-US" dirty="0" smtClean="0"/>
              <a:t> amendment prohibited states from denying ”the privileges and immunities of citizens of the United States”</a:t>
            </a:r>
          </a:p>
          <a:p>
            <a:pPr>
              <a:buNone/>
            </a:pPr>
            <a:r>
              <a:rPr lang="en-US" dirty="0"/>
              <a:t>15</a:t>
            </a:r>
            <a:r>
              <a:rPr lang="en-US" baseline="30000" dirty="0"/>
              <a:t>th</a:t>
            </a:r>
            <a:r>
              <a:rPr lang="en-US" dirty="0"/>
              <a:t> Amendment recognized and protected “right of citizens of the United States to vote”</a:t>
            </a:r>
          </a:p>
          <a:p>
            <a:pPr>
              <a:buNone/>
            </a:pP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762000" y="1600200"/>
            <a:ext cx="2526399" cy="3276600"/>
          </a:xfrm>
          <a:prstGeom prst="rect">
            <a:avLst/>
          </a:prstGeom>
          <a:noFill/>
          <a:ln w="9525">
            <a:noFill/>
            <a:miter lim="800000"/>
            <a:headEnd/>
            <a:tailEnd/>
          </a:ln>
        </p:spPr>
      </p:pic>
    </p:spTree>
    <p:extLst>
      <p:ext uri="{BB962C8B-B14F-4D97-AF65-F5344CB8AC3E}">
        <p14:creationId xmlns:p14="http://schemas.microsoft.com/office/powerpoint/2010/main" val="2357363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Reenactment Exercise</a:t>
            </a:r>
            <a:endParaRPr lang="en-US" dirty="0"/>
          </a:p>
        </p:txBody>
      </p:sp>
      <p:sp>
        <p:nvSpPr>
          <p:cNvPr id="3" name="Content Placeholder 2"/>
          <p:cNvSpPr>
            <a:spLocks noGrp="1"/>
          </p:cNvSpPr>
          <p:nvPr>
            <p:ph sz="half" idx="1"/>
          </p:nvPr>
        </p:nvSpPr>
        <p:spPr/>
        <p:txBody>
          <a:bodyPr/>
          <a:lstStyle/>
          <a:p>
            <a:r>
              <a:rPr lang="en-US" dirty="0" smtClean="0"/>
              <a:t>Trial transcript</a:t>
            </a:r>
            <a:endParaRPr lang="en-US" dirty="0"/>
          </a:p>
        </p:txBody>
      </p:sp>
      <p:sp>
        <p:nvSpPr>
          <p:cNvPr id="4" name="Content Placeholder 3"/>
          <p:cNvSpPr>
            <a:spLocks noGrp="1"/>
          </p:cNvSpPr>
          <p:nvPr>
            <p:ph sz="half" idx="2"/>
          </p:nvPr>
        </p:nvSpPr>
        <p:spPr/>
        <p:txBody>
          <a:bodyPr/>
          <a:lstStyle/>
          <a:p>
            <a:r>
              <a:rPr lang="en-US" dirty="0" smtClean="0"/>
              <a:t>Sentencing</a:t>
            </a:r>
            <a:endParaRPr lang="en-US" dirty="0"/>
          </a:p>
        </p:txBody>
      </p:sp>
      <p:pic>
        <p:nvPicPr>
          <p:cNvPr id="3078" name="Picture 6" descr="http://www.law.umkc.edu/faculty/projects/ftrials/anthony/sbatrial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1"/>
            <a:ext cx="4494726" cy="45537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law2.umkc.edu/faculty/projects/ftrials/anthony/trialsma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2895600" cy="46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4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Post-trial Statement</a:t>
            </a:r>
            <a:endParaRPr lang="en-US" dirty="0"/>
          </a:p>
        </p:txBody>
      </p:sp>
      <p:sp>
        <p:nvSpPr>
          <p:cNvPr id="4" name="Content Placeholder 3"/>
          <p:cNvSpPr>
            <a:spLocks noGrp="1"/>
          </p:cNvSpPr>
          <p:nvPr>
            <p:ph sz="half" idx="2"/>
          </p:nvPr>
        </p:nvSpPr>
        <p:spPr>
          <a:xfrm>
            <a:off x="3733800" y="1066800"/>
            <a:ext cx="4876800" cy="5592763"/>
          </a:xfrm>
        </p:spPr>
        <p:txBody>
          <a:bodyPr/>
          <a:lstStyle/>
          <a:p>
            <a:pPr>
              <a:buNone/>
            </a:pPr>
            <a:endParaRPr lang="en-US" dirty="0" smtClean="0"/>
          </a:p>
          <a:p>
            <a:pPr>
              <a:buNone/>
            </a:pPr>
            <a:r>
              <a:rPr lang="en-US" dirty="0" smtClean="0"/>
              <a:t>Your guilty verdict has “robbed me of the fundamental privilege of citizenship, I am degraded from the status of a citizen to that of a subject…my sex are …doomed to political subjection under this so-called form of government.”</a:t>
            </a:r>
          </a:p>
          <a:p>
            <a:pPr>
              <a:buNone/>
            </a:pPr>
            <a:endParaRPr lang="en-US" dirty="0" smtClean="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914400" y="1752600"/>
            <a:ext cx="2181225" cy="2828925"/>
          </a:xfrm>
          <a:prstGeom prst="rect">
            <a:avLst/>
          </a:prstGeom>
          <a:noFill/>
          <a:ln w="9525">
            <a:noFill/>
            <a:miter lim="800000"/>
            <a:headEnd/>
            <a:tailEnd/>
          </a:ln>
        </p:spPr>
      </p:pic>
    </p:spTree>
    <p:extLst>
      <p:ext uri="{BB962C8B-B14F-4D97-AF65-F5344CB8AC3E}">
        <p14:creationId xmlns:p14="http://schemas.microsoft.com/office/powerpoint/2010/main" val="605318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Minor v. </a:t>
            </a:r>
            <a:r>
              <a:rPr lang="en-US" dirty="0" err="1" smtClean="0"/>
              <a:t>Happersett</a:t>
            </a:r>
            <a:r>
              <a:rPr lang="en-US" dirty="0" smtClean="0"/>
              <a:t/>
            </a:r>
            <a:br>
              <a:rPr lang="en-US" dirty="0" smtClean="0"/>
            </a:br>
            <a:r>
              <a:rPr lang="en-US" dirty="0" smtClean="0"/>
              <a:t>(1875)</a:t>
            </a:r>
            <a:endParaRPr lang="en-US" dirty="0"/>
          </a:p>
        </p:txBody>
      </p:sp>
      <p:sp>
        <p:nvSpPr>
          <p:cNvPr id="5" name="Content Placeholder 4"/>
          <p:cNvSpPr>
            <a:spLocks noGrp="1"/>
          </p:cNvSpPr>
          <p:nvPr>
            <p:ph sz="half" idx="2"/>
          </p:nvPr>
        </p:nvSpPr>
        <p:spPr>
          <a:xfrm>
            <a:off x="3886200" y="1524000"/>
            <a:ext cx="4800600" cy="5029200"/>
          </a:xfrm>
        </p:spPr>
        <p:txBody>
          <a:bodyPr>
            <a:normAutofit/>
          </a:bodyPr>
          <a:lstStyle/>
          <a:p>
            <a:r>
              <a:rPr lang="en-US" dirty="0" smtClean="0"/>
              <a:t>women are citizens of the United States</a:t>
            </a:r>
          </a:p>
          <a:p>
            <a:r>
              <a:rPr lang="en-US" dirty="0" smtClean="0"/>
              <a:t> the right to vote is not a "necessary privilege and immunity" to which all citizens are entitled </a:t>
            </a:r>
          </a:p>
          <a:p>
            <a:r>
              <a:rPr lang="en-US" dirty="0" smtClean="0"/>
              <a:t>the Fourteenth Amendment did not add the right of suffrage to citizenship privileges </a:t>
            </a:r>
            <a:endParaRPr lang="en-US" dirty="0"/>
          </a:p>
        </p:txBody>
      </p:sp>
      <p:pic>
        <p:nvPicPr>
          <p:cNvPr id="18434" name="Picture 2"/>
          <p:cNvPicPr>
            <a:picLocks noGrp="1" noChangeAspect="1" noChangeArrowheads="1"/>
          </p:cNvPicPr>
          <p:nvPr>
            <p:ph sz="half" idx="1"/>
          </p:nvPr>
        </p:nvPicPr>
        <p:blipFill>
          <a:blip r:embed="rId2" cstate="print"/>
          <a:srcRect/>
          <a:stretch>
            <a:fillRect/>
          </a:stretch>
        </p:blipFill>
        <p:spPr bwMode="auto">
          <a:xfrm>
            <a:off x="533400" y="1676400"/>
            <a:ext cx="2918539" cy="3931920"/>
          </a:xfrm>
          <a:prstGeom prst="rect">
            <a:avLst/>
          </a:prstGeom>
          <a:noFill/>
          <a:ln w="9525">
            <a:noFill/>
            <a:miter lim="800000"/>
            <a:headEnd/>
            <a:tailEnd/>
          </a:ln>
        </p:spPr>
      </p:pic>
    </p:spTree>
    <p:extLst>
      <p:ext uri="{BB962C8B-B14F-4D97-AF65-F5344CB8AC3E}">
        <p14:creationId xmlns:p14="http://schemas.microsoft.com/office/powerpoint/2010/main" val="10243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Centennial Celebration, 1876, Philadelphia</a:t>
            </a:r>
            <a:br>
              <a:rPr lang="en-US" sz="2400" dirty="0" smtClean="0"/>
            </a:br>
            <a:r>
              <a:rPr lang="en-US" sz="2400" dirty="0" smtClean="0"/>
              <a:t>The Women’s Centennial Agenda,</a:t>
            </a:r>
            <a:br>
              <a:rPr lang="en-US" sz="2400" dirty="0" smtClean="0"/>
            </a:br>
            <a:r>
              <a:rPr lang="en-US" sz="2400" dirty="0" smtClean="0"/>
              <a:t>EC Stanton; Susan B. Anthony</a:t>
            </a:r>
            <a:endParaRPr lang="en-US" sz="2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http://www.bc.edu/bc_org/avp/cas/fnart/fa267/1876/1876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24" y="2438400"/>
            <a:ext cx="7149802" cy="44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54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History of Woman Suffrage</a:t>
            </a:r>
            <a:r>
              <a:rPr lang="en-US" sz="3200" dirty="0" smtClean="0"/>
              <a:t>,</a:t>
            </a:r>
            <a:br>
              <a:rPr lang="en-US" sz="3200" dirty="0" smtClean="0"/>
            </a:br>
            <a:r>
              <a:rPr lang="en-US" sz="2400" dirty="0" smtClean="0"/>
              <a:t>Stanton, Anthony, and Matilda Gage, 1881-</a:t>
            </a:r>
            <a:endParaRPr lang="en-US" sz="2400" dirty="0"/>
          </a:p>
        </p:txBody>
      </p:sp>
      <p:sp>
        <p:nvSpPr>
          <p:cNvPr id="3" name="Content Placeholder 2"/>
          <p:cNvSpPr>
            <a:spLocks noGrp="1"/>
          </p:cNvSpPr>
          <p:nvPr>
            <p:ph sz="half" idx="1"/>
          </p:nvPr>
        </p:nvSpPr>
        <p:spPr/>
        <p:txBody>
          <a:bodyPr/>
          <a:lstStyle/>
          <a:p>
            <a:pPr>
              <a:buNone/>
            </a:pPr>
            <a:r>
              <a:rPr lang="en-US" dirty="0" smtClean="0"/>
              <a:t>Multivolume history places Stanton, Anthony, and suffrage at the center of story of women’s rights</a:t>
            </a:r>
          </a:p>
          <a:p>
            <a:pPr>
              <a:buNone/>
            </a:pPr>
            <a:endParaRPr lang="en-US" dirty="0" smtClean="0"/>
          </a:p>
          <a:p>
            <a:pPr>
              <a:buNone/>
            </a:pPr>
            <a:r>
              <a:rPr lang="en-US" dirty="0" smtClean="0"/>
              <a:t>Only Sojourner Truth gets a reference</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105400" y="1752600"/>
            <a:ext cx="2993922" cy="3657600"/>
          </a:xfrm>
          <a:prstGeom prst="rect">
            <a:avLst/>
          </a:prstGeom>
          <a:noFill/>
          <a:ln w="9525">
            <a:noFill/>
            <a:miter lim="800000"/>
            <a:headEnd/>
            <a:tailEnd/>
          </a:ln>
        </p:spPr>
      </p:pic>
    </p:spTree>
    <p:extLst>
      <p:ext uri="{BB962C8B-B14F-4D97-AF65-F5344CB8AC3E}">
        <p14:creationId xmlns:p14="http://schemas.microsoft.com/office/powerpoint/2010/main" val="40692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Women of color and </a:t>
            </a:r>
            <a:br>
              <a:rPr lang="en-US" sz="2800" dirty="0" smtClean="0"/>
            </a:br>
            <a:r>
              <a:rPr lang="en-US" sz="2800" dirty="0" smtClean="0"/>
              <a:t>the collective nature of the vote</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90600" y="1600200"/>
            <a:ext cx="7429500" cy="4572000"/>
          </a:xfrm>
          <a:prstGeom prst="rect">
            <a:avLst/>
          </a:prstGeom>
          <a:noFill/>
          <a:ln w="9525">
            <a:noFill/>
            <a:miter lim="800000"/>
            <a:headEnd/>
            <a:tailEnd/>
          </a:ln>
        </p:spPr>
      </p:pic>
    </p:spTree>
    <p:extLst>
      <p:ext uri="{BB962C8B-B14F-4D97-AF65-F5344CB8AC3E}">
        <p14:creationId xmlns:p14="http://schemas.microsoft.com/office/powerpoint/2010/main" val="359685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Documents</a:t>
            </a:r>
            <a:r>
              <a:rPr lang="en-US" dirty="0" smtClean="0"/>
              <a:t>	</a:t>
            </a:r>
            <a:endParaRPr lang="en-US" dirty="0"/>
          </a:p>
        </p:txBody>
      </p:sp>
      <p:sp>
        <p:nvSpPr>
          <p:cNvPr id="3" name="Content Placeholder 2"/>
          <p:cNvSpPr>
            <a:spLocks noGrp="1"/>
          </p:cNvSpPr>
          <p:nvPr>
            <p:ph idx="1"/>
          </p:nvPr>
        </p:nvSpPr>
        <p:spPr>
          <a:xfrm>
            <a:off x="457200" y="838201"/>
            <a:ext cx="8153400" cy="3276600"/>
          </a:xfrm>
        </p:spPr>
        <p:txBody>
          <a:bodyPr>
            <a:normAutofit/>
          </a:bodyPr>
          <a:lstStyle/>
          <a:p>
            <a:r>
              <a:rPr lang="en-US" sz="2800" dirty="0" smtClean="0"/>
              <a:t>Letters from South Carolina women </a:t>
            </a:r>
          </a:p>
          <a:p>
            <a:r>
              <a:rPr lang="en-US" sz="2800" dirty="0" smtClean="0"/>
              <a:t>The Women’s Centennial Agenda 1876</a:t>
            </a:r>
          </a:p>
          <a:p>
            <a:r>
              <a:rPr lang="en-US" sz="2800" dirty="0" smtClean="0"/>
              <a:t>Sex in Education; or, A Fair Chance for Girls 1875</a:t>
            </a:r>
          </a:p>
          <a:p>
            <a:r>
              <a:rPr lang="en-US" sz="2800" dirty="0" smtClean="0"/>
              <a:t>Elizabeth Cady Stanton, “Solitude of Self” 1892</a:t>
            </a:r>
          </a:p>
          <a:p>
            <a:pPr marL="0" indent="0">
              <a:buNone/>
            </a:pPr>
            <a:r>
              <a:rPr lang="en-US" sz="2800" dirty="0" smtClean="0"/>
              <a:t>Recommended:  U.S. v. Susan B. Anthony trial transcript</a:t>
            </a:r>
            <a:endParaRPr lang="en-US" sz="2800" dirty="0"/>
          </a:p>
        </p:txBody>
      </p:sp>
      <p:sp>
        <p:nvSpPr>
          <p:cNvPr id="4" name="Rectangle 3"/>
          <p:cNvSpPr/>
          <p:nvPr/>
        </p:nvSpPr>
        <p:spPr>
          <a:xfrm>
            <a:off x="381000" y="4191000"/>
            <a:ext cx="7778091" cy="1815882"/>
          </a:xfrm>
          <a:prstGeom prst="rect">
            <a:avLst/>
          </a:prstGeom>
        </p:spPr>
        <p:txBody>
          <a:bodyPr wrap="none">
            <a:spAutoFit/>
          </a:bodyPr>
          <a:lstStyle/>
          <a:p>
            <a:pPr algn="ctr"/>
            <a:r>
              <a:rPr lang="en-US" sz="2800" dirty="0" smtClean="0"/>
              <a:t>Three Parts:</a:t>
            </a:r>
          </a:p>
          <a:p>
            <a:pPr algn="ctr"/>
            <a:r>
              <a:rPr lang="en-US" sz="2800" dirty="0" smtClean="0"/>
              <a:t>Suffrage campaigns</a:t>
            </a:r>
          </a:p>
          <a:p>
            <a:pPr algn="ctr"/>
            <a:r>
              <a:rPr lang="en-US" sz="2800" dirty="0" smtClean="0"/>
              <a:t>Backlash to suffrage campaigns</a:t>
            </a:r>
          </a:p>
          <a:p>
            <a:pPr algn="ctr"/>
            <a:r>
              <a:rPr lang="en-US" sz="2800" dirty="0" smtClean="0"/>
              <a:t>Gender and American Politics in Gilded Age America</a:t>
            </a:r>
            <a:endParaRPr lang="en-US" sz="2800" dirty="0"/>
          </a:p>
        </p:txBody>
      </p:sp>
    </p:spTree>
    <p:extLst>
      <p:ext uri="{BB962C8B-B14F-4D97-AF65-F5344CB8AC3E}">
        <p14:creationId xmlns:p14="http://schemas.microsoft.com/office/powerpoint/2010/main" val="1947557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mentioned in </a:t>
            </a:r>
            <a:r>
              <a:rPr lang="en-US" i="1" dirty="0" smtClean="0"/>
              <a:t>History</a:t>
            </a:r>
            <a:r>
              <a:rPr lang="en-US" dirty="0" smtClean="0"/>
              <a:t>:</a:t>
            </a:r>
            <a:endParaRPr lang="en-US" dirty="0"/>
          </a:p>
        </p:txBody>
      </p:sp>
      <p:sp>
        <p:nvSpPr>
          <p:cNvPr id="3" name="Content Placeholder 2"/>
          <p:cNvSpPr>
            <a:spLocks noGrp="1"/>
          </p:cNvSpPr>
          <p:nvPr>
            <p:ph sz="half" idx="1"/>
          </p:nvPr>
        </p:nvSpPr>
        <p:spPr>
          <a:xfrm>
            <a:off x="457200" y="1600200"/>
            <a:ext cx="4800600" cy="4525963"/>
          </a:xfrm>
        </p:spPr>
        <p:txBody>
          <a:bodyPr>
            <a:normAutofit fontScale="85000" lnSpcReduction="10000"/>
          </a:bodyPr>
          <a:lstStyle/>
          <a:p>
            <a:pPr>
              <a:buNone/>
            </a:pPr>
            <a:endParaRPr lang="en-US" dirty="0" smtClean="0"/>
          </a:p>
          <a:p>
            <a:pPr>
              <a:buNone/>
            </a:pPr>
            <a:r>
              <a:rPr lang="en-US" sz="3500" dirty="0" smtClean="0"/>
              <a:t>Mary Ann </a:t>
            </a:r>
            <a:r>
              <a:rPr lang="en-US" sz="3500" dirty="0" err="1" smtClean="0"/>
              <a:t>Shadd</a:t>
            </a:r>
            <a:r>
              <a:rPr lang="en-US" sz="3500" dirty="0" smtClean="0"/>
              <a:t> Cary</a:t>
            </a:r>
          </a:p>
          <a:p>
            <a:pPr>
              <a:buFont typeface="Wingdings" pitchFamily="2" charset="2"/>
              <a:buChar char="ü"/>
            </a:pPr>
            <a:r>
              <a:rPr lang="en-US" dirty="0" smtClean="0"/>
              <a:t>Teacher by day and law student by night (first woman to attend Howard Univ. Law School</a:t>
            </a:r>
          </a:p>
          <a:p>
            <a:pPr>
              <a:buFont typeface="Wingdings" pitchFamily="2" charset="2"/>
              <a:buChar char="ü"/>
            </a:pPr>
            <a:r>
              <a:rPr lang="en-US" dirty="0" smtClean="0"/>
              <a:t>Veteran suffrage activist</a:t>
            </a:r>
          </a:p>
          <a:p>
            <a:pPr>
              <a:buFont typeface="Wingdings" pitchFamily="2" charset="2"/>
              <a:buChar char="ü"/>
            </a:pPr>
            <a:r>
              <a:rPr lang="en-US" dirty="0" smtClean="0"/>
              <a:t>1871 led (alongside Douglass) an interracial group of women voters</a:t>
            </a:r>
          </a:p>
          <a:p>
            <a:pPr>
              <a:buFont typeface="Wingdings" pitchFamily="2" charset="2"/>
              <a:buChar char="ü"/>
            </a:pPr>
            <a:r>
              <a:rPr lang="en-US" dirty="0" smtClean="0"/>
              <a:t>Testified before House Judiciary Committee on behalf of black women – all women’s – right to vote</a:t>
            </a:r>
          </a:p>
          <a:p>
            <a:pPr>
              <a:buNone/>
            </a:pPr>
            <a:endParaRPr lang="en-US" dirty="0" smtClean="0"/>
          </a:p>
          <a:p>
            <a:pPr>
              <a:buNone/>
            </a:pP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334000" y="1447800"/>
            <a:ext cx="3303854" cy="4114800"/>
          </a:xfrm>
          <a:prstGeom prst="rect">
            <a:avLst/>
          </a:prstGeom>
          <a:noFill/>
          <a:ln w="9525">
            <a:noFill/>
            <a:miter lim="800000"/>
            <a:headEnd/>
            <a:tailEnd/>
          </a:ln>
        </p:spPr>
      </p:pic>
    </p:spTree>
    <p:extLst>
      <p:ext uri="{BB962C8B-B14F-4D97-AF65-F5344CB8AC3E}">
        <p14:creationId xmlns:p14="http://schemas.microsoft.com/office/powerpoint/2010/main" val="25833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mentioned in </a:t>
            </a:r>
            <a:r>
              <a:rPr lang="en-US" i="1" dirty="0" smtClean="0"/>
              <a:t>History</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err="1" smtClean="0"/>
              <a:t>Margaretta</a:t>
            </a:r>
            <a:r>
              <a:rPr lang="en-US" dirty="0" smtClean="0"/>
              <a:t> </a:t>
            </a:r>
            <a:r>
              <a:rPr lang="en-US" dirty="0" err="1" smtClean="0"/>
              <a:t>Forten</a:t>
            </a:r>
            <a:r>
              <a:rPr lang="en-US" dirty="0" smtClean="0"/>
              <a:t>, Sarah </a:t>
            </a:r>
            <a:r>
              <a:rPr lang="en-US" dirty="0" err="1" smtClean="0"/>
              <a:t>Forten</a:t>
            </a:r>
            <a:r>
              <a:rPr lang="en-US" dirty="0" smtClean="0"/>
              <a:t>, and Harriet </a:t>
            </a:r>
            <a:r>
              <a:rPr lang="en-US" dirty="0" err="1" smtClean="0"/>
              <a:t>Forten</a:t>
            </a:r>
            <a:r>
              <a:rPr lang="en-US" dirty="0" smtClean="0"/>
              <a:t> Purvis (sisters)</a:t>
            </a:r>
          </a:p>
          <a:p>
            <a:pPr>
              <a:buFont typeface="Wingdings" pitchFamily="2" charset="2"/>
              <a:buChar char="ü"/>
            </a:pPr>
            <a:r>
              <a:rPr lang="en-US" dirty="0" smtClean="0"/>
              <a:t>Organized 1854 Women’s Rights Convention in Philadelphia</a:t>
            </a:r>
          </a:p>
          <a:p>
            <a:pPr>
              <a:buFont typeface="Wingdings" pitchFamily="2" charset="2"/>
              <a:buChar char="ü"/>
            </a:pPr>
            <a:r>
              <a:rPr lang="en-US" dirty="0" smtClean="0"/>
              <a:t>Founding members of </a:t>
            </a:r>
            <a:r>
              <a:rPr lang="en-US" dirty="0"/>
              <a:t>Philadelphia Female Anti-Slavery </a:t>
            </a:r>
            <a:r>
              <a:rPr lang="en-US" dirty="0" smtClean="0"/>
              <a:t>Society (PFASS)</a:t>
            </a:r>
          </a:p>
          <a:p>
            <a:pPr>
              <a:buFont typeface="Wingdings" pitchFamily="2" charset="2"/>
              <a:buChar char="ü"/>
            </a:pPr>
            <a:r>
              <a:rPr lang="en-US" dirty="0" smtClean="0"/>
              <a:t>Leaders in American Equal Rights Association (1866)</a:t>
            </a:r>
          </a:p>
          <a:p>
            <a:pPr>
              <a:buFont typeface="Wingdings" pitchFamily="2" charset="2"/>
              <a:buChar char="ü"/>
            </a:pPr>
            <a:r>
              <a:rPr lang="en-US" dirty="0" smtClean="0"/>
              <a:t>Organized and led the Philadelphia Suffrage Association (1866)</a:t>
            </a:r>
          </a:p>
          <a:p>
            <a:pPr>
              <a:buNone/>
            </a:pPr>
            <a:endParaRPr lang="en-US" dirty="0" smtClean="0"/>
          </a:p>
          <a:p>
            <a:pPr>
              <a:buNone/>
            </a:pPr>
            <a:endParaRPr lang="en-US" dirty="0"/>
          </a:p>
        </p:txBody>
      </p:sp>
    </p:spTree>
    <p:extLst>
      <p:ext uri="{BB962C8B-B14F-4D97-AF65-F5344CB8AC3E}">
        <p14:creationId xmlns:p14="http://schemas.microsoft.com/office/powerpoint/2010/main" val="120635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 mentioned in </a:t>
            </a:r>
            <a:r>
              <a:rPr lang="en-US" i="1" dirty="0" smtClean="0"/>
              <a:t>History</a:t>
            </a:r>
            <a:r>
              <a:rPr lang="en-US" dirty="0" smtClean="0"/>
              <a:t>:</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Charlotte </a:t>
            </a:r>
            <a:r>
              <a:rPr lang="en-US" dirty="0" err="1" smtClean="0"/>
              <a:t>Forten</a:t>
            </a:r>
            <a:r>
              <a:rPr lang="en-US" dirty="0" smtClean="0"/>
              <a:t> and Harriet </a:t>
            </a:r>
            <a:r>
              <a:rPr lang="en-US" dirty="0" err="1" smtClean="0"/>
              <a:t>Forten</a:t>
            </a:r>
            <a:r>
              <a:rPr lang="en-US" dirty="0" smtClean="0"/>
              <a:t> Purvis, Jr. (nieces)</a:t>
            </a:r>
          </a:p>
          <a:p>
            <a:pPr>
              <a:buFont typeface="Wingdings" pitchFamily="2" charset="2"/>
              <a:buChar char="ü"/>
            </a:pPr>
            <a:r>
              <a:rPr lang="en-US" dirty="0" smtClean="0"/>
              <a:t>Charlotte taught in freedmen’s schools</a:t>
            </a:r>
          </a:p>
          <a:p>
            <a:pPr>
              <a:buFont typeface="Wingdings" pitchFamily="2" charset="2"/>
              <a:buChar char="ü"/>
            </a:pPr>
            <a:r>
              <a:rPr lang="en-US" dirty="0" smtClean="0"/>
              <a:t>Harriet (Hattie) never married, and worked for most of her life alongside of Anthony for the woman’s movement</a:t>
            </a:r>
          </a:p>
          <a:p>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752975" y="1948656"/>
            <a:ext cx="3829050" cy="3829050"/>
          </a:xfrm>
          <a:prstGeom prst="rect">
            <a:avLst/>
          </a:prstGeom>
          <a:noFill/>
          <a:ln w="9525">
            <a:noFill/>
            <a:miter lim="800000"/>
            <a:headEnd/>
            <a:tailEnd/>
          </a:ln>
        </p:spPr>
      </p:pic>
    </p:spTree>
    <p:extLst>
      <p:ext uri="{BB962C8B-B14F-4D97-AF65-F5344CB8AC3E}">
        <p14:creationId xmlns:p14="http://schemas.microsoft.com/office/powerpoint/2010/main" val="181038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mentioned in </a:t>
            </a:r>
            <a:r>
              <a:rPr lang="en-US" i="1" dirty="0" smtClean="0"/>
              <a:t>History</a:t>
            </a:r>
            <a:r>
              <a:rPr lang="en-US" dirty="0" smtClean="0"/>
              <a:t>:</a:t>
            </a:r>
            <a:endParaRPr lang="en-US" dirty="0"/>
          </a:p>
        </p:txBody>
      </p:sp>
      <p:sp>
        <p:nvSpPr>
          <p:cNvPr id="4" name="Content Placeholder 3"/>
          <p:cNvSpPr>
            <a:spLocks noGrp="1"/>
          </p:cNvSpPr>
          <p:nvPr>
            <p:ph sz="half" idx="2"/>
          </p:nvPr>
        </p:nvSpPr>
        <p:spPr>
          <a:xfrm>
            <a:off x="3429000" y="1219200"/>
            <a:ext cx="5257800" cy="5334000"/>
          </a:xfrm>
        </p:spPr>
        <p:txBody>
          <a:bodyPr>
            <a:normAutofit fontScale="85000" lnSpcReduction="20000"/>
          </a:bodyPr>
          <a:lstStyle/>
          <a:p>
            <a:pPr>
              <a:buNone/>
            </a:pPr>
            <a:r>
              <a:rPr lang="en-US" sz="3300" dirty="0" smtClean="0"/>
              <a:t>Frances Ellen Watkins Harper</a:t>
            </a:r>
          </a:p>
          <a:p>
            <a:pPr>
              <a:buNone/>
            </a:pPr>
            <a:r>
              <a:rPr lang="en-US" dirty="0" smtClean="0"/>
              <a:t>Well-known poet and activist</a:t>
            </a:r>
          </a:p>
          <a:p>
            <a:pPr>
              <a:buNone/>
            </a:pPr>
            <a:r>
              <a:rPr lang="en-US" dirty="0" smtClean="0"/>
              <a:t>“I do not believe that giving the woman the ballot is immediately going to cure all the ills of life. I do not believe that white women are dew-drops just exhaled from the skies. </a:t>
            </a:r>
          </a:p>
          <a:p>
            <a:pPr>
              <a:buNone/>
            </a:pPr>
            <a:r>
              <a:rPr lang="en-US" dirty="0" smtClean="0"/>
              <a:t>“I think that like men they may be divided into three classes, the good, the bad, and the indifferent. The good would vote according to their convictions and principles; the bad, as dictated by prejudice or malice; and the indifferent will vote on the strongest side of the question, with the winning party. “</a:t>
            </a: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609600" y="2133600"/>
            <a:ext cx="2895600" cy="3576918"/>
          </a:xfrm>
          <a:prstGeom prst="rect">
            <a:avLst/>
          </a:prstGeom>
          <a:noFill/>
          <a:ln w="9525">
            <a:noFill/>
            <a:miter lim="800000"/>
            <a:headEnd/>
            <a:tailEnd/>
          </a:ln>
        </p:spPr>
      </p:pic>
    </p:spTree>
    <p:extLst>
      <p:ext uri="{BB962C8B-B14F-4D97-AF65-F5344CB8AC3E}">
        <p14:creationId xmlns:p14="http://schemas.microsoft.com/office/powerpoint/2010/main" val="2417445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Truth chosen as representative?”</a:t>
            </a:r>
            <a:endParaRPr lang="en-US" dirty="0"/>
          </a:p>
        </p:txBody>
      </p:sp>
      <p:sp>
        <p:nvSpPr>
          <p:cNvPr id="4" name="Content Placeholder 3"/>
          <p:cNvSpPr>
            <a:spLocks noGrp="1"/>
          </p:cNvSpPr>
          <p:nvPr>
            <p:ph sz="half" idx="2"/>
          </p:nvPr>
        </p:nvSpPr>
        <p:spPr>
          <a:xfrm>
            <a:off x="3352800" y="1143000"/>
            <a:ext cx="5334000" cy="4983163"/>
          </a:xfrm>
        </p:spPr>
        <p:txBody>
          <a:bodyPr>
            <a:normAutofit fontScale="85000" lnSpcReduction="20000"/>
          </a:bodyPr>
          <a:lstStyle/>
          <a:p>
            <a:endParaRPr lang="en-US" dirty="0" smtClean="0"/>
          </a:p>
          <a:p>
            <a:endParaRPr lang="en-US" dirty="0" smtClean="0"/>
          </a:p>
          <a:p>
            <a:r>
              <a:rPr lang="en-US" dirty="0" smtClean="0"/>
              <a:t>Women left out were intellectual equals</a:t>
            </a:r>
          </a:p>
          <a:p>
            <a:pPr>
              <a:buNone/>
            </a:pPr>
            <a:endParaRPr lang="en-US" dirty="0" smtClean="0"/>
          </a:p>
          <a:p>
            <a:r>
              <a:rPr lang="en-US" dirty="0" smtClean="0"/>
              <a:t>Some had been critical of </a:t>
            </a:r>
            <a:r>
              <a:rPr lang="en-US" dirty="0" err="1" smtClean="0"/>
              <a:t>ECS</a:t>
            </a:r>
            <a:r>
              <a:rPr lang="en-US" dirty="0" smtClean="0"/>
              <a:t> and SBA’s racism</a:t>
            </a:r>
          </a:p>
          <a:p>
            <a:endParaRPr lang="en-US" dirty="0" smtClean="0"/>
          </a:p>
          <a:p>
            <a:r>
              <a:rPr lang="en-US" dirty="0" err="1" smtClean="0"/>
              <a:t>ECS</a:t>
            </a:r>
            <a:r>
              <a:rPr lang="en-US" dirty="0" smtClean="0"/>
              <a:t> and SBA concluded that “Black men were opposed to woman suffrage”</a:t>
            </a:r>
          </a:p>
          <a:p>
            <a:pPr>
              <a:buNone/>
            </a:pPr>
            <a:endParaRPr lang="en-US" dirty="0" smtClean="0"/>
          </a:p>
          <a:p>
            <a:r>
              <a:rPr lang="en-US" dirty="0" smtClean="0"/>
              <a:t>F. Douglass, R. Purvis, and C. Langston remained loyal to the movement</a:t>
            </a:r>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990600" y="2057400"/>
            <a:ext cx="2743200" cy="3532094"/>
          </a:xfrm>
          <a:prstGeom prst="rect">
            <a:avLst/>
          </a:prstGeom>
          <a:noFill/>
          <a:ln w="9525">
            <a:noFill/>
            <a:miter lim="800000"/>
            <a:headEnd/>
            <a:tailEnd/>
          </a:ln>
        </p:spPr>
      </p:pic>
    </p:spTree>
    <p:extLst>
      <p:ext uri="{BB962C8B-B14F-4D97-AF65-F5344CB8AC3E}">
        <p14:creationId xmlns:p14="http://schemas.microsoft.com/office/powerpoint/2010/main" val="27765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amond(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amond(in)">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amond(in)">
                                      <p:cBhvr>
                                        <p:cTn id="17" dur="2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diamond(in)">
                                      <p:cBhvr>
                                        <p:cTn id="2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0-27-~1"/>
          <p:cNvPicPr>
            <a:picLocks noChangeAspect="1" noChangeArrowheads="1"/>
          </p:cNvPicPr>
          <p:nvPr/>
        </p:nvPicPr>
        <p:blipFill>
          <a:blip r:embed="rId2" cstate="print"/>
          <a:srcRect/>
          <a:stretch>
            <a:fillRect/>
          </a:stretch>
        </p:blipFill>
        <p:spPr bwMode="auto">
          <a:xfrm>
            <a:off x="-2514600" y="0"/>
            <a:ext cx="7342188" cy="10744200"/>
          </a:xfrm>
          <a:prstGeom prst="rect">
            <a:avLst/>
          </a:prstGeom>
          <a:noFill/>
          <a:ln w="9525">
            <a:noFill/>
            <a:miter lim="800000"/>
            <a:headEnd/>
            <a:tailEnd/>
          </a:ln>
          <a:effectLst/>
        </p:spPr>
      </p:pic>
      <p:sp>
        <p:nvSpPr>
          <p:cNvPr id="37891" name="Rectangle 3"/>
          <p:cNvSpPr>
            <a:spLocks noGrp="1" noChangeArrowheads="1"/>
          </p:cNvSpPr>
          <p:nvPr>
            <p:ph type="title"/>
          </p:nvPr>
        </p:nvSpPr>
        <p:spPr>
          <a:xfrm>
            <a:off x="2514600" y="381000"/>
            <a:ext cx="8229600" cy="1143000"/>
          </a:xfrm>
        </p:spPr>
        <p:txBody>
          <a:bodyPr/>
          <a:lstStyle/>
          <a:p>
            <a:r>
              <a:rPr lang="en-US"/>
              <a:t>State by State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progress of suffrage in the West</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371600" y="1382332"/>
            <a:ext cx="6400800" cy="5529873"/>
          </a:xfrm>
          <a:prstGeom prst="rect">
            <a:avLst/>
          </a:prstGeom>
          <a:noFill/>
          <a:ln w="9525">
            <a:noFill/>
            <a:miter lim="800000"/>
            <a:headEnd/>
            <a:tailEnd/>
          </a:ln>
        </p:spPr>
      </p:pic>
      <p:sp>
        <p:nvSpPr>
          <p:cNvPr id="3" name="Rectangle 2"/>
          <p:cNvSpPr/>
          <p:nvPr/>
        </p:nvSpPr>
        <p:spPr>
          <a:xfrm>
            <a:off x="3200400" y="859112"/>
            <a:ext cx="3053465" cy="523220"/>
          </a:xfrm>
          <a:prstGeom prst="rect">
            <a:avLst/>
          </a:prstGeom>
        </p:spPr>
        <p:txBody>
          <a:bodyPr wrap="none">
            <a:spAutoFit/>
          </a:bodyPr>
          <a:lstStyle/>
          <a:p>
            <a:r>
              <a:rPr lang="en-US" sz="2800" dirty="0" smtClean="0"/>
              <a:t>Suffrage for whom?</a:t>
            </a:r>
            <a:endParaRPr lang="en-US" sz="2800" dirty="0"/>
          </a:p>
        </p:txBody>
      </p:sp>
    </p:spTree>
    <p:extLst>
      <p:ext uri="{BB962C8B-B14F-4D97-AF65-F5344CB8AC3E}">
        <p14:creationId xmlns:p14="http://schemas.microsoft.com/office/powerpoint/2010/main" val="2050908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38"/>
            <a:ext cx="8153400" cy="563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699760"/>
          </a:xfrm>
        </p:spPr>
        <p:txBody>
          <a:bodyPr>
            <a:normAutofit/>
          </a:bodyPr>
          <a:lstStyle/>
          <a:p>
            <a:pPr algn="ctr">
              <a:spcAft>
                <a:spcPts val="600"/>
              </a:spcAft>
              <a:buNone/>
            </a:pPr>
            <a:r>
              <a:rPr lang="en-US" sz="3600" i="1" dirty="0" smtClean="0"/>
              <a:t>When did women get the vote?</a:t>
            </a:r>
          </a:p>
          <a:p>
            <a:pPr algn="ctr">
              <a:spcAft>
                <a:spcPts val="600"/>
              </a:spcAft>
              <a:buNone/>
            </a:pPr>
            <a:r>
              <a:rPr lang="en-US" sz="3600" dirty="0"/>
              <a:t>1965 Voting Rights Act</a:t>
            </a:r>
            <a:endParaRPr lang="en-US" sz="3600" i="1" dirty="0" smtClean="0"/>
          </a:p>
        </p:txBody>
      </p:sp>
      <p:pic>
        <p:nvPicPr>
          <p:cNvPr id="4" name="Picture 2"/>
          <p:cNvPicPr>
            <a:picLocks noChangeAspect="1" noChangeArrowheads="1"/>
          </p:cNvPicPr>
          <p:nvPr/>
        </p:nvPicPr>
        <p:blipFill>
          <a:blip r:embed="rId2" cstate="print"/>
          <a:srcRect/>
          <a:stretch>
            <a:fillRect/>
          </a:stretch>
        </p:blipFill>
        <p:spPr bwMode="auto">
          <a:xfrm>
            <a:off x="914400" y="2133600"/>
            <a:ext cx="7234185" cy="4572000"/>
          </a:xfrm>
          <a:prstGeom prst="rect">
            <a:avLst/>
          </a:prstGeom>
          <a:noFill/>
          <a:ln w="9525">
            <a:noFill/>
            <a:miter lim="800000"/>
            <a:headEnd/>
            <a:tailEnd/>
          </a:ln>
        </p:spPr>
      </p:pic>
    </p:spTree>
    <p:extLst>
      <p:ext uri="{BB962C8B-B14F-4D97-AF65-F5344CB8AC3E}">
        <p14:creationId xmlns:p14="http://schemas.microsoft.com/office/powerpoint/2010/main" val="12426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dirty="0" smtClean="0"/>
              <a:t>Gender and the postwar backlash</a:t>
            </a:r>
          </a:p>
        </p:txBody>
      </p:sp>
      <p:pic>
        <p:nvPicPr>
          <p:cNvPr id="3075" name="Picture 3" descr="If women had their way 1800s"/>
          <p:cNvPicPr>
            <a:picLocks noGrp="1" noChangeAspect="1" noChangeArrowheads="1"/>
          </p:cNvPicPr>
          <p:nvPr>
            <p:ph idx="1"/>
          </p:nvPr>
        </p:nvPicPr>
        <p:blipFill>
          <a:blip r:embed="rId2" cstate="print"/>
          <a:srcRect/>
          <a:stretch>
            <a:fillRect/>
          </a:stretch>
        </p:blipFill>
        <p:spPr>
          <a:xfrm>
            <a:off x="152400" y="1371600"/>
            <a:ext cx="8474075" cy="5486400"/>
          </a:xfrm>
          <a:noFill/>
        </p:spPr>
      </p:pic>
    </p:spTree>
    <p:extLst>
      <p:ext uri="{BB962C8B-B14F-4D97-AF65-F5344CB8AC3E}">
        <p14:creationId xmlns:p14="http://schemas.microsoft.com/office/powerpoint/2010/main" val="16225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57200" y="0"/>
            <a:ext cx="8229600" cy="1143000"/>
          </a:xfrm>
        </p:spPr>
        <p:txBody>
          <a:bodyPr/>
          <a:lstStyle/>
          <a:p>
            <a:r>
              <a:rPr lang="en-US" sz="2400" dirty="0"/>
              <a:t>1869 women’s right convention</a:t>
            </a:r>
            <a:br>
              <a:rPr lang="en-US" sz="2400" dirty="0"/>
            </a:br>
            <a:r>
              <a:rPr lang="en-US" sz="2400" dirty="0"/>
              <a:t>who are these women</a:t>
            </a:r>
            <a:r>
              <a:rPr lang="en-US" sz="2400" dirty="0" smtClean="0"/>
              <a:t>? And what is at stake?</a:t>
            </a:r>
            <a:endParaRPr lang="en-US" sz="2400" dirty="0"/>
          </a:p>
        </p:txBody>
      </p:sp>
      <p:pic>
        <p:nvPicPr>
          <p:cNvPr id="20484" name="Picture 4" descr="women's right convention, 1869"/>
          <p:cNvPicPr>
            <a:picLocks noGrp="1" noChangeAspect="1" noChangeArrowheads="1"/>
          </p:cNvPicPr>
          <p:nvPr>
            <p:ph idx="1"/>
          </p:nvPr>
        </p:nvPicPr>
        <p:blipFill>
          <a:blip r:embed="rId2" cstate="print"/>
          <a:srcRect/>
          <a:stretch>
            <a:fillRect/>
          </a:stretch>
        </p:blipFill>
        <p:spPr>
          <a:xfrm>
            <a:off x="304800" y="1066800"/>
            <a:ext cx="8839200" cy="589756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6082" name="Picture 2" descr="http://lkwdpl.org/wihohio/bows-mar.jpg"/>
          <p:cNvPicPr>
            <a:picLocks noChangeAspect="1" noChangeArrowheads="1"/>
          </p:cNvPicPr>
          <p:nvPr/>
        </p:nvPicPr>
        <p:blipFill>
          <a:blip r:embed="rId3" cstate="print"/>
          <a:srcRect/>
          <a:stretch>
            <a:fillRect/>
          </a:stretch>
        </p:blipFill>
        <p:spPr bwMode="auto">
          <a:xfrm>
            <a:off x="0" y="0"/>
            <a:ext cx="3048000" cy="4648200"/>
          </a:xfrm>
          <a:prstGeom prst="rect">
            <a:avLst/>
          </a:prstGeom>
          <a:noFill/>
        </p:spPr>
      </p:pic>
      <p:sp>
        <p:nvSpPr>
          <p:cNvPr id="5" name="Rectangle 4"/>
          <p:cNvSpPr/>
          <p:nvPr/>
        </p:nvSpPr>
        <p:spPr>
          <a:xfrm>
            <a:off x="3276600" y="0"/>
            <a:ext cx="2667000" cy="6740307"/>
          </a:xfrm>
          <a:prstGeom prst="rect">
            <a:avLst/>
          </a:prstGeom>
        </p:spPr>
        <p:txBody>
          <a:bodyPr wrap="square">
            <a:spAutoFit/>
          </a:bodyPr>
          <a:lstStyle/>
          <a:p>
            <a:r>
              <a:rPr lang="en-US" sz="1600" dirty="0" smtClean="0"/>
              <a:t>In 1995, the U.S. government honored Mary Elizabeth Bowser for her efforts by inducting her in the U.S. Army Military Intelligence Corps Hall of Fame in Fort Huachuca, Arizona. During the ceremony, her contribution was described thus: </a:t>
            </a:r>
          </a:p>
          <a:p>
            <a:r>
              <a:rPr lang="en-US" sz="1600" dirty="0" smtClean="0"/>
              <a:t>"Ms. Bowser certainly succeeded in a highly dangerous mission to the great benefit of the Union effort. She was one of the highest placed and most productive espionage agents of the Civil War. ... [Her information] greatly enhanced the Union's conduct of the war. ... Jefferson Davis never discovered the leak in his household staff, although he knew the Union somehow kept discovering Confederate plans."</a:t>
            </a:r>
          </a:p>
        </p:txBody>
      </p:sp>
      <p:pic>
        <p:nvPicPr>
          <p:cNvPr id="46084" name="Picture 4" descr="http://upload.wikimedia.org/wikipedia/commons/b/be/ElizabethVanLew.jpg"/>
          <p:cNvPicPr>
            <a:picLocks noChangeAspect="1" noChangeArrowheads="1"/>
          </p:cNvPicPr>
          <p:nvPr/>
        </p:nvPicPr>
        <p:blipFill>
          <a:blip r:embed="rId4" cstate="print"/>
          <a:srcRect/>
          <a:stretch>
            <a:fillRect/>
          </a:stretch>
        </p:blipFill>
        <p:spPr bwMode="auto">
          <a:xfrm>
            <a:off x="6248400" y="0"/>
            <a:ext cx="2895600" cy="4867275"/>
          </a:xfrm>
          <a:prstGeom prst="rect">
            <a:avLst/>
          </a:prstGeom>
          <a:noFill/>
        </p:spPr>
      </p:pic>
      <p:sp>
        <p:nvSpPr>
          <p:cNvPr id="4" name="Rectangle 3"/>
          <p:cNvSpPr/>
          <p:nvPr/>
        </p:nvSpPr>
        <p:spPr>
          <a:xfrm>
            <a:off x="6271591" y="5029200"/>
            <a:ext cx="1869614" cy="369332"/>
          </a:xfrm>
          <a:prstGeom prst="rect">
            <a:avLst/>
          </a:prstGeom>
        </p:spPr>
        <p:txBody>
          <a:bodyPr wrap="none">
            <a:spAutoFit/>
          </a:bodyPr>
          <a:lstStyle/>
          <a:p>
            <a:r>
              <a:rPr lang="en-US" dirty="0" smtClean="0"/>
              <a:t>Elizabeth Van Lew</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a:xfrm>
            <a:off x="457200" y="0"/>
            <a:ext cx="8229600" cy="1143000"/>
          </a:xfrm>
        </p:spPr>
        <p:txBody>
          <a:bodyPr/>
          <a:lstStyle/>
          <a:p>
            <a:r>
              <a:rPr lang="en-US"/>
              <a:t>Currier and Ives, 1869</a:t>
            </a:r>
          </a:p>
        </p:txBody>
      </p:sp>
      <p:pic>
        <p:nvPicPr>
          <p:cNvPr id="89092" name="Picture 4" descr="women and Amer Exp pic"/>
          <p:cNvPicPr>
            <a:picLocks noGrp="1" noChangeAspect="1" noChangeArrowheads="1"/>
          </p:cNvPicPr>
          <p:nvPr>
            <p:ph idx="1"/>
          </p:nvPr>
        </p:nvPicPr>
        <p:blipFill>
          <a:blip r:embed="rId2" cstate="print"/>
          <a:srcRect/>
          <a:stretch>
            <a:fillRect/>
          </a:stretch>
        </p:blipFill>
        <p:spPr>
          <a:xfrm>
            <a:off x="685800" y="990600"/>
            <a:ext cx="8153400" cy="7373938"/>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buFontTx/>
              <a:buNone/>
            </a:pPr>
            <a:endParaRPr lang="en-US" smtClean="0"/>
          </a:p>
        </p:txBody>
      </p:sp>
      <p:pic>
        <p:nvPicPr>
          <p:cNvPr id="4100" name="Picture 4" descr="3a51845v"/>
          <p:cNvPicPr>
            <a:picLocks noChangeAspect="1" noChangeArrowheads="1"/>
          </p:cNvPicPr>
          <p:nvPr/>
        </p:nvPicPr>
        <p:blipFill>
          <a:blip r:embed="rId2" cstate="print"/>
          <a:srcRect/>
          <a:stretch>
            <a:fillRect/>
          </a:stretch>
        </p:blipFill>
        <p:spPr bwMode="auto">
          <a:xfrm>
            <a:off x="1981200" y="228600"/>
            <a:ext cx="5202238" cy="6477000"/>
          </a:xfrm>
          <a:prstGeom prst="rect">
            <a:avLst/>
          </a:prstGeom>
          <a:noFill/>
          <a:ln w="9525">
            <a:noFill/>
            <a:miter lim="800000"/>
            <a:headEnd/>
            <a:tailEnd/>
          </a:ln>
        </p:spPr>
      </p:pic>
    </p:spTree>
    <p:extLst>
      <p:ext uri="{BB962C8B-B14F-4D97-AF65-F5344CB8AC3E}">
        <p14:creationId xmlns:p14="http://schemas.microsoft.com/office/powerpoint/2010/main" val="2924642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sz="3200" dirty="0" smtClean="0"/>
              <a:t>Edward H. Clarke, M.D.</a:t>
            </a:r>
            <a:br>
              <a:rPr lang="en-US" sz="3200" dirty="0" smtClean="0"/>
            </a:br>
            <a:r>
              <a:rPr lang="en-US" sz="3200" dirty="0" smtClean="0"/>
              <a:t>“Sex in Education; or, A Fair Chance for Girls”</a:t>
            </a:r>
            <a:br>
              <a:rPr lang="en-US" sz="3200" dirty="0" smtClean="0"/>
            </a:br>
            <a:r>
              <a:rPr lang="en-US" sz="3200" dirty="0" smtClean="0"/>
              <a:t>Social Darwinism:  Nature and Gender</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“Its solution must be obtained from physiology.” </a:t>
            </a:r>
          </a:p>
          <a:p>
            <a:r>
              <a:rPr lang="en-US" dirty="0" smtClean="0"/>
              <a:t>“He should be master of the plough, and she mistress of the loom.”</a:t>
            </a:r>
          </a:p>
          <a:p>
            <a:r>
              <a:rPr lang="en-US" dirty="0" smtClean="0"/>
              <a:t>“she furnished another text for the often-repeated sermon on the delicacy of American girls.”</a:t>
            </a:r>
          </a:p>
          <a:p>
            <a:r>
              <a:rPr lang="en-US" dirty="0" smtClean="0"/>
              <a:t>“I was finally obliged to consign her to an asylum.”</a:t>
            </a:r>
            <a:endParaRPr lang="en-US" dirty="0"/>
          </a:p>
        </p:txBody>
      </p:sp>
    </p:spTree>
    <p:extLst>
      <p:ext uri="{BB962C8B-B14F-4D97-AF65-F5344CB8AC3E}">
        <p14:creationId xmlns:p14="http://schemas.microsoft.com/office/powerpoint/2010/main" val="27212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73162"/>
          </a:xfrm>
        </p:spPr>
        <p:txBody>
          <a:bodyPr>
            <a:normAutofit fontScale="90000"/>
          </a:bodyPr>
          <a:lstStyle/>
          <a:p>
            <a:r>
              <a:rPr lang="en-US" dirty="0" smtClean="0"/>
              <a:t>Women and Sports in Victorian America</a:t>
            </a:r>
            <a:endParaRPr lang="en-US" dirty="0"/>
          </a:p>
        </p:txBody>
      </p:sp>
      <p:sp>
        <p:nvSpPr>
          <p:cNvPr id="3" name="Content Placeholder 2"/>
          <p:cNvSpPr>
            <a:spLocks noGrp="1"/>
          </p:cNvSpPr>
          <p:nvPr>
            <p:ph idx="1"/>
          </p:nvPr>
        </p:nvSpPr>
        <p:spPr/>
        <p:txBody>
          <a:bodyPr/>
          <a:lstStyle/>
          <a:p>
            <a:r>
              <a:rPr lang="en-US" dirty="0" smtClean="0"/>
              <a:t>Margaret </a:t>
            </a:r>
            <a:r>
              <a:rPr lang="en-US" dirty="0" err="1" smtClean="0"/>
              <a:t>Coxe</a:t>
            </a:r>
            <a:r>
              <a:rPr lang="en-US" dirty="0" smtClean="0"/>
              <a:t>, Young Lady’s Companion </a:t>
            </a:r>
          </a:p>
          <a:p>
            <a:r>
              <a:rPr lang="en-US" dirty="0" smtClean="0"/>
              <a:t>Elizabeth Cady Stanton, The Lily</a:t>
            </a:r>
          </a:p>
          <a:p>
            <a:pPr lvl="1"/>
            <a:r>
              <a:rPr lang="en-US" dirty="0" smtClean="0"/>
              <a:t>Stanton and Bloomers (Amelia Bloomer)</a:t>
            </a:r>
          </a:p>
          <a:p>
            <a:pPr marL="457200" lvl="1" indent="0">
              <a:buNone/>
            </a:pPr>
            <a:endParaRPr lang="en-US" dirty="0"/>
          </a:p>
        </p:txBody>
      </p:sp>
      <p:sp>
        <p:nvSpPr>
          <p:cNvPr id="4" name="Rectangle 3"/>
          <p:cNvSpPr/>
          <p:nvPr/>
        </p:nvSpPr>
        <p:spPr>
          <a:xfrm>
            <a:off x="1073" y="3733800"/>
            <a:ext cx="8631850" cy="2677656"/>
          </a:xfrm>
          <a:prstGeom prst="rect">
            <a:avLst/>
          </a:prstGeom>
        </p:spPr>
        <p:txBody>
          <a:bodyPr wrap="none">
            <a:spAutoFit/>
          </a:bodyPr>
          <a:lstStyle/>
          <a:p>
            <a:r>
              <a:rPr lang="en-US" sz="2800" dirty="0" smtClean="0"/>
              <a:t>Vassar College baseball games</a:t>
            </a:r>
          </a:p>
          <a:p>
            <a:r>
              <a:rPr lang="en-US" sz="2800" dirty="0" smtClean="0"/>
              <a:t>Bryn </a:t>
            </a:r>
            <a:r>
              <a:rPr lang="en-US" sz="2800" dirty="0" err="1" smtClean="0"/>
              <a:t>Mawr</a:t>
            </a:r>
            <a:r>
              <a:rPr lang="en-US" sz="2800" dirty="0" smtClean="0"/>
              <a:t> Athletic Association</a:t>
            </a:r>
          </a:p>
          <a:p>
            <a:r>
              <a:rPr lang="en-US" sz="2800" dirty="0" smtClean="0"/>
              <a:t>Women’s Basketball:  Stanford vs. Univ. of California, 1896</a:t>
            </a:r>
          </a:p>
          <a:p>
            <a:r>
              <a:rPr lang="en-US" sz="2800" dirty="0" smtClean="0"/>
              <a:t>Women and Country Clubs</a:t>
            </a:r>
          </a:p>
          <a:p>
            <a:r>
              <a:rPr lang="en-US" sz="2800" dirty="0" smtClean="0"/>
              <a:t>Women’s Athletic Association, 1891  </a:t>
            </a:r>
          </a:p>
          <a:p>
            <a:r>
              <a:rPr lang="en-US" sz="2800" dirty="0" smtClean="0"/>
              <a:t>“Right to public outdoor exercise</a:t>
            </a:r>
            <a:endParaRPr lang="en-US" sz="2800" dirty="0"/>
          </a:p>
        </p:txBody>
      </p:sp>
    </p:spTree>
    <p:extLst>
      <p:ext uri="{BB962C8B-B14F-4D97-AF65-F5344CB8AC3E}">
        <p14:creationId xmlns:p14="http://schemas.microsoft.com/office/powerpoint/2010/main" val="100771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sz="3200" dirty="0" smtClean="0"/>
              <a:t>The Frontier, Manhood</a:t>
            </a:r>
            <a:r>
              <a:rPr lang="en-US" sz="3200" dirty="0"/>
              <a:t>, and </a:t>
            </a:r>
            <a:r>
              <a:rPr lang="en-US" sz="3200" dirty="0" smtClean="0"/>
              <a:t>War</a:t>
            </a:r>
            <a:endParaRPr lang="en-US" sz="3200" dirty="0"/>
          </a:p>
        </p:txBody>
      </p:sp>
      <p:sp>
        <p:nvSpPr>
          <p:cNvPr id="44035" name="Rectangle 3"/>
          <p:cNvSpPr>
            <a:spLocks noGrp="1" noChangeArrowheads="1"/>
          </p:cNvSpPr>
          <p:nvPr>
            <p:ph type="body" idx="1"/>
          </p:nvPr>
        </p:nvSpPr>
        <p:spPr>
          <a:xfrm>
            <a:off x="381000" y="1295400"/>
            <a:ext cx="8305800" cy="5181600"/>
          </a:xfrm>
        </p:spPr>
        <p:txBody>
          <a:bodyPr>
            <a:normAutofit fontScale="85000" lnSpcReduction="20000"/>
          </a:bodyPr>
          <a:lstStyle/>
          <a:p>
            <a:pPr>
              <a:buNone/>
              <a:defRPr/>
            </a:pPr>
            <a:r>
              <a:rPr lang="en-US" dirty="0" smtClean="0"/>
              <a:t>    “Closing of the American Frontier” (1890 census/1893 lecture)</a:t>
            </a:r>
          </a:p>
          <a:p>
            <a:pPr>
              <a:defRPr/>
            </a:pPr>
            <a:r>
              <a:rPr lang="en-US" dirty="0" smtClean="0"/>
              <a:t>Social Darwinism (11:30 discussion)</a:t>
            </a:r>
          </a:p>
          <a:p>
            <a:pPr>
              <a:defRPr/>
            </a:pPr>
            <a:r>
              <a:rPr lang="en-US" dirty="0" smtClean="0"/>
              <a:t>Great Depression of 1893-1897</a:t>
            </a:r>
          </a:p>
          <a:p>
            <a:pPr>
              <a:defRPr/>
            </a:pPr>
            <a:r>
              <a:rPr lang="en-US" dirty="0" err="1" smtClean="0"/>
              <a:t>Arbitrationists</a:t>
            </a:r>
            <a:r>
              <a:rPr lang="en-US" dirty="0" smtClean="0"/>
              <a:t>/Jingoists</a:t>
            </a:r>
          </a:p>
          <a:p>
            <a:pPr lvl="1">
              <a:defRPr/>
            </a:pPr>
            <a:r>
              <a:rPr lang="en-US" dirty="0" smtClean="0"/>
              <a:t> </a:t>
            </a:r>
            <a:r>
              <a:rPr lang="en-US" dirty="0"/>
              <a:t>– Britain vs. U.S. </a:t>
            </a:r>
            <a:r>
              <a:rPr lang="en-US" dirty="0" smtClean="0"/>
              <a:t>1895</a:t>
            </a:r>
          </a:p>
          <a:p>
            <a:pPr lvl="2">
              <a:defRPr/>
            </a:pPr>
            <a:r>
              <a:rPr lang="en-US" dirty="0" smtClean="0"/>
              <a:t>Conflict over Venezuela/Monroe Doctrine</a:t>
            </a:r>
          </a:p>
          <a:p>
            <a:pPr lvl="3">
              <a:defRPr/>
            </a:pPr>
            <a:r>
              <a:rPr lang="en-US" dirty="0" smtClean="0"/>
              <a:t>Sen. Stewart: “I want American manhood asserted.”</a:t>
            </a:r>
          </a:p>
          <a:p>
            <a:pPr lvl="2">
              <a:defRPr/>
            </a:pPr>
            <a:r>
              <a:rPr lang="en-US" dirty="0" smtClean="0"/>
              <a:t>Treaty w/ </a:t>
            </a:r>
            <a:r>
              <a:rPr lang="en-US" dirty="0" err="1" smtClean="0"/>
              <a:t>G.B.</a:t>
            </a:r>
            <a:r>
              <a:rPr lang="en-US" dirty="0" smtClean="0"/>
              <a:t> in 1897/Rejected by Senate </a:t>
            </a:r>
          </a:p>
          <a:p>
            <a:pPr>
              <a:defRPr/>
            </a:pPr>
            <a:r>
              <a:rPr lang="en-US" dirty="0" smtClean="0"/>
              <a:t>Spanish-American </a:t>
            </a:r>
            <a:r>
              <a:rPr lang="en-US" dirty="0"/>
              <a:t>War, 1898</a:t>
            </a:r>
          </a:p>
          <a:p>
            <a:pPr>
              <a:defRPr/>
            </a:pPr>
            <a:r>
              <a:rPr lang="en-US" dirty="0"/>
              <a:t>U.S.-</a:t>
            </a:r>
            <a:r>
              <a:rPr lang="en-US" dirty="0" smtClean="0"/>
              <a:t>Philippines </a:t>
            </a:r>
            <a:r>
              <a:rPr lang="en-US" dirty="0"/>
              <a:t>War, 1898-1903</a:t>
            </a:r>
          </a:p>
          <a:p>
            <a:pPr>
              <a:defRPr/>
            </a:pPr>
            <a:r>
              <a:rPr lang="en-US" dirty="0"/>
              <a:t>Imperialists/expansionists</a:t>
            </a:r>
          </a:p>
          <a:p>
            <a:pPr>
              <a:defRPr/>
            </a:pPr>
            <a:r>
              <a:rPr lang="en-US" dirty="0"/>
              <a:t>Anti-imperialists/anti-expansionists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7" dur="500"/>
                                        <p:tgtEl>
                                          <p:spTgt spid="4403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10" dur="500"/>
                                        <p:tgtEl>
                                          <p:spTgt spid="44035">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13" dur="500"/>
                                        <p:tgtEl>
                                          <p:spTgt spid="44035">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16"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0"/>
            <a:ext cx="8305800" cy="685800"/>
          </a:xfrm>
        </p:spPr>
        <p:txBody>
          <a:bodyPr>
            <a:normAutofit fontScale="90000"/>
          </a:bodyPr>
          <a:lstStyle/>
          <a:p>
            <a:pPr algn="l">
              <a:defRPr/>
            </a:pPr>
            <a:r>
              <a:rPr lang="en-US" sz="2800" dirty="0" smtClean="0"/>
              <a:t>	</a:t>
            </a:r>
            <a:br>
              <a:rPr lang="en-US" sz="2800" dirty="0" smtClean="0"/>
            </a:br>
            <a:r>
              <a:rPr lang="en-US" sz="2800" dirty="0"/>
              <a:t> </a:t>
            </a:r>
            <a:r>
              <a:rPr lang="en-US" sz="2800" dirty="0" smtClean="0"/>
              <a:t>                </a:t>
            </a:r>
            <a:r>
              <a:rPr lang="en-US" sz="2700" dirty="0" smtClean="0">
                <a:latin typeface="Times New Roman" pitchFamily="18" charset="0"/>
                <a:cs typeface="Times New Roman" pitchFamily="18" charset="0"/>
              </a:rPr>
              <a:t>Wilderness, Frontier, and American Manhood </a:t>
            </a:r>
            <a:r>
              <a:rPr lang="en-US" sz="4000" dirty="0" smtClean="0"/>
              <a:t/>
            </a:r>
            <a:br>
              <a:rPr lang="en-US" sz="4000" dirty="0" smtClean="0"/>
            </a:br>
            <a:r>
              <a:rPr lang="en-US" sz="4000" dirty="0" smtClean="0"/>
              <a:t>	</a:t>
            </a:r>
          </a:p>
        </p:txBody>
      </p:sp>
      <p:sp>
        <p:nvSpPr>
          <p:cNvPr id="96259" name="Rectangle 3"/>
          <p:cNvSpPr>
            <a:spLocks noGrp="1" noChangeArrowheads="1"/>
          </p:cNvSpPr>
          <p:nvPr>
            <p:ph idx="1"/>
          </p:nvPr>
        </p:nvSpPr>
        <p:spPr>
          <a:xfrm>
            <a:off x="152400" y="228600"/>
            <a:ext cx="8991600" cy="5867400"/>
          </a:xfrm>
        </p:spPr>
        <p:txBody>
          <a:bodyPr/>
          <a:lstStyle/>
          <a:p>
            <a:pPr eaLnBrk="1" hangingPunct="1">
              <a:lnSpc>
                <a:spcPct val="80000"/>
              </a:lnSpc>
              <a:defRPr/>
            </a:pPr>
            <a:endParaRPr lang="en-US" sz="2400" dirty="0" smtClean="0"/>
          </a:p>
          <a:p>
            <a:pPr eaLnBrk="1" hangingPunct="1">
              <a:lnSpc>
                <a:spcPct val="80000"/>
              </a:lnSpc>
              <a:defRPr/>
            </a:pPr>
            <a:r>
              <a:rPr lang="en-US" sz="2400" dirty="0" smtClean="0"/>
              <a:t>Fresh Air Relief – NY Times (188,742 individual outings in 1895)</a:t>
            </a:r>
          </a:p>
          <a:p>
            <a:pPr eaLnBrk="1" hangingPunct="1">
              <a:lnSpc>
                <a:spcPct val="80000"/>
              </a:lnSpc>
              <a:defRPr/>
            </a:pPr>
            <a:r>
              <a:rPr lang="en-US" sz="2400" dirty="0" smtClean="0"/>
              <a:t>Fresh Air Fund --  NY Tribune</a:t>
            </a:r>
          </a:p>
          <a:p>
            <a:pPr eaLnBrk="1" hangingPunct="1">
              <a:lnSpc>
                <a:spcPct val="80000"/>
              </a:lnSpc>
              <a:defRPr/>
            </a:pPr>
            <a:r>
              <a:rPr lang="en-US" sz="2400" dirty="0" smtClean="0"/>
              <a:t>Primitivism</a:t>
            </a:r>
          </a:p>
          <a:p>
            <a:pPr lvl="1">
              <a:lnSpc>
                <a:spcPct val="80000"/>
              </a:lnSpc>
              <a:defRPr/>
            </a:pPr>
            <a:r>
              <a:rPr lang="en-US" sz="2000" dirty="0" smtClean="0"/>
              <a:t>The football field as a substitute “frontier” to toughen new generation:</a:t>
            </a:r>
          </a:p>
          <a:p>
            <a:pPr lvl="2">
              <a:lnSpc>
                <a:spcPct val="80000"/>
              </a:lnSpc>
              <a:defRPr/>
            </a:pPr>
            <a:r>
              <a:rPr lang="en-US" sz="1600" dirty="0" smtClean="0"/>
              <a:t>Football displayed “those characteristics that have made the Anglo-Saxon race pre-eminent in history.” (President of University of Wisconsin) </a:t>
            </a:r>
            <a:endParaRPr lang="en-US" sz="1200" dirty="0" smtClean="0"/>
          </a:p>
          <a:p>
            <a:pPr lvl="1">
              <a:lnSpc>
                <a:spcPct val="80000"/>
              </a:lnSpc>
              <a:defRPr/>
            </a:pPr>
            <a:r>
              <a:rPr lang="en-US" sz="2000" dirty="0" smtClean="0"/>
              <a:t>“The child revels in savagery, and if its tribal, predatory, hunting, fishing, fighting, roving, idle, playing proclivities could be indulged in the country, they could conceivably be so organized and directed as to be far more truly humanistic and liberal than all that the best modern school can provide.” – G. Stanley Hall, </a:t>
            </a:r>
            <a:r>
              <a:rPr lang="en-US" sz="2000" i="1" dirty="0" smtClean="0"/>
              <a:t>Adolescence</a:t>
            </a:r>
            <a:r>
              <a:rPr lang="en-US" sz="2000" dirty="0" smtClean="0"/>
              <a:t>, 1904</a:t>
            </a:r>
          </a:p>
          <a:p>
            <a:pPr lvl="1">
              <a:lnSpc>
                <a:spcPct val="80000"/>
              </a:lnSpc>
              <a:defRPr/>
            </a:pPr>
            <a:r>
              <a:rPr lang="en-US" sz="2000" dirty="0" smtClean="0"/>
              <a:t>Roosevelt, “The Strenuous Life” and the fear of “degeneracy” writ large</a:t>
            </a:r>
          </a:p>
          <a:p>
            <a:pPr>
              <a:lnSpc>
                <a:spcPct val="80000"/>
              </a:lnSpc>
              <a:defRPr/>
            </a:pPr>
            <a:r>
              <a:rPr lang="en-US" sz="2400" dirty="0" smtClean="0"/>
              <a:t>Boone and Crocket Club, 1885</a:t>
            </a:r>
          </a:p>
          <a:p>
            <a:pPr lvl="1">
              <a:lnSpc>
                <a:spcPct val="80000"/>
              </a:lnSpc>
              <a:defRPr/>
            </a:pPr>
            <a:r>
              <a:rPr lang="en-US" sz="2000" dirty="0" smtClean="0"/>
              <a:t>Sons of Daniel Boone, 1905</a:t>
            </a:r>
          </a:p>
          <a:p>
            <a:pPr eaLnBrk="1" hangingPunct="1">
              <a:lnSpc>
                <a:spcPct val="80000"/>
              </a:lnSpc>
              <a:defRPr/>
            </a:pPr>
            <a:r>
              <a:rPr lang="en-US" sz="2400" dirty="0" smtClean="0"/>
              <a:t>Boy Scouts, 1907/Girl Scouts, 1912  </a:t>
            </a:r>
          </a:p>
          <a:p>
            <a:pPr eaLnBrk="1" hangingPunct="1">
              <a:lnSpc>
                <a:spcPct val="80000"/>
              </a:lnSpc>
              <a:buNone/>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59">
                                            <p:txEl>
                                              <p:pRg st="4" end="4"/>
                                            </p:txEl>
                                          </p:spTgt>
                                        </p:tgtEl>
                                        <p:attrNameLst>
                                          <p:attrName>style.visibility</p:attrName>
                                        </p:attrNameLst>
                                      </p:cBhvr>
                                      <p:to>
                                        <p:strVal val="visible"/>
                                      </p:to>
                                    </p:set>
                                    <p:animEffect transition="in" filter="blinds(horizontal)">
                                      <p:cBhvr>
                                        <p:cTn id="7" dur="500"/>
                                        <p:tgtEl>
                                          <p:spTgt spid="9625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259">
                                            <p:txEl>
                                              <p:pRg st="5" end="5"/>
                                            </p:txEl>
                                          </p:spTgt>
                                        </p:tgtEl>
                                        <p:attrNameLst>
                                          <p:attrName>style.visibility</p:attrName>
                                        </p:attrNameLst>
                                      </p:cBhvr>
                                      <p:to>
                                        <p:strVal val="visible"/>
                                      </p:to>
                                    </p:set>
                                    <p:animEffect transition="in" filter="blinds(horizontal)">
                                      <p:cBhvr>
                                        <p:cTn id="12" dur="500"/>
                                        <p:tgtEl>
                                          <p:spTgt spid="96259">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6259">
                                            <p:txEl>
                                              <p:pRg st="6" end="6"/>
                                            </p:txEl>
                                          </p:spTgt>
                                        </p:tgtEl>
                                        <p:attrNameLst>
                                          <p:attrName>style.visibility</p:attrName>
                                        </p:attrNameLst>
                                      </p:cBhvr>
                                      <p:to>
                                        <p:strVal val="visible"/>
                                      </p:to>
                                    </p:set>
                                    <p:animEffect transition="in" filter="blinds(horizontal)">
                                      <p:cBhvr>
                                        <p:cTn id="15" dur="500"/>
                                        <p:tgtEl>
                                          <p:spTgt spid="96259">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6259">
                                            <p:txEl>
                                              <p:pRg st="7" end="7"/>
                                            </p:txEl>
                                          </p:spTgt>
                                        </p:tgtEl>
                                        <p:attrNameLst>
                                          <p:attrName>style.visibility</p:attrName>
                                        </p:attrNameLst>
                                      </p:cBhvr>
                                      <p:to>
                                        <p:strVal val="visible"/>
                                      </p:to>
                                    </p:set>
                                    <p:animEffect transition="in" filter="blinds(horizontal)">
                                      <p:cBhvr>
                                        <p:cTn id="18" dur="500"/>
                                        <p:tgtEl>
                                          <p:spTgt spid="96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981200"/>
            <a:ext cx="5105400" cy="762000"/>
          </a:xfrm>
        </p:spPr>
        <p:txBody>
          <a:bodyPr>
            <a:normAutofit fontScale="90000"/>
          </a:bodyPr>
          <a:lstStyle/>
          <a:p>
            <a:pPr algn="l">
              <a:defRPr/>
            </a:pPr>
            <a:r>
              <a:rPr lang="en-US" sz="4000" dirty="0" smtClean="0"/>
              <a:t/>
            </a:r>
            <a:br>
              <a:rPr lang="en-US" sz="4000" dirty="0" smtClean="0"/>
            </a:br>
            <a:r>
              <a:rPr lang="en-US" sz="2200" dirty="0" smtClean="0"/>
              <a:t>Processes to toughen “weak men”: Football </a:t>
            </a:r>
            <a:r>
              <a:rPr lang="en-US" sz="2200" dirty="0"/>
              <a:t>field </a:t>
            </a:r>
            <a:r>
              <a:rPr lang="en-US" sz="2200" dirty="0" smtClean="0"/>
              <a:t>as frontier battlefield</a:t>
            </a:r>
            <a:r>
              <a:rPr lang="en-US" sz="2400" dirty="0" smtClean="0"/>
              <a:t>; Impetus for </a:t>
            </a:r>
            <a:r>
              <a:rPr lang="en-US" sz="2200" dirty="0" smtClean="0"/>
              <a:t>NCAA, 1907 (19 football deaths in 1905)</a:t>
            </a:r>
            <a:endParaRPr lang="en-US" sz="2200" dirty="0"/>
          </a:p>
        </p:txBody>
      </p:sp>
      <p:pic>
        <p:nvPicPr>
          <p:cNvPr id="39939" name="Picture 4" descr="Football 009"/>
          <p:cNvPicPr>
            <a:picLocks noChangeAspect="1" noChangeArrowheads="1"/>
          </p:cNvPicPr>
          <p:nvPr/>
        </p:nvPicPr>
        <p:blipFill>
          <a:blip r:embed="rId2" cstate="print"/>
          <a:srcRect/>
          <a:stretch>
            <a:fillRect/>
          </a:stretch>
        </p:blipFill>
        <p:spPr bwMode="auto">
          <a:xfrm>
            <a:off x="-1143000" y="3124200"/>
            <a:ext cx="7758113" cy="4332288"/>
          </a:xfrm>
          <a:prstGeom prst="rect">
            <a:avLst/>
          </a:prstGeom>
          <a:noFill/>
          <a:ln w="9525">
            <a:noFill/>
            <a:miter lim="800000"/>
            <a:headEnd/>
            <a:tailEnd/>
          </a:ln>
        </p:spPr>
      </p:pic>
      <p:pic>
        <p:nvPicPr>
          <p:cNvPr id="39940" name="Picture 5" descr="images[5]"/>
          <p:cNvPicPr>
            <a:picLocks noGrp="1" noChangeAspect="1" noChangeArrowheads="1"/>
          </p:cNvPicPr>
          <p:nvPr>
            <p:ph idx="1"/>
          </p:nvPr>
        </p:nvPicPr>
        <p:blipFill>
          <a:blip r:embed="rId3" cstate="print"/>
          <a:srcRect/>
          <a:stretch>
            <a:fillRect/>
          </a:stretch>
        </p:blipFill>
        <p:spPr>
          <a:xfrm>
            <a:off x="5257800" y="152400"/>
            <a:ext cx="3886200" cy="2667000"/>
          </a:xfrm>
          <a:noFill/>
        </p:spPr>
      </p:pic>
      <p:sp>
        <p:nvSpPr>
          <p:cNvPr id="39941" name="Rectangle 4"/>
          <p:cNvSpPr>
            <a:spLocks noChangeArrowheads="1"/>
          </p:cNvSpPr>
          <p:nvPr/>
        </p:nvSpPr>
        <p:spPr bwMode="auto">
          <a:xfrm>
            <a:off x="838200" y="609600"/>
            <a:ext cx="3656642" cy="400110"/>
          </a:xfrm>
          <a:prstGeom prst="rect">
            <a:avLst/>
          </a:prstGeom>
          <a:noFill/>
          <a:ln w="9525">
            <a:noFill/>
            <a:miter lim="800000"/>
            <a:headEnd/>
            <a:tailEnd/>
          </a:ln>
        </p:spPr>
        <p:txBody>
          <a:bodyPr wrap="none">
            <a:spAutoFit/>
          </a:bodyPr>
          <a:lstStyle/>
          <a:p>
            <a:r>
              <a:rPr lang="en-US" sz="2000" dirty="0"/>
              <a:t>Products to toughen “weak men”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686800" cy="715962"/>
          </a:xfrm>
        </p:spPr>
        <p:txBody>
          <a:bodyPr>
            <a:normAutofit fontScale="90000"/>
          </a:bodyPr>
          <a:lstStyle/>
          <a:p>
            <a:pPr>
              <a:defRPr/>
            </a:pPr>
            <a:r>
              <a:rPr lang="en-US" sz="2800" dirty="0"/>
              <a:t>The </a:t>
            </a:r>
            <a:r>
              <a:rPr lang="en-US" sz="2800" dirty="0" smtClean="0"/>
              <a:t>“weak man” and the “new </a:t>
            </a:r>
            <a:r>
              <a:rPr lang="en-US" sz="2800" dirty="0"/>
              <a:t>woman” invading male spheres</a:t>
            </a:r>
          </a:p>
        </p:txBody>
      </p:sp>
      <p:pic>
        <p:nvPicPr>
          <p:cNvPr id="40963" name="Picture 3" descr="women's working rights, 1900"/>
          <p:cNvPicPr>
            <a:picLocks noGrp="1" noChangeAspect="1" noChangeArrowheads="1"/>
          </p:cNvPicPr>
          <p:nvPr>
            <p:ph sz="half" idx="1"/>
          </p:nvPr>
        </p:nvPicPr>
        <p:blipFill>
          <a:blip r:embed="rId2" cstate="print"/>
          <a:srcRect/>
          <a:stretch>
            <a:fillRect/>
          </a:stretch>
        </p:blipFill>
        <p:spPr>
          <a:xfrm>
            <a:off x="0" y="1447800"/>
            <a:ext cx="5105400" cy="3403600"/>
          </a:xfrm>
          <a:noFill/>
        </p:spPr>
      </p:pic>
      <p:pic>
        <p:nvPicPr>
          <p:cNvPr id="40964" name="Picture 4" descr="right to smoke in public 1908"/>
          <p:cNvPicPr>
            <a:picLocks noGrp="1" noChangeAspect="1" noChangeArrowheads="1"/>
          </p:cNvPicPr>
          <p:nvPr>
            <p:ph sz="half" idx="2"/>
          </p:nvPr>
        </p:nvPicPr>
        <p:blipFill>
          <a:blip r:embed="rId3" cstate="print"/>
          <a:srcRect/>
          <a:stretch>
            <a:fillRect/>
          </a:stretch>
        </p:blipFill>
        <p:spPr>
          <a:xfrm>
            <a:off x="5537200" y="1447800"/>
            <a:ext cx="3606800" cy="54102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00694"/>
          </a:xfrm>
        </p:spPr>
        <p:txBody>
          <a:bodyPr/>
          <a:lstStyle/>
          <a:p>
            <a:r>
              <a:rPr lang="en-US" dirty="0" smtClean="0"/>
              <a:t>Politics and Gender</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descr="teddy roosevelt"/>
          <p:cNvPicPr>
            <a:picLocks noChangeAspect="1" noChangeArrowheads="1"/>
          </p:cNvPicPr>
          <p:nvPr/>
        </p:nvPicPr>
        <p:blipFill>
          <a:blip r:embed="rId2" cstate="print"/>
          <a:srcRect/>
          <a:stretch>
            <a:fillRect/>
          </a:stretch>
        </p:blipFill>
        <p:spPr>
          <a:xfrm>
            <a:off x="3124200" y="1175332"/>
            <a:ext cx="3546475" cy="5708426"/>
          </a:xfrm>
          <a:prstGeom prst="rect">
            <a:avLst/>
          </a:prstGeom>
          <a:noFill/>
        </p:spPr>
      </p:pic>
    </p:spTree>
    <p:extLst>
      <p:ext uri="{BB962C8B-B14F-4D97-AF65-F5344CB8AC3E}">
        <p14:creationId xmlns:p14="http://schemas.microsoft.com/office/powerpoint/2010/main" val="7849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0-20-~2"/>
          <p:cNvPicPr>
            <a:picLocks noChangeAspect="1" noChangeArrowheads="1"/>
          </p:cNvPicPr>
          <p:nvPr/>
        </p:nvPicPr>
        <p:blipFill>
          <a:blip r:embed="rId2" cstate="print"/>
          <a:srcRect/>
          <a:stretch>
            <a:fillRect/>
          </a:stretch>
        </p:blipFill>
        <p:spPr bwMode="auto">
          <a:xfrm>
            <a:off x="4922480" y="1447800"/>
            <a:ext cx="4195762" cy="5410200"/>
          </a:xfrm>
          <a:prstGeom prst="rect">
            <a:avLst/>
          </a:prstGeom>
          <a:noFill/>
          <a:ln w="9525">
            <a:noFill/>
            <a:miter lim="800000"/>
            <a:headEnd/>
            <a:tailEnd/>
          </a:ln>
        </p:spPr>
      </p:pic>
      <p:pic>
        <p:nvPicPr>
          <p:cNvPr id="44035" name="Picture 3" descr="10-20-~2"/>
          <p:cNvPicPr>
            <a:picLocks noChangeAspect="1" noChangeArrowheads="1"/>
          </p:cNvPicPr>
          <p:nvPr/>
        </p:nvPicPr>
        <p:blipFill>
          <a:blip r:embed="rId3" cstate="print"/>
          <a:srcRect/>
          <a:stretch>
            <a:fillRect/>
          </a:stretch>
        </p:blipFill>
        <p:spPr bwMode="auto">
          <a:xfrm>
            <a:off x="-154972" y="1600200"/>
            <a:ext cx="5006276" cy="5257800"/>
          </a:xfrm>
          <a:prstGeom prst="rect">
            <a:avLst/>
          </a:prstGeom>
          <a:noFill/>
          <a:ln w="9525">
            <a:noFill/>
            <a:miter lim="800000"/>
            <a:headEnd/>
            <a:tailEnd/>
          </a:ln>
        </p:spPr>
      </p:pic>
      <p:sp>
        <p:nvSpPr>
          <p:cNvPr id="44036" name="Rectangle 4"/>
          <p:cNvSpPr>
            <a:spLocks noChangeArrowheads="1"/>
          </p:cNvSpPr>
          <p:nvPr/>
        </p:nvSpPr>
        <p:spPr bwMode="auto">
          <a:xfrm>
            <a:off x="1143000" y="304800"/>
            <a:ext cx="6934200" cy="461963"/>
          </a:xfrm>
          <a:prstGeom prst="rect">
            <a:avLst/>
          </a:prstGeom>
          <a:noFill/>
          <a:ln w="9525">
            <a:noFill/>
            <a:miter lim="800000"/>
            <a:headEnd/>
            <a:tailEnd/>
          </a:ln>
        </p:spPr>
        <p:txBody>
          <a:bodyPr>
            <a:spAutoFit/>
          </a:bodyPr>
          <a:lstStyle/>
          <a:p>
            <a:pPr eaLnBrk="1" hangingPunct="1"/>
            <a:r>
              <a:rPr lang="en-US" sz="2400" dirty="0">
                <a:solidFill>
                  <a:schemeClr val="tx2"/>
                </a:solidFill>
              </a:rPr>
              <a:t>Arbitrationists</a:t>
            </a:r>
            <a:r>
              <a:rPr lang="en-US" sz="2400" dirty="0">
                <a:solidFill>
                  <a:schemeClr val="tx2"/>
                </a:solidFill>
              </a:rPr>
              <a:t> – women as political actors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100" dirty="0" smtClean="0"/>
              <a:t/>
            </a:r>
            <a:br>
              <a:rPr lang="en-US" sz="1100" dirty="0" smtClean="0"/>
            </a:br>
            <a:r>
              <a:rPr lang="en-US" sz="1100" dirty="0" smtClean="0"/>
              <a:t>  </a:t>
            </a:r>
            <a:br>
              <a:rPr lang="en-US" sz="1100" dirty="0" smtClean="0"/>
            </a:br>
            <a:r>
              <a:rPr lang="en-US" sz="2000" dirty="0" smtClean="0"/>
              <a:t> </a:t>
            </a:r>
            <a:br>
              <a:rPr lang="en-US" sz="2000" dirty="0" smtClean="0"/>
            </a:br>
            <a:r>
              <a:rPr lang="en-US" sz="2000" dirty="0" smtClean="0"/>
              <a:t>Thomas Nast, “Uncle Sam’s Thanksgiving Dinner,” </a:t>
            </a:r>
            <a:r>
              <a:rPr lang="en-US" sz="2000" i="1" dirty="0" smtClean="0"/>
              <a:t>Harper’s Weekly</a:t>
            </a:r>
            <a:r>
              <a:rPr lang="en-US" sz="2000" dirty="0" smtClean="0"/>
              <a:t>, </a:t>
            </a:r>
            <a:br>
              <a:rPr lang="en-US" sz="2000" dirty="0" smtClean="0"/>
            </a:br>
            <a:r>
              <a:rPr lang="en-US" sz="2000" dirty="0" smtClean="0"/>
              <a:t>November 20, 1869.   </a:t>
            </a:r>
            <a:r>
              <a:rPr lang="en-US" sz="2000" dirty="0" err="1" smtClean="0"/>
              <a:t>Nashian</a:t>
            </a:r>
            <a:r>
              <a:rPr lang="en-US" sz="2000" dirty="0" smtClean="0"/>
              <a:t> idealism of one happy family </a:t>
            </a:r>
            <a:br>
              <a:rPr lang="en-US" sz="2000" dirty="0" smtClean="0"/>
            </a:br>
            <a:r>
              <a:rPr lang="en-US" sz="2000" dirty="0" smtClean="0"/>
              <a:t>across lines of race and gender</a:t>
            </a:r>
            <a:r>
              <a:rPr lang="en-US" sz="1100" dirty="0" smtClean="0"/>
              <a:t/>
            </a:r>
            <a:br>
              <a:rPr lang="en-US" sz="1100" dirty="0" smtClean="0"/>
            </a:br>
            <a:r>
              <a:rPr lang="en-US" sz="1100" dirty="0" smtClean="0"/>
              <a:t/>
            </a:r>
            <a:br>
              <a:rPr lang="en-US" sz="1100" dirty="0" smtClean="0"/>
            </a:br>
            <a:r>
              <a:rPr lang="en-US" sz="1100"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45058" name="Picture 2" descr="http://cartoons.osu.edu/nast/images/unlce_sam_thanksgiving50.jpg"/>
          <p:cNvPicPr>
            <a:picLocks noChangeAspect="1" noChangeArrowheads="1"/>
          </p:cNvPicPr>
          <p:nvPr/>
        </p:nvPicPr>
        <p:blipFill>
          <a:blip r:embed="rId3" cstate="print"/>
          <a:srcRect/>
          <a:stretch>
            <a:fillRect/>
          </a:stretch>
        </p:blipFill>
        <p:spPr bwMode="auto">
          <a:xfrm>
            <a:off x="381000" y="1142999"/>
            <a:ext cx="8001000" cy="545200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endParaRPr lang="en-US" dirty="0"/>
          </a:p>
        </p:txBody>
      </p:sp>
      <p:pic>
        <p:nvPicPr>
          <p:cNvPr id="45059" name="Picture 3" descr="10-20-~2"/>
          <p:cNvPicPr>
            <a:picLocks noGrp="1" noChangeAspect="1" noChangeArrowheads="1"/>
          </p:cNvPicPr>
          <p:nvPr>
            <p:ph sz="half" idx="1"/>
          </p:nvPr>
        </p:nvPicPr>
        <p:blipFill>
          <a:blip r:embed="rId2" cstate="print"/>
          <a:srcRect/>
          <a:stretch>
            <a:fillRect/>
          </a:stretch>
        </p:blipFill>
        <p:spPr>
          <a:xfrm>
            <a:off x="0" y="457200"/>
            <a:ext cx="5424488" cy="5715000"/>
          </a:xfrm>
          <a:noFill/>
        </p:spPr>
      </p:pic>
      <p:pic>
        <p:nvPicPr>
          <p:cNvPr id="45060" name="Picture 4" descr="10-20-~2"/>
          <p:cNvPicPr>
            <a:picLocks noGrp="1" noChangeAspect="1" noChangeArrowheads="1"/>
          </p:cNvPicPr>
          <p:nvPr>
            <p:ph sz="half" idx="2"/>
          </p:nvPr>
        </p:nvPicPr>
        <p:blipFill>
          <a:blip r:embed="rId3" cstate="print"/>
          <a:srcRect/>
          <a:stretch>
            <a:fillRect/>
          </a:stretch>
        </p:blipFill>
        <p:spPr>
          <a:xfrm>
            <a:off x="5780088" y="0"/>
            <a:ext cx="3363912" cy="594360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a:xfrm>
            <a:off x="4876800" y="0"/>
            <a:ext cx="4267200" cy="5867400"/>
          </a:xfrm>
        </p:spPr>
        <p:txBody>
          <a:bodyPr/>
          <a:lstStyle/>
          <a:p>
            <a:pPr eaLnBrk="1" hangingPunct="1">
              <a:defRPr/>
            </a:pPr>
            <a:r>
              <a:rPr lang="en-US" sz="1800" b="1" dirty="0" smtClean="0"/>
              <a:t>Kipling, The White Man’s Burden   1899</a:t>
            </a:r>
            <a:r>
              <a:rPr lang="en-US" sz="1800" dirty="0" smtClean="0"/>
              <a:t/>
            </a:r>
            <a:br>
              <a:rPr lang="en-US" sz="1800" dirty="0" smtClean="0"/>
            </a:br>
            <a:r>
              <a:rPr lang="en-US" sz="1800" dirty="0" smtClean="0"/>
              <a:t/>
            </a:r>
            <a:br>
              <a:rPr lang="en-US" sz="1800" dirty="0" smtClean="0"/>
            </a:br>
            <a:r>
              <a:rPr lang="en-US" sz="1600" b="1" dirty="0" smtClean="0"/>
              <a:t>Take up the White Man’s Burden, </a:t>
            </a:r>
            <a:br>
              <a:rPr lang="en-US" sz="1600" b="1" dirty="0" smtClean="0"/>
            </a:br>
            <a:r>
              <a:rPr lang="en-US" sz="1600" b="1" dirty="0" smtClean="0"/>
              <a:t> done with Childish Days, </a:t>
            </a:r>
            <a:br>
              <a:rPr lang="en-US" sz="1600" b="1" dirty="0" smtClean="0"/>
            </a:br>
            <a:r>
              <a:rPr lang="en-US" sz="1600" b="1" dirty="0" smtClean="0"/>
              <a:t>Comes now, to search your manhood, </a:t>
            </a:r>
            <a:br>
              <a:rPr lang="en-US" sz="1600" b="1" dirty="0" smtClean="0"/>
            </a:br>
            <a:r>
              <a:rPr lang="en-US" sz="1600" b="1" dirty="0" smtClean="0"/>
              <a:t>through all the thankless years, </a:t>
            </a:r>
            <a:br>
              <a:rPr lang="en-US" sz="1600" b="1" dirty="0" smtClean="0"/>
            </a:br>
            <a:r>
              <a:rPr lang="en-US" sz="1600" b="1" dirty="0" smtClean="0"/>
              <a:t>Cold, edged with dear-bought wisdom,</a:t>
            </a:r>
            <a:br>
              <a:rPr lang="en-US" sz="1600" b="1" dirty="0" smtClean="0"/>
            </a:br>
            <a:r>
              <a:rPr lang="en-US" sz="1600" b="1" dirty="0" smtClean="0"/>
              <a:t>the judgment of your peers.”</a:t>
            </a:r>
            <a:r>
              <a:rPr lang="en-US" sz="1800" dirty="0" smtClean="0"/>
              <a:t> </a:t>
            </a:r>
            <a:br>
              <a:rPr lang="en-US" sz="1800" dirty="0" smtClean="0"/>
            </a:br>
            <a:endParaRPr lang="en-US" sz="1800" dirty="0" smtClean="0"/>
          </a:p>
        </p:txBody>
      </p:sp>
      <p:pic>
        <p:nvPicPr>
          <p:cNvPr id="49155" name="Picture 4" descr="1899BalanceCartoon"/>
          <p:cNvPicPr>
            <a:picLocks noGrp="1" noChangeAspect="1" noChangeArrowheads="1"/>
          </p:cNvPicPr>
          <p:nvPr>
            <p:ph idx="1"/>
          </p:nvPr>
        </p:nvPicPr>
        <p:blipFill>
          <a:blip r:embed="rId3" cstate="print"/>
          <a:srcRect/>
          <a:stretch>
            <a:fillRect/>
          </a:stretch>
        </p:blipFill>
        <p:spPr>
          <a:xfrm>
            <a:off x="0" y="0"/>
            <a:ext cx="4721225" cy="68580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endParaRPr lang="en-US" dirty="0"/>
          </a:p>
        </p:txBody>
      </p:sp>
      <p:pic>
        <p:nvPicPr>
          <p:cNvPr id="46083" name="Picture 3" descr="10-20-~2"/>
          <p:cNvPicPr>
            <a:picLocks noGrp="1" noChangeAspect="1" noChangeArrowheads="1"/>
          </p:cNvPicPr>
          <p:nvPr>
            <p:ph sz="quarter" idx="2"/>
          </p:nvPr>
        </p:nvPicPr>
        <p:blipFill>
          <a:blip r:embed="rId2" cstate="print"/>
          <a:srcRect/>
          <a:stretch>
            <a:fillRect/>
          </a:stretch>
        </p:blipFill>
        <p:spPr>
          <a:xfrm>
            <a:off x="0" y="0"/>
            <a:ext cx="4876800" cy="4462463"/>
          </a:xfrm>
          <a:noFill/>
        </p:spPr>
      </p:pic>
      <p:pic>
        <p:nvPicPr>
          <p:cNvPr id="46084" name="Picture 4" descr="10-20-~2"/>
          <p:cNvPicPr>
            <a:picLocks noGrp="1" noChangeAspect="1" noChangeArrowheads="1"/>
          </p:cNvPicPr>
          <p:nvPr>
            <p:ph sz="quarter" idx="3"/>
          </p:nvPr>
        </p:nvPicPr>
        <p:blipFill>
          <a:blip r:embed="rId3" cstate="print"/>
          <a:srcRect/>
          <a:stretch>
            <a:fillRect/>
          </a:stretch>
        </p:blipFill>
        <p:spPr>
          <a:xfrm>
            <a:off x="5022850" y="1828800"/>
            <a:ext cx="4121150" cy="5029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686800" cy="762000"/>
          </a:xfrm>
        </p:spPr>
        <p:txBody>
          <a:bodyPr>
            <a:normAutofit/>
          </a:bodyPr>
          <a:lstStyle/>
          <a:p>
            <a:pPr>
              <a:defRPr/>
            </a:pPr>
            <a:r>
              <a:rPr lang="en-US" sz="3200" dirty="0" smtClean="0"/>
              <a:t>Imperial cleanliness             Anti-expansionists</a:t>
            </a:r>
            <a:endParaRPr lang="en-US" sz="3200" dirty="0"/>
          </a:p>
        </p:txBody>
      </p:sp>
      <p:pic>
        <p:nvPicPr>
          <p:cNvPr id="47107" name="Picture 3" descr="10-20-~2"/>
          <p:cNvPicPr>
            <a:picLocks noGrp="1" noChangeAspect="1" noChangeArrowheads="1"/>
          </p:cNvPicPr>
          <p:nvPr>
            <p:ph idx="1"/>
          </p:nvPr>
        </p:nvPicPr>
        <p:blipFill>
          <a:blip r:embed="rId2" cstate="print"/>
          <a:srcRect/>
          <a:stretch>
            <a:fillRect/>
          </a:stretch>
        </p:blipFill>
        <p:spPr>
          <a:xfrm>
            <a:off x="4483100" y="914400"/>
            <a:ext cx="4660900" cy="6858000"/>
          </a:xfrm>
          <a:noFill/>
        </p:spPr>
      </p:pic>
      <p:pic>
        <p:nvPicPr>
          <p:cNvPr id="4" name="Picture 7" descr="Sapolio soap"/>
          <p:cNvPicPr>
            <a:picLocks noChangeAspect="1" noChangeArrowheads="1"/>
          </p:cNvPicPr>
          <p:nvPr/>
        </p:nvPicPr>
        <p:blipFill>
          <a:blip r:embed="rId3" cstate="print"/>
          <a:srcRect/>
          <a:stretch>
            <a:fillRect/>
          </a:stretch>
        </p:blipFill>
        <p:spPr bwMode="auto">
          <a:xfrm>
            <a:off x="0" y="914400"/>
            <a:ext cx="4408488"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endParaRPr lang="en-US" dirty="0"/>
          </a:p>
        </p:txBody>
      </p:sp>
      <p:sp>
        <p:nvSpPr>
          <p:cNvPr id="10243" name="Rectangle 3"/>
          <p:cNvSpPr>
            <a:spLocks noGrp="1" noChangeArrowheads="1"/>
          </p:cNvSpPr>
          <p:nvPr>
            <p:ph type="body" sz="half" idx="1"/>
          </p:nvPr>
        </p:nvSpPr>
        <p:spPr>
          <a:xfrm>
            <a:off x="0" y="381000"/>
            <a:ext cx="4038600" cy="4114800"/>
          </a:xfrm>
        </p:spPr>
        <p:txBody>
          <a:bodyPr/>
          <a:lstStyle/>
          <a:p>
            <a:pPr>
              <a:lnSpc>
                <a:spcPct val="90000"/>
              </a:lnSpc>
            </a:pPr>
            <a:r>
              <a:rPr lang="en-US" dirty="0"/>
              <a:t>Gender and the Corporate welfare movement </a:t>
            </a:r>
          </a:p>
          <a:p>
            <a:pPr>
              <a:lnSpc>
                <a:spcPct val="90000"/>
              </a:lnSpc>
              <a:buFont typeface="Wingdings" pitchFamily="2" charset="2"/>
              <a:buNone/>
            </a:pPr>
            <a:r>
              <a:rPr lang="en-US" dirty="0"/>
              <a:t>    </a:t>
            </a:r>
          </a:p>
          <a:p>
            <a:pPr lvl="1">
              <a:lnSpc>
                <a:spcPct val="90000"/>
              </a:lnSpc>
              <a:buFont typeface="Wingdings" pitchFamily="2" charset="2"/>
              <a:buNone/>
            </a:pPr>
            <a:endParaRPr lang="en-US" sz="3200" dirty="0"/>
          </a:p>
          <a:p>
            <a:pPr>
              <a:lnSpc>
                <a:spcPct val="90000"/>
              </a:lnSpc>
              <a:buFont typeface="Wingdings" pitchFamily="2" charset="2"/>
              <a:buNone/>
            </a:pPr>
            <a:endParaRPr lang="en-US" sz="2800" dirty="0"/>
          </a:p>
          <a:p>
            <a:pPr>
              <a:lnSpc>
                <a:spcPct val="90000"/>
              </a:lnSpc>
              <a:buFont typeface="Wingdings" pitchFamily="2" charset="2"/>
              <a:buNone/>
            </a:pPr>
            <a:r>
              <a:rPr lang="en-US" sz="2000" dirty="0"/>
              <a:t> </a:t>
            </a:r>
          </a:p>
          <a:p>
            <a:pPr>
              <a:lnSpc>
                <a:spcPct val="90000"/>
              </a:lnSpc>
              <a:buFont typeface="Wingdings" pitchFamily="2" charset="2"/>
              <a:buNone/>
            </a:pPr>
            <a:endParaRPr lang="en-US" sz="2000" dirty="0"/>
          </a:p>
        </p:txBody>
      </p:sp>
      <p:pic>
        <p:nvPicPr>
          <p:cNvPr id="10244" name="Picture 4" descr="Photo 5 eb"/>
          <p:cNvPicPr>
            <a:picLocks noGrp="1" noChangeAspect="1" noChangeArrowheads="1"/>
          </p:cNvPicPr>
          <p:nvPr>
            <p:ph sz="half" idx="2"/>
          </p:nvPr>
        </p:nvPicPr>
        <p:blipFill>
          <a:blip r:embed="rId2" cstate="print"/>
          <a:srcRect/>
          <a:stretch>
            <a:fillRect/>
          </a:stretch>
        </p:blipFill>
        <p:spPr>
          <a:xfrm>
            <a:off x="4572000" y="0"/>
            <a:ext cx="4730750" cy="685800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92267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dirty="0"/>
          </a:p>
        </p:txBody>
      </p:sp>
      <p:sp>
        <p:nvSpPr>
          <p:cNvPr id="12291" name="Rectangle 3"/>
          <p:cNvSpPr>
            <a:spLocks noGrp="1" noChangeArrowheads="1"/>
          </p:cNvSpPr>
          <p:nvPr>
            <p:ph type="body" idx="1"/>
          </p:nvPr>
        </p:nvSpPr>
        <p:spPr/>
        <p:txBody>
          <a:bodyPr/>
          <a:lstStyle/>
          <a:p>
            <a:endParaRPr lang="en-US" dirty="0"/>
          </a:p>
        </p:txBody>
      </p:sp>
      <p:pic>
        <p:nvPicPr>
          <p:cNvPr id="12292" name="Picture 4" descr="Photo 3 eb"/>
          <p:cNvPicPr>
            <a:picLocks noChangeAspect="1" noChangeArrowheads="1"/>
          </p:cNvPicPr>
          <p:nvPr/>
        </p:nvPicPr>
        <p:blipFill>
          <a:blip r:embed="rId2" cstate="print"/>
          <a:srcRect/>
          <a:stretch>
            <a:fillRect/>
          </a:stretch>
        </p:blipFill>
        <p:spPr bwMode="auto">
          <a:xfrm>
            <a:off x="0" y="-46038"/>
            <a:ext cx="9601200" cy="793273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dirty="0"/>
          </a:p>
        </p:txBody>
      </p:sp>
      <p:sp>
        <p:nvSpPr>
          <p:cNvPr id="15363" name="Rectangle 3"/>
          <p:cNvSpPr>
            <a:spLocks noGrp="1" noChangeArrowheads="1"/>
          </p:cNvSpPr>
          <p:nvPr>
            <p:ph type="body" idx="1"/>
          </p:nvPr>
        </p:nvSpPr>
        <p:spPr/>
        <p:txBody>
          <a:bodyPr/>
          <a:lstStyle/>
          <a:p>
            <a:endParaRPr lang="en-US" dirty="0"/>
          </a:p>
        </p:txBody>
      </p:sp>
      <p:pic>
        <p:nvPicPr>
          <p:cNvPr id="15364" name="Picture 4" descr="photo 6 bb"/>
          <p:cNvPicPr>
            <a:picLocks noChangeAspect="1" noChangeArrowheads="1"/>
          </p:cNvPicPr>
          <p:nvPr/>
        </p:nvPicPr>
        <p:blipFill>
          <a:blip r:embed="rId3" cstate="print"/>
          <a:srcRect/>
          <a:stretch>
            <a:fillRect/>
          </a:stretch>
        </p:blipFill>
        <p:spPr bwMode="auto">
          <a:xfrm>
            <a:off x="1600200" y="-457200"/>
            <a:ext cx="6013450" cy="8153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dirty="0"/>
          </a:p>
        </p:txBody>
      </p:sp>
      <p:sp>
        <p:nvSpPr>
          <p:cNvPr id="17411" name="Rectangle 3"/>
          <p:cNvSpPr>
            <a:spLocks noGrp="1" noChangeArrowheads="1"/>
          </p:cNvSpPr>
          <p:nvPr>
            <p:ph type="body" idx="1"/>
          </p:nvPr>
        </p:nvSpPr>
        <p:spPr/>
        <p:txBody>
          <a:bodyPr/>
          <a:lstStyle/>
          <a:p>
            <a:endParaRPr lang="en-US" dirty="0"/>
          </a:p>
        </p:txBody>
      </p:sp>
      <p:pic>
        <p:nvPicPr>
          <p:cNvPr id="17412" name="Picture 4" descr="photo 3 bb"/>
          <p:cNvPicPr>
            <a:picLocks noChangeAspect="1" noChangeArrowheads="1"/>
          </p:cNvPicPr>
          <p:nvPr/>
        </p:nvPicPr>
        <p:blipFill>
          <a:blip r:embed="rId2" cstate="print"/>
          <a:srcRect/>
          <a:stretch>
            <a:fillRect/>
          </a:stretch>
        </p:blipFill>
        <p:spPr bwMode="auto">
          <a:xfrm>
            <a:off x="0" y="-28575"/>
            <a:ext cx="9525000" cy="77438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endParaRPr lang="en-US" dirty="0"/>
          </a:p>
        </p:txBody>
      </p:sp>
      <p:sp>
        <p:nvSpPr>
          <p:cNvPr id="13315" name="Rectangle 3"/>
          <p:cNvSpPr>
            <a:spLocks noGrp="1" noChangeArrowheads="1"/>
          </p:cNvSpPr>
          <p:nvPr>
            <p:ph type="subTitle" idx="1"/>
          </p:nvPr>
        </p:nvSpPr>
        <p:spPr/>
        <p:txBody>
          <a:bodyPr/>
          <a:lstStyle/>
          <a:p>
            <a:endParaRPr lang="en-US" dirty="0"/>
          </a:p>
        </p:txBody>
      </p:sp>
      <p:pic>
        <p:nvPicPr>
          <p:cNvPr id="13316" name="Picture 4" descr="photo 1 bb"/>
          <p:cNvPicPr>
            <a:picLocks noChangeAspect="1" noChangeArrowheads="1"/>
          </p:cNvPicPr>
          <p:nvPr/>
        </p:nvPicPr>
        <p:blipFill>
          <a:blip r:embed="rId2" cstate="print"/>
          <a:srcRect/>
          <a:stretch>
            <a:fillRect/>
          </a:stretch>
        </p:blipFill>
        <p:spPr bwMode="auto">
          <a:xfrm>
            <a:off x="0" y="914400"/>
            <a:ext cx="9144000" cy="5530850"/>
          </a:xfrm>
          <a:prstGeom prst="rect">
            <a:avLst/>
          </a:prstGeom>
          <a:noFill/>
        </p:spPr>
      </p:pic>
      <p:sp>
        <p:nvSpPr>
          <p:cNvPr id="13317" name="Rectangle 5"/>
          <p:cNvSpPr>
            <a:spLocks noChangeArrowheads="1"/>
          </p:cNvSpPr>
          <p:nvPr/>
        </p:nvSpPr>
        <p:spPr bwMode="auto">
          <a:xfrm>
            <a:off x="2590800" y="128588"/>
            <a:ext cx="5416550" cy="579437"/>
          </a:xfrm>
          <a:prstGeom prst="rect">
            <a:avLst/>
          </a:prstGeom>
          <a:noFill/>
          <a:ln w="9525">
            <a:noFill/>
            <a:miter lim="800000"/>
            <a:headEnd/>
            <a:tailEnd/>
          </a:ln>
          <a:effectLst/>
        </p:spPr>
        <p:txBody>
          <a:bodyPr wrap="none">
            <a:spAutoFit/>
          </a:bodyPr>
          <a:lstStyle/>
          <a:p>
            <a:r>
              <a:rPr lang="en-US" sz="3200" dirty="0">
                <a:solidFill>
                  <a:schemeClr val="tx2"/>
                </a:solidFill>
                <a:effectLst>
                  <a:outerShdw blurRad="38100" dist="38100" dir="2700000" algn="tl">
                    <a:srgbClr val="000000"/>
                  </a:outerShdw>
                </a:effectLst>
              </a:rPr>
              <a:t>Corporate welfare movement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Antebellum influences on women’s suffrage movement</a:t>
            </a:r>
            <a:endParaRPr lang="en-US" dirty="0"/>
          </a:p>
        </p:txBody>
      </p:sp>
      <p:sp>
        <p:nvSpPr>
          <p:cNvPr id="3" name="Content Placeholder 2"/>
          <p:cNvSpPr>
            <a:spLocks noGrp="1"/>
          </p:cNvSpPr>
          <p:nvPr>
            <p:ph idx="1"/>
          </p:nvPr>
        </p:nvSpPr>
        <p:spPr/>
        <p:txBody>
          <a:bodyPr>
            <a:normAutofit fontScale="92500"/>
          </a:bodyPr>
          <a:lstStyle/>
          <a:p>
            <a:r>
              <a:rPr lang="en-US" dirty="0" smtClean="0"/>
              <a:t>British writers:  Mary Wollstonecraft, </a:t>
            </a:r>
            <a:r>
              <a:rPr lang="en-US" i="1" dirty="0" smtClean="0"/>
              <a:t>Vindication of the Rights of Women</a:t>
            </a:r>
          </a:p>
          <a:p>
            <a:r>
              <a:rPr lang="en-US" dirty="0" smtClean="0"/>
              <a:t>Indian Removal petitions drives</a:t>
            </a:r>
          </a:p>
          <a:p>
            <a:r>
              <a:rPr lang="en-US" dirty="0" smtClean="0"/>
              <a:t>Industrial strikes by Lowell Mill girls</a:t>
            </a:r>
          </a:p>
          <a:p>
            <a:r>
              <a:rPr lang="en-US" dirty="0" smtClean="0"/>
              <a:t>Abolitionist movement</a:t>
            </a:r>
          </a:p>
          <a:p>
            <a:r>
              <a:rPr lang="en-US" dirty="0" smtClean="0"/>
              <a:t>European revolutions of 1848</a:t>
            </a:r>
          </a:p>
          <a:p>
            <a:r>
              <a:rPr lang="en-US" dirty="0" smtClean="0"/>
              <a:t>Seneca Falls Declaration/Dec. of Independence</a:t>
            </a:r>
          </a:p>
          <a:p>
            <a:r>
              <a:rPr lang="en-US" dirty="0" smtClean="0"/>
              <a:t>Civil War and its constitutional outcomes</a:t>
            </a:r>
            <a:endParaRPr lang="en-US" dirty="0"/>
          </a:p>
        </p:txBody>
      </p:sp>
    </p:spTree>
    <p:extLst>
      <p:ext uri="{BB962C8B-B14F-4D97-AF65-F5344CB8AC3E}">
        <p14:creationId xmlns:p14="http://schemas.microsoft.com/office/powerpoint/2010/main" val="3998145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“Pardon/Franchise,” </a:t>
            </a:r>
            <a:r>
              <a:rPr lang="en-US" i="1" dirty="0" smtClean="0"/>
              <a:t>Harper’s Weekly</a:t>
            </a:r>
            <a:r>
              <a:rPr lang="en-US" dirty="0" smtClean="0"/>
              <a:t>, </a:t>
            </a:r>
            <a:br>
              <a:rPr lang="en-US" dirty="0" smtClean="0"/>
            </a:br>
            <a:r>
              <a:rPr lang="en-US" dirty="0" smtClean="0"/>
              <a:t>August 5, 1865, p.488-489. </a:t>
            </a:r>
            <a:br>
              <a:rPr lang="en-US" dirty="0" smtClean="0"/>
            </a:br>
            <a:r>
              <a:rPr lang="en-US" dirty="0" smtClean="0">
                <a:hlinkClick r:id="rId2" action="ppaction://hlinkfile"/>
              </a:rPr>
              <a:t>Wood engraving</a:t>
            </a:r>
            <a:r>
              <a:rPr lang="en-US" dirty="0" smtClean="0"/>
              <a:t>.</a:t>
            </a:r>
            <a:br>
              <a:rPr lang="en-US" dirty="0" smtClean="0"/>
            </a:br>
            <a:endParaRPr lang="en-US" dirty="0" smtClean="0"/>
          </a:p>
          <a:p>
            <a:r>
              <a:rPr lang="en-US" dirty="0" smtClean="0"/>
              <a:t>     </a:t>
            </a:r>
            <a:r>
              <a:rPr lang="en-US" i="1" dirty="0" smtClean="0">
                <a:hlinkClick r:id="rId3" action="ppaction://hlinkfile"/>
              </a:rPr>
              <a:t>Harper’s Weekly</a:t>
            </a:r>
            <a:r>
              <a:rPr lang="en-US" dirty="0" smtClean="0"/>
              <a:t> and Nast favored what was seen as a radical policy of Reconstruction—both of the Union itself and of southern society—with the enfranchisement of African American men as a central element. But in the summer of 1865, radical Republicans faced strong public opinion in favor of lenient treatment of the South, speedy restoration of the Union, and good feelings, which would leave former slaves with little more than freedom. Columbia, symbolizing the nation, ponders the supplicating southerners, led by General Robert E. Lee, who hope to be restored to their rights and privileges as American citizens. How sincere is their repentance, she wonders? Shall I trust them with civil rights and the power of the vote, but not give the disabled African American Union veteran the same rights?</a:t>
            </a:r>
          </a:p>
          <a:p>
            <a:endParaRPr lang="en-US" dirty="0"/>
          </a:p>
        </p:txBody>
      </p:sp>
      <p:pic>
        <p:nvPicPr>
          <p:cNvPr id="1026" name="Picture 2" descr="http://cartoons.osu.edu/nast/images/pardon50.jpg"/>
          <p:cNvPicPr>
            <a:picLocks noChangeAspect="1" noChangeArrowheads="1"/>
          </p:cNvPicPr>
          <p:nvPr/>
        </p:nvPicPr>
        <p:blipFill>
          <a:blip r:embed="rId4" cstate="print"/>
          <a:srcRect/>
          <a:stretch>
            <a:fillRect/>
          </a:stretch>
        </p:blipFill>
        <p:spPr bwMode="auto">
          <a:xfrm>
            <a:off x="8458200" y="2362200"/>
            <a:ext cx="3381375" cy="4867275"/>
          </a:xfrm>
          <a:prstGeom prst="rect">
            <a:avLst/>
          </a:prstGeom>
          <a:noFill/>
        </p:spPr>
      </p:pic>
      <p:pic>
        <p:nvPicPr>
          <p:cNvPr id="1028" name="Picture 4" descr="http://cartoons.osu.edu/nast/images/franchise50.jpg"/>
          <p:cNvPicPr>
            <a:picLocks noChangeAspect="1" noChangeArrowheads="1"/>
          </p:cNvPicPr>
          <p:nvPr/>
        </p:nvPicPr>
        <p:blipFill>
          <a:blip r:embed="rId5" cstate="print"/>
          <a:srcRect/>
          <a:stretch>
            <a:fillRect/>
          </a:stretch>
        </p:blipFill>
        <p:spPr bwMode="auto">
          <a:xfrm>
            <a:off x="8458200" y="914400"/>
            <a:ext cx="3562350" cy="48672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endParaRPr lang="en-US" dirty="0" smtClean="0"/>
          </a:p>
        </p:txBody>
      </p:sp>
      <p:sp>
        <p:nvSpPr>
          <p:cNvPr id="7171" name="Rectangle 3"/>
          <p:cNvSpPr>
            <a:spLocks noGrp="1"/>
          </p:cNvSpPr>
          <p:nvPr>
            <p:ph type="body" idx="1"/>
          </p:nvPr>
        </p:nvSpPr>
        <p:spPr/>
        <p:txBody>
          <a:bodyPr/>
          <a:lstStyle/>
          <a:p>
            <a:pPr eaLnBrk="1" hangingPunct="1"/>
            <a:endParaRPr lang="en-US" dirty="0" smtClean="0"/>
          </a:p>
        </p:txBody>
      </p:sp>
      <p:pic>
        <p:nvPicPr>
          <p:cNvPr id="7172" name="Picture 5" descr="Jefferson Davis as an Unprotected Female"/>
          <p:cNvPicPr>
            <a:picLocks noChangeAspect="1" noChangeArrowheads="1"/>
          </p:cNvPicPr>
          <p:nvPr/>
        </p:nvPicPr>
        <p:blipFill>
          <a:blip r:embed="rId2" cstate="print"/>
          <a:srcRect/>
          <a:stretch>
            <a:fillRect/>
          </a:stretch>
        </p:blipFill>
        <p:spPr bwMode="auto">
          <a:xfrm>
            <a:off x="1143000" y="228600"/>
            <a:ext cx="6705600" cy="6307138"/>
          </a:xfrm>
          <a:prstGeom prst="rect">
            <a:avLst/>
          </a:prstGeom>
          <a:noFill/>
          <a:ln w="9525">
            <a:noFill/>
            <a:miter lim="800000"/>
            <a:headEnd/>
            <a:tailEnd/>
          </a:ln>
        </p:spPr>
      </p:pic>
    </p:spTree>
    <p:extLst>
      <p:ext uri="{BB962C8B-B14F-4D97-AF65-F5344CB8AC3E}">
        <p14:creationId xmlns:p14="http://schemas.microsoft.com/office/powerpoint/2010/main" val="3816700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dirty="0" smtClean="0"/>
              <a:t>Jingoism</a:t>
            </a:r>
          </a:p>
        </p:txBody>
      </p:sp>
      <p:sp>
        <p:nvSpPr>
          <p:cNvPr id="9219" name="Rectangle 3"/>
          <p:cNvSpPr>
            <a:spLocks noGrp="1"/>
          </p:cNvSpPr>
          <p:nvPr>
            <p:ph type="body" idx="1"/>
          </p:nvPr>
        </p:nvSpPr>
        <p:spPr/>
        <p:txBody>
          <a:bodyPr/>
          <a:lstStyle/>
          <a:p>
            <a:pPr eaLnBrk="1" hangingPunct="1"/>
            <a:endParaRPr lang="en-US" dirty="0" smtClean="0"/>
          </a:p>
        </p:txBody>
      </p:sp>
      <p:pic>
        <p:nvPicPr>
          <p:cNvPr id="9220" name="Picture 5" descr="File:10kMiles.JPG"/>
          <p:cNvPicPr>
            <a:picLocks noChangeAspect="1" noChangeArrowheads="1"/>
          </p:cNvPicPr>
          <p:nvPr/>
        </p:nvPicPr>
        <p:blipFill>
          <a:blip r:embed="rId2" cstate="print"/>
          <a:srcRect/>
          <a:stretch>
            <a:fillRect/>
          </a:stretch>
        </p:blipFill>
        <p:spPr bwMode="auto">
          <a:xfrm>
            <a:off x="1219200" y="1371600"/>
            <a:ext cx="6858000" cy="4822825"/>
          </a:xfrm>
          <a:prstGeom prst="rect">
            <a:avLst/>
          </a:prstGeom>
          <a:noFill/>
          <a:ln w="9525">
            <a:noFill/>
            <a:miter lim="800000"/>
            <a:headEnd/>
            <a:tailEnd/>
          </a:ln>
        </p:spPr>
      </p:pic>
    </p:spTree>
    <p:extLst>
      <p:ext uri="{BB962C8B-B14F-4D97-AF65-F5344CB8AC3E}">
        <p14:creationId xmlns:p14="http://schemas.microsoft.com/office/powerpoint/2010/main" val="871939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dirty="0" smtClean="0"/>
          </a:p>
        </p:txBody>
      </p:sp>
      <p:pic>
        <p:nvPicPr>
          <p:cNvPr id="11267" name="Picture 3" descr="1900 corsetted woman"/>
          <p:cNvPicPr>
            <a:picLocks noGrp="1" noChangeAspect="1" noChangeArrowheads="1"/>
          </p:cNvPicPr>
          <p:nvPr>
            <p:ph idx="1"/>
          </p:nvPr>
        </p:nvPicPr>
        <p:blipFill>
          <a:blip r:embed="rId2" cstate="print"/>
          <a:srcRect/>
          <a:stretch>
            <a:fillRect/>
          </a:stretch>
        </p:blipFill>
        <p:spPr>
          <a:xfrm>
            <a:off x="2971800" y="609600"/>
            <a:ext cx="3729038" cy="5999163"/>
          </a:xfrm>
          <a:noFill/>
        </p:spPr>
      </p:pic>
    </p:spTree>
    <p:extLst>
      <p:ext uri="{BB962C8B-B14F-4D97-AF65-F5344CB8AC3E}">
        <p14:creationId xmlns:p14="http://schemas.microsoft.com/office/powerpoint/2010/main" val="3911944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Memphis Riot of 1866</a:t>
            </a:r>
            <a:endParaRPr lang="en-US" dirty="0"/>
          </a:p>
        </p:txBody>
      </p:sp>
      <p:sp>
        <p:nvSpPr>
          <p:cNvPr id="3" name="Content Placeholder 2"/>
          <p:cNvSpPr>
            <a:spLocks noGrp="1"/>
          </p:cNvSpPr>
          <p:nvPr>
            <p:ph idx="1"/>
          </p:nvPr>
        </p:nvSpPr>
        <p:spPr/>
        <p:txBody>
          <a:bodyPr/>
          <a:lstStyle/>
          <a:p>
            <a:r>
              <a:rPr lang="en-US" dirty="0" smtClean="0"/>
              <a:t>Below is an idealized image of the Freedmen's Bureau from </a:t>
            </a:r>
            <a:r>
              <a:rPr lang="en-US" i="1" dirty="0" smtClean="0"/>
              <a:t>Harper's Weekly</a:t>
            </a:r>
            <a:r>
              <a:rPr lang="en-US" dirty="0" smtClean="0"/>
              <a:t> from 1868. In it the stalwart officer of the Bureau, framed by the Stars and Stripes, separates angry whites and blacks. Left to themselves, a race war would break out. However exaggerated the portrait, the events in Memphis, New Orleans, and elsewhere throughout the South proclaimed the need for a federal presence.</a:t>
            </a:r>
          </a:p>
          <a:p>
            <a:endParaRPr lang="en-US" dirty="0"/>
          </a:p>
        </p:txBody>
      </p:sp>
      <p:pic>
        <p:nvPicPr>
          <p:cNvPr id="2050" name="Picture 2" descr="http://www.thenation.com/sites/default/files/imagecache/slideshow/harpers_memphis_loc.jpg"/>
          <p:cNvPicPr>
            <a:picLocks noChangeAspect="1" noChangeArrowheads="1"/>
          </p:cNvPicPr>
          <p:nvPr/>
        </p:nvPicPr>
        <p:blipFill>
          <a:blip r:embed="rId2" cstate="print"/>
          <a:srcRect/>
          <a:stretch>
            <a:fillRect/>
          </a:stretch>
        </p:blipFill>
        <p:spPr bwMode="auto">
          <a:xfrm>
            <a:off x="-152400" y="1143000"/>
            <a:ext cx="4638675" cy="2857500"/>
          </a:xfrm>
          <a:prstGeom prst="rect">
            <a:avLst/>
          </a:prstGeom>
          <a:noFill/>
        </p:spPr>
      </p:pic>
      <p:pic>
        <p:nvPicPr>
          <p:cNvPr id="2052" name="Picture 4" descr="http://www1.assumption.edu/users/mcclymer/His130/P-H/freedmen/June231868cartoonHarpers.jpg"/>
          <p:cNvPicPr>
            <a:picLocks noChangeAspect="1" noChangeArrowheads="1"/>
          </p:cNvPicPr>
          <p:nvPr/>
        </p:nvPicPr>
        <p:blipFill>
          <a:blip r:embed="rId3" cstate="print"/>
          <a:srcRect/>
          <a:stretch>
            <a:fillRect/>
          </a:stretch>
        </p:blipFill>
        <p:spPr bwMode="auto">
          <a:xfrm>
            <a:off x="4572000" y="3903636"/>
            <a:ext cx="4572000" cy="3068665"/>
          </a:xfrm>
          <a:prstGeom prst="rect">
            <a:avLst/>
          </a:prstGeom>
          <a:noFill/>
        </p:spPr>
      </p:pic>
      <p:pic>
        <p:nvPicPr>
          <p:cNvPr id="2054" name="Picture 6" descr="http://www.thenorthstarnews.com/Content/101/Mempis-riot-scenes-nsn532012.jpg"/>
          <p:cNvPicPr>
            <a:picLocks noChangeAspect="1" noChangeArrowheads="1"/>
          </p:cNvPicPr>
          <p:nvPr/>
        </p:nvPicPr>
        <p:blipFill>
          <a:blip r:embed="rId4" cstate="print"/>
          <a:srcRect/>
          <a:stretch>
            <a:fillRect/>
          </a:stretch>
        </p:blipFill>
        <p:spPr bwMode="auto">
          <a:xfrm>
            <a:off x="6096000" y="609600"/>
            <a:ext cx="5619750" cy="36195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Mary Church Terrell</a:t>
            </a:r>
            <a:endParaRPr lang="en-US" dirty="0"/>
          </a:p>
        </p:txBody>
      </p:sp>
      <p:sp>
        <p:nvSpPr>
          <p:cNvPr id="3" name="Content Placeholder 2"/>
          <p:cNvSpPr>
            <a:spLocks noGrp="1"/>
          </p:cNvSpPr>
          <p:nvPr>
            <p:ph idx="1"/>
          </p:nvPr>
        </p:nvSpPr>
        <p:spPr>
          <a:xfrm>
            <a:off x="2590800" y="1600201"/>
            <a:ext cx="6553200" cy="4495800"/>
          </a:xfrm>
        </p:spPr>
        <p:txBody>
          <a:bodyPr/>
          <a:lstStyle/>
          <a:p>
            <a:r>
              <a:rPr lang="en-US" dirty="0" smtClean="0"/>
              <a:t>Father shot during Memphis riots</a:t>
            </a:r>
          </a:p>
          <a:p>
            <a:r>
              <a:rPr lang="en-US" dirty="0" smtClean="0"/>
              <a:t>She became the co-founder of the Federation of Afro-American Women and in 1896 the first president of the National Association of Colored Women</a:t>
            </a:r>
            <a:endParaRPr lang="en-US" dirty="0"/>
          </a:p>
        </p:txBody>
      </p:sp>
      <p:pic>
        <p:nvPicPr>
          <p:cNvPr id="1027" name="Picture 3" descr="http://www.spartacus.schoolnet.co.uk/USASterrell.jpg"/>
          <p:cNvPicPr>
            <a:picLocks noChangeAspect="1" noChangeArrowheads="1"/>
          </p:cNvPicPr>
          <p:nvPr/>
        </p:nvPicPr>
        <p:blipFill>
          <a:blip r:embed="rId2" cstate="print"/>
          <a:srcRect/>
          <a:stretch>
            <a:fillRect/>
          </a:stretch>
        </p:blipFill>
        <p:spPr bwMode="auto">
          <a:xfrm>
            <a:off x="0" y="-1"/>
            <a:ext cx="2590800" cy="416098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t>Gender and the postwar backlash</a:t>
            </a:r>
          </a:p>
        </p:txBody>
      </p:sp>
      <p:pic>
        <p:nvPicPr>
          <p:cNvPr id="5123" name="Picture 4"/>
          <p:cNvPicPr>
            <a:picLocks noGrp="1" noChangeAspect="1" noChangeArrowheads="1"/>
          </p:cNvPicPr>
          <p:nvPr>
            <p:ph type="body" idx="1"/>
          </p:nvPr>
        </p:nvPicPr>
        <p:blipFill>
          <a:blip r:embed="rId2" cstate="print"/>
          <a:srcRect/>
          <a:stretch>
            <a:fillRect/>
          </a:stretch>
        </p:blipFill>
        <p:spPr>
          <a:xfrm rot="5400000">
            <a:off x="2022475" y="492125"/>
            <a:ext cx="5175250" cy="7239000"/>
          </a:xfrm>
          <a:noFill/>
        </p:spPr>
      </p:pic>
    </p:spTree>
    <p:extLst>
      <p:ext uri="{BB962C8B-B14F-4D97-AF65-F5344CB8AC3E}">
        <p14:creationId xmlns:p14="http://schemas.microsoft.com/office/powerpoint/2010/main" val="4223097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smtClean="0"/>
              <a:t>Gender and the postwar backlash</a:t>
            </a:r>
          </a:p>
        </p:txBody>
      </p:sp>
      <p:pic>
        <p:nvPicPr>
          <p:cNvPr id="6147" name="Picture 3" descr="1865 Jeff Davis Cartoon NYC"/>
          <p:cNvPicPr>
            <a:picLocks noGrp="1" noChangeAspect="1" noChangeArrowheads="1"/>
          </p:cNvPicPr>
          <p:nvPr>
            <p:ph idx="1"/>
          </p:nvPr>
        </p:nvPicPr>
        <p:blipFill>
          <a:blip r:embed="rId2" cstate="print"/>
          <a:srcRect r="6000" b="2679"/>
          <a:stretch>
            <a:fillRect/>
          </a:stretch>
        </p:blipFill>
        <p:spPr>
          <a:xfrm>
            <a:off x="1295400" y="1524000"/>
            <a:ext cx="6332873" cy="4894490"/>
          </a:xfrm>
          <a:noFill/>
        </p:spPr>
      </p:pic>
    </p:spTree>
    <p:extLst>
      <p:ext uri="{BB962C8B-B14F-4D97-AF65-F5344CB8AC3E}">
        <p14:creationId xmlns:p14="http://schemas.microsoft.com/office/powerpoint/2010/main" val="245705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381000" y="0"/>
            <a:ext cx="8229600" cy="1143000"/>
          </a:xfrm>
        </p:spPr>
        <p:txBody>
          <a:bodyPr>
            <a:normAutofit fontScale="90000"/>
          </a:bodyPr>
          <a:lstStyle/>
          <a:p>
            <a:r>
              <a:rPr lang="en-US" sz="2800" dirty="0"/>
              <a:t>Seneca Falls Convention </a:t>
            </a:r>
            <a:r>
              <a:rPr lang="en-US" sz="2800" dirty="0" smtClean="0"/>
              <a:t>1848</a:t>
            </a:r>
            <a:br>
              <a:rPr lang="en-US" sz="2800" dirty="0" smtClean="0"/>
            </a:br>
            <a:r>
              <a:rPr lang="en-US" sz="2800" dirty="0" smtClean="0"/>
              <a:t>Declaration of Sentiments</a:t>
            </a:r>
            <a:br>
              <a:rPr lang="en-US" sz="2800" dirty="0" smtClean="0"/>
            </a:br>
            <a:r>
              <a:rPr lang="en-US" sz="1800" dirty="0" smtClean="0"/>
              <a:t>(</a:t>
            </a:r>
            <a:r>
              <a:rPr lang="en-US" sz="1800" dirty="0"/>
              <a:t>1851 image in Punch)</a:t>
            </a:r>
          </a:p>
        </p:txBody>
      </p:sp>
      <p:pic>
        <p:nvPicPr>
          <p:cNvPr id="12292" name="Picture 4" descr="seneca falls convention, 1851 Punch (bloomers)"/>
          <p:cNvPicPr>
            <a:picLocks noGrp="1" noChangeAspect="1" noChangeArrowheads="1"/>
          </p:cNvPicPr>
          <p:nvPr>
            <p:ph idx="1"/>
          </p:nvPr>
        </p:nvPicPr>
        <p:blipFill>
          <a:blip r:embed="rId2" cstate="print"/>
          <a:srcRect/>
          <a:stretch>
            <a:fillRect/>
          </a:stretch>
        </p:blipFill>
        <p:spPr>
          <a:xfrm>
            <a:off x="457200" y="1265238"/>
            <a:ext cx="8382000" cy="5592762"/>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normAutofit fontScale="90000"/>
          </a:bodyPr>
          <a:lstStyle/>
          <a:p>
            <a:r>
              <a:rPr lang="en-US" sz="2400" dirty="0"/>
              <a:t>Ninth National Women’s Rights Convention, May 12, </a:t>
            </a:r>
            <a:r>
              <a:rPr lang="en-US" sz="2400" dirty="0" smtClean="0"/>
              <a:t>1859</a:t>
            </a:r>
            <a:r>
              <a:rPr lang="en-US" sz="2400" dirty="0"/>
              <a:t/>
            </a:r>
            <a:br>
              <a:rPr lang="en-US" sz="2400" dirty="0"/>
            </a:br>
            <a:r>
              <a:rPr lang="en-US" sz="2400" dirty="0"/>
              <a:t>Uppity women as a sociological </a:t>
            </a:r>
            <a:r>
              <a:rPr lang="en-US" sz="2400" dirty="0" smtClean="0"/>
              <a:t>type</a:t>
            </a:r>
            <a:br>
              <a:rPr lang="en-US" sz="2400" dirty="0" smtClean="0"/>
            </a:br>
            <a:r>
              <a:rPr lang="en-US" sz="2000" dirty="0" smtClean="0"/>
              <a:t> </a:t>
            </a:r>
            <a:r>
              <a:rPr lang="en-US" sz="2000" dirty="0"/>
              <a:t>Anthony asked </a:t>
            </a:r>
            <a:r>
              <a:rPr lang="en-US" sz="2000" i="1" dirty="0"/>
              <a:t>"Where, under </a:t>
            </a:r>
            <a:r>
              <a:rPr lang="en-US" sz="2000" i="1" dirty="0" smtClean="0"/>
              <a:t>our Declaration of Independence does </a:t>
            </a:r>
            <a:r>
              <a:rPr lang="en-US" sz="2000" i="1" dirty="0"/>
              <a:t>the Saxon man get his power to deprive all women and Negroes of their inalienable rights?"</a:t>
            </a:r>
            <a:endParaRPr lang="en-US" sz="2400" dirty="0"/>
          </a:p>
        </p:txBody>
      </p:sp>
      <p:pic>
        <p:nvPicPr>
          <p:cNvPr id="16388" name="Picture 4" descr="women's right convention, 1859"/>
          <p:cNvPicPr>
            <a:picLocks noGrp="1" noChangeAspect="1" noChangeArrowheads="1"/>
          </p:cNvPicPr>
          <p:nvPr>
            <p:ph idx="1"/>
          </p:nvPr>
        </p:nvPicPr>
        <p:blipFill>
          <a:blip r:embed="rId2" cstate="print"/>
          <a:srcRect/>
          <a:stretch>
            <a:fillRect/>
          </a:stretch>
        </p:blipFill>
        <p:spPr>
          <a:xfrm>
            <a:off x="457200" y="1600200"/>
            <a:ext cx="7848600" cy="5237163"/>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8229600" cy="1143000"/>
          </a:xfrm>
        </p:spPr>
        <p:txBody>
          <a:bodyPr/>
          <a:lstStyle/>
          <a:p>
            <a:r>
              <a:rPr lang="en-US" dirty="0"/>
              <a:t>Anthony and Stanton, </a:t>
            </a:r>
            <a:r>
              <a:rPr lang="en-US" dirty="0" smtClean="0"/>
              <a:t>1860s-1870s</a:t>
            </a:r>
            <a:endParaRPr lang="en-US" dirty="0"/>
          </a:p>
        </p:txBody>
      </p:sp>
      <p:pic>
        <p:nvPicPr>
          <p:cNvPr id="53251" name="Picture 3"/>
          <p:cNvPicPr>
            <a:picLocks noGrp="1" noChangeAspect="1" noChangeArrowheads="1"/>
          </p:cNvPicPr>
          <p:nvPr>
            <p:ph idx="1"/>
          </p:nvPr>
        </p:nvPicPr>
        <p:blipFill>
          <a:blip r:embed="rId3" cstate="print"/>
          <a:srcRect/>
          <a:stretch>
            <a:fillRect/>
          </a:stretch>
        </p:blipFill>
        <p:spPr>
          <a:xfrm>
            <a:off x="2514600" y="762000"/>
            <a:ext cx="4178300" cy="60960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Departure</a:t>
            </a:r>
            <a:br>
              <a:rPr lang="en-US" dirty="0" smtClean="0"/>
            </a:br>
            <a:r>
              <a:rPr lang="en-US" dirty="0" smtClean="0"/>
              <a:t>1868-1875</a:t>
            </a:r>
            <a:endParaRPr lang="en-US" dirty="0"/>
          </a:p>
        </p:txBody>
      </p:sp>
      <p:sp>
        <p:nvSpPr>
          <p:cNvPr id="3" name="Content Placeholder 2"/>
          <p:cNvSpPr>
            <a:spLocks noGrp="1"/>
          </p:cNvSpPr>
          <p:nvPr>
            <p:ph sz="half" idx="1"/>
          </p:nvPr>
        </p:nvSpPr>
        <p:spPr/>
        <p:txBody>
          <a:bodyPr/>
          <a:lstStyle/>
          <a:p>
            <a:pPr>
              <a:buNone/>
            </a:pPr>
            <a:r>
              <a:rPr lang="en-US" dirty="0" smtClean="0"/>
              <a:t>Anthony:  “As  the slaves got their freedom must take it over or under, or through the unjust forms of law…now must women, to get their voice in this government must take it”</a:t>
            </a:r>
          </a:p>
          <a:p>
            <a:pPr>
              <a:buNone/>
            </a:pPr>
            <a:endParaRPr lang="en-US" dirty="0"/>
          </a:p>
        </p:txBody>
      </p:sp>
      <p:sp>
        <p:nvSpPr>
          <p:cNvPr id="4" name="Content Placeholder 3"/>
          <p:cNvSpPr>
            <a:spLocks noGrp="1"/>
          </p:cNvSpPr>
          <p:nvPr>
            <p:ph sz="half" idx="2"/>
          </p:nvPr>
        </p:nvSpPr>
        <p:spPr/>
        <p:txBody>
          <a:bodyPr/>
          <a:lstStyle/>
          <a:p>
            <a:pPr marL="651510" indent="-514350">
              <a:buAutoNum type="arabicParenBoth"/>
            </a:pPr>
            <a:r>
              <a:rPr lang="en-US" dirty="0" smtClean="0"/>
              <a:t>the contested nature of citizenship</a:t>
            </a:r>
          </a:p>
          <a:p>
            <a:pPr marL="651510" indent="-514350">
              <a:buAutoNum type="arabicParenBoth"/>
            </a:pPr>
            <a:r>
              <a:rPr lang="en-US" dirty="0" smtClean="0"/>
              <a:t>balance of power between states/feds, and </a:t>
            </a:r>
          </a:p>
          <a:p>
            <a:pPr marL="651510" indent="-514350">
              <a:buAutoNum type="arabicParenBoth"/>
            </a:pPr>
            <a:r>
              <a:rPr lang="en-US" dirty="0" smtClean="0"/>
              <a:t>whether the vote was an inherent right of citizenship</a:t>
            </a:r>
            <a:endParaRPr lang="en-US" dirty="0"/>
          </a:p>
        </p:txBody>
      </p:sp>
    </p:spTree>
    <p:extLst>
      <p:ext uri="{BB962C8B-B14F-4D97-AF65-F5344CB8AC3E}">
        <p14:creationId xmlns:p14="http://schemas.microsoft.com/office/powerpoint/2010/main" val="32755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1499</Words>
  <Application>Microsoft Office PowerPoint</Application>
  <PresentationFormat>On-screen Show (4:3)</PresentationFormat>
  <Paragraphs>200</Paragraphs>
  <Slides>57</Slides>
  <Notes>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AIHE Summer Institute June 21, 2012 Gender in Reconstruction America</vt:lpstr>
      <vt:lpstr>Documents </vt:lpstr>
      <vt:lpstr>PowerPoint Presentation</vt:lpstr>
      <vt:lpstr>      Thomas Nast, “Uncle Sam’s Thanksgiving Dinner,” Harper’s Weekly,  November 20, 1869.   Nashian idealism of one happy family  across lines of race and gender    </vt:lpstr>
      <vt:lpstr>Antebellum influences on women’s suffrage movement</vt:lpstr>
      <vt:lpstr>Seneca Falls Convention 1848 Declaration of Sentiments (1851 image in Punch)</vt:lpstr>
      <vt:lpstr>Ninth National Women’s Rights Convention, May 12, 1859 Uppity women as a sociological type  Anthony asked "Where, under our Declaration of Independence does the Saxon man get his power to deprive all women and Negroes of their inalienable rights?"</vt:lpstr>
      <vt:lpstr>Anthony and Stanton, 1860s-1870s</vt:lpstr>
      <vt:lpstr>New Departure 1868-1875</vt:lpstr>
      <vt:lpstr>The Schism (1869)</vt:lpstr>
      <vt:lpstr>Susan B. Anthony votes in 1872 presidential election</vt:lpstr>
      <vt:lpstr>PowerPoint Presentation</vt:lpstr>
      <vt:lpstr>U.S. v. Susan B. Anthony June 1873</vt:lpstr>
      <vt:lpstr>Trial Reenactment Exercise</vt:lpstr>
      <vt:lpstr>Post-trial Statement</vt:lpstr>
      <vt:lpstr>Minor v. Happersett (1875)</vt:lpstr>
      <vt:lpstr>Centennial Celebration, 1876, Philadelphia The Women’s Centennial Agenda, EC Stanton; Susan B. Anthony</vt:lpstr>
      <vt:lpstr>History of Woman Suffrage, Stanton, Anthony, and Matilda Gage, 1881-</vt:lpstr>
      <vt:lpstr>Women of color and  the collective nature of the vote</vt:lpstr>
      <vt:lpstr>Not mentioned in History:</vt:lpstr>
      <vt:lpstr>Not mentioned in History:</vt:lpstr>
      <vt:lpstr>Not mentioned in History:</vt:lpstr>
      <vt:lpstr>Not mentioned in History:</vt:lpstr>
      <vt:lpstr>Why Truth chosen as representative?”</vt:lpstr>
      <vt:lpstr>State by State</vt:lpstr>
      <vt:lpstr>The progress of suffrage in the West</vt:lpstr>
      <vt:lpstr>PowerPoint Presentation</vt:lpstr>
      <vt:lpstr>Gender and the postwar backlash</vt:lpstr>
      <vt:lpstr>1869 women’s right convention who are these women? And what is at stake?</vt:lpstr>
      <vt:lpstr>Currier and Ives, 1869</vt:lpstr>
      <vt:lpstr>PowerPoint Presentation</vt:lpstr>
      <vt:lpstr>Edward H. Clarke, M.D. “Sex in Education; or, A Fair Chance for Girls” Social Darwinism:  Nature and Gender</vt:lpstr>
      <vt:lpstr>Women and Sports in Victorian America</vt:lpstr>
      <vt:lpstr>The Frontier, Manhood, and War</vt:lpstr>
      <vt:lpstr>                   Wilderness, Frontier, and American Manhood   </vt:lpstr>
      <vt:lpstr> Processes to toughen “weak men”: Football field as frontier battlefield; Impetus for NCAA, 1907 (19 football deaths in 1905)</vt:lpstr>
      <vt:lpstr>The “weak man” and the “new woman” invading male spheres</vt:lpstr>
      <vt:lpstr>Politics and Gender</vt:lpstr>
      <vt:lpstr>PowerPoint Presentation</vt:lpstr>
      <vt:lpstr>PowerPoint Presentation</vt:lpstr>
      <vt:lpstr>Kipling, The White Man’s Burden   1899  Take up the White Man’s Burden,   done with Childish Days,  Comes now, to search your manhood,  through all the thankless years,  Cold, edged with dear-bought wisdom, the judgment of your peers.”  </vt:lpstr>
      <vt:lpstr>PowerPoint Presentation</vt:lpstr>
      <vt:lpstr>Imperial cleanliness             Anti-expansionists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Jingoism</vt:lpstr>
      <vt:lpstr>PowerPoint Presentation</vt:lpstr>
      <vt:lpstr>Memphis Riot of 1866</vt:lpstr>
      <vt:lpstr>            Mary Church Terrell</vt:lpstr>
      <vt:lpstr>Gender and the postwar backlash</vt:lpstr>
      <vt:lpstr>Gender and the postwar backlash</vt:lpstr>
    </vt:vector>
  </TitlesOfParts>
  <Company>Villanova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AIHE Blast June 2012  Gender and Reconstruction</dc:title>
  <dc:creator>Wildcat</dc:creator>
  <cp:lastModifiedBy>Wildcat</cp:lastModifiedBy>
  <cp:revision>38</cp:revision>
  <dcterms:created xsi:type="dcterms:W3CDTF">2012-04-30T19:11:22Z</dcterms:created>
  <dcterms:modified xsi:type="dcterms:W3CDTF">2012-06-20T20:55:47Z</dcterms:modified>
</cp:coreProperties>
</file>