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1"/>
  </p:notesMasterIdLst>
  <p:sldIdLst>
    <p:sldId id="261" r:id="rId2"/>
    <p:sldId id="351" r:id="rId3"/>
    <p:sldId id="354" r:id="rId4"/>
    <p:sldId id="260" r:id="rId5"/>
    <p:sldId id="309" r:id="rId6"/>
    <p:sldId id="272" r:id="rId7"/>
    <p:sldId id="273" r:id="rId8"/>
    <p:sldId id="274" r:id="rId9"/>
    <p:sldId id="278" r:id="rId10"/>
    <p:sldId id="301" r:id="rId11"/>
    <p:sldId id="302" r:id="rId12"/>
    <p:sldId id="344" r:id="rId13"/>
    <p:sldId id="345" r:id="rId14"/>
    <p:sldId id="346" r:id="rId15"/>
    <p:sldId id="347" r:id="rId16"/>
    <p:sldId id="306" r:id="rId17"/>
    <p:sldId id="307" r:id="rId18"/>
    <p:sldId id="310" r:id="rId19"/>
    <p:sldId id="311" r:id="rId20"/>
    <p:sldId id="300" r:id="rId21"/>
    <p:sldId id="277" r:id="rId22"/>
    <p:sldId id="286" r:id="rId23"/>
    <p:sldId id="303" r:id="rId24"/>
    <p:sldId id="312" r:id="rId25"/>
    <p:sldId id="313" r:id="rId26"/>
    <p:sldId id="314" r:id="rId27"/>
    <p:sldId id="315" r:id="rId28"/>
    <p:sldId id="316" r:id="rId29"/>
    <p:sldId id="317" r:id="rId30"/>
    <p:sldId id="287" r:id="rId31"/>
    <p:sldId id="289" r:id="rId32"/>
    <p:sldId id="290" r:id="rId33"/>
    <p:sldId id="318" r:id="rId34"/>
    <p:sldId id="291" r:id="rId35"/>
    <p:sldId id="292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338" r:id="rId44"/>
    <p:sldId id="293" r:id="rId45"/>
    <p:sldId id="319" r:id="rId46"/>
    <p:sldId id="320" r:id="rId47"/>
    <p:sldId id="321" r:id="rId48"/>
    <p:sldId id="322" r:id="rId49"/>
    <p:sldId id="323" r:id="rId50"/>
    <p:sldId id="298" r:id="rId51"/>
    <p:sldId id="342" r:id="rId52"/>
    <p:sldId id="343" r:id="rId53"/>
    <p:sldId id="348" r:id="rId54"/>
    <p:sldId id="349" r:id="rId55"/>
    <p:sldId id="299" r:id="rId56"/>
    <p:sldId id="340" r:id="rId57"/>
    <p:sldId id="339" r:id="rId58"/>
    <p:sldId id="341" r:id="rId59"/>
    <p:sldId id="279" r:id="rId6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9C1621"/>
    <a:srgbClr val="66FFFF"/>
    <a:srgbClr val="0000FF"/>
    <a:srgbClr val="EFF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52" d="100"/>
          <a:sy n="52" d="100"/>
        </p:scale>
        <p:origin x="-12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3DE5FF6-A033-4597-AA42-FA428631F674}" type="datetimeFigureOut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D202C95-9321-4A14-9D58-B96C7B6E0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28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CAC4C35-7228-438A-8D4C-040C9FF54B4D}" type="slidenum">
              <a:rPr lang="en-US" sz="1200" smtClean="0"/>
              <a:pPr/>
              <a:t>22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EB4562E-6A59-47D3-9BE4-5F75165FDEB5}" type="slidenum">
              <a:rPr lang="en-US" sz="1200" smtClean="0"/>
              <a:pPr/>
              <a:t>55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73C03D2-D459-4F03-9CF7-925C3D61ED1B}" type="slidenum">
              <a:rPr lang="en-US" sz="1200" smtClean="0"/>
              <a:pPr/>
              <a:t>30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AB8A926-0CFC-456D-86A7-6280F02C7C86}" type="slidenum">
              <a:rPr lang="en-US" sz="1200" smtClean="0"/>
              <a:pPr/>
              <a:t>31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4B35666-7F94-477B-90AF-F89B610EEC28}" type="slidenum">
              <a:rPr lang="en-US" sz="1200" smtClean="0"/>
              <a:pPr/>
              <a:t>32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89F18AE-3971-4252-B50F-9F893FCDF742}" type="slidenum">
              <a:rPr lang="en-US" sz="1200" smtClean="0"/>
              <a:pPr/>
              <a:t>34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C353016-E4DC-48EF-B54F-3D7923868416}" type="slidenum">
              <a:rPr lang="en-US" sz="1200" smtClean="0"/>
              <a:pPr/>
              <a:t>35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66FEDBA-72BB-488C-9F76-C5837AF7E215}" type="slidenum">
              <a:rPr lang="en-US" sz="1200" smtClean="0"/>
              <a:pPr/>
              <a:t>36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488C7E8-F0FC-4804-BBE0-D88533A236A4}" type="slidenum">
              <a:rPr lang="en-US" sz="1200" smtClean="0"/>
              <a:pPr/>
              <a:t>44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D8D904E-B74D-48AF-83D4-B148499C467A}" type="slidenum">
              <a:rPr lang="en-US" sz="1200" smtClean="0"/>
              <a:pPr/>
              <a:t>50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BD805-1A4F-4BCD-84D7-5C5686EA5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0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80884-744B-40CA-BD82-B8DD5DD8D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8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77446-3788-4EAC-BFB8-DCF1D8F92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43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08CA4-F61C-4507-88BA-52676100B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88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95276-B116-48AB-AF5A-EF0BEF360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94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154255-1AED-42FC-878B-BC1B10D07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F87A6-578D-4354-835A-44C84AC80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3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B7E02-93E5-4E1C-94BF-24C53A0FD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17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6E5F7-62AB-4635-A157-D6D2DC3D14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6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22C09-F062-4820-B1CB-F4FC3DF4B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7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B6B57-85F8-4614-8C30-8C3DEC021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92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8859A-6CCE-4378-9586-65186842F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6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7CB4B-D3FC-4664-AB12-E72A247DA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39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D2527-6DB3-4BB0-9327-474E80DE2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5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9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9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92" charset="-128"/>
              </a:defRPr>
            </a:lvl1pPr>
          </a:lstStyle>
          <a:p>
            <a:pPr>
              <a:defRPr/>
            </a:pPr>
            <a:fld id="{54E65D63-44A0-41A5-A9A5-61EF18556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9" descr="Screen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7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1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//upload.wikimedia.org/wikipedia/commons/6/62/Alexander_Berkman_1.png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752600" y="1371600"/>
            <a:ext cx="6073775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4400" b="1">
                <a:solidFill>
                  <a:srgbClr val="FF0000"/>
                </a:solidFill>
              </a:rPr>
              <a:t>The Gilded Age</a:t>
            </a:r>
          </a:p>
          <a:p>
            <a:pPr algn="ctr"/>
            <a:endParaRPr lang="en-US" sz="3600" b="1">
              <a:solidFill>
                <a:srgbClr val="FF0000"/>
              </a:solidFill>
            </a:endParaRPr>
          </a:p>
          <a:p>
            <a:pPr algn="ctr"/>
            <a:endParaRPr lang="en-US" sz="3600" b="1">
              <a:solidFill>
                <a:srgbClr val="FF0000"/>
              </a:solidFill>
            </a:endParaRPr>
          </a:p>
          <a:p>
            <a:pPr algn="ctr"/>
            <a:r>
              <a:rPr lang="en-US" sz="4400" b="1">
                <a:solidFill>
                  <a:srgbClr val="FF0000"/>
                </a:solidFill>
                <a:latin typeface="Brush Script MT" pitchFamily="66" charset="0"/>
              </a:rPr>
              <a:t>Always Challenge the Narrative</a:t>
            </a:r>
          </a:p>
          <a:p>
            <a:pPr algn="ctr"/>
            <a:endParaRPr lang="en-US" sz="3600" b="1">
              <a:solidFill>
                <a:srgbClr val="FF0000"/>
              </a:solidFill>
              <a:latin typeface="Brush Script MT" pitchFamily="66" charset="0"/>
            </a:endParaRPr>
          </a:p>
          <a:p>
            <a:pPr algn="ctr"/>
            <a:endParaRPr lang="en-US" sz="3600" b="1">
              <a:solidFill>
                <a:srgbClr val="FF0000"/>
              </a:solidFill>
              <a:latin typeface="Brush Script MT" pitchFamily="66" charset="0"/>
            </a:endParaRPr>
          </a:p>
          <a:p>
            <a:pPr algn="ctr"/>
            <a:endParaRPr lang="en-US" sz="3600" b="1">
              <a:solidFill>
                <a:srgbClr val="FF0000"/>
              </a:solidFill>
              <a:latin typeface="Brush Script MT" pitchFamily="66" charset="0"/>
            </a:endParaRPr>
          </a:p>
          <a:p>
            <a:pPr algn="ctr"/>
            <a:r>
              <a:rPr lang="en-US" sz="3600" b="1">
                <a:latin typeface="Aharoni" pitchFamily="2" charset="-79"/>
                <a:cs typeface="Aharoni" pitchFamily="2" charset="-79"/>
              </a:rPr>
              <a:t>Kevin T. Brady, Ph.D.</a:t>
            </a:r>
          </a:p>
        </p:txBody>
      </p:sp>
      <p:pic>
        <p:nvPicPr>
          <p:cNvPr id="4099" name="Picture 4" descr="BlastIU17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1778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statesymbolsusa.org/IMAGES/SEALS/pennsylvania_se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upload.wikimedia.org/wikipedia/commons/thumb/d/d9/The_Breakers_Newport.jpg/300px-The_Breakers_New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 descr="http://www.city-data.com/articles/images/img69328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3048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http://luxuryexperience.com/images/stories/Destinations/Berkshires/edward%20nesta%20at%20the%20mou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48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http://img.groundspeak.com/waymarking/large/5fd91db1-e1c1-4e1c-ab72-2c804ab668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76600"/>
            <a:ext cx="2971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0" descr="File:Sagamore Hi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029200"/>
            <a:ext cx="2971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2" descr="http://tour.airstreamlife.com/wordpress/wp-content/uploads/2008/05/hyde-park-vanderbilt-mansi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2971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4" descr="http://www.nps.gov/museum/exhibits/elro/gallery/web_exhibit/FDRhouse_HOFR_ex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3048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2971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Box 9"/>
          <p:cNvSpPr txBox="1">
            <a:spLocks noChangeArrowheads="1"/>
          </p:cNvSpPr>
          <p:nvPr/>
        </p:nvSpPr>
        <p:spPr bwMode="auto">
          <a:xfrm>
            <a:off x="6324600" y="1600200"/>
            <a:ext cx="2819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2800" b="1"/>
              <a:t>Conspicuous </a:t>
            </a:r>
          </a:p>
          <a:p>
            <a:pPr algn="ctr"/>
            <a:r>
              <a:rPr lang="en-US" sz="2800" b="1"/>
              <a:t>Consumption</a:t>
            </a:r>
          </a:p>
        </p:txBody>
      </p:sp>
      <p:sp>
        <p:nvSpPr>
          <p:cNvPr id="13323" name="TextBox 10"/>
          <p:cNvSpPr txBox="1">
            <a:spLocks noChangeArrowheads="1"/>
          </p:cNvSpPr>
          <p:nvPr/>
        </p:nvSpPr>
        <p:spPr bwMode="auto">
          <a:xfrm>
            <a:off x="6400800" y="3352800"/>
            <a:ext cx="26304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/>
              <a:t>or, Commoners </a:t>
            </a:r>
          </a:p>
          <a:p>
            <a:pPr algn="ctr"/>
            <a:r>
              <a:rPr lang="en-US"/>
              <a:t>with the Audacity </a:t>
            </a:r>
          </a:p>
          <a:p>
            <a:pPr algn="ctr"/>
            <a:r>
              <a:rPr lang="en-US"/>
              <a:t>of Acting like </a:t>
            </a:r>
          </a:p>
          <a:p>
            <a:pPr algn="ctr"/>
            <a:r>
              <a:rPr lang="en-US"/>
              <a:t>Aristocrats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4.bp.blogspot.com/_BRPxQZK9vdc/SS1434Dlg4I/AAAAAAAABx4/SqHdyJ9Zkao/s400/03+Opra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71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http://4.bp.blogspot.com/_BRPxQZK9vdc/SS14tEzwBTI/AAAAAAAABxw/hwAe9vtRQT8/s400/04+J-lo+%26+Marc+Antho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2971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http://2.bp.blogspot.com/_BRPxQZK9vdc/SS14merVIkI/AAAAAAAABxo/oQP9IwB3MZ0/s400/05+Arnold+%26+Maria+Schwarzenegg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2971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http://2.bp.blogspot.com/_BRPxQZK9vdc/SS14g7p_msI/AAAAAAAABxg/d6zfO22ZEhw/s1600/06+Eddie+Mirph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0"/>
            <a:ext cx="2895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2" descr="http://2.bp.blogspot.com/_BRPxQZK9vdc/SS14Epp4bzI/AAAAAAAABxA/fV10TYE7pEU/s1600/10+Sylvester+Stallon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14600"/>
            <a:ext cx="289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4" descr="http://2.bp.blogspot.com/_BRPxQZK9vdc/SS13_9RnywI/AAAAAAAABw4/c7OPcYeEum8/s1600/11+Jerry+Seinfel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53000"/>
            <a:ext cx="2895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6248400" y="2362200"/>
            <a:ext cx="2530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/>
              <a:t>They had hovels </a:t>
            </a:r>
          </a:p>
          <a:p>
            <a:r>
              <a:rPr lang="en-US"/>
              <a:t>compared to our </a:t>
            </a:r>
          </a:p>
          <a:p>
            <a:r>
              <a:rPr lang="en-US"/>
              <a:t>Hollywood Stars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248400" cy="1219200"/>
          </a:xfrm>
          <a:solidFill>
            <a:srgbClr val="00B050"/>
          </a:solidFill>
        </p:spPr>
        <p:txBody>
          <a:bodyPr/>
          <a:lstStyle/>
          <a:p>
            <a:r>
              <a:rPr lang="en-US" smtClean="0"/>
              <a:t>Government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7772400" cy="4114800"/>
          </a:xfrm>
        </p:spPr>
        <p:txBody>
          <a:bodyPr/>
          <a:lstStyle/>
          <a:p>
            <a:pPr lvl="1"/>
            <a:r>
              <a:rPr lang="en-US" smtClean="0"/>
              <a:t>Divided Government.</a:t>
            </a:r>
          </a:p>
          <a:p>
            <a:pPr lvl="1"/>
            <a:r>
              <a:rPr lang="en-US" smtClean="0"/>
              <a:t>1868-1900:  7 (8) Presidents.</a:t>
            </a:r>
          </a:p>
          <a:p>
            <a:pPr lvl="1"/>
            <a:r>
              <a:rPr lang="en-US" smtClean="0"/>
              <a:t>6 Republicans, but two had lost  the          the popular vote (1876 and 1888).</a:t>
            </a:r>
          </a:p>
          <a:p>
            <a:pPr lvl="1"/>
            <a:r>
              <a:rPr lang="en-US" smtClean="0"/>
              <a:t>5 from Ohio; 2 from New York.</a:t>
            </a:r>
          </a:p>
          <a:p>
            <a:pPr lvl="1"/>
            <a:r>
              <a:rPr lang="en-US" smtClean="0"/>
              <a:t>GOP only obtained the Presidency and both houses once: 1889-1891.</a:t>
            </a:r>
          </a:p>
          <a:p>
            <a:pPr lvl="1"/>
            <a:r>
              <a:rPr lang="en-US" smtClean="0"/>
              <a:t>Democrats had all three only once: 1893-1895.</a:t>
            </a:r>
          </a:p>
          <a:p>
            <a:pPr lvl="2"/>
            <a:r>
              <a:rPr lang="en-US" smtClean="0"/>
              <a:t>G.O.P. held 7 of the 10 Senates.</a:t>
            </a:r>
          </a:p>
          <a:p>
            <a:pPr lvl="2"/>
            <a:r>
              <a:rPr lang="en-US" smtClean="0"/>
              <a:t>Democrats held 8 of the 10 Houses.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15364" name="Picture 2" descr="http://t1.gstatic.com/images?q=tbn:ANd9GcQRwPyHju8YLblJbr3A2t2dc5jql_5itRw7GD_eH34ZKPbjrLx_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295400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324600" cy="1143000"/>
          </a:xfrm>
          <a:solidFill>
            <a:srgbClr val="FF0000"/>
          </a:solidFill>
        </p:spPr>
        <p:txBody>
          <a:bodyPr/>
          <a:lstStyle/>
          <a:p>
            <a:r>
              <a:rPr lang="en-US" b="1" smtClean="0">
                <a:solidFill>
                  <a:schemeClr val="bg1"/>
                </a:solidFill>
              </a:rPr>
              <a:t>Even the G.O.P. was Divided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smtClean="0"/>
              <a:t>Radicals vs. Liberals.</a:t>
            </a:r>
          </a:p>
          <a:p>
            <a:r>
              <a:rPr lang="en-US" smtClean="0"/>
              <a:t>Stalwarts vs. Half-breeds.</a:t>
            </a:r>
          </a:p>
          <a:p>
            <a:r>
              <a:rPr lang="en-US" smtClean="0"/>
              <a:t>No real ideology.</a:t>
            </a:r>
          </a:p>
          <a:p>
            <a:pPr lvl="1"/>
            <a:r>
              <a:rPr lang="en-US" smtClean="0"/>
              <a:t>Special interests – Patronage </a:t>
            </a:r>
          </a:p>
          <a:p>
            <a:pPr lvl="2">
              <a:buFontTx/>
              <a:buNone/>
            </a:pPr>
            <a:r>
              <a:rPr lang="en-US" smtClean="0"/>
              <a:t>(see Martin Van Buren in the 1820s)</a:t>
            </a:r>
          </a:p>
          <a:p>
            <a:pPr lvl="2"/>
            <a:r>
              <a:rPr lang="en-US" smtClean="0"/>
              <a:t>Farmers got the Homestead Act.</a:t>
            </a:r>
          </a:p>
          <a:p>
            <a:pPr lvl="2"/>
            <a:r>
              <a:rPr lang="en-US" smtClean="0"/>
              <a:t>Veterans got pensions.</a:t>
            </a:r>
          </a:p>
          <a:p>
            <a:pPr lvl="2"/>
            <a:r>
              <a:rPr lang="en-US" smtClean="0"/>
              <a:t>Manufacturers got tariffs.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324600" cy="1371600"/>
          </a:xfrm>
          <a:solidFill>
            <a:srgbClr val="0000FF"/>
          </a:solidFill>
        </p:spPr>
        <p:txBody>
          <a:bodyPr/>
          <a:lstStyle/>
          <a:p>
            <a:r>
              <a:rPr lang="en-US" b="1" smtClean="0">
                <a:solidFill>
                  <a:schemeClr val="bg1"/>
                </a:solidFill>
              </a:rPr>
              <a:t>Democrats owned the “Solid” (White) South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7772400" cy="4114800"/>
          </a:xfrm>
        </p:spPr>
        <p:txBody>
          <a:bodyPr/>
          <a:lstStyle/>
          <a:p>
            <a:r>
              <a:rPr lang="en-US" smtClean="0"/>
              <a:t>They held the border (former slave) states.</a:t>
            </a:r>
          </a:p>
          <a:p>
            <a:r>
              <a:rPr lang="en-US" smtClean="0"/>
              <a:t>The southern pathway to the west.</a:t>
            </a:r>
          </a:p>
          <a:p>
            <a:r>
              <a:rPr lang="en-US" smtClean="0"/>
              <a:t>Northern cities, because of the Irish political machines.  (Philadelphia had a strong Republican machine.)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b="1" smtClean="0"/>
              <a:t>Machines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  <a:solidFill>
            <a:srgbClr val="66FFFF"/>
          </a:solidFill>
        </p:spPr>
        <p:txBody>
          <a:bodyPr/>
          <a:lstStyle/>
          <a:p>
            <a:r>
              <a:rPr lang="en-US" b="1" smtClean="0"/>
              <a:t>Party bosses ruled</a:t>
            </a:r>
          </a:p>
          <a:p>
            <a:r>
              <a:rPr lang="en-US" b="1" smtClean="0"/>
              <a:t>Patronage and Power</a:t>
            </a:r>
          </a:p>
          <a:p>
            <a:pPr lvl="1"/>
            <a:r>
              <a:rPr lang="en-US" b="1" smtClean="0"/>
              <a:t>E.g. Lincoln removed and replaced 1,639 workers; dismissed 1,457</a:t>
            </a:r>
          </a:p>
          <a:p>
            <a:endParaRPr lang="en-US" b="1" smtClean="0"/>
          </a:p>
        </p:txBody>
      </p:sp>
      <p:sp>
        <p:nvSpPr>
          <p:cNvPr id="18436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  <a:solidFill>
            <a:srgbClr val="66FFFF"/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smtClean="0"/>
              <a:t>We’re O.K. with </a:t>
            </a:r>
          </a:p>
          <a:p>
            <a:pPr algn="ctr">
              <a:buFontTx/>
              <a:buNone/>
            </a:pPr>
            <a:r>
              <a:rPr lang="en-US" smtClean="0"/>
              <a:t>“Old Kinderhook” -</a:t>
            </a:r>
          </a:p>
          <a:p>
            <a:pPr algn="ctr">
              <a:buFontTx/>
              <a:buNone/>
            </a:pPr>
            <a:r>
              <a:rPr lang="en-US" smtClean="0"/>
              <a:t>His legacy</a:t>
            </a:r>
          </a:p>
        </p:txBody>
      </p:sp>
      <p:sp>
        <p:nvSpPr>
          <p:cNvPr id="18437" name="AutoShape 2" descr="Martin Van Buren"/>
          <p:cNvSpPr>
            <a:spLocks noChangeAspect="1" noChangeArrowheads="1"/>
          </p:cNvSpPr>
          <p:nvPr/>
        </p:nvSpPr>
        <p:spPr bwMode="auto">
          <a:xfrm>
            <a:off x="176213" y="-808038"/>
            <a:ext cx="1285875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AutoShape 4" descr="Martin Van Buren"/>
          <p:cNvSpPr>
            <a:spLocks noChangeAspect="1" noChangeArrowheads="1"/>
          </p:cNvSpPr>
          <p:nvPr/>
        </p:nvSpPr>
        <p:spPr bwMode="auto">
          <a:xfrm>
            <a:off x="176213" y="-808038"/>
            <a:ext cx="1285875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AutoShape 6" descr="Martin Van Buren"/>
          <p:cNvSpPr>
            <a:spLocks noChangeAspect="1" noChangeArrowheads="1"/>
          </p:cNvSpPr>
          <p:nvPr/>
        </p:nvSpPr>
        <p:spPr bwMode="auto">
          <a:xfrm>
            <a:off x="176213" y="-808038"/>
            <a:ext cx="1285875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40" name="Picture 8" descr="http://t2.gstatic.com/images?q=tbn:ANd9GcRt46KxvltDn29_h7aIjNeY8_IioKMCaveXOZzdiYndnCtzcys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57600"/>
            <a:ext cx="22574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915400" cy="1143000"/>
          </a:xfrm>
        </p:spPr>
        <p:txBody>
          <a:bodyPr/>
          <a:lstStyle/>
          <a:p>
            <a:r>
              <a:rPr lang="en-US" sz="4000" b="1" smtClean="0"/>
              <a:t>The Free Market &amp; </a:t>
            </a:r>
            <a:br>
              <a:rPr lang="en-US" sz="4000" b="1" smtClean="0"/>
            </a:br>
            <a:r>
              <a:rPr lang="en-US" sz="4000" b="1" smtClean="0"/>
              <a:t>Industrial Revolution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4114800"/>
          </a:xfrm>
        </p:spPr>
        <p:txBody>
          <a:bodyPr/>
          <a:lstStyle/>
          <a:p>
            <a:r>
              <a:rPr lang="en-US" sz="2000" smtClean="0"/>
              <a:t>Created Jobs</a:t>
            </a:r>
          </a:p>
          <a:p>
            <a:r>
              <a:rPr lang="en-US" sz="2000" smtClean="0"/>
              <a:t>Increased Longevity</a:t>
            </a:r>
          </a:p>
          <a:p>
            <a:r>
              <a:rPr lang="en-US" sz="2000" smtClean="0"/>
              <a:t>Increased Standard of Living</a:t>
            </a:r>
          </a:p>
          <a:p>
            <a:r>
              <a:rPr lang="en-US" sz="2000" smtClean="0"/>
              <a:t>Cheaper Clothes</a:t>
            </a:r>
          </a:p>
          <a:p>
            <a:r>
              <a:rPr lang="en-US" sz="2000" smtClean="0"/>
              <a:t>Healthier Diets</a:t>
            </a:r>
          </a:p>
          <a:p>
            <a:r>
              <a:rPr lang="en-US" sz="2000" smtClean="0"/>
              <a:t>Better Housing</a:t>
            </a:r>
          </a:p>
          <a:p>
            <a:r>
              <a:rPr lang="en-US" sz="2000" smtClean="0"/>
              <a:t>Middle Class</a:t>
            </a:r>
          </a:p>
          <a:p>
            <a:r>
              <a:rPr lang="en-US" sz="2000" smtClean="0"/>
              <a:t>Cheaper Food</a:t>
            </a:r>
          </a:p>
          <a:p>
            <a:r>
              <a:rPr lang="en-US" sz="2000" smtClean="0"/>
              <a:t>Domesticity</a:t>
            </a:r>
          </a:p>
          <a:p>
            <a:r>
              <a:rPr lang="en-US" sz="2000" smtClean="0"/>
              <a:t>Civil Manners</a:t>
            </a:r>
          </a:p>
          <a:p>
            <a:r>
              <a:rPr lang="en-US" sz="2000" smtClean="0"/>
              <a:t>Railroads</a:t>
            </a:r>
          </a:p>
          <a:p>
            <a:endParaRPr lang="en-US" sz="2000" smtClean="0"/>
          </a:p>
        </p:txBody>
      </p:sp>
      <p:sp>
        <p:nvSpPr>
          <p:cNvPr id="1946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495800" cy="4114800"/>
          </a:xfrm>
        </p:spPr>
        <p:txBody>
          <a:bodyPr/>
          <a:lstStyle/>
          <a:p>
            <a:r>
              <a:rPr lang="en-US" sz="2000" smtClean="0"/>
              <a:t>Steamships</a:t>
            </a:r>
          </a:p>
          <a:p>
            <a:r>
              <a:rPr lang="en-US" sz="2000" smtClean="0"/>
              <a:t>Telephones</a:t>
            </a:r>
          </a:p>
          <a:p>
            <a:r>
              <a:rPr lang="en-US" sz="2000" smtClean="0"/>
              <a:t>Light bulbs</a:t>
            </a:r>
          </a:p>
          <a:p>
            <a:r>
              <a:rPr lang="en-US" sz="2000" smtClean="0"/>
              <a:t>Barbed Wire</a:t>
            </a:r>
          </a:p>
          <a:p>
            <a:r>
              <a:rPr lang="en-US" sz="2000" smtClean="0"/>
              <a:t>Zipper</a:t>
            </a:r>
          </a:p>
          <a:p>
            <a:r>
              <a:rPr lang="en-US" sz="2000" smtClean="0"/>
              <a:t>Bicycle</a:t>
            </a:r>
          </a:p>
          <a:p>
            <a:r>
              <a:rPr lang="en-US" sz="2000" smtClean="0"/>
              <a:t>Automobile</a:t>
            </a:r>
          </a:p>
          <a:p>
            <a:r>
              <a:rPr lang="en-US" sz="2000" smtClean="0"/>
              <a:t>Movies</a:t>
            </a:r>
          </a:p>
          <a:p>
            <a:r>
              <a:rPr lang="en-US" sz="2000" smtClean="0"/>
              <a:t>Phonographs</a:t>
            </a:r>
          </a:p>
          <a:p>
            <a:r>
              <a:rPr lang="en-US" sz="2000" smtClean="0"/>
              <a:t>Machine Gun</a:t>
            </a:r>
          </a:p>
          <a:p>
            <a:r>
              <a:rPr lang="en-US" sz="2000" smtClean="0"/>
              <a:t>Typewriter</a:t>
            </a:r>
          </a:p>
          <a:p>
            <a:r>
              <a:rPr lang="en-US" sz="2000" smtClean="0"/>
              <a:t>Sewing Machine</a:t>
            </a:r>
          </a:p>
          <a:p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400800" cy="1143000"/>
          </a:xfrm>
          <a:solidFill>
            <a:srgbClr val="9C1621"/>
          </a:solidFill>
        </p:spPr>
        <p:txBody>
          <a:bodyPr/>
          <a:lstStyle/>
          <a:p>
            <a:r>
              <a:rPr lang="en-US" b="1" u="sng" smtClean="0"/>
              <a:t>Railroads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smtClean="0"/>
              <a:t>Changed the World.</a:t>
            </a:r>
          </a:p>
          <a:p>
            <a:r>
              <a:rPr lang="en-US" smtClean="0"/>
              <a:t>Civil War matured this industry.</a:t>
            </a:r>
          </a:p>
          <a:p>
            <a:r>
              <a:rPr lang="en-US" smtClean="0"/>
              <a:t>Transcontinental Railroad.</a:t>
            </a:r>
          </a:p>
          <a:p>
            <a:r>
              <a:rPr lang="en-US" smtClean="0"/>
              <a:t>Primarily Irish workers on the Union Pacific.</a:t>
            </a:r>
          </a:p>
          <a:p>
            <a:r>
              <a:rPr lang="en-US" smtClean="0"/>
              <a:t>Irish &amp; Chinese Workers on the Central Pacific</a:t>
            </a:r>
          </a:p>
          <a:p>
            <a:pPr lvl="1"/>
            <a:r>
              <a:rPr lang="en-US" smtClean="0"/>
              <a:t>Much Conflict</a:t>
            </a:r>
          </a:p>
          <a:p>
            <a:pPr lvl="1"/>
            <a:r>
              <a:rPr lang="en-US" smtClean="0"/>
              <a:t>Some Deadly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Railroad Workers!</a:t>
            </a:r>
          </a:p>
        </p:txBody>
      </p:sp>
      <p:sp>
        <p:nvSpPr>
          <p:cNvPr id="2150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1508" name="Picture 2" descr="http://3.bp.blogspot.com/_wL-YTMevzU0/TPN0syf2W3I/AAAAAAAAABM/KiaKZos0sx8/s1600/Irish-Chine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3325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7772400" cy="1143000"/>
          </a:xfrm>
        </p:spPr>
        <p:txBody>
          <a:bodyPr/>
          <a:lstStyle/>
          <a:p>
            <a:r>
              <a:rPr lang="en-US" smtClean="0"/>
              <a:t>Political Entrepreneurs</a:t>
            </a:r>
            <a:br>
              <a:rPr lang="en-US" smtClean="0"/>
            </a:br>
            <a:r>
              <a:rPr lang="en-US" smtClean="0"/>
              <a:t> vs. Market Entrepreneurs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5344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mtClean="0"/>
              <a:t>James J. Hill and the Northern Pacific</a:t>
            </a:r>
          </a:p>
          <a:p>
            <a:pPr algn="ctr">
              <a:buFontTx/>
              <a:buNone/>
            </a:pPr>
            <a:r>
              <a:rPr lang="en-US" smtClean="0"/>
              <a:t>Vs.</a:t>
            </a:r>
          </a:p>
          <a:p>
            <a:pPr algn="ctr">
              <a:buFontTx/>
              <a:buNone/>
            </a:pPr>
            <a:r>
              <a:rPr lang="en-US" smtClean="0"/>
              <a:t>The Central Pacific and Union Pacific Line</a:t>
            </a:r>
          </a:p>
        </p:txBody>
      </p:sp>
      <p:pic>
        <p:nvPicPr>
          <p:cNvPr id="22532" name="Picture 2" descr="http://www.aoc.gov/images/gol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29050"/>
            <a:ext cx="49530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772400" cy="1143000"/>
          </a:xfrm>
        </p:spPr>
        <p:txBody>
          <a:bodyPr/>
          <a:lstStyle/>
          <a:p>
            <a:r>
              <a:rPr lang="en-US" sz="3200" b="1" smtClean="0"/>
              <a:t>Pennsylvania Social Studies Standards</a:t>
            </a:r>
          </a:p>
        </p:txBody>
      </p:sp>
      <p:pic>
        <p:nvPicPr>
          <p:cNvPr id="5123" name="Picture 3" descr="BlastIU17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91200"/>
            <a:ext cx="1270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smtClean="0"/>
              <a:t>Grade 9 – 8.3.9.C. Analyze how continuity and change has influenced United States history from 1787 to 1914.</a:t>
            </a:r>
          </a:p>
          <a:p>
            <a:pPr lvl="1"/>
            <a:r>
              <a:rPr lang="en-US" sz="2600" smtClean="0"/>
              <a:t>Commerce and Industry (e.g., growth of manufacturing industries, economic nationalism)</a:t>
            </a:r>
          </a:p>
          <a:p>
            <a:pPr lvl="1"/>
            <a:r>
              <a:rPr lang="en-US" sz="2600" smtClean="0"/>
              <a:t>Settlement Patterns and Expansion (e.g., Manifest Destiny, successive waves of immigrants)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324600" cy="1143000"/>
          </a:xfrm>
          <a:solidFill>
            <a:srgbClr val="00B050"/>
          </a:solidFill>
        </p:spPr>
        <p:txBody>
          <a:bodyPr/>
          <a:lstStyle/>
          <a:p>
            <a:r>
              <a:rPr lang="en-US" b="1" smtClean="0"/>
              <a:t>Gilded Age Economy</a:t>
            </a:r>
            <a:endParaRPr lang="en-US" b="1" smtClean="0">
              <a:solidFill>
                <a:srgbClr val="FF0000"/>
              </a:solidFill>
              <a:latin typeface="Brush Script MT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971800"/>
          <a:ext cx="7772400" cy="25955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37079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1850s–1873</a:t>
                      </a: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1873–1890</a:t>
                      </a: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1890–1913</a:t>
                      </a:r>
                    </a:p>
                  </a:txBody>
                  <a:tcPr marT="45714" marB="45714" anchor="ctr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 Germany</a:t>
                      </a: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4.3</a:t>
                      </a: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2.9</a:t>
                      </a: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4.1</a:t>
                      </a:r>
                    </a:p>
                  </a:txBody>
                  <a:tcPr marT="45714" marB="45714" anchor="ctr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 United Kingdom</a:t>
                      </a: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3.0</a:t>
                      </a: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1.7</a:t>
                      </a: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2.0</a:t>
                      </a:r>
                    </a:p>
                  </a:txBody>
                  <a:tcPr marT="45714" marB="45714" anchor="ctr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 United States</a:t>
                      </a: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6.2</a:t>
                      </a: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4.7</a:t>
                      </a: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5.3</a:t>
                      </a:r>
                    </a:p>
                  </a:txBody>
                  <a:tcPr marT="45714" marB="45714" anchor="ctr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 France</a:t>
                      </a: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1.7</a:t>
                      </a: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1.3</a:t>
                      </a: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2.5</a:t>
                      </a:r>
                    </a:p>
                  </a:txBody>
                  <a:tcPr marT="45714" marB="45714" anchor="ctr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 Italy</a:t>
                      </a: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0.9</a:t>
                      </a: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3.0</a:t>
                      </a:r>
                    </a:p>
                  </a:txBody>
                  <a:tcPr marT="45714" marB="45714" anchor="ctr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 Sweden</a:t>
                      </a: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3.1</a:t>
                      </a: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3.5</a:t>
                      </a:r>
                    </a:p>
                  </a:txBody>
                  <a:tcPr marT="45714" marB="45714" anchor="ctr"/>
                </a:tc>
              </a:tr>
            </a:tbl>
          </a:graphicData>
        </a:graphic>
      </p:graphicFrame>
      <p:sp>
        <p:nvSpPr>
          <p:cNvPr id="23597" name="Rectangle 4"/>
          <p:cNvSpPr>
            <a:spLocks noChangeArrowheads="1"/>
          </p:cNvSpPr>
          <p:nvPr/>
        </p:nvSpPr>
        <p:spPr bwMode="auto">
          <a:xfrm>
            <a:off x="1447800" y="1828800"/>
            <a:ext cx="5867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/>
              <a:t>Growth rates of industrial production (1850s–1913)</a:t>
            </a:r>
          </a:p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http://upload.wikimedia.org/wikipedia/commons/2/23/US-GNP-per-capita-1869-19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382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33400" y="16764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3200" b="1">
              <a:solidFill>
                <a:srgbClr val="E62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Arial" charset="0"/>
            </a:endParaRPr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4581525" y="1981200"/>
            <a:ext cx="1841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endParaRPr lang="en-US" sz="6600">
              <a:solidFill>
                <a:srgbClr val="CC6600"/>
              </a:solidFill>
              <a:latin typeface="Blackadder ITC" pitchFamily="8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05000" y="2133600"/>
          <a:ext cx="4926013" cy="4160838"/>
        </p:xfrm>
        <a:graphic>
          <a:graphicData uri="http://schemas.openxmlformats.org/drawingml/2006/table">
            <a:tbl>
              <a:tblPr/>
              <a:tblGrid>
                <a:gridCol w="1642004"/>
                <a:gridCol w="1642004"/>
                <a:gridCol w="1642004"/>
              </a:tblGrid>
              <a:tr h="531073">
                <a:tc gridSpan="3"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Estimates of Unemployment during the 1890s (Source: </a:t>
                      </a:r>
                      <a:r>
                        <a:rPr lang="en-US" sz="1500" dirty="0" err="1"/>
                        <a:t>Romer</a:t>
                      </a:r>
                      <a:r>
                        <a:rPr lang="en-US" sz="1500" dirty="0"/>
                        <a:t>, 1984)</a:t>
                      </a:r>
                    </a:p>
                  </a:txBody>
                  <a:tcPr marL="73890" marR="73890" marT="36944" marB="36944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2480"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Year</a:t>
                      </a:r>
                    </a:p>
                  </a:txBody>
                  <a:tcPr marL="73890" marR="73890" marT="36944" marB="36944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Lebergott</a:t>
                      </a:r>
                    </a:p>
                  </a:txBody>
                  <a:tcPr marL="73890" marR="73890" marT="36944" marB="369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Romer</a:t>
                      </a:r>
                    </a:p>
                  </a:txBody>
                  <a:tcPr marL="73890" marR="73890" marT="36944" marB="369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480"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1890</a:t>
                      </a:r>
                    </a:p>
                  </a:txBody>
                  <a:tcPr marL="73890" marR="73890" marT="36944" marB="369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4.0</a:t>
                      </a:r>
                    </a:p>
                  </a:txBody>
                  <a:tcPr marL="73890" marR="73890" marT="36944" marB="369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4.0</a:t>
                      </a:r>
                    </a:p>
                  </a:txBody>
                  <a:tcPr marL="73890" marR="73890" marT="36944" marB="369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480"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1891</a:t>
                      </a:r>
                    </a:p>
                  </a:txBody>
                  <a:tcPr marL="73890" marR="73890" marT="36944" marB="369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5.4</a:t>
                      </a:r>
                    </a:p>
                  </a:txBody>
                  <a:tcPr marL="73890" marR="73890" marT="36944" marB="369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4.8</a:t>
                      </a:r>
                    </a:p>
                  </a:txBody>
                  <a:tcPr marL="73890" marR="73890" marT="36944" marB="369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480"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1892</a:t>
                      </a:r>
                    </a:p>
                  </a:txBody>
                  <a:tcPr marL="73890" marR="73890" marT="36944" marB="369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3.0</a:t>
                      </a:r>
                    </a:p>
                  </a:txBody>
                  <a:tcPr marL="73890" marR="73890" marT="36944" marB="369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3.7</a:t>
                      </a:r>
                    </a:p>
                  </a:txBody>
                  <a:tcPr marL="73890" marR="73890" marT="36944" marB="369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480"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1893</a:t>
                      </a:r>
                    </a:p>
                  </a:txBody>
                  <a:tcPr marL="73890" marR="73890" marT="36944" marB="369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11.7</a:t>
                      </a:r>
                    </a:p>
                  </a:txBody>
                  <a:tcPr marL="73890" marR="73890" marT="36944" marB="369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8.1</a:t>
                      </a:r>
                    </a:p>
                  </a:txBody>
                  <a:tcPr marL="73890" marR="73890" marT="36944" marB="369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480"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1894</a:t>
                      </a:r>
                    </a:p>
                  </a:txBody>
                  <a:tcPr marL="73890" marR="73890" marT="36944" marB="369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18.4</a:t>
                      </a:r>
                    </a:p>
                  </a:txBody>
                  <a:tcPr marL="73890" marR="73890" marT="36944" marB="369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12.3</a:t>
                      </a:r>
                    </a:p>
                  </a:txBody>
                  <a:tcPr marL="73890" marR="73890" marT="36944" marB="369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480"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1895</a:t>
                      </a:r>
                    </a:p>
                  </a:txBody>
                  <a:tcPr marL="73890" marR="73890" marT="36944" marB="369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13.7</a:t>
                      </a:r>
                    </a:p>
                  </a:txBody>
                  <a:tcPr marL="73890" marR="73890" marT="36944" marB="369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11.1</a:t>
                      </a:r>
                    </a:p>
                  </a:txBody>
                  <a:tcPr marL="73890" marR="73890" marT="36944" marB="369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480"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1896</a:t>
                      </a:r>
                    </a:p>
                  </a:txBody>
                  <a:tcPr marL="73890" marR="73890" marT="36944" marB="369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14.5</a:t>
                      </a:r>
                    </a:p>
                  </a:txBody>
                  <a:tcPr marL="73890" marR="73890" marT="36944" marB="369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12.0</a:t>
                      </a:r>
                    </a:p>
                  </a:txBody>
                  <a:tcPr marL="73890" marR="73890" marT="36944" marB="369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480"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1897</a:t>
                      </a:r>
                    </a:p>
                  </a:txBody>
                  <a:tcPr marL="73890" marR="73890" marT="36944" marB="369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14.5</a:t>
                      </a:r>
                    </a:p>
                  </a:txBody>
                  <a:tcPr marL="73890" marR="73890" marT="36944" marB="369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12.4</a:t>
                      </a:r>
                    </a:p>
                  </a:txBody>
                  <a:tcPr marL="73890" marR="73890" marT="36944" marB="369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480"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1898</a:t>
                      </a:r>
                    </a:p>
                  </a:txBody>
                  <a:tcPr marL="73890" marR="73890" marT="36944" marB="369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12.4</a:t>
                      </a:r>
                    </a:p>
                  </a:txBody>
                  <a:tcPr marL="73890" marR="73890" marT="36944" marB="369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11.6</a:t>
                      </a:r>
                    </a:p>
                  </a:txBody>
                  <a:tcPr marL="73890" marR="73890" marT="36944" marB="369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480"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1899</a:t>
                      </a:r>
                    </a:p>
                  </a:txBody>
                  <a:tcPr marL="73890" marR="73890" marT="36944" marB="369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6.5</a:t>
                      </a:r>
                    </a:p>
                  </a:txBody>
                  <a:tcPr marL="73890" marR="73890" marT="36944" marB="369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8.7</a:t>
                      </a:r>
                    </a:p>
                  </a:txBody>
                  <a:tcPr marL="73890" marR="73890" marT="36944" marB="369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480"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1900</a:t>
                      </a:r>
                    </a:p>
                  </a:txBody>
                  <a:tcPr marL="73890" marR="73890" marT="36944" marB="369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5.0</a:t>
                      </a:r>
                    </a:p>
                  </a:txBody>
                  <a:tcPr marL="73890" marR="73890" marT="36944" marB="369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5.0</a:t>
                      </a:r>
                    </a:p>
                  </a:txBody>
                  <a:tcPr marL="73890" marR="73890" marT="36944" marB="369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5646" name="Rectangle 6"/>
          <p:cNvSpPr>
            <a:spLocks noChangeArrowheads="1"/>
          </p:cNvSpPr>
          <p:nvPr/>
        </p:nvSpPr>
        <p:spPr bwMode="auto">
          <a:xfrm>
            <a:off x="1143000" y="1143000"/>
            <a:ext cx="6400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/>
              <a:t>Estimates of Unemployment during the 1890s (Source: Romer, 1984)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324600" cy="1143000"/>
          </a:xfrm>
          <a:solidFill>
            <a:srgbClr val="FF0000"/>
          </a:solidFill>
        </p:spPr>
        <p:txBody>
          <a:bodyPr/>
          <a:lstStyle/>
          <a:p>
            <a:r>
              <a:rPr lang="en-US" b="1" smtClean="0"/>
              <a:t>Crisis of 1873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r>
              <a:rPr lang="en-US" smtClean="0"/>
              <a:t>1860s Europe.</a:t>
            </a:r>
          </a:p>
          <a:p>
            <a:r>
              <a:rPr lang="en-US" smtClean="0"/>
              <a:t>Mortgage Backed Lending took place.</a:t>
            </a:r>
          </a:p>
          <a:p>
            <a:r>
              <a:rPr lang="en-US" smtClean="0"/>
              <a:t>Vienna, Berlin, Paris building boom.</a:t>
            </a:r>
          </a:p>
          <a:p>
            <a:r>
              <a:rPr lang="en-US" smtClean="0"/>
              <a:t>1873: Defaults began to restrict lending.</a:t>
            </a:r>
          </a:p>
          <a:p>
            <a:r>
              <a:rPr lang="en-US" smtClean="0"/>
              <a:t>France had to pay a 200 million franc reparation to the new nation —</a:t>
            </a:r>
          </a:p>
          <a:p>
            <a:pPr>
              <a:buFontTx/>
              <a:buNone/>
            </a:pPr>
            <a:r>
              <a:rPr lang="en-US" smtClean="0"/>
              <a:t>	Germany.</a:t>
            </a:r>
          </a:p>
          <a:p>
            <a:r>
              <a:rPr lang="en-US" smtClean="0"/>
              <a:t>Austrian stock market crash.</a:t>
            </a:r>
          </a:p>
        </p:txBody>
      </p:sp>
      <p:pic>
        <p:nvPicPr>
          <p:cNvPr id="26628" name="Picture 2" descr="http://ts2.mm.bing.net/th?id=I4710407192577581&amp;pid=1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5038725"/>
            <a:ext cx="1819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7772400" cy="1143000"/>
          </a:xfrm>
        </p:spPr>
        <p:txBody>
          <a:bodyPr/>
          <a:lstStyle/>
          <a:p>
            <a:r>
              <a:rPr lang="en-US" smtClean="0"/>
              <a:t>         </a:t>
            </a:r>
            <a:r>
              <a:rPr lang="en-US" b="1" smtClean="0"/>
              <a:t>Chain Reaction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European banks started to recall loans from British banks.</a:t>
            </a:r>
          </a:p>
          <a:p>
            <a:r>
              <a:rPr lang="en-US" smtClean="0"/>
              <a:t>Brits, in turn, started to recall loans from American entrepreneurs. </a:t>
            </a:r>
          </a:p>
          <a:p>
            <a:r>
              <a:rPr lang="en-US" smtClean="0"/>
              <a:t>Biggest clients were American railroads.</a:t>
            </a:r>
          </a:p>
          <a:p>
            <a:r>
              <a:rPr lang="en-US" smtClean="0"/>
              <a:t>Americans had built too much track, financed with debt.</a:t>
            </a:r>
          </a:p>
          <a:p>
            <a:r>
              <a:rPr lang="en-US" smtClean="0"/>
              <a:t>Railroads start to default.</a:t>
            </a:r>
          </a:p>
        </p:txBody>
      </p:sp>
      <p:pic>
        <p:nvPicPr>
          <p:cNvPr id="27652" name="Picture 2" descr="http://ts4.mm.bing.net/th?id=I4841562600309459&amp;pid=1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/>
          </p:nvPr>
        </p:nvSpPr>
        <p:spPr>
          <a:xfrm>
            <a:off x="609600" y="838200"/>
            <a:ext cx="7772400" cy="1143000"/>
          </a:xfrm>
        </p:spPr>
        <p:txBody>
          <a:bodyPr/>
          <a:lstStyle/>
          <a:p>
            <a:r>
              <a:rPr lang="en-US" b="1" smtClean="0"/>
              <a:t>Jay Cooke in Philadelphia</a:t>
            </a:r>
          </a:p>
        </p:txBody>
      </p:sp>
      <p:sp>
        <p:nvSpPr>
          <p:cNvPr id="28675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8676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Could not sell several million dollars of Northern Pacific Railroad bonds &amp; it went into default.</a:t>
            </a:r>
          </a:p>
          <a:p>
            <a:r>
              <a:rPr lang="en-US" smtClean="0"/>
              <a:t>Major collapse shocked the stock market.</a:t>
            </a:r>
          </a:p>
        </p:txBody>
      </p:sp>
      <p:pic>
        <p:nvPicPr>
          <p:cNvPr id="28677" name="Picture 2" descr="http://www.crossingwallstreet.com/panic18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2057400"/>
            <a:ext cx="36099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7772400" cy="1143000"/>
          </a:xfrm>
        </p:spPr>
        <p:txBody>
          <a:bodyPr/>
          <a:lstStyle/>
          <a:p>
            <a:r>
              <a:rPr lang="en-US" sz="3600" b="1" smtClean="0"/>
              <a:t>Stock market dominated</a:t>
            </a:r>
            <a:br>
              <a:rPr lang="en-US" sz="3600" b="1" smtClean="0"/>
            </a:br>
            <a:r>
              <a:rPr lang="en-US" sz="3600" b="1" smtClean="0"/>
              <a:t> by Railroads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Many go into default.</a:t>
            </a:r>
          </a:p>
          <a:p>
            <a:r>
              <a:rPr lang="en-US" smtClean="0"/>
              <a:t>Individuals lost deposits.</a:t>
            </a:r>
          </a:p>
          <a:p>
            <a:r>
              <a:rPr lang="en-US" smtClean="0"/>
              <a:t>Businesses lost liquidity.</a:t>
            </a:r>
          </a:p>
          <a:p>
            <a:r>
              <a:rPr lang="en-US" smtClean="0"/>
              <a:t>Unemployment set in.</a:t>
            </a:r>
          </a:p>
          <a:p>
            <a:r>
              <a:rPr lang="en-US" smtClean="0"/>
              <a:t>Rioting in the streets followed.</a:t>
            </a:r>
          </a:p>
          <a:p>
            <a:r>
              <a:rPr lang="en-US" smtClean="0"/>
              <a:t>Four–six year depression.</a:t>
            </a:r>
          </a:p>
          <a:p>
            <a:r>
              <a:rPr lang="en-US" smtClean="0"/>
              <a:t>U.S. exported its way out of it.</a:t>
            </a:r>
          </a:p>
          <a:p>
            <a:r>
              <a:rPr lang="en-US" smtClean="0"/>
              <a:t>CANNED GOODS.</a:t>
            </a:r>
          </a:p>
          <a:p>
            <a:endParaRPr lang="en-US" smtClean="0"/>
          </a:p>
        </p:txBody>
      </p:sp>
      <p:pic>
        <p:nvPicPr>
          <p:cNvPr id="29700" name="Picture 2" descr="http://www.andrewgarvey.com/wizard/characters/Images/The%20Tin%20Man%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828800"/>
            <a:ext cx="22574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400800" cy="1143000"/>
          </a:xfrm>
          <a:solidFill>
            <a:srgbClr val="00B0F0"/>
          </a:solidFill>
        </p:spPr>
        <p:txBody>
          <a:bodyPr/>
          <a:lstStyle/>
          <a:p>
            <a:r>
              <a:rPr lang="en-US" b="1" u="sng" smtClean="0"/>
              <a:t>Crisis of 1893</a:t>
            </a:r>
          </a:p>
        </p:txBody>
      </p:sp>
      <p:sp>
        <p:nvSpPr>
          <p:cNvPr id="30723" name="Content Placeholder 3"/>
          <p:cNvSpPr>
            <a:spLocks noGrp="1"/>
          </p:cNvSpPr>
          <p:nvPr>
            <p:ph idx="1"/>
          </p:nvPr>
        </p:nvSpPr>
        <p:spPr>
          <a:xfrm>
            <a:off x="609600" y="1905000"/>
            <a:ext cx="7772400" cy="4114800"/>
          </a:xfrm>
        </p:spPr>
        <p:txBody>
          <a:bodyPr/>
          <a:lstStyle/>
          <a:p>
            <a:r>
              <a:rPr lang="en-US" sz="3000" smtClean="0"/>
              <a:t>1880s: Remarkable economic expansion.</a:t>
            </a:r>
          </a:p>
          <a:p>
            <a:r>
              <a:rPr lang="en-US" sz="3000" smtClean="0"/>
              <a:t>Driven by railroad speculation.</a:t>
            </a:r>
          </a:p>
          <a:p>
            <a:r>
              <a:rPr lang="en-US" sz="3000" smtClean="0"/>
              <a:t>Railroads over-built with expenses not meeting revenue.</a:t>
            </a:r>
          </a:p>
          <a:p>
            <a:r>
              <a:rPr lang="en-US" sz="3000" smtClean="0"/>
              <a:t>New SILVER flooded the market.</a:t>
            </a:r>
          </a:p>
          <a:p>
            <a:r>
              <a:rPr lang="en-US" sz="3000" smtClean="0"/>
              <a:t>Prices dropped – farmers suffered.</a:t>
            </a:r>
          </a:p>
          <a:p>
            <a:r>
              <a:rPr lang="en-US" sz="3000" smtClean="0"/>
              <a:t>Bankruptcy of the Philadelphia – </a:t>
            </a:r>
          </a:p>
          <a:p>
            <a:pPr>
              <a:buFontTx/>
              <a:buNone/>
            </a:pPr>
            <a:r>
              <a:rPr lang="en-US" sz="2600" smtClean="0"/>
              <a:t>    </a:t>
            </a:r>
            <a:r>
              <a:rPr lang="en-US" sz="3000" smtClean="0"/>
              <a:t>Reading railroad.</a:t>
            </a:r>
          </a:p>
          <a:p>
            <a:endParaRPr lang="en-US" smtClean="0"/>
          </a:p>
        </p:txBody>
      </p:sp>
      <p:pic>
        <p:nvPicPr>
          <p:cNvPr id="30724" name="Picture 2" descr="http://ts2.mm.bing.net/th?id=I4576799356093457&amp;pid=1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5257800"/>
            <a:ext cx="2019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382000" cy="1143000"/>
          </a:xfrm>
        </p:spPr>
        <p:txBody>
          <a:bodyPr/>
          <a:lstStyle/>
          <a:p>
            <a:r>
              <a:rPr lang="en-US" sz="4000" b="1" smtClean="0"/>
              <a:t>Grover Cleveland Repealed the Sherman Silver Act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endParaRPr lang="en-US" smtClean="0"/>
          </a:p>
          <a:p>
            <a:r>
              <a:rPr lang="en-US" smtClean="0"/>
              <a:t>It had required the U.S. to buy millions of ounces of silver.</a:t>
            </a:r>
          </a:p>
          <a:p>
            <a:r>
              <a:rPr lang="en-US" smtClean="0"/>
              <a:t>People run on banks.</a:t>
            </a:r>
          </a:p>
          <a:p>
            <a:r>
              <a:rPr lang="en-US" smtClean="0"/>
              <a:t>15,000 companies go under.</a:t>
            </a:r>
          </a:p>
          <a:p>
            <a:r>
              <a:rPr lang="en-US" smtClean="0"/>
              <a:t>600 banks filed for bankruptcy.</a:t>
            </a:r>
          </a:p>
          <a:p>
            <a:r>
              <a:rPr lang="en-US" smtClean="0"/>
              <a:t>Democrats are crushed in 1894.</a:t>
            </a:r>
          </a:p>
          <a:p>
            <a:r>
              <a:rPr lang="en-US" smtClean="0"/>
              <a:t>Biggest GOP gains in history.</a:t>
            </a:r>
          </a:p>
        </p:txBody>
      </p:sp>
      <p:pic>
        <p:nvPicPr>
          <p:cNvPr id="31748" name="Picture 2" descr="http://upload.wikimedia.org/wikipedia/commons/d/dd/Grover_Cleveland_in_Rom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200400"/>
            <a:ext cx="1905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248400" cy="1143000"/>
          </a:xfrm>
          <a:solidFill>
            <a:srgbClr val="7030A0"/>
          </a:solidFill>
        </p:spPr>
        <p:txBody>
          <a:bodyPr/>
          <a:lstStyle/>
          <a:p>
            <a:r>
              <a:rPr lang="en-US" b="1" smtClean="0"/>
              <a:t>Immigration</a:t>
            </a:r>
          </a:p>
        </p:txBody>
      </p:sp>
      <p:pic>
        <p:nvPicPr>
          <p:cNvPr id="32771" name="Picture 2" descr="http://t3.gstatic.com/images?q=tbn:ANd9GcRKlvbwJFdWih0br-XBwr4dFrnh0hOYXWXGkbXMBMYFL2m344AjZ4wCS1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53403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772400" cy="1143000"/>
          </a:xfrm>
        </p:spPr>
        <p:txBody>
          <a:bodyPr/>
          <a:lstStyle/>
          <a:p>
            <a:r>
              <a:rPr lang="en-US" sz="3200" b="1" smtClean="0"/>
              <a:t>Pennsylvania Social Studies Standards</a:t>
            </a:r>
          </a:p>
        </p:txBody>
      </p:sp>
      <p:pic>
        <p:nvPicPr>
          <p:cNvPr id="6147" name="Picture 3" descr="BlastIU17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91200"/>
            <a:ext cx="1270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smtClean="0"/>
              <a:t>Grade 9 – 8.3.9.C. continued . . .</a:t>
            </a:r>
          </a:p>
          <a:p>
            <a:pPr lvl="1"/>
            <a:r>
              <a:rPr lang="en-US" sz="2600" smtClean="0"/>
              <a:t>Transportation and Trade (e.g., Pony Express, telegraph, Transcontinental Railroad)</a:t>
            </a:r>
          </a:p>
          <a:p>
            <a:pPr lvl="1"/>
            <a:r>
              <a:rPr lang="en-US" sz="2600" smtClean="0"/>
              <a:t>Politics (e.g., election of 1860, impeachment of Andrew Johnson, Jim Crow laws)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33400" y="16764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3200" b="1">
              <a:solidFill>
                <a:srgbClr val="E62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Arial" charset="0"/>
            </a:endParaRPr>
          </a:p>
        </p:txBody>
      </p:sp>
      <p:sp>
        <p:nvSpPr>
          <p:cNvPr id="33795" name="Text Box 7"/>
          <p:cNvSpPr txBox="1">
            <a:spLocks noChangeArrowheads="1"/>
          </p:cNvSpPr>
          <p:nvPr/>
        </p:nvSpPr>
        <p:spPr bwMode="auto">
          <a:xfrm>
            <a:off x="4581525" y="1981200"/>
            <a:ext cx="1841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endParaRPr lang="en-US" sz="6600">
              <a:solidFill>
                <a:srgbClr val="CC6600"/>
              </a:solidFill>
              <a:latin typeface="Blackadder ITC" pitchFamily="82" charset="0"/>
            </a:endParaRPr>
          </a:p>
        </p:txBody>
      </p:sp>
      <p:sp>
        <p:nvSpPr>
          <p:cNvPr id="33796" name="Text Box 8"/>
          <p:cNvSpPr txBox="1">
            <a:spLocks noChangeArrowheads="1"/>
          </p:cNvSpPr>
          <p:nvPr/>
        </p:nvSpPr>
        <p:spPr bwMode="auto">
          <a:xfrm>
            <a:off x="457200" y="1524000"/>
            <a:ext cx="76200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Title 4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b="1" smtClean="0"/>
              <a:t>Immigration</a:t>
            </a:r>
          </a:p>
        </p:txBody>
      </p:sp>
      <p:pic>
        <p:nvPicPr>
          <p:cNvPr id="3379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89100"/>
            <a:ext cx="9144000" cy="5168900"/>
          </a:xfr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7350"/>
            <a:ext cx="924877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143000"/>
            <a:ext cx="8915400" cy="5715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400800" cy="1143000"/>
          </a:xfrm>
          <a:solidFill>
            <a:schemeClr val="accent1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LABOR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6867" name="Picture 2" descr="http://www.addictinginfo.org/wp-content/uploads/2011/09/lab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472440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Teach workers middle class values and culture.</a:t>
            </a:r>
          </a:p>
          <a:p>
            <a:pPr eaLnBrk="1" hangingPunct="1"/>
            <a:r>
              <a:rPr lang="en-US" smtClean="0"/>
              <a:t>Looking for a social &amp; cultural uplift.</a:t>
            </a:r>
          </a:p>
          <a:p>
            <a:pPr eaLnBrk="1" hangingPunct="1"/>
            <a:r>
              <a:rPr lang="en-US" smtClean="0"/>
              <a:t>NO socialism or radicalism.</a:t>
            </a:r>
          </a:p>
          <a:p>
            <a:pPr eaLnBrk="1" hangingPunct="1"/>
            <a:r>
              <a:rPr lang="en-US" smtClean="0"/>
              <a:t>Terence Powderly moves the Knights from a fraternal organization to a union.</a:t>
            </a:r>
          </a:p>
          <a:p>
            <a:pPr eaLnBrk="1" hangingPunct="1"/>
            <a:r>
              <a:rPr lang="en-US" smtClean="0"/>
              <a:t>Irish - Mayor of Scranton, member of </a:t>
            </a:r>
            <a:r>
              <a:rPr lang="en-US" i="1" smtClean="0"/>
              <a:t>Clan na Gael.</a:t>
            </a:r>
          </a:p>
        </p:txBody>
      </p:sp>
      <p:sp>
        <p:nvSpPr>
          <p:cNvPr id="37891" name="Title 4"/>
          <p:cNvSpPr>
            <a:spLocks noGrp="1"/>
          </p:cNvSpPr>
          <p:nvPr>
            <p:ph type="title"/>
          </p:nvPr>
        </p:nvSpPr>
        <p:spPr>
          <a:xfrm>
            <a:off x="990600" y="838200"/>
            <a:ext cx="7772400" cy="1143000"/>
          </a:xfrm>
        </p:spPr>
        <p:txBody>
          <a:bodyPr/>
          <a:lstStyle/>
          <a:p>
            <a:r>
              <a:rPr lang="en-US" smtClean="0"/>
              <a:t>        </a:t>
            </a:r>
            <a:r>
              <a:rPr lang="en-US" b="1" smtClean="0"/>
              <a:t>Knights of Labor</a:t>
            </a:r>
          </a:p>
        </p:txBody>
      </p:sp>
      <p:pic>
        <p:nvPicPr>
          <p:cNvPr id="37892" name="Picture 5" descr="http://etc.usf.edu/clipart/67600/67637/67637_kn_lab_l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71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-3429000" y="31242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3200" b="1">
              <a:solidFill>
                <a:srgbClr val="E62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Arial" charset="0"/>
            </a:endParaRPr>
          </a:p>
        </p:txBody>
      </p:sp>
      <p:sp>
        <p:nvSpPr>
          <p:cNvPr id="38915" name="Text Box 7"/>
          <p:cNvSpPr txBox="1">
            <a:spLocks noChangeArrowheads="1"/>
          </p:cNvSpPr>
          <p:nvPr/>
        </p:nvSpPr>
        <p:spPr bwMode="auto">
          <a:xfrm>
            <a:off x="4581525" y="1981200"/>
            <a:ext cx="1841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endParaRPr lang="en-US" sz="6600">
              <a:solidFill>
                <a:srgbClr val="CC6600"/>
              </a:solidFill>
              <a:latin typeface="Blackadder ITC" pitchFamily="82" charset="0"/>
            </a:endParaRPr>
          </a:p>
        </p:txBody>
      </p:sp>
      <p:sp>
        <p:nvSpPr>
          <p:cNvPr id="38916" name="Title 6"/>
          <p:cNvSpPr>
            <a:spLocks noGrp="1"/>
          </p:cNvSpPr>
          <p:nvPr>
            <p:ph type="title"/>
          </p:nvPr>
        </p:nvSpPr>
        <p:spPr>
          <a:xfrm>
            <a:off x="762000" y="838200"/>
            <a:ext cx="7772400" cy="1143000"/>
          </a:xfrm>
        </p:spPr>
        <p:txBody>
          <a:bodyPr/>
          <a:lstStyle/>
          <a:p>
            <a:r>
              <a:rPr lang="en-US" b="1" smtClean="0"/>
              <a:t>Knights of Labor</a:t>
            </a:r>
          </a:p>
        </p:txBody>
      </p:sp>
      <p:sp>
        <p:nvSpPr>
          <p:cNvPr id="38917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8918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1880 	28,000</a:t>
            </a:r>
          </a:p>
          <a:p>
            <a:r>
              <a:rPr lang="en-US" smtClean="0"/>
              <a:t>1885	100,000</a:t>
            </a:r>
          </a:p>
          <a:p>
            <a:r>
              <a:rPr lang="en-US" smtClean="0"/>
              <a:t>1886	700,000</a:t>
            </a:r>
          </a:p>
          <a:p>
            <a:r>
              <a:rPr lang="en-US" smtClean="0"/>
              <a:t>1890	100,000</a:t>
            </a:r>
          </a:p>
          <a:p>
            <a:r>
              <a:rPr lang="en-US" smtClean="0"/>
              <a:t>Declined after the Haymarket Massacre.</a:t>
            </a:r>
          </a:p>
          <a:p>
            <a:r>
              <a:rPr lang="en-US" smtClean="0"/>
              <a:t>Outside, anarchists killed police with dynamite.</a:t>
            </a:r>
          </a:p>
        </p:txBody>
      </p:sp>
      <p:pic>
        <p:nvPicPr>
          <p:cNvPr id="38919" name="Picture 8" descr="http://www.dclabor.org/ht/action/GetImageAction/i/997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36576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533400" y="16764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3200" b="1">
              <a:solidFill>
                <a:srgbClr val="E62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Arial" charset="0"/>
            </a:endParaRPr>
          </a:p>
        </p:txBody>
      </p:sp>
      <p:sp>
        <p:nvSpPr>
          <p:cNvPr id="39939" name="Text Box 7"/>
          <p:cNvSpPr txBox="1">
            <a:spLocks noChangeArrowheads="1"/>
          </p:cNvSpPr>
          <p:nvPr/>
        </p:nvSpPr>
        <p:spPr bwMode="auto">
          <a:xfrm>
            <a:off x="4581525" y="1981200"/>
            <a:ext cx="1841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endParaRPr lang="en-US" sz="6600">
              <a:solidFill>
                <a:srgbClr val="CC6600"/>
              </a:solidFill>
              <a:latin typeface="Blackadder ITC" pitchFamily="82" charset="0"/>
            </a:endParaRPr>
          </a:p>
        </p:txBody>
      </p:sp>
      <p:sp>
        <p:nvSpPr>
          <p:cNvPr id="39940" name="Title 5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6400800" cy="1143000"/>
          </a:xfrm>
          <a:solidFill>
            <a:srgbClr val="FF0000"/>
          </a:solidFill>
        </p:spPr>
        <p:txBody>
          <a:bodyPr/>
          <a:lstStyle/>
          <a:p>
            <a:r>
              <a:rPr lang="en-US" smtClean="0">
                <a:solidFill>
                  <a:srgbClr val="EFFCE8"/>
                </a:solidFill>
              </a:rPr>
              <a:t>Homestead Works</a:t>
            </a:r>
          </a:p>
        </p:txBody>
      </p:sp>
      <p:pic>
        <p:nvPicPr>
          <p:cNvPr id="39941" name="Picture 7" descr="Homestead_strikework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574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4770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en-US" b="1" dirty="0" smtClean="0"/>
              <a:t>Homestead</a:t>
            </a:r>
            <a:endParaRPr lang="en-US" b="1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sz="3000" smtClean="0"/>
              <a:t>After the Haymarket Affair of 1886, labor retrenched. </a:t>
            </a:r>
          </a:p>
          <a:p>
            <a:r>
              <a:rPr lang="en-US" sz="3000" smtClean="0"/>
              <a:t>Smaller Union groups.</a:t>
            </a:r>
          </a:p>
          <a:p>
            <a:r>
              <a:rPr lang="en-US" sz="3000" smtClean="0"/>
              <a:t>At Carnegie’s Homestead Works outside of Pittsburgh, Carnegie modernizes the factory and introduces the “Open Hearth” method to make steel.</a:t>
            </a:r>
          </a:p>
          <a:p>
            <a:r>
              <a:rPr lang="en-US" sz="3000" smtClean="0"/>
              <a:t>Better steel, made much more efficiently.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990600" y="990600"/>
            <a:ext cx="7772400" cy="1143000"/>
          </a:xfrm>
        </p:spPr>
        <p:txBody>
          <a:bodyPr/>
          <a:lstStyle/>
          <a:p>
            <a:r>
              <a:rPr lang="en-US" b="1" smtClean="0"/>
              <a:t>Workers React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smtClean="0"/>
          </a:p>
          <a:p>
            <a:pPr lvl="1"/>
            <a:r>
              <a:rPr lang="en-US" smtClean="0"/>
              <a:t>New, efficient methods threaten wages &amp; jobs.</a:t>
            </a:r>
          </a:p>
          <a:p>
            <a:pPr lvl="1"/>
            <a:r>
              <a:rPr lang="en-US" smtClean="0"/>
              <a:t>Amalgamated Association of Iron &amp; Steel Workers upset.</a:t>
            </a:r>
          </a:p>
          <a:p>
            <a:pPr lvl="1"/>
            <a:r>
              <a:rPr lang="en-US" smtClean="0"/>
              <a:t>Carnegie could employ unskilled workers much more cheaply.</a:t>
            </a:r>
          </a:p>
          <a:p>
            <a:pPr lvl="1"/>
            <a:r>
              <a:rPr lang="en-US" smtClean="0"/>
              <a:t>Carnegie proposed a 25% wage reduction.  He had to peg wages on steel prices up to $25 per ton, for three years.</a:t>
            </a:r>
          </a:p>
        </p:txBody>
      </p:sp>
      <p:pic>
        <p:nvPicPr>
          <p:cNvPr id="41988" name="Picture 2" descr="http://www.quotezuki.com/avatars/2010/10/08/andrew-carnegie-avatar-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324600" cy="11430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After Three Years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smtClean="0"/>
              <a:t>Carnegie had a good reputation with the workers.</a:t>
            </a:r>
          </a:p>
          <a:p>
            <a:r>
              <a:rPr lang="en-US" smtClean="0"/>
              <a:t>In 1892, he asked the compensation and the minimum be lowered.</a:t>
            </a:r>
          </a:p>
          <a:p>
            <a:r>
              <a:rPr lang="en-US" smtClean="0"/>
              <a:t>He gave authority to his partner Henry Clay Frick and left for Scotland.</a:t>
            </a:r>
          </a:p>
          <a:p>
            <a:r>
              <a:rPr lang="en-US" smtClean="0"/>
              <a:t>Frick built a wall around </a:t>
            </a:r>
          </a:p>
          <a:p>
            <a:pPr>
              <a:buFontTx/>
              <a:buNone/>
            </a:pPr>
            <a:r>
              <a:rPr lang="en-US" smtClean="0"/>
              <a:t>	Homestead &amp; hired </a:t>
            </a:r>
          </a:p>
          <a:p>
            <a:pPr>
              <a:buFontTx/>
              <a:buNone/>
            </a:pPr>
            <a:r>
              <a:rPr lang="en-US" smtClean="0"/>
              <a:t>	Pinkerton guards.</a:t>
            </a:r>
          </a:p>
        </p:txBody>
      </p:sp>
      <p:pic>
        <p:nvPicPr>
          <p:cNvPr id="43012" name="Picture 2" descr="http://upload.wikimedia.org/wikipedia/commons/thumb/f/ff/Henry_Clay_Frick.jpg/220px-Henry_Clay_Fri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4724400"/>
            <a:ext cx="21717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4495800" y="1143000"/>
            <a:ext cx="426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/>
          </a:p>
          <a:p>
            <a:r>
              <a:rPr lang="en-US"/>
              <a:t>  </a:t>
            </a:r>
          </a:p>
        </p:txBody>
      </p:sp>
      <p:sp>
        <p:nvSpPr>
          <p:cNvPr id="7171" name="Title 8"/>
          <p:cNvSpPr>
            <a:spLocks noGrp="1"/>
          </p:cNvSpPr>
          <p:nvPr>
            <p:ph type="title"/>
          </p:nvPr>
        </p:nvSpPr>
        <p:spPr>
          <a:xfrm>
            <a:off x="609600" y="914400"/>
            <a:ext cx="7772400" cy="1143000"/>
          </a:xfrm>
        </p:spPr>
        <p:txBody>
          <a:bodyPr/>
          <a:lstStyle/>
          <a:p>
            <a:r>
              <a:rPr lang="en-US" sz="3600" b="1" smtClean="0"/>
              <a:t>Where Did The Name Come From?</a:t>
            </a:r>
          </a:p>
        </p:txBody>
      </p:sp>
      <p:sp>
        <p:nvSpPr>
          <p:cNvPr id="7172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smtClean="0"/>
              <a:t>The Gilded Age: A Tales of Today</a:t>
            </a:r>
            <a:r>
              <a:rPr lang="en-US" smtClean="0"/>
              <a:t>, by Mark Twain &amp; Charles Dudley Warner, 1873</a:t>
            </a:r>
          </a:p>
          <a:p>
            <a:r>
              <a:rPr lang="en-US" smtClean="0"/>
              <a:t>Strong Sales– Weak Reviews</a:t>
            </a:r>
          </a:p>
          <a:p>
            <a:pPr lvl="2"/>
            <a:r>
              <a:rPr lang="en-US" b="1" smtClean="0"/>
              <a:t>The plot could not hold together with two authors</a:t>
            </a:r>
          </a:p>
        </p:txBody>
      </p:sp>
      <p:sp>
        <p:nvSpPr>
          <p:cNvPr id="7173" name="Content Placeholder 10"/>
          <p:cNvSpPr>
            <a:spLocks noGrp="1"/>
          </p:cNvSpPr>
          <p:nvPr>
            <p:ph sz="half" idx="2"/>
          </p:nvPr>
        </p:nvSpPr>
        <p:spPr>
          <a:xfrm>
            <a:off x="4419600" y="1981200"/>
            <a:ext cx="4267200" cy="4114800"/>
          </a:xfrm>
        </p:spPr>
        <p:txBody>
          <a:bodyPr/>
          <a:lstStyle/>
          <a:p>
            <a:r>
              <a:rPr lang="en-US" sz="3200" smtClean="0"/>
              <a:t>Highlights American corruption</a:t>
            </a:r>
          </a:p>
          <a:p>
            <a:r>
              <a:rPr lang="en-US" sz="3200" smtClean="0"/>
              <a:t>It complained about democracies’ inability to deliver </a:t>
            </a:r>
            <a:r>
              <a:rPr lang="en-US" sz="3200" b="1" u="sng" smtClean="0"/>
              <a:t>Good Government</a:t>
            </a:r>
            <a:r>
              <a:rPr lang="en-US" sz="2400" smtClean="0"/>
              <a:t>.</a:t>
            </a:r>
          </a:p>
        </p:txBody>
      </p:sp>
      <p:pic>
        <p:nvPicPr>
          <p:cNvPr id="7174" name="Picture 5" descr="http://www.greenpeace.org.au/blog/wp-content/uploads/2012/05/ur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400800" cy="1143000"/>
          </a:xfrm>
          <a:solidFill>
            <a:srgbClr val="FFC000"/>
          </a:solidFill>
        </p:spPr>
        <p:txBody>
          <a:bodyPr/>
          <a:lstStyle/>
          <a:p>
            <a:r>
              <a:rPr lang="en-US" b="1" smtClean="0"/>
              <a:t>Violence!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Union wanted more.</a:t>
            </a:r>
          </a:p>
          <a:p>
            <a:r>
              <a:rPr lang="en-US" smtClean="0"/>
              <a:t>The Union represented 800 of the 3,800 workers.</a:t>
            </a:r>
          </a:p>
          <a:p>
            <a:r>
              <a:rPr lang="en-US" smtClean="0"/>
              <a:t>Negotiations broke down and Frick locked them out.</a:t>
            </a:r>
          </a:p>
          <a:p>
            <a:r>
              <a:rPr lang="en-US" smtClean="0"/>
              <a:t>When Pinkertons guards came down the river on barges, the workers opened fire on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096000" cy="1143000"/>
          </a:xfrm>
        </p:spPr>
        <p:txBody>
          <a:bodyPr/>
          <a:lstStyle/>
          <a:p>
            <a:r>
              <a:rPr lang="en-US" smtClean="0"/>
              <a:t>Workers </a:t>
            </a:r>
            <a:r>
              <a:rPr lang="en-US" i="1" smtClean="0"/>
              <a:t>vs.</a:t>
            </a:r>
            <a:r>
              <a:rPr lang="en-US" smtClean="0"/>
              <a:t> Pinkertons!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114800"/>
          </a:xfrm>
        </p:spPr>
        <p:txBody>
          <a:bodyPr/>
          <a:lstStyle/>
          <a:p>
            <a:r>
              <a:rPr lang="en-US" smtClean="0"/>
              <a:t>2 workers killed, 11 wounded.</a:t>
            </a:r>
          </a:p>
          <a:p>
            <a:r>
              <a:rPr lang="en-US" smtClean="0"/>
              <a:t>2 Pinkertons killed, 12 wounded.</a:t>
            </a:r>
          </a:p>
          <a:p>
            <a:r>
              <a:rPr lang="en-US" smtClean="0"/>
              <a:t>Workers built scaffolds to fire down on the Pinkertons.</a:t>
            </a:r>
          </a:p>
          <a:p>
            <a:r>
              <a:rPr lang="en-US" smtClean="0"/>
              <a:t>Hundreds of women came out screaming for the men to kill the stranded Pinkertons.</a:t>
            </a:r>
          </a:p>
          <a:p>
            <a:pPr lvl="1"/>
            <a:r>
              <a:rPr lang="en-US" smtClean="0"/>
              <a:t>Workers sent oil-soaked, flaming barges and poured oil into the river to burn the Pinkertons; it burned itself out.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52400"/>
            <a:ext cx="6705600" cy="11430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Workers vs. </a:t>
            </a:r>
            <a:r>
              <a:rPr lang="en-US" sz="4400" b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Pinkertons</a:t>
            </a:r>
            <a: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!</a:t>
            </a:r>
            <a:b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44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772400" cy="1143000"/>
          </a:xfrm>
        </p:spPr>
        <p:txBody>
          <a:bodyPr/>
          <a:lstStyle/>
          <a:p>
            <a:r>
              <a:rPr lang="en-US" b="1" smtClean="0"/>
              <a:t>Pinkertons Surrender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772400" cy="4114800"/>
          </a:xfrm>
        </p:spPr>
        <p:txBody>
          <a:bodyPr/>
          <a:lstStyle/>
          <a:p>
            <a:r>
              <a:rPr lang="en-US" sz="3000" smtClean="0"/>
              <a:t>Pinkertons come ashore to surrender and they were still attacked and beaten.</a:t>
            </a:r>
          </a:p>
          <a:p>
            <a:r>
              <a:rPr lang="en-US" sz="3000" smtClean="0"/>
              <a:t>Pinkertons leave with </a:t>
            </a:r>
          </a:p>
          <a:p>
            <a:pPr>
              <a:buFontTx/>
              <a:buNone/>
            </a:pPr>
            <a:r>
              <a:rPr lang="en-US" sz="3000" smtClean="0"/>
              <a:t>	attorneys to Pittsburgh.</a:t>
            </a:r>
          </a:p>
          <a:p>
            <a:r>
              <a:rPr lang="en-US" sz="3000" smtClean="0"/>
              <a:t>Jewish Lithuanian </a:t>
            </a:r>
          </a:p>
          <a:p>
            <a:pPr>
              <a:buFontTx/>
              <a:buNone/>
            </a:pPr>
            <a:r>
              <a:rPr lang="en-US" sz="3000" smtClean="0"/>
              <a:t>	anarchist, Alexander </a:t>
            </a:r>
          </a:p>
          <a:p>
            <a:pPr>
              <a:buFontTx/>
              <a:buNone/>
            </a:pPr>
            <a:r>
              <a:rPr lang="en-US" sz="3000" smtClean="0"/>
              <a:t>	Berkman, tried to kill Frick.  </a:t>
            </a:r>
            <a:br>
              <a:rPr lang="en-US" sz="3000" smtClean="0"/>
            </a:br>
            <a:r>
              <a:rPr lang="en-US" sz="3000" smtClean="0"/>
              <a:t>(Berkman was Emma </a:t>
            </a:r>
          </a:p>
          <a:p>
            <a:pPr>
              <a:buFontTx/>
              <a:buNone/>
            </a:pPr>
            <a:r>
              <a:rPr lang="en-US" sz="3000" smtClean="0"/>
              <a:t>	Goldman’s lover)</a:t>
            </a:r>
          </a:p>
        </p:txBody>
      </p:sp>
      <p:pic>
        <p:nvPicPr>
          <p:cNvPr id="46084" name="Picture 2" descr="File:Alexander Berkman 1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819400"/>
            <a:ext cx="30099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400800" cy="13716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Frick becomes The Man of Steel</a:t>
            </a:r>
            <a:endParaRPr lang="en-US" b="1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Public look at Frick as a hero.</a:t>
            </a:r>
          </a:p>
          <a:p>
            <a:r>
              <a:rPr lang="en-US" smtClean="0"/>
              <a:t>Berkman was a dangerous foreign anarchist.</a:t>
            </a:r>
          </a:p>
          <a:p>
            <a:r>
              <a:rPr lang="en-US" smtClean="0"/>
              <a:t>PA Governor sends </a:t>
            </a:r>
          </a:p>
          <a:p>
            <a:pPr>
              <a:buFontTx/>
              <a:buNone/>
            </a:pPr>
            <a:r>
              <a:rPr lang="en-US" smtClean="0"/>
              <a:t>	in the militia.</a:t>
            </a:r>
          </a:p>
          <a:p>
            <a:r>
              <a:rPr lang="en-US" smtClean="0"/>
              <a:t>Homestead hires </a:t>
            </a:r>
          </a:p>
          <a:p>
            <a:pPr>
              <a:buFontTx/>
              <a:buNone/>
            </a:pPr>
            <a:r>
              <a:rPr lang="en-US" smtClean="0"/>
              <a:t>	replacements.</a:t>
            </a:r>
          </a:p>
        </p:txBody>
      </p:sp>
      <p:pic>
        <p:nvPicPr>
          <p:cNvPr id="47108" name="Picture 2" descr="http://www.superman-wallpapers.com/bulkupload/wallpapers/Superman%20Comic/superh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24200"/>
            <a:ext cx="4114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533400" y="16764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3200" b="1">
              <a:solidFill>
                <a:srgbClr val="E62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Arial" charset="0"/>
            </a:endParaRPr>
          </a:p>
        </p:txBody>
      </p:sp>
      <p:sp>
        <p:nvSpPr>
          <p:cNvPr id="48131" name="Text Box 7"/>
          <p:cNvSpPr txBox="1">
            <a:spLocks noChangeArrowheads="1"/>
          </p:cNvSpPr>
          <p:nvPr/>
        </p:nvSpPr>
        <p:spPr bwMode="auto">
          <a:xfrm>
            <a:off x="4581525" y="1981200"/>
            <a:ext cx="1841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endParaRPr lang="en-US" sz="6600">
              <a:solidFill>
                <a:srgbClr val="CC6600"/>
              </a:solidFill>
              <a:latin typeface="Blackadder ITC" pitchFamily="82" charset="0"/>
            </a:endParaRPr>
          </a:p>
        </p:txBody>
      </p:sp>
      <p:sp>
        <p:nvSpPr>
          <p:cNvPr id="46084" name="Text Box 8"/>
          <p:cNvSpPr txBox="1">
            <a:spLocks noChangeArrowheads="1"/>
          </p:cNvSpPr>
          <p:nvPr/>
        </p:nvSpPr>
        <p:spPr bwMode="auto">
          <a:xfrm>
            <a:off x="609600" y="1371600"/>
            <a:ext cx="7620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latin typeface="+mj-lt"/>
                <a:cs typeface="Times New Roman" pitchFamily="18" charset="0"/>
              </a:rPr>
              <a:t>American Railroad Union</a:t>
            </a:r>
          </a:p>
        </p:txBody>
      </p:sp>
      <p:pic>
        <p:nvPicPr>
          <p:cNvPr id="48133" name="Picture 6" descr="http://upload.wikimedia.org/wikipedia/en/thumb/d/d7/AmericanRailwayUnion.jpg/325px-AmericanRailwayUn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454342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772400" cy="1143000"/>
          </a:xfrm>
        </p:spPr>
        <p:txBody>
          <a:bodyPr/>
          <a:lstStyle/>
          <a:p>
            <a:r>
              <a:rPr lang="en-US" smtClean="0"/>
              <a:t>       </a:t>
            </a:r>
            <a:r>
              <a:rPr lang="en-US" b="1" smtClean="0"/>
              <a:t>Pullman Cars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George Pullman had built a company town for his workers.</a:t>
            </a:r>
          </a:p>
          <a:p>
            <a:r>
              <a:rPr lang="en-US" smtClean="0"/>
              <a:t>He was very paternalistic.</a:t>
            </a:r>
          </a:p>
          <a:p>
            <a:r>
              <a:rPr lang="en-US" smtClean="0"/>
              <a:t>They had trash collected.</a:t>
            </a:r>
          </a:p>
          <a:p>
            <a:r>
              <a:rPr lang="en-US" smtClean="0"/>
              <a:t>The streets were clean.</a:t>
            </a:r>
          </a:p>
          <a:p>
            <a:r>
              <a:rPr lang="en-US" smtClean="0"/>
              <a:t>Hedge trees and bushes were trimmed.</a:t>
            </a:r>
          </a:p>
          <a:p>
            <a:r>
              <a:rPr lang="en-US" smtClean="0"/>
              <a:t>Lawn mowed, etc.</a:t>
            </a:r>
          </a:p>
          <a:p>
            <a:r>
              <a:rPr lang="en-US" smtClean="0"/>
              <a:t>Libraries, schools, churches.</a:t>
            </a:r>
          </a:p>
        </p:txBody>
      </p:sp>
      <p:pic>
        <p:nvPicPr>
          <p:cNvPr id="49156" name="Picture 2" descr="http://upload.wikimedia.org/wikipedia/commons/thumb/7/73/Greenstone_and_Arcade_Pullman.jpg/300px-Greenstone_and_Arcade_Pull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324600" cy="1143000"/>
          </a:xfrm>
          <a:solidFill>
            <a:schemeClr val="bg2"/>
          </a:solidFill>
        </p:spPr>
        <p:txBody>
          <a:bodyPr/>
          <a:lstStyle/>
          <a:p>
            <a:r>
              <a:rPr lang="en-US" sz="3200" b="1" smtClean="0"/>
              <a:t>1893: Depression decreased the demand for luxury cars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smtClean="0"/>
              <a:t>Cut workforce by 3,000 men &amp; women.</a:t>
            </a:r>
          </a:p>
          <a:p>
            <a:r>
              <a:rPr lang="en-US" smtClean="0"/>
              <a:t>Cut piecework by 50%.</a:t>
            </a:r>
          </a:p>
          <a:p>
            <a:r>
              <a:rPr lang="en-US" smtClean="0"/>
              <a:t>Pullman didn’t cut rent or prices in town.</a:t>
            </a:r>
          </a:p>
          <a:p>
            <a:r>
              <a:rPr lang="en-US" smtClean="0"/>
              <a:t>5/11/94: The workers </a:t>
            </a:r>
          </a:p>
          <a:p>
            <a:pPr>
              <a:buFontTx/>
              <a:buNone/>
            </a:pPr>
            <a:r>
              <a:rPr lang="en-US" smtClean="0"/>
              <a:t>	walked out.</a:t>
            </a:r>
          </a:p>
          <a:p>
            <a:r>
              <a:rPr lang="en-US" smtClean="0"/>
              <a:t>He did not evict </a:t>
            </a:r>
          </a:p>
          <a:p>
            <a:pPr>
              <a:buFontTx/>
              <a:buNone/>
            </a:pPr>
            <a:r>
              <a:rPr lang="en-US" smtClean="0"/>
              <a:t>	workers/tenants.</a:t>
            </a:r>
          </a:p>
        </p:txBody>
      </p:sp>
      <p:pic>
        <p:nvPicPr>
          <p:cNvPr id="50180" name="Picture 2" descr="http://wiki.ursinus.edu/images/2/2e/Pullman_c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62400"/>
            <a:ext cx="38862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7543800" cy="1143000"/>
          </a:xfrm>
        </p:spPr>
        <p:txBody>
          <a:bodyPr/>
          <a:lstStyle/>
          <a:p>
            <a:r>
              <a:rPr lang="en-US" b="1" smtClean="0"/>
              <a:t>ARU Entered the Dispute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772400" cy="4114800"/>
          </a:xfrm>
        </p:spPr>
        <p:txBody>
          <a:bodyPr/>
          <a:lstStyle/>
          <a:p>
            <a:r>
              <a:rPr lang="en-US" sz="3000" smtClean="0"/>
              <a:t>ARU not as inclusive as the Knights.</a:t>
            </a:r>
          </a:p>
          <a:p>
            <a:r>
              <a:rPr lang="en-US" sz="3000" smtClean="0"/>
              <a:t>No Blacks, no unskilled workers.</a:t>
            </a:r>
          </a:p>
          <a:p>
            <a:r>
              <a:rPr lang="en-US" sz="3000" smtClean="0"/>
              <a:t>President Eugene Debs.</a:t>
            </a:r>
          </a:p>
          <a:p>
            <a:r>
              <a:rPr lang="en-US" sz="3000" smtClean="0"/>
              <a:t>ARU voted not to handle any Pullman cars.</a:t>
            </a:r>
          </a:p>
          <a:p>
            <a:r>
              <a:rPr lang="en-US" sz="3000" smtClean="0"/>
              <a:t>Railroad managers wanted a fight with the ARU.</a:t>
            </a:r>
          </a:p>
          <a:p>
            <a:r>
              <a:rPr lang="en-US" sz="3000" smtClean="0"/>
              <a:t>Railroads would not uncouple </a:t>
            </a:r>
          </a:p>
          <a:p>
            <a:pPr>
              <a:buFontTx/>
              <a:buNone/>
            </a:pPr>
            <a:r>
              <a:rPr lang="en-US" sz="3000" smtClean="0"/>
              <a:t>	Pullman cars.</a:t>
            </a:r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51204" name="Picture 2" descr="File:Eugene Debs Martin Elliott 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81600"/>
            <a:ext cx="28527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400800" cy="1143000"/>
          </a:xfrm>
          <a:solidFill>
            <a:srgbClr val="FFC000"/>
          </a:solidFill>
        </p:spPr>
        <p:txBody>
          <a:bodyPr/>
          <a:lstStyle/>
          <a:p>
            <a:r>
              <a:rPr lang="en-US" b="1" smtClean="0"/>
              <a:t>Breaking Federal Law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smtClean="0"/>
              <a:t>ARU refused to deal with any trains that had Pullman cars.</a:t>
            </a:r>
          </a:p>
          <a:p>
            <a:r>
              <a:rPr lang="en-US" smtClean="0"/>
              <a:t>But, the cars carried U.S. mail.</a:t>
            </a:r>
          </a:p>
          <a:p>
            <a:r>
              <a:rPr lang="en-US" smtClean="0"/>
              <a:t>Richard Olney, U.S. Attorney General, 	got a federal judge to issue an 	injunction against the boycott and 	the ARU, under the Sherman Anti-	Trust Act.</a:t>
            </a:r>
          </a:p>
          <a:p>
            <a:pPr lvl="2"/>
            <a:r>
              <a:rPr lang="en-US" smtClean="0"/>
              <a:t>Vandals began to destroy cars.</a:t>
            </a:r>
          </a:p>
        </p:txBody>
      </p:sp>
      <p:pic>
        <p:nvPicPr>
          <p:cNvPr id="52228" name="Picture 2" descr="http://www.spartacus.schoolnet.co.uk/USAoln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15621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400800" cy="1447800"/>
          </a:xfrm>
          <a:solidFill>
            <a:srgbClr val="00B0F0"/>
          </a:solidFill>
        </p:spPr>
        <p:txBody>
          <a:bodyPr/>
          <a:lstStyle/>
          <a:p>
            <a:r>
              <a:rPr lang="en-US" sz="4000" b="1" smtClean="0"/>
              <a:t>Grover Cleveland sends in the U.S. troops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General Nelson A. Miles, of Wounded Knee Fame, crushed the strikers as he had the Ghost Dancers.</a:t>
            </a:r>
          </a:p>
          <a:p>
            <a:pPr lvl="4"/>
            <a:r>
              <a:rPr lang="en-US" smtClean="0"/>
              <a:t>Debs believes this will start a new civil war.</a:t>
            </a:r>
          </a:p>
          <a:p>
            <a:pPr lvl="4"/>
            <a:r>
              <a:rPr lang="en-US" smtClean="0"/>
              <a:t>The 90% against the 10%.</a:t>
            </a:r>
          </a:p>
          <a:p>
            <a:pPr lvl="4"/>
            <a:r>
              <a:rPr lang="en-US" smtClean="0"/>
              <a:t>Mobs commit arson &amp; vandalism.</a:t>
            </a:r>
          </a:p>
          <a:p>
            <a:pPr lvl="4"/>
            <a:r>
              <a:rPr lang="en-US" smtClean="0"/>
              <a:t>Riots break out.</a:t>
            </a:r>
          </a:p>
          <a:p>
            <a:pPr lvl="4"/>
            <a:r>
              <a:rPr lang="en-US" smtClean="0"/>
              <a:t>Troops are sent to American cities.</a:t>
            </a:r>
          </a:p>
          <a:p>
            <a:pPr lvl="4"/>
            <a:r>
              <a:rPr lang="en-US" smtClean="0"/>
              <a:t>The public turns against the ARU.</a:t>
            </a:r>
          </a:p>
          <a:p>
            <a:pPr lvl="4"/>
            <a:r>
              <a:rPr lang="en-US" smtClean="0"/>
              <a:t>Debs is arrested and the situation end.</a:t>
            </a:r>
          </a:p>
        </p:txBody>
      </p:sp>
      <p:pic>
        <p:nvPicPr>
          <p:cNvPr id="53252" name="Picture 2" descr="Nelson A. Miles by Brands Studios, 18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25"/>
            <a:ext cx="22860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686800" cy="1362075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</a:rPr>
              <a:t>Greed</a:t>
            </a:r>
            <a:r>
              <a:rPr lang="en-US" dirty="0" smtClean="0"/>
              <a:t> appealed to     				           capitalists &amp; 				    Couldn’t be put        	</a:t>
            </a:r>
            <a:br>
              <a:rPr lang="en-US" dirty="0" smtClean="0"/>
            </a:br>
            <a:r>
              <a:rPr lang="en-US" dirty="0" smtClean="0"/>
              <a:t>	  Aside when men  </a:t>
            </a:r>
            <a:br>
              <a:rPr lang="en-US" dirty="0" smtClean="0"/>
            </a:br>
            <a:r>
              <a:rPr lang="en-US" dirty="0" smtClean="0"/>
              <a:t>            entered </a:t>
            </a:r>
            <a:r>
              <a:rPr lang="en-US" dirty="0" smtClean="0">
                <a:solidFill>
                  <a:srgbClr val="FF0000"/>
                </a:solidFill>
              </a:rPr>
              <a:t>politics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195" name="Text Placeholder 5"/>
          <p:cNvSpPr>
            <a:spLocks noGrp="1"/>
          </p:cNvSpPr>
          <p:nvPr>
            <p:ph type="body" idx="1"/>
          </p:nvPr>
        </p:nvSpPr>
        <p:spPr>
          <a:xfrm>
            <a:off x="0" y="381000"/>
            <a:ext cx="7772400" cy="1500188"/>
          </a:xfrm>
        </p:spPr>
        <p:txBody>
          <a:bodyPr/>
          <a:lstStyle/>
          <a:p>
            <a:pPr algn="ctr"/>
            <a:r>
              <a:rPr lang="en-US" sz="6600" b="1" smtClean="0"/>
              <a:t>Title caught on:</a:t>
            </a:r>
            <a:endParaRPr lang="en-US" sz="6600" smtClean="0"/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30114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828800"/>
            <a:ext cx="19812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400800" cy="1143000"/>
          </a:xfrm>
          <a:solidFill>
            <a:schemeClr val="tx1"/>
          </a:solidFill>
          <a:ln w="76200"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POPULISTS</a:t>
            </a:r>
          </a:p>
        </p:txBody>
      </p:sp>
      <p:sp>
        <p:nvSpPr>
          <p:cNvPr id="54275" name="Content Placeholder 9"/>
          <p:cNvSpPr>
            <a:spLocks noGrp="1"/>
          </p:cNvSpPr>
          <p:nvPr>
            <p:ph idx="1"/>
          </p:nvPr>
        </p:nvSpPr>
        <p:spPr>
          <a:xfrm>
            <a:off x="457200" y="1752600"/>
            <a:ext cx="7772400" cy="4114800"/>
          </a:xfrm>
        </p:spPr>
        <p:txBody>
          <a:bodyPr/>
          <a:lstStyle/>
          <a:p>
            <a:r>
              <a:rPr lang="en-US" sz="2400" smtClean="0"/>
              <a:t>Agrarian Organizations</a:t>
            </a:r>
          </a:p>
          <a:p>
            <a:r>
              <a:rPr lang="en-US" sz="2400" b="1" smtClean="0"/>
              <a:t>Pro-Silver</a:t>
            </a:r>
          </a:p>
          <a:p>
            <a:r>
              <a:rPr lang="en-US" sz="2400" smtClean="0"/>
              <a:t>Anti-Wall Street</a:t>
            </a:r>
          </a:p>
          <a:p>
            <a:r>
              <a:rPr lang="en-US" sz="2400" smtClean="0"/>
              <a:t>Anti-Railroad</a:t>
            </a:r>
          </a:p>
          <a:p>
            <a:r>
              <a:rPr lang="en-US" sz="2400" smtClean="0"/>
              <a:t>Anti-Semitic</a:t>
            </a:r>
          </a:p>
          <a:p>
            <a:r>
              <a:rPr lang="en-US" sz="2400" smtClean="0"/>
              <a:t>Xenophobic</a:t>
            </a:r>
          </a:p>
          <a:p>
            <a:endParaRPr lang="en-US" sz="2400" smtClean="0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533400" y="16764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3200" b="1">
              <a:solidFill>
                <a:srgbClr val="E62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Arial" charset="0"/>
            </a:endParaRPr>
          </a:p>
        </p:txBody>
      </p:sp>
      <p:sp>
        <p:nvSpPr>
          <p:cNvPr id="54277" name="Text Box 7"/>
          <p:cNvSpPr txBox="1">
            <a:spLocks noChangeArrowheads="1"/>
          </p:cNvSpPr>
          <p:nvPr/>
        </p:nvSpPr>
        <p:spPr bwMode="auto">
          <a:xfrm>
            <a:off x="4581525" y="1981200"/>
            <a:ext cx="1841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endParaRPr lang="en-US" sz="6600">
              <a:solidFill>
                <a:srgbClr val="CC6600"/>
              </a:solidFill>
              <a:latin typeface="Blackadder ITC" pitchFamily="82" charset="0"/>
            </a:endParaRPr>
          </a:p>
        </p:txBody>
      </p:sp>
      <p:pic>
        <p:nvPicPr>
          <p:cNvPr id="54278" name="Picture 7" descr="http://clio.missouristate.edu/wrmiller/images/p75p/p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2286000"/>
            <a:ext cx="56705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477000" cy="1143000"/>
          </a:xfrm>
          <a:solidFill>
            <a:srgbClr val="FFC000"/>
          </a:solidFill>
        </p:spPr>
        <p:txBody>
          <a:bodyPr/>
          <a:lstStyle/>
          <a:p>
            <a:r>
              <a:rPr lang="en-US" b="1" smtClean="0"/>
              <a:t>End of the Frontier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smtClean="0"/>
              <a:t>The country had changed.</a:t>
            </a:r>
          </a:p>
          <a:p>
            <a:r>
              <a:rPr lang="en-US" smtClean="0"/>
              <a:t>Industry was now becoming king.</a:t>
            </a:r>
          </a:p>
          <a:p>
            <a:r>
              <a:rPr lang="en-US" smtClean="0"/>
              <a:t>Cities were the future.</a:t>
            </a:r>
          </a:p>
          <a:p>
            <a:r>
              <a:rPr lang="en-US" smtClean="0"/>
              <a:t>Millions of Immigrants.</a:t>
            </a:r>
          </a:p>
          <a:p>
            <a:r>
              <a:rPr lang="en-US" smtClean="0"/>
              <a:t>Powerful politicians.</a:t>
            </a:r>
          </a:p>
          <a:p>
            <a:r>
              <a:rPr lang="en-US" smtClean="0"/>
              <a:t>Less and less farmers.</a:t>
            </a:r>
          </a:p>
          <a:p>
            <a:r>
              <a:rPr lang="en-US" smtClean="0"/>
              <a:t>Farmers constantly in debt.</a:t>
            </a:r>
          </a:p>
          <a:p>
            <a:r>
              <a:rPr lang="en-US" smtClean="0"/>
              <a:t>Food prices going down.</a:t>
            </a:r>
          </a:p>
        </p:txBody>
      </p:sp>
      <p:pic>
        <p:nvPicPr>
          <p:cNvPr id="55300" name="Picture 5" descr="http://www.nndb.com/people/458/000099161/frederick-jackson-turner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19400"/>
            <a:ext cx="22383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400800" cy="1143000"/>
          </a:xfrm>
          <a:solidFill>
            <a:srgbClr val="9C1621"/>
          </a:solidFill>
        </p:spPr>
        <p:txBody>
          <a:bodyPr/>
          <a:lstStyle/>
          <a:p>
            <a:r>
              <a:rPr lang="en-US" b="1" smtClean="0"/>
              <a:t>Anti-Capitalist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r>
              <a:rPr lang="en-US" smtClean="0"/>
              <a:t>Workers who had reduced wages blamed bosses, not capitalism.</a:t>
            </a:r>
          </a:p>
          <a:p>
            <a:r>
              <a:rPr lang="en-US" smtClean="0"/>
              <a:t>Farmers were their own bosses; they had to blame the system.</a:t>
            </a:r>
          </a:p>
          <a:p>
            <a:r>
              <a:rPr lang="en-US" smtClean="0"/>
              <a:t>“Did they fail capitalism, or did capitalism fail them?”</a:t>
            </a:r>
          </a:p>
          <a:p>
            <a:r>
              <a:rPr lang="en-US" smtClean="0"/>
              <a:t>Democracy would change capitalism.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477000" cy="1371600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</a:rPr>
              <a:t>Farmers looked to the Government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772400" cy="4114800"/>
          </a:xfrm>
        </p:spPr>
        <p:txBody>
          <a:bodyPr/>
          <a:lstStyle/>
          <a:p>
            <a:r>
              <a:rPr lang="en-US" smtClean="0"/>
              <a:t>Democracy could control prices and interest rates.</a:t>
            </a:r>
          </a:p>
          <a:p>
            <a:r>
              <a:rPr lang="en-US" smtClean="0"/>
              <a:t>Cleveland: “Though the people support the Government, the Government should not support the people.”</a:t>
            </a:r>
          </a:p>
          <a:p>
            <a:r>
              <a:rPr lang="en-US" smtClean="0"/>
              <a:t>Lincoln: “In all that the people can individually do well for themselves, government ought not to interfere.”</a:t>
            </a:r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57348" name="Picture 2" descr="Lincoln Memo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4343400"/>
            <a:ext cx="17811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400800" cy="1143000"/>
          </a:xfrm>
          <a:solidFill>
            <a:srgbClr val="003300"/>
          </a:solidFill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Mary Elizabeth Lease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8371" name="Content Placeholder 3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r>
              <a:rPr lang="en-US" sz="2400" smtClean="0"/>
              <a:t>Charter member of the People’s Party.</a:t>
            </a:r>
          </a:p>
          <a:p>
            <a:r>
              <a:rPr lang="en-US" sz="2400" smtClean="0"/>
              <a:t>Wall Street owns the country.</a:t>
            </a:r>
          </a:p>
          <a:p>
            <a:r>
              <a:rPr lang="en-US" sz="2400" smtClean="0"/>
              <a:t>No longer a government by the people…Now a government by Wall Street, for . . . </a:t>
            </a:r>
          </a:p>
          <a:p>
            <a:r>
              <a:rPr lang="en-US" sz="2400" smtClean="0"/>
              <a:t>“The common people of this country are slaves &amp; monopoly is the master.”</a:t>
            </a:r>
          </a:p>
        </p:txBody>
      </p:sp>
      <p:pic>
        <p:nvPicPr>
          <p:cNvPr id="58372" name="Picture 2" descr="http://projects.vassar.edu/1896/lea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3276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12192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</a:rPr>
              <a:t>What’s the Matter with Kansas?</a:t>
            </a:r>
            <a:endParaRPr lang="en-US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114800"/>
          </a:xfrm>
        </p:spPr>
        <p:txBody>
          <a:bodyPr/>
          <a:lstStyle/>
          <a:p>
            <a:r>
              <a:rPr lang="en-US" smtClean="0"/>
              <a:t>William Allen White – Anti-Populist</a:t>
            </a:r>
          </a:p>
          <a:p>
            <a:r>
              <a:rPr lang="en-US" smtClean="0"/>
              <a:t>Claims that Populism is class warfare against the rich.</a:t>
            </a:r>
          </a:p>
          <a:p>
            <a:r>
              <a:rPr lang="en-US" smtClean="0"/>
              <a:t>Under Populism, Kansas’ population had stagnated. The U.S. population was growing around them. In five years, U.S. gained 5 million.  Kansas loses over 10,000 a year.</a:t>
            </a:r>
          </a:p>
          <a:p>
            <a:pPr lvl="1"/>
            <a:r>
              <a:rPr lang="en-US" smtClean="0"/>
              <a:t>Neighboring Missouri, Nebraska, Colorado and even the Indian Territory were growing.</a:t>
            </a:r>
          </a:p>
          <a:p>
            <a:endParaRPr lang="en-US" smtClean="0"/>
          </a:p>
        </p:txBody>
      </p:sp>
      <p:sp>
        <p:nvSpPr>
          <p:cNvPr id="5939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 smtClean="0"/>
              <a:t>AIHE ©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  <a:solidFill>
            <a:srgbClr val="C00000"/>
          </a:solidFill>
        </p:spPr>
        <p:txBody>
          <a:bodyPr/>
          <a:lstStyle/>
          <a:p>
            <a:r>
              <a:rPr lang="en-US" b="1" smtClean="0">
                <a:solidFill>
                  <a:schemeClr val="bg1"/>
                </a:solidFill>
              </a:rPr>
              <a:t>The Rich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Monied people were leaving Kansas in droves.</a:t>
            </a:r>
          </a:p>
          <a:p>
            <a:r>
              <a:rPr lang="en-US" smtClean="0"/>
              <a:t>The money went with them.</a:t>
            </a:r>
          </a:p>
          <a:p>
            <a:r>
              <a:rPr lang="en-US" smtClean="0"/>
              <a:t>Very few banks were left to loan money to businesses and farmers.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839200" cy="1143000"/>
          </a:xfrm>
          <a:solidFill>
            <a:srgbClr val="002060"/>
          </a:solidFill>
        </p:spPr>
        <p:txBody>
          <a:bodyPr/>
          <a:lstStyle/>
          <a:p>
            <a:r>
              <a:rPr lang="en-US" b="1" smtClean="0">
                <a:solidFill>
                  <a:schemeClr val="bg1"/>
                </a:solidFill>
              </a:rPr>
              <a:t>Populist’s Quote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400" b="1" smtClean="0"/>
              <a:t>“If you legislate to make the masses prosperous, their prosperity will find its way up through every class which rest upon them.”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219200"/>
          </a:xfrm>
          <a:solidFill>
            <a:srgbClr val="003300"/>
          </a:solidFill>
        </p:spPr>
        <p:txBody>
          <a:bodyPr/>
          <a:lstStyle/>
          <a:p>
            <a:r>
              <a:rPr lang="en-US" b="1" smtClean="0">
                <a:solidFill>
                  <a:schemeClr val="bg1"/>
                </a:solidFill>
              </a:rPr>
              <a:t>White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839200" cy="4114800"/>
          </a:xfrm>
        </p:spPr>
        <p:txBody>
          <a:bodyPr/>
          <a:lstStyle/>
          <a:p>
            <a:pPr marL="457200" lvl="2" indent="-50800" defTabSz="693738">
              <a:buFontTx/>
              <a:buNone/>
            </a:pPr>
            <a:r>
              <a:rPr lang="en-US" sz="3600" b="1" smtClean="0"/>
              <a:t>“Oh yes, Kansas is a great state.  Here are people fleeing from it by the score everyday, capital going out of the state by the hundreds of dollars. . . . Let’s don’t stop this year.  Let’s drive all the decent, self respecting men out of the state.  Let’s keep all the old clodhoppers who know it all.”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6000" b="1" smtClean="0"/>
              <a:t>The more things change, the more they stay the same!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762000" y="838200"/>
            <a:ext cx="7772400" cy="1143000"/>
          </a:xfrm>
        </p:spPr>
        <p:txBody>
          <a:bodyPr/>
          <a:lstStyle/>
          <a:p>
            <a:r>
              <a:rPr lang="en-US" b="1" smtClean="0"/>
              <a:t>IRONICALLY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The Founders understood this; men will pursue glory, so they created a government with institutions to dilute power - </a:t>
            </a:r>
            <a:r>
              <a:rPr lang="en-US" u="sng" smtClean="0"/>
              <a:t>Limited Government</a:t>
            </a:r>
          </a:p>
          <a:p>
            <a:pPr>
              <a:buFontTx/>
              <a:buNone/>
            </a:pPr>
            <a:endParaRPr lang="en-US" sz="1200" smtClean="0"/>
          </a:p>
          <a:p>
            <a:pPr>
              <a:buFontTx/>
              <a:buNone/>
            </a:pPr>
            <a:r>
              <a:rPr lang="en-US" smtClean="0"/>
              <a:t>Coeval Economists understood this; men 		should pursue self interests – the invisible 		hand will keep them in check</a:t>
            </a:r>
          </a:p>
          <a:p>
            <a:pPr>
              <a:buFontTx/>
              <a:buNone/>
            </a:pPr>
            <a:endParaRPr lang="en-US" b="1" smtClean="0"/>
          </a:p>
          <a:p>
            <a:pPr>
              <a:buFontTx/>
              <a:buNone/>
            </a:pPr>
            <a:endParaRPr lang="en-US" b="1" smtClean="0"/>
          </a:p>
          <a:p>
            <a:pPr algn="ctr">
              <a:buFontTx/>
              <a:buNone/>
            </a:pPr>
            <a:endParaRPr lang="en-US" b="1" smtClean="0"/>
          </a:p>
          <a:p>
            <a:pPr algn="ctr">
              <a:buFontTx/>
              <a:buNone/>
            </a:pPr>
            <a:endParaRPr lang="en-US" b="1" smtClean="0"/>
          </a:p>
          <a:p>
            <a:pPr algn="ctr">
              <a:buFontTx/>
              <a:buNone/>
            </a:pPr>
            <a:endParaRPr lang="en-US" b="1" smtClean="0"/>
          </a:p>
          <a:p>
            <a:pPr algn="ctr">
              <a:buFontTx/>
              <a:buNone/>
            </a:pPr>
            <a:endParaRPr lang="en-US" smtClean="0"/>
          </a:p>
          <a:p>
            <a:pPr algn="ctr">
              <a:buFontTx/>
              <a:buNone/>
            </a:pPr>
            <a:endParaRPr lang="en-US" smtClean="0"/>
          </a:p>
        </p:txBody>
      </p:sp>
      <p:pic>
        <p:nvPicPr>
          <p:cNvPr id="9220" name="Picture 7" descr="James Mad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4128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http://inveritascrescentes.files.wordpress.com/2012/02/adamsmi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57800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1" descr="http://3.bp.blogspot.com/-bENQQ9ipmKU/ThzeIEj4daI/AAAAAAAAFPY/NA6uYMbUU2Q/s640/Machiavelli_a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98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Oval Callout 10"/>
          <p:cNvSpPr>
            <a:spLocks noChangeArrowheads="1"/>
          </p:cNvSpPr>
          <p:nvPr/>
        </p:nvSpPr>
        <p:spPr bwMode="auto">
          <a:xfrm>
            <a:off x="1219200" y="5943600"/>
            <a:ext cx="2667000" cy="609600"/>
          </a:xfrm>
          <a:prstGeom prst="wedgeEllipseCallout">
            <a:avLst>
              <a:gd name="adj1" fmla="val -56722"/>
              <a:gd name="adj2" fmla="val 2537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Who Me?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Late 19</a:t>
            </a:r>
            <a:r>
              <a:rPr lang="en-US" baseline="30000" smtClean="0"/>
              <a:t>th</a:t>
            </a:r>
            <a:r>
              <a:rPr lang="en-US" smtClean="0"/>
              <a:t> Century America</a:t>
            </a:r>
          </a:p>
        </p:txBody>
      </p:sp>
      <p:sp>
        <p:nvSpPr>
          <p:cNvPr id="10243" name="Content Placeholder 7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r>
              <a:rPr lang="en-US" smtClean="0"/>
              <a:t>Triumph of Capitalism</a:t>
            </a:r>
          </a:p>
          <a:p>
            <a:r>
              <a:rPr lang="en-US" smtClean="0"/>
              <a:t>Industrial Revolution</a:t>
            </a:r>
          </a:p>
          <a:p>
            <a:r>
              <a:rPr lang="en-US" smtClean="0"/>
              <a:t>Railroads </a:t>
            </a:r>
          </a:p>
          <a:p>
            <a:r>
              <a:rPr lang="en-US" smtClean="0"/>
              <a:t>Increases in Standard of Living</a:t>
            </a:r>
          </a:p>
          <a:p>
            <a:r>
              <a:rPr lang="en-US" smtClean="0"/>
              <a:t>Economics</a:t>
            </a:r>
          </a:p>
          <a:p>
            <a:r>
              <a:rPr lang="en-US" smtClean="0"/>
              <a:t>Depressions</a:t>
            </a:r>
          </a:p>
          <a:p>
            <a:r>
              <a:rPr lang="en-US" smtClean="0"/>
              <a:t>Immigration</a:t>
            </a:r>
          </a:p>
          <a:p>
            <a:r>
              <a:rPr lang="en-US" smtClean="0"/>
              <a:t>Rise of Labor</a:t>
            </a:r>
          </a:p>
          <a:p>
            <a:endParaRPr lang="en-US" smtClean="0"/>
          </a:p>
        </p:txBody>
      </p:sp>
      <p:sp>
        <p:nvSpPr>
          <p:cNvPr id="10244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343400" cy="4114800"/>
          </a:xfrm>
        </p:spPr>
        <p:txBody>
          <a:bodyPr/>
          <a:lstStyle/>
          <a:p>
            <a:r>
              <a:rPr lang="en-US" smtClean="0"/>
              <a:t>Conquest of the South</a:t>
            </a:r>
          </a:p>
          <a:p>
            <a:r>
              <a:rPr lang="en-US" smtClean="0"/>
              <a:t>Conquest of the West</a:t>
            </a:r>
          </a:p>
          <a:p>
            <a:r>
              <a:rPr lang="en-US" smtClean="0"/>
              <a:t>Cattle &amp; Capitalism</a:t>
            </a:r>
          </a:p>
          <a:p>
            <a:r>
              <a:rPr lang="en-US" smtClean="0"/>
              <a:t>Farming a Desert</a:t>
            </a:r>
          </a:p>
          <a:p>
            <a:r>
              <a:rPr lang="en-US" smtClean="0"/>
              <a:t>Populists</a:t>
            </a:r>
          </a:p>
          <a:p>
            <a:r>
              <a:rPr lang="en-US" smtClean="0"/>
              <a:t>Rise of Cities</a:t>
            </a:r>
          </a:p>
          <a:p>
            <a:r>
              <a:rPr lang="en-US" smtClean="0"/>
              <a:t>Political Machines</a:t>
            </a:r>
          </a:p>
          <a:p>
            <a:r>
              <a:rPr lang="en-US" smtClean="0"/>
              <a:t>Politics</a:t>
            </a:r>
          </a:p>
          <a:p>
            <a:r>
              <a:rPr lang="en-US" smtClean="0"/>
              <a:t>Imperial Aspirations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10245" name="Picture 7" descr="http://galenf.com/1/us/indian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79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http://www.howtobearetronaut.com/wp-content/uploads/2011/06/Buffalo-Hid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7150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1" descr="http://upload.wikimedia.org/wikipedia/commons/thumb/5/5a/Boss_Tweed,_Thomas_Nast.jpg/225px-Boss_Tweed,_Thomas_Na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657600"/>
            <a:ext cx="1295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3" descr="http://www.texasescapes.com/TexasArt/Images/TeagueTXPOMuralCattleRound-upCowboyRopingDetail4April09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7660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5" descr="http://t1.gstatic.com/images?q=tbn:ANd9GcTfp7gPcpJpaJFFwUCyOjB12Bv5dayIl56yZLASCp_uL6XGHCa-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9" descr="http://wg-apush.wikispaces.com/file/view/0601_030201.gif/302044472/0601_03020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1181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21" descr="http://3.bp.blogspot.com/-s4_v5TC91j8/TxA1mpQvsXI/AAAAAAAATmE/43Vx5ottLbg/s1600/old%252Btime%252Brobber%252Bbaron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0"/>
            <a:ext cx="98107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23" descr="http://sanseverything.files.wordpress.com/2009/12/oppe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482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25" descr="http://blackpast.org/files/blackpast_images/Thomas_Rice_as_Jim_Crow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8604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27" descr="http://vastmorsels.files.wordpress.com/2012/02/jim-brady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334000"/>
            <a:ext cx="5905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b="1" smtClean="0"/>
              <a:t>The Titans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Vanderbilt</a:t>
            </a:r>
          </a:p>
          <a:p>
            <a:r>
              <a:rPr lang="en-US" smtClean="0"/>
              <a:t>Rockefeller</a:t>
            </a:r>
          </a:p>
          <a:p>
            <a:r>
              <a:rPr lang="en-US" smtClean="0"/>
              <a:t>Carnegie </a:t>
            </a:r>
          </a:p>
          <a:p>
            <a:r>
              <a:rPr lang="en-US" smtClean="0"/>
              <a:t>Morgan</a:t>
            </a:r>
          </a:p>
          <a:p>
            <a:r>
              <a:rPr lang="en-US" smtClean="0"/>
              <a:t>Gould</a:t>
            </a:r>
          </a:p>
          <a:p>
            <a:r>
              <a:rPr lang="en-US" smtClean="0"/>
              <a:t>Schwab</a:t>
            </a:r>
          </a:p>
          <a:p>
            <a:r>
              <a:rPr lang="en-US" smtClean="0"/>
              <a:t>Mellon</a:t>
            </a:r>
          </a:p>
        </p:txBody>
      </p:sp>
      <p:sp>
        <p:nvSpPr>
          <p:cNvPr id="1126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Fisk</a:t>
            </a:r>
          </a:p>
          <a:p>
            <a:r>
              <a:rPr lang="en-US" smtClean="0"/>
              <a:t>Drew</a:t>
            </a:r>
          </a:p>
          <a:p>
            <a:r>
              <a:rPr lang="en-US" smtClean="0"/>
              <a:t>Gowen</a:t>
            </a:r>
          </a:p>
          <a:p>
            <a:r>
              <a:rPr lang="en-US" smtClean="0"/>
              <a:t>Drake</a:t>
            </a:r>
          </a:p>
          <a:p>
            <a:r>
              <a:rPr lang="en-US" smtClean="0"/>
              <a:t>Drexel </a:t>
            </a:r>
          </a:p>
          <a:p>
            <a:r>
              <a:rPr lang="en-US" smtClean="0"/>
              <a:t>Stanford</a:t>
            </a:r>
          </a:p>
          <a:p>
            <a:endParaRPr lang="en-US" smtClean="0"/>
          </a:p>
        </p:txBody>
      </p:sp>
      <p:pic>
        <p:nvPicPr>
          <p:cNvPr id="11269" name="Picture 7" descr="http://www.quotecollection.com/author-images/andrew-mello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 descr="http://t0.gstatic.com/images?q=tbn:ANd9GcS_vCKEfw-3jniJi49awGh9l_Atb1ktW44lUFgpWABppkZwqgog1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91050"/>
            <a:ext cx="20193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 descr="http://upload.wikimedia.org/wikipedia/en/4/46/Franklin_B._Gow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1828800"/>
            <a:ext cx="13811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3" descr="http://upload.wikimedia.org/wikipedia/commons/thumb/2/22/Anthony_Joseph_Drexel_I_626.jpg/250px-Anthony_Joseph_Drexel_I_6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5257800"/>
            <a:ext cx="14414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5" descr="http://upload.wikimedia.org/wikipedia/commons/thumb/a/a9/Leland_Stanford_p1070023.jpg/220px-Leland_Stanford_p107002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33600"/>
            <a:ext cx="13335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772400" cy="1143000"/>
          </a:xfrm>
        </p:spPr>
        <p:txBody>
          <a:bodyPr/>
          <a:lstStyle/>
          <a:p>
            <a:r>
              <a:rPr lang="en-US" b="1" smtClean="0">
                <a:solidFill>
                  <a:srgbClr val="7030A0"/>
                </a:solidFill>
                <a:latin typeface="Brush Script MT" pitchFamily="66" charset="0"/>
              </a:rPr>
              <a:t>Robber Barons or Captains of Industry?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Greedy</a:t>
            </a:r>
          </a:p>
          <a:p>
            <a:r>
              <a:rPr lang="en-US" smtClean="0"/>
              <a:t>Exploited Workers</a:t>
            </a:r>
          </a:p>
          <a:p>
            <a:r>
              <a:rPr lang="en-US" smtClean="0"/>
              <a:t>Tied Closely with Government</a:t>
            </a:r>
          </a:p>
          <a:p>
            <a:r>
              <a:rPr lang="en-US" smtClean="0"/>
              <a:t>Destroyed Democracy</a:t>
            </a:r>
          </a:p>
          <a:p>
            <a:r>
              <a:rPr lang="en-US" smtClean="0"/>
              <a:t>Unsafe Products</a:t>
            </a:r>
          </a:p>
          <a:p>
            <a:r>
              <a:rPr lang="en-US" smtClean="0"/>
              <a:t>Polluters</a:t>
            </a:r>
          </a:p>
          <a:p>
            <a:r>
              <a:rPr lang="en-US" smtClean="0"/>
              <a:t>Gouged Consumers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1229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Increased the Standard of Living</a:t>
            </a:r>
          </a:p>
          <a:p>
            <a:r>
              <a:rPr lang="en-US" smtClean="0"/>
              <a:t>Provided for the Masses</a:t>
            </a:r>
          </a:p>
          <a:p>
            <a:r>
              <a:rPr lang="en-US" smtClean="0"/>
              <a:t>Produced Better Lives for All</a:t>
            </a:r>
          </a:p>
          <a:p>
            <a:r>
              <a:rPr lang="en-US" smtClean="0"/>
              <a:t>Consumers could Leave</a:t>
            </a:r>
          </a:p>
          <a:p>
            <a:r>
              <a:rPr lang="en-US" smtClean="0"/>
              <a:t>Philanthropists 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14432</TotalTime>
  <Words>1967</Words>
  <Application>Microsoft Office PowerPoint</Application>
  <PresentationFormat>On-screen Show (4:3)</PresentationFormat>
  <Paragraphs>424</Paragraphs>
  <Slides>59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Arial</vt:lpstr>
      <vt:lpstr>ＭＳ Ｐゴシック</vt:lpstr>
      <vt:lpstr>Calibri</vt:lpstr>
      <vt:lpstr>Brush Script MT</vt:lpstr>
      <vt:lpstr>Aharoni</vt:lpstr>
      <vt:lpstr>Georgia</vt:lpstr>
      <vt:lpstr>Blackadder ITC</vt:lpstr>
      <vt:lpstr>Times New Roman</vt:lpstr>
      <vt:lpstr>Blank Presentation</vt:lpstr>
      <vt:lpstr>PowerPoint Presentation</vt:lpstr>
      <vt:lpstr>Pennsylvania Social Studies Standards</vt:lpstr>
      <vt:lpstr>Pennsylvania Social Studies Standards</vt:lpstr>
      <vt:lpstr>Where Did The Name Come From?</vt:lpstr>
      <vt:lpstr>Greed appealed to                    capitalists &amp;         Couldn’t be put             Aside when men               entered politics </vt:lpstr>
      <vt:lpstr>IRONICALLY</vt:lpstr>
      <vt:lpstr>Late 19th Century America</vt:lpstr>
      <vt:lpstr>The Titans</vt:lpstr>
      <vt:lpstr>Robber Barons or Captains of Industry?</vt:lpstr>
      <vt:lpstr>PowerPoint Presentation</vt:lpstr>
      <vt:lpstr>PowerPoint Presentation</vt:lpstr>
      <vt:lpstr>Government</vt:lpstr>
      <vt:lpstr>Even the G.O.P. was Divided</vt:lpstr>
      <vt:lpstr>Democrats owned the “Solid” (White) South</vt:lpstr>
      <vt:lpstr>Machines</vt:lpstr>
      <vt:lpstr>The Free Market &amp;  Industrial Revolution</vt:lpstr>
      <vt:lpstr>Railroads</vt:lpstr>
      <vt:lpstr>Railroad Workers!</vt:lpstr>
      <vt:lpstr>Political Entrepreneurs  vs. Market Entrepreneurs</vt:lpstr>
      <vt:lpstr>Gilded Age Economy</vt:lpstr>
      <vt:lpstr>PowerPoint Presentation</vt:lpstr>
      <vt:lpstr>PowerPoint Presentation</vt:lpstr>
      <vt:lpstr>Crisis of 1873</vt:lpstr>
      <vt:lpstr>         Chain Reaction</vt:lpstr>
      <vt:lpstr>Jay Cooke in Philadelphia</vt:lpstr>
      <vt:lpstr>Stock market dominated  by Railroads</vt:lpstr>
      <vt:lpstr>Crisis of 1893</vt:lpstr>
      <vt:lpstr>Grover Cleveland Repealed the Sherman Silver Act</vt:lpstr>
      <vt:lpstr>Immigration</vt:lpstr>
      <vt:lpstr>Immigration</vt:lpstr>
      <vt:lpstr>PowerPoint Presentation</vt:lpstr>
      <vt:lpstr>PowerPoint Presentation</vt:lpstr>
      <vt:lpstr>LABOR</vt:lpstr>
      <vt:lpstr>        Knights of Labor</vt:lpstr>
      <vt:lpstr>Knights of Labor</vt:lpstr>
      <vt:lpstr>Homestead Works</vt:lpstr>
      <vt:lpstr>Homestead</vt:lpstr>
      <vt:lpstr>Workers React</vt:lpstr>
      <vt:lpstr> After Three Years </vt:lpstr>
      <vt:lpstr>Violence!</vt:lpstr>
      <vt:lpstr>Workers vs. Pinkertons!</vt:lpstr>
      <vt:lpstr>Pinkertons Surrender</vt:lpstr>
      <vt:lpstr>Frick becomes The Man of Steel</vt:lpstr>
      <vt:lpstr>PowerPoint Presentation</vt:lpstr>
      <vt:lpstr>       Pullman Cars</vt:lpstr>
      <vt:lpstr>1893: Depression decreased the demand for luxury cars</vt:lpstr>
      <vt:lpstr>ARU Entered the Dispute</vt:lpstr>
      <vt:lpstr>Breaking Federal Law</vt:lpstr>
      <vt:lpstr>Grover Cleveland sends in the U.S. troops</vt:lpstr>
      <vt:lpstr>POPULISTS</vt:lpstr>
      <vt:lpstr>End of the Frontier</vt:lpstr>
      <vt:lpstr>Anti-Capitalist</vt:lpstr>
      <vt:lpstr>Farmers looked to the Government</vt:lpstr>
      <vt:lpstr>Mary Elizabeth Lease</vt:lpstr>
      <vt:lpstr>What’s the Matter with Kansas?</vt:lpstr>
      <vt:lpstr>The Rich</vt:lpstr>
      <vt:lpstr>Populist’s Quote</vt:lpstr>
      <vt:lpstr>White</vt:lpstr>
      <vt:lpstr>PowerPoint Presentation</vt:lpstr>
    </vt:vector>
  </TitlesOfParts>
  <Company>Steve Graham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Institute for  History Education</dc:title>
  <dc:creator>Steve Graham</dc:creator>
  <cp:lastModifiedBy>Larry Potash</cp:lastModifiedBy>
  <cp:revision>340</cp:revision>
  <dcterms:created xsi:type="dcterms:W3CDTF">2011-08-17T18:03:50Z</dcterms:created>
  <dcterms:modified xsi:type="dcterms:W3CDTF">2012-06-12T18:01:12Z</dcterms:modified>
</cp:coreProperties>
</file>