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96" r:id="rId2"/>
  </p:sldMasterIdLst>
  <p:notesMasterIdLst>
    <p:notesMasterId r:id="rId52"/>
  </p:notesMasterIdLst>
  <p:handoutMasterIdLst>
    <p:handoutMasterId r:id="rId53"/>
  </p:handoutMasterIdLst>
  <p:sldIdLst>
    <p:sldId id="290" r:id="rId3"/>
    <p:sldId id="305" r:id="rId4"/>
    <p:sldId id="294" r:id="rId5"/>
    <p:sldId id="264" r:id="rId6"/>
    <p:sldId id="256" r:id="rId7"/>
    <p:sldId id="257" r:id="rId8"/>
    <p:sldId id="281" r:id="rId9"/>
    <p:sldId id="258" r:id="rId10"/>
    <p:sldId id="301" r:id="rId11"/>
    <p:sldId id="326" r:id="rId12"/>
    <p:sldId id="282" r:id="rId13"/>
    <p:sldId id="300" r:id="rId14"/>
    <p:sldId id="259" r:id="rId15"/>
    <p:sldId id="283" r:id="rId16"/>
    <p:sldId id="302" r:id="rId17"/>
    <p:sldId id="288" r:id="rId18"/>
    <p:sldId id="289" r:id="rId19"/>
    <p:sldId id="260" r:id="rId20"/>
    <p:sldId id="284" r:id="rId21"/>
    <p:sldId id="303" r:id="rId22"/>
    <p:sldId id="304" r:id="rId23"/>
    <p:sldId id="261" r:id="rId24"/>
    <p:sldId id="285" r:id="rId25"/>
    <p:sldId id="295" r:id="rId26"/>
    <p:sldId id="263" r:id="rId27"/>
    <p:sldId id="286" r:id="rId28"/>
    <p:sldId id="297" r:id="rId29"/>
    <p:sldId id="298" r:id="rId30"/>
    <p:sldId id="299" r:id="rId31"/>
    <p:sldId id="306" r:id="rId32"/>
    <p:sldId id="307" r:id="rId33"/>
    <p:sldId id="308" r:id="rId34"/>
    <p:sldId id="313" r:id="rId35"/>
    <p:sldId id="309" r:id="rId36"/>
    <p:sldId id="310" r:id="rId37"/>
    <p:sldId id="311" r:id="rId38"/>
    <p:sldId id="312" r:id="rId39"/>
    <p:sldId id="315" r:id="rId40"/>
    <p:sldId id="316" r:id="rId41"/>
    <p:sldId id="318" r:id="rId42"/>
    <p:sldId id="317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265" r:id="rId51"/>
  </p:sldIdLst>
  <p:sldSz cx="9144000" cy="6858000" type="screen4x3"/>
  <p:notesSz cx="7019925" cy="9305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itchFamily="-111" charset="0"/>
        <a:ea typeface="ヒラギノ角ゴ ProN W3" pitchFamily="-111" charset="-128"/>
        <a:cs typeface="+mn-cs"/>
        <a:sym typeface="Gill Sans" pitchFamily="-11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FF0000"/>
    <a:srgbClr val="FF3300"/>
    <a:srgbClr val="00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8"/>
    </p:cViewPr>
  </p:sorterViewPr>
  <p:notesViewPr>
    <p:cSldViewPr>
      <p:cViewPr varScale="1">
        <p:scale>
          <a:sx n="36" d="100"/>
          <a:sy n="36" d="100"/>
        </p:scale>
        <p:origin x="-2429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FE18C90-A9EE-4F5A-9D30-53C7C41F9C8F}" type="datetimeFigureOut">
              <a:rPr lang="en-US"/>
              <a:pPr/>
              <a:t>6/6/2013</a:t>
            </a:fld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203EC5D-1C5E-47A4-8F12-82CF1A132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3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CDF938B-C38E-4D1C-9480-695A0397F6B9}" type="datetimeFigureOut">
              <a:rPr lang="en-US"/>
              <a:pPr/>
              <a:t>6/6/2013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40F3CCF-FA59-4213-8BE2-6B29D7E33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3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http://web.eecs.umich.edu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http://www.bbc.co.uk/news/magazine-18560866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http://www.artsjournal.com/creatived/2010/04/10_little_questions.html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956F2-9086-4C18-B368-BF18D1E251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http://upload.wikimedia.org/wikipedia/commons/7/75/Lucia_of_Tripoli.jpg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http://thephilter.com/category/the-sporting-life/tour-de-france/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He removed Fannie Mae from government balance sheets, while continuing to expose taxpayers to its risks.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www.laprogressive.com/wp-content/uploads/2008/07/</a:t>
            </a:r>
            <a:r>
              <a:rPr lang="en-US" b="1" dirty="0" smtClean="0"/>
              <a:t>fannie</a:t>
            </a:r>
            <a:r>
              <a:rPr lang="en-US" dirty="0" smtClean="0"/>
              <a:t>-</a:t>
            </a:r>
            <a:r>
              <a:rPr lang="en-US" b="1" dirty="0" smtClean="0"/>
              <a:t>mae</a:t>
            </a:r>
            <a:r>
              <a:rPr lang="en-US" dirty="0" smtClean="0"/>
              <a:t>.gif </a:t>
            </a:r>
          </a:p>
          <a:p>
            <a:r>
              <a:rPr lang="en-US" dirty="0" smtClean="0"/>
              <a:t>socalmultiunitrealestateblog.com</a:t>
            </a:r>
          </a:p>
          <a:p>
            <a:r>
              <a:rPr lang="en-US" dirty="0" smtClean="0"/>
              <a:t>www.laprogressive.com/wp-content/uploads/2008/07/</a:t>
            </a:r>
            <a:r>
              <a:rPr lang="en-US" b="1" dirty="0" smtClean="0"/>
              <a:t>fannie</a:t>
            </a:r>
            <a:r>
              <a:rPr lang="en-US" dirty="0" smtClean="0"/>
              <a:t>-</a:t>
            </a:r>
            <a:r>
              <a:rPr lang="en-US" b="1" dirty="0" smtClean="0"/>
              <a:t>mae</a:t>
            </a:r>
            <a:r>
              <a:rPr lang="en-US" dirty="0" smtClean="0"/>
              <a:t>.gif</a:t>
            </a:r>
          </a:p>
          <a:p>
            <a:r>
              <a:rPr lang="en-US" dirty="0" smtClean="0"/>
              <a:t>socalmultiunitrealestateblog.com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http://www.dipity.com/sean1234/Poverty-Timeline/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There's also been a notable change in the rates of less-than-full-time work. Of the men in </a:t>
            </a:r>
            <a:r>
              <a:rPr lang="en-US" dirty="0" err="1" smtClean="0"/>
              <a:t>Fishtown</a:t>
            </a:r>
            <a:r>
              <a:rPr lang="en-US" dirty="0" smtClean="0"/>
              <a:t> who had jobs, 10% worked fewer than 40 hours a week in 1960, a figure that grew to 20% by 2008. In Belmont, the number rose from 9% in 1960 to 12% in 2008.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surge in crime that began in the mid-1960s and continued through the 1980s left Belmont almost untouched and ravaged </a:t>
            </a:r>
            <a:r>
              <a:rPr lang="en-US" dirty="0" err="1" smtClean="0"/>
              <a:t>Fishtown</a:t>
            </a:r>
            <a:r>
              <a:rPr lang="en-US" dirty="0" smtClean="0"/>
              <a:t>. From 1960 to 1995, the violent crime rate in </a:t>
            </a:r>
            <a:r>
              <a:rPr lang="en-US" dirty="0" err="1" smtClean="0"/>
              <a:t>Fishtown</a:t>
            </a:r>
            <a:r>
              <a:rPr lang="en-US" dirty="0" smtClean="0"/>
              <a:t> more than sextupled while remaining nearly flat in Belmont. The reductions in crime since the mid-1990s that have benefited the nation as a whole have been smaller in </a:t>
            </a:r>
            <a:r>
              <a:rPr lang="en-US" dirty="0" err="1" smtClean="0"/>
              <a:t>Fishtown</a:t>
            </a:r>
            <a:r>
              <a:rPr lang="en-US" dirty="0" smtClean="0"/>
              <a:t>, leaving it today with a violent crime rate that is still 4.7 times the 1960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http://www.breitbart.com/Big-Government/2012/06/21/USDA-Food-Stamps-Will-Help-You-Look-Your-Best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3CCF-FA59-4213-8BE2-6B29D7E334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kibois.org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 smtClean="0"/>
              <a:t>www.dipity.com/sean1234/Poverty-Timeline/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 smtClean="0"/>
              <a:t>ankara-gtug.org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://www.openplacement.com/blog/2012/09/guide-to-medicare-plan-types-part-a-b-c-d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46FA6A-1374-4C42-A325-3003D1E4015F}" type="datetime1">
              <a:rPr lang="en-US" smtClean="0"/>
              <a:t>6/6/2013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Copyright 2013 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F9E9BF-A48C-4786-9405-2A2C4E67EECB}" type="datetime1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2013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38149-5A56-420C-9687-2192E6357082}" type="datetime1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2013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95AA7-DB4E-487C-90D6-C38BEAC0E32E}" type="datetime1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C5C2D-780E-40C9-85C5-9AD160121B13}" type="datetime1">
              <a:rPr lang="en-US" smtClean="0"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2013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84D94-7921-4300-A486-C145404E5C4E}" type="datetime1">
              <a:rPr lang="en-US" smtClean="0"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96461-5E34-4911-A0FE-3054207E8B7A}" type="datetime1">
              <a:rPr lang="en-US" smtClean="0"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2013 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269C92F-3D18-44E5-8808-3D1A5DE24FC4}" type="datetime1">
              <a:rPr lang="en-US" smtClean="0"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2013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93F3AE-F900-42E0-84FD-048A341EFD15}" type="datetime1">
              <a:rPr lang="en-US" smtClean="0"/>
              <a:t>6/6/2013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Copyright 2013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0E1E60-3F88-4A24-B703-647912204539}" type="datetime1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Copyright 2013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285E3-A7D0-411C-88D2-FFAD4A136074}" type="datetime1">
              <a:rPr lang="en-US" smtClean="0"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  <a:sym typeface="Franklin Gothic Book" pitchFamily="-111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11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11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11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11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-65" charset="0"/>
          <a:ea typeface="ヒラギノ角ゴ ProN W3" pitchFamily="-65" charset="-128"/>
          <a:cs typeface="ヒラギノ角ゴ ProN W3" pitchFamily="-65" charset="-128"/>
          <a:sym typeface="Franklin Gothic Book" pitchFamily="-65" charset="0"/>
        </a:defRPr>
      </a:lvl9pPr>
    </p:titleStyle>
    <p:bodyStyle>
      <a:lvl1pPr marL="419100" indent="-382588" algn="l" rtl="0" eaLnBrk="0" fontAlgn="base" hangingPunct="0">
        <a:spcBef>
          <a:spcPts val="700"/>
        </a:spcBef>
        <a:spcAft>
          <a:spcPct val="0"/>
        </a:spcAft>
        <a:buClr>
          <a:srgbClr val="6EA0B0"/>
        </a:buClr>
        <a:buSzPct val="80000"/>
        <a:buFont typeface="Wingdings 2" pitchFamily="18" charset="2"/>
        <a:buChar char="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22313" indent="-274638" algn="l" rtl="0" eaLnBrk="0" fontAlgn="base" hangingPunct="0">
        <a:spcBef>
          <a:spcPts val="600"/>
        </a:spcBef>
        <a:spcAft>
          <a:spcPct val="0"/>
        </a:spcAft>
        <a:buClr>
          <a:srgbClr val="6EA0B0"/>
        </a:buClr>
        <a:buSzPct val="89000"/>
        <a:buFont typeface="Wingdings 2" pitchFamily="18" charset="2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04888" indent="-255588" algn="l" rtl="0" eaLnBrk="0" fontAlgn="base" hangingPunct="0">
        <a:spcBef>
          <a:spcPts val="600"/>
        </a:spcBef>
        <a:spcAft>
          <a:spcPct val="0"/>
        </a:spcAft>
        <a:buClr>
          <a:srgbClr val="CCAF0A"/>
        </a:buClr>
        <a:buSzPct val="85000"/>
        <a:buFont typeface="Arial" charset="0"/>
        <a:buChar char="○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279525" indent="-238125" algn="l" rtl="0" eaLnBrk="0" fontAlgn="base" hangingPunct="0">
        <a:spcBef>
          <a:spcPts val="500"/>
        </a:spcBef>
        <a:spcAft>
          <a:spcPct val="0"/>
        </a:spcAft>
        <a:buClr>
          <a:srgbClr val="8D89A4"/>
        </a:buClr>
        <a:buSzPct val="89000"/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489075" indent="-182563" algn="l" rtl="0" eaLnBrk="0" fontAlgn="base" hangingPunct="0">
        <a:spcBef>
          <a:spcPts val="5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946275" indent="-182563" algn="l" rtl="0" fontAlgn="base">
        <a:spcBef>
          <a:spcPts val="500"/>
        </a:spcBef>
        <a:spcAft>
          <a:spcPct val="0"/>
        </a:spcAft>
        <a:buClr>
          <a:srgbClr val="748560"/>
        </a:buClr>
        <a:buSzPct val="100000"/>
        <a:buFont typeface="Arial" pitchFamily="-65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pitchFamily="-65" charset="0"/>
        </a:defRPr>
      </a:lvl6pPr>
      <a:lvl7pPr marL="2403475" indent="-182563" algn="l" rtl="0" fontAlgn="base">
        <a:spcBef>
          <a:spcPts val="500"/>
        </a:spcBef>
        <a:spcAft>
          <a:spcPct val="0"/>
        </a:spcAft>
        <a:buClr>
          <a:srgbClr val="748560"/>
        </a:buClr>
        <a:buSzPct val="100000"/>
        <a:buFont typeface="Arial" pitchFamily="-65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pitchFamily="-65" charset="0"/>
        </a:defRPr>
      </a:lvl7pPr>
      <a:lvl8pPr marL="2860675" indent="-182563" algn="l" rtl="0" fontAlgn="base">
        <a:spcBef>
          <a:spcPts val="500"/>
        </a:spcBef>
        <a:spcAft>
          <a:spcPct val="0"/>
        </a:spcAft>
        <a:buClr>
          <a:srgbClr val="748560"/>
        </a:buClr>
        <a:buSzPct val="100000"/>
        <a:buFont typeface="Arial" pitchFamily="-65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pitchFamily="-65" charset="0"/>
        </a:defRPr>
      </a:lvl8pPr>
      <a:lvl9pPr marL="3317875" indent="-182563" algn="l" rtl="0" fontAlgn="base">
        <a:spcBef>
          <a:spcPts val="500"/>
        </a:spcBef>
        <a:spcAft>
          <a:spcPct val="0"/>
        </a:spcAft>
        <a:buClr>
          <a:srgbClr val="748560"/>
        </a:buClr>
        <a:buSzPct val="100000"/>
        <a:buFont typeface="Arial" pitchFamily="-65" charset="0"/>
        <a:buChar char="-"/>
        <a:defRPr sz="2000">
          <a:solidFill>
            <a:schemeClr val="tx1"/>
          </a:solidFill>
          <a:latin typeface="+mn-lt"/>
          <a:ea typeface="+mn-ea"/>
          <a:cs typeface="+mn-cs"/>
          <a:sym typeface="Arial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250803-FC49-4AAE-8783-8349A257A2AA}" type="datetime1">
              <a:rPr lang="en-US" smtClean="0"/>
              <a:t>6/6/2013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en-US" sz="1000" smtClean="0">
                <a:solidFill>
                  <a:schemeClr val="tx1"/>
                </a:solidFill>
              </a:rPr>
              <a:t>Copyright 2013 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sz="3200" b="1" dirty="0" smtClean="0">
                <a:latin typeface="Arial Black" pitchFamily="34" charset="0"/>
              </a:rPr>
              <a:t>                The Great Society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 smtClean="0">
              <a:latin typeface="Arial Black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US" b="1" dirty="0" smtClean="0">
                <a:latin typeface="Arial Black" pitchFamily="34" charset="0"/>
              </a:rPr>
              <a:t>Presentation by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b="1" dirty="0" smtClean="0">
                <a:latin typeface="Arial Black" pitchFamily="34" charset="0"/>
              </a:rPr>
              <a:t>Kevin T. Brady, Ph.D.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/>
              <a:t>Copyright 2013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 descr="C:\Users\lcullison\Desktop\CiceroHistoryBeyondTheTextbook(SmallHorizontal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0999"/>
            <a:ext cx="4521200" cy="10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24638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21590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13954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600" y="993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13" y="3340100"/>
            <a:ext cx="1754187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0600" y="1917700"/>
            <a:ext cx="1106488" cy="609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3048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444" name="Rectangle 11"/>
          <p:cNvSpPr>
            <a:spLocks/>
          </p:cNvSpPr>
          <p:nvPr/>
        </p:nvSpPr>
        <p:spPr bwMode="auto">
          <a:xfrm rot="36508">
            <a:off x="1428750" y="3414713"/>
            <a:ext cx="428625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8445" name="Rectangle 12"/>
          <p:cNvSpPr>
            <a:spLocks/>
          </p:cNvSpPr>
          <p:nvPr/>
        </p:nvSpPr>
        <p:spPr bwMode="auto">
          <a:xfrm>
            <a:off x="1409700" y="9906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771525" y="1358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8447" name="Rectangle 14"/>
          <p:cNvSpPr>
            <a:spLocks/>
          </p:cNvSpPr>
          <p:nvPr/>
        </p:nvSpPr>
        <p:spPr bwMode="auto">
          <a:xfrm>
            <a:off x="8302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8448" name="Rectangle 15"/>
          <p:cNvSpPr>
            <a:spLocks/>
          </p:cNvSpPr>
          <p:nvPr/>
        </p:nvSpPr>
        <p:spPr bwMode="auto">
          <a:xfrm>
            <a:off x="1655763" y="24511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9" name="Rectangle 16"/>
          <p:cNvSpPr>
            <a:spLocks/>
          </p:cNvSpPr>
          <p:nvPr/>
        </p:nvSpPr>
        <p:spPr bwMode="auto">
          <a:xfrm>
            <a:off x="2438400" y="19939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8450" name="Rectangle 17"/>
          <p:cNvSpPr>
            <a:spLocks/>
          </p:cNvSpPr>
          <p:nvPr/>
        </p:nvSpPr>
        <p:spPr bwMode="auto">
          <a:xfrm>
            <a:off x="279400" y="43307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REASON: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144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Have Experts Centrally Plan more &amp; more of American Society</a:t>
            </a:r>
            <a:endParaRPr lang="en-US" sz="2400" dirty="0"/>
          </a:p>
        </p:txBody>
      </p:sp>
      <p:pic>
        <p:nvPicPr>
          <p:cNvPr id="2052" name="Picture 4" descr="http://www.ankara-gtug.org/wp-content/uploads/2011/10/star-topology2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2667000"/>
            <a:ext cx="2050082" cy="1766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24638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21590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13954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600" y="993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13" y="3340100"/>
            <a:ext cx="1754187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0600" y="1917700"/>
            <a:ext cx="1106488" cy="609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6858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444" name="Rectangle 11"/>
          <p:cNvSpPr>
            <a:spLocks/>
          </p:cNvSpPr>
          <p:nvPr/>
        </p:nvSpPr>
        <p:spPr bwMode="auto">
          <a:xfrm rot="36508">
            <a:off x="1428750" y="3414713"/>
            <a:ext cx="428625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8445" name="Rectangle 12"/>
          <p:cNvSpPr>
            <a:spLocks/>
          </p:cNvSpPr>
          <p:nvPr/>
        </p:nvSpPr>
        <p:spPr bwMode="auto">
          <a:xfrm>
            <a:off x="1409700" y="9906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771525" y="1358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8447" name="Rectangle 14"/>
          <p:cNvSpPr>
            <a:spLocks/>
          </p:cNvSpPr>
          <p:nvPr/>
        </p:nvSpPr>
        <p:spPr bwMode="auto">
          <a:xfrm>
            <a:off x="8302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8448" name="Rectangle 15"/>
          <p:cNvSpPr>
            <a:spLocks/>
          </p:cNvSpPr>
          <p:nvPr/>
        </p:nvSpPr>
        <p:spPr bwMode="auto">
          <a:xfrm>
            <a:off x="1655763" y="24511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9" name="Rectangle 16"/>
          <p:cNvSpPr>
            <a:spLocks/>
          </p:cNvSpPr>
          <p:nvPr/>
        </p:nvSpPr>
        <p:spPr bwMode="auto">
          <a:xfrm>
            <a:off x="2438400" y="19939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8450" name="Rectangle 17"/>
          <p:cNvSpPr>
            <a:spLocks/>
          </p:cNvSpPr>
          <p:nvPr/>
        </p:nvSpPr>
        <p:spPr bwMode="auto">
          <a:xfrm>
            <a:off x="279400" y="43307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REASON: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1600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Greatly Expand the Role of Government into the Economy and into Americans’ Personal Lives.</a:t>
            </a:r>
            <a:endParaRPr lang="en-US" sz="2400" dirty="0"/>
          </a:p>
        </p:txBody>
      </p:sp>
      <p:pic>
        <p:nvPicPr>
          <p:cNvPr id="35842" name="Picture 2" descr="https://encrypted-tbn1.gstatic.com/images?q=tbn:ANd9GcSupKB-EyfGUxyR94B1AzWDgHxObbKi3OQ9o3hndDNCIzcxXLd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3581400"/>
            <a:ext cx="26670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24638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21590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13954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600" y="993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13" y="3340100"/>
            <a:ext cx="1754187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0600" y="1917700"/>
            <a:ext cx="1106488" cy="609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6858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444" name="Rectangle 11"/>
          <p:cNvSpPr>
            <a:spLocks/>
          </p:cNvSpPr>
          <p:nvPr/>
        </p:nvSpPr>
        <p:spPr bwMode="auto">
          <a:xfrm rot="36508">
            <a:off x="1428750" y="3414713"/>
            <a:ext cx="428625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8445" name="Rectangle 12"/>
          <p:cNvSpPr>
            <a:spLocks/>
          </p:cNvSpPr>
          <p:nvPr/>
        </p:nvSpPr>
        <p:spPr bwMode="auto">
          <a:xfrm>
            <a:off x="1409700" y="9906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771525" y="1358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8447" name="Rectangle 14"/>
          <p:cNvSpPr>
            <a:spLocks/>
          </p:cNvSpPr>
          <p:nvPr/>
        </p:nvSpPr>
        <p:spPr bwMode="auto">
          <a:xfrm>
            <a:off x="8302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8448" name="Rectangle 15"/>
          <p:cNvSpPr>
            <a:spLocks/>
          </p:cNvSpPr>
          <p:nvPr/>
        </p:nvSpPr>
        <p:spPr bwMode="auto">
          <a:xfrm>
            <a:off x="1655763" y="24511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9" name="Rectangle 16"/>
          <p:cNvSpPr>
            <a:spLocks/>
          </p:cNvSpPr>
          <p:nvPr/>
        </p:nvSpPr>
        <p:spPr bwMode="auto">
          <a:xfrm>
            <a:off x="2438400" y="19939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8450" name="Rectangle 17"/>
          <p:cNvSpPr>
            <a:spLocks/>
          </p:cNvSpPr>
          <p:nvPr/>
        </p:nvSpPr>
        <p:spPr bwMode="auto">
          <a:xfrm>
            <a:off x="279400" y="43307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REASON: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2057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Greatly Expand the Democratic Party voter base???</a:t>
            </a:r>
            <a:endParaRPr lang="en-US" sz="2400" dirty="0"/>
          </a:p>
        </p:txBody>
      </p:sp>
      <p:pic>
        <p:nvPicPr>
          <p:cNvPr id="78850" name="Picture 2" descr="https://encrypted-tbn0.gstatic.com/images?q=tbn:ANd9GcQu-QKh_oFCquWjXJzTaIRlnrAEWjJgK__DowO3Ak12JGUhaFy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3200400"/>
            <a:ext cx="26289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2108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513" y="14478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0313" y="1077913"/>
            <a:ext cx="83185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44600" y="3517900"/>
            <a:ext cx="1336675" cy="736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7588" y="22225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66838" y="2493963"/>
            <a:ext cx="901700" cy="4968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9468" name="Rectangle 11"/>
          <p:cNvSpPr>
            <a:spLocks/>
          </p:cNvSpPr>
          <p:nvPr/>
        </p:nvSpPr>
        <p:spPr bwMode="auto">
          <a:xfrm>
            <a:off x="1612900" y="3505200"/>
            <a:ext cx="5207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69" name="Rectangle 12"/>
          <p:cNvSpPr>
            <a:spLocks/>
          </p:cNvSpPr>
          <p:nvPr/>
        </p:nvSpPr>
        <p:spPr bwMode="auto">
          <a:xfrm>
            <a:off x="1558925" y="10541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9470" name="Rectangle 13"/>
          <p:cNvSpPr>
            <a:spLocks/>
          </p:cNvSpPr>
          <p:nvPr/>
        </p:nvSpPr>
        <p:spPr bwMode="auto">
          <a:xfrm>
            <a:off x="766763" y="13970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9471" name="Rectangle 14"/>
          <p:cNvSpPr>
            <a:spLocks/>
          </p:cNvSpPr>
          <p:nvPr/>
        </p:nvSpPr>
        <p:spPr bwMode="auto">
          <a:xfrm>
            <a:off x="1033463" y="20955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72" name="Rectangle 15"/>
          <p:cNvSpPr>
            <a:spLocks/>
          </p:cNvSpPr>
          <p:nvPr/>
        </p:nvSpPr>
        <p:spPr bwMode="auto">
          <a:xfrm>
            <a:off x="1447800" y="24765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9473" name="Rectangle 16"/>
          <p:cNvSpPr>
            <a:spLocks/>
          </p:cNvSpPr>
          <p:nvPr/>
        </p:nvSpPr>
        <p:spPr bwMode="auto">
          <a:xfrm>
            <a:off x="279400" y="4254500"/>
            <a:ext cx="326072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TO WHOM:</a:t>
            </a:r>
          </a:p>
        </p:txBody>
      </p:sp>
      <p:sp>
        <p:nvSpPr>
          <p:cNvPr id="19474" name="Rectangle 17"/>
          <p:cNvSpPr>
            <a:spLocks/>
          </p:cNvSpPr>
          <p:nvPr/>
        </p:nvSpPr>
        <p:spPr bwMode="auto">
          <a:xfrm>
            <a:off x="2590800" y="2222500"/>
            <a:ext cx="285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9475" name="Text Box 19"/>
          <p:cNvSpPr txBox="1">
            <a:spLocks/>
          </p:cNvSpPr>
          <p:nvPr/>
        </p:nvSpPr>
        <p:spPr bwMode="auto">
          <a:xfrm>
            <a:off x="4899025" y="2430463"/>
            <a:ext cx="184150" cy="731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2108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" y="14478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3" y="1077913"/>
            <a:ext cx="83185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4600" y="3517900"/>
            <a:ext cx="1336675" cy="736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7588" y="22225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6838" y="2493963"/>
            <a:ext cx="901700" cy="4968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3810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9468" name="Rectangle 11"/>
          <p:cNvSpPr>
            <a:spLocks/>
          </p:cNvSpPr>
          <p:nvPr/>
        </p:nvSpPr>
        <p:spPr bwMode="auto">
          <a:xfrm>
            <a:off x="1612900" y="3505200"/>
            <a:ext cx="5207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69" name="Rectangle 12"/>
          <p:cNvSpPr>
            <a:spLocks/>
          </p:cNvSpPr>
          <p:nvPr/>
        </p:nvSpPr>
        <p:spPr bwMode="auto">
          <a:xfrm>
            <a:off x="1558925" y="10541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9470" name="Rectangle 13"/>
          <p:cNvSpPr>
            <a:spLocks/>
          </p:cNvSpPr>
          <p:nvPr/>
        </p:nvSpPr>
        <p:spPr bwMode="auto">
          <a:xfrm>
            <a:off x="766763" y="13970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9471" name="Rectangle 14"/>
          <p:cNvSpPr>
            <a:spLocks/>
          </p:cNvSpPr>
          <p:nvPr/>
        </p:nvSpPr>
        <p:spPr bwMode="auto">
          <a:xfrm>
            <a:off x="1033463" y="20955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72" name="Rectangle 15"/>
          <p:cNvSpPr>
            <a:spLocks/>
          </p:cNvSpPr>
          <p:nvPr/>
        </p:nvSpPr>
        <p:spPr bwMode="auto">
          <a:xfrm>
            <a:off x="1447800" y="24765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9473" name="Rectangle 16"/>
          <p:cNvSpPr>
            <a:spLocks/>
          </p:cNvSpPr>
          <p:nvPr/>
        </p:nvSpPr>
        <p:spPr bwMode="auto">
          <a:xfrm>
            <a:off x="279400" y="4254500"/>
            <a:ext cx="326072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TO WHOM:</a:t>
            </a:r>
          </a:p>
        </p:txBody>
      </p:sp>
      <p:sp>
        <p:nvSpPr>
          <p:cNvPr id="19474" name="Rectangle 17"/>
          <p:cNvSpPr>
            <a:spLocks/>
          </p:cNvSpPr>
          <p:nvPr/>
        </p:nvSpPr>
        <p:spPr bwMode="auto">
          <a:xfrm>
            <a:off x="2590800" y="2222500"/>
            <a:ext cx="285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9475" name="Text Box 19"/>
          <p:cNvSpPr txBox="1">
            <a:spLocks/>
          </p:cNvSpPr>
          <p:nvPr/>
        </p:nvSpPr>
        <p:spPr bwMode="auto">
          <a:xfrm>
            <a:off x="4899025" y="2430463"/>
            <a:ext cx="184150" cy="731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38600" y="1295400"/>
            <a:ext cx="3810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&amp; Faculty of the University of Michigan</a:t>
            </a:r>
            <a:endParaRPr lang="en-US" sz="2800" dirty="0"/>
          </a:p>
        </p:txBody>
      </p:sp>
      <p:pic>
        <p:nvPicPr>
          <p:cNvPr id="31746" name="Picture 2" descr="https://encrypted-tbn3.gstatic.com/images?q=tbn:ANd9GcRnZ3U2qbU981fAU40UfInPt8V-2RT9aYqDHjoYZnfwFuARi6J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2743200"/>
            <a:ext cx="1752600" cy="1689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2108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" y="14478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3" y="1077913"/>
            <a:ext cx="83185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4600" y="3517900"/>
            <a:ext cx="1336675" cy="736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7588" y="22225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6838" y="2493963"/>
            <a:ext cx="901700" cy="4968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3810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9468" name="Rectangle 11"/>
          <p:cNvSpPr>
            <a:spLocks/>
          </p:cNvSpPr>
          <p:nvPr/>
        </p:nvSpPr>
        <p:spPr bwMode="auto">
          <a:xfrm>
            <a:off x="1612900" y="3505200"/>
            <a:ext cx="5207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69" name="Rectangle 12"/>
          <p:cNvSpPr>
            <a:spLocks/>
          </p:cNvSpPr>
          <p:nvPr/>
        </p:nvSpPr>
        <p:spPr bwMode="auto">
          <a:xfrm>
            <a:off x="1558925" y="10541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9470" name="Rectangle 13"/>
          <p:cNvSpPr>
            <a:spLocks/>
          </p:cNvSpPr>
          <p:nvPr/>
        </p:nvSpPr>
        <p:spPr bwMode="auto">
          <a:xfrm>
            <a:off x="766763" y="13970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9471" name="Rectangle 14"/>
          <p:cNvSpPr>
            <a:spLocks/>
          </p:cNvSpPr>
          <p:nvPr/>
        </p:nvSpPr>
        <p:spPr bwMode="auto">
          <a:xfrm>
            <a:off x="1033463" y="20955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72" name="Rectangle 15"/>
          <p:cNvSpPr>
            <a:spLocks/>
          </p:cNvSpPr>
          <p:nvPr/>
        </p:nvSpPr>
        <p:spPr bwMode="auto">
          <a:xfrm>
            <a:off x="1447800" y="24765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9473" name="Rectangle 16"/>
          <p:cNvSpPr>
            <a:spLocks/>
          </p:cNvSpPr>
          <p:nvPr/>
        </p:nvSpPr>
        <p:spPr bwMode="auto">
          <a:xfrm>
            <a:off x="279400" y="4254500"/>
            <a:ext cx="326072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TO WHOM:</a:t>
            </a:r>
          </a:p>
        </p:txBody>
      </p:sp>
      <p:sp>
        <p:nvSpPr>
          <p:cNvPr id="19474" name="Rectangle 17"/>
          <p:cNvSpPr>
            <a:spLocks/>
          </p:cNvSpPr>
          <p:nvPr/>
        </p:nvSpPr>
        <p:spPr bwMode="auto">
          <a:xfrm>
            <a:off x="2590800" y="2222500"/>
            <a:ext cx="285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9475" name="Text Box 19"/>
          <p:cNvSpPr txBox="1">
            <a:spLocks/>
          </p:cNvSpPr>
          <p:nvPr/>
        </p:nvSpPr>
        <p:spPr bwMode="auto">
          <a:xfrm>
            <a:off x="4899025" y="2430463"/>
            <a:ext cx="184150" cy="731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38600" y="1295400"/>
            <a:ext cx="3810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African Americans,</a:t>
            </a:r>
          </a:p>
          <a:p>
            <a:r>
              <a:rPr lang="en-US" sz="2800" dirty="0" smtClean="0"/>
              <a:t>The Poor,</a:t>
            </a:r>
          </a:p>
          <a:p>
            <a:r>
              <a:rPr lang="en-US" sz="2800" dirty="0" smtClean="0"/>
              <a:t>The Elderly,</a:t>
            </a:r>
          </a:p>
          <a:p>
            <a:r>
              <a:rPr lang="en-US" sz="2800" dirty="0" smtClean="0"/>
              <a:t>Students,</a:t>
            </a:r>
          </a:p>
          <a:p>
            <a:r>
              <a:rPr lang="en-US" sz="2800" dirty="0" smtClean="0"/>
              <a:t>Parents,</a:t>
            </a:r>
          </a:p>
          <a:p>
            <a:r>
              <a:rPr lang="en-US" sz="2800" i="1" dirty="0" smtClean="0"/>
              <a:t>Inter alia. </a:t>
            </a:r>
            <a:endParaRPr lang="en-US" sz="28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2108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" y="14478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3" y="1077913"/>
            <a:ext cx="83185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4600" y="3517900"/>
            <a:ext cx="1336675" cy="736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7588" y="22225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6838" y="2493963"/>
            <a:ext cx="901700" cy="4968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9468" name="Rectangle 11"/>
          <p:cNvSpPr>
            <a:spLocks/>
          </p:cNvSpPr>
          <p:nvPr/>
        </p:nvSpPr>
        <p:spPr bwMode="auto">
          <a:xfrm>
            <a:off x="1612900" y="3505200"/>
            <a:ext cx="5207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69" name="Rectangle 12"/>
          <p:cNvSpPr>
            <a:spLocks/>
          </p:cNvSpPr>
          <p:nvPr/>
        </p:nvSpPr>
        <p:spPr bwMode="auto">
          <a:xfrm>
            <a:off x="1558925" y="10541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9470" name="Rectangle 13"/>
          <p:cNvSpPr>
            <a:spLocks/>
          </p:cNvSpPr>
          <p:nvPr/>
        </p:nvSpPr>
        <p:spPr bwMode="auto">
          <a:xfrm>
            <a:off x="766763" y="13970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9471" name="Rectangle 14"/>
          <p:cNvSpPr>
            <a:spLocks/>
          </p:cNvSpPr>
          <p:nvPr/>
        </p:nvSpPr>
        <p:spPr bwMode="auto">
          <a:xfrm>
            <a:off x="1033463" y="20955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72" name="Rectangle 15"/>
          <p:cNvSpPr>
            <a:spLocks/>
          </p:cNvSpPr>
          <p:nvPr/>
        </p:nvSpPr>
        <p:spPr bwMode="auto">
          <a:xfrm>
            <a:off x="1447800" y="24765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9473" name="Rectangle 16"/>
          <p:cNvSpPr>
            <a:spLocks/>
          </p:cNvSpPr>
          <p:nvPr/>
        </p:nvSpPr>
        <p:spPr bwMode="auto">
          <a:xfrm>
            <a:off x="279400" y="4254500"/>
            <a:ext cx="326072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TO WHOM:</a:t>
            </a:r>
          </a:p>
        </p:txBody>
      </p:sp>
      <p:sp>
        <p:nvSpPr>
          <p:cNvPr id="19474" name="Rectangle 17"/>
          <p:cNvSpPr>
            <a:spLocks/>
          </p:cNvSpPr>
          <p:nvPr/>
        </p:nvSpPr>
        <p:spPr bwMode="auto">
          <a:xfrm>
            <a:off x="2590800" y="2222500"/>
            <a:ext cx="285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9475" name="Text Box 19"/>
          <p:cNvSpPr txBox="1">
            <a:spLocks/>
          </p:cNvSpPr>
          <p:nvPr/>
        </p:nvSpPr>
        <p:spPr bwMode="auto">
          <a:xfrm>
            <a:off x="4899025" y="2430463"/>
            <a:ext cx="184150" cy="731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43400" y="13716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People of the USA</a:t>
            </a:r>
            <a:endParaRPr lang="en-US" dirty="0"/>
          </a:p>
        </p:txBody>
      </p:sp>
      <p:pic>
        <p:nvPicPr>
          <p:cNvPr id="27650" name="Picture 2" descr="http://news.bbcimg.co.uk/media/images/61135000/jpg/_61135866_levittown_templearchive_1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2819400"/>
            <a:ext cx="2667000" cy="1856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482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2108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" y="14478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30313" y="1077913"/>
            <a:ext cx="83185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44600" y="3517900"/>
            <a:ext cx="1336675" cy="736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7588" y="22225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66838" y="2493963"/>
            <a:ext cx="901700" cy="4968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9468" name="Rectangle 11"/>
          <p:cNvSpPr>
            <a:spLocks/>
          </p:cNvSpPr>
          <p:nvPr/>
        </p:nvSpPr>
        <p:spPr bwMode="auto">
          <a:xfrm>
            <a:off x="1612900" y="3505200"/>
            <a:ext cx="5207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69" name="Rectangle 12"/>
          <p:cNvSpPr>
            <a:spLocks/>
          </p:cNvSpPr>
          <p:nvPr/>
        </p:nvSpPr>
        <p:spPr bwMode="auto">
          <a:xfrm>
            <a:off x="1558925" y="10541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9470" name="Rectangle 13"/>
          <p:cNvSpPr>
            <a:spLocks/>
          </p:cNvSpPr>
          <p:nvPr/>
        </p:nvSpPr>
        <p:spPr bwMode="auto">
          <a:xfrm>
            <a:off x="766763" y="13970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9471" name="Rectangle 14"/>
          <p:cNvSpPr>
            <a:spLocks/>
          </p:cNvSpPr>
          <p:nvPr/>
        </p:nvSpPr>
        <p:spPr bwMode="auto">
          <a:xfrm>
            <a:off x="1033463" y="20955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472" name="Rectangle 15"/>
          <p:cNvSpPr>
            <a:spLocks/>
          </p:cNvSpPr>
          <p:nvPr/>
        </p:nvSpPr>
        <p:spPr bwMode="auto">
          <a:xfrm>
            <a:off x="1447800" y="24765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 dirty="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9473" name="Rectangle 16"/>
          <p:cNvSpPr>
            <a:spLocks/>
          </p:cNvSpPr>
          <p:nvPr/>
        </p:nvSpPr>
        <p:spPr bwMode="auto">
          <a:xfrm>
            <a:off x="279400" y="4254500"/>
            <a:ext cx="326072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TO WHOM:</a:t>
            </a:r>
          </a:p>
        </p:txBody>
      </p:sp>
      <p:sp>
        <p:nvSpPr>
          <p:cNvPr id="19474" name="Rectangle 17"/>
          <p:cNvSpPr>
            <a:spLocks/>
          </p:cNvSpPr>
          <p:nvPr/>
        </p:nvSpPr>
        <p:spPr bwMode="auto">
          <a:xfrm>
            <a:off x="2590800" y="2222500"/>
            <a:ext cx="2857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9475" name="Text Box 19"/>
          <p:cNvSpPr txBox="1">
            <a:spLocks/>
          </p:cNvSpPr>
          <p:nvPr/>
        </p:nvSpPr>
        <p:spPr bwMode="auto">
          <a:xfrm>
            <a:off x="4899025" y="2430463"/>
            <a:ext cx="184150" cy="7318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1676400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People of the World</a:t>
            </a:r>
            <a:endParaRPr lang="en-US" dirty="0"/>
          </a:p>
        </p:txBody>
      </p:sp>
      <p:pic>
        <p:nvPicPr>
          <p:cNvPr id="115716" name="Picture 4" descr="http://ts4.mm.bing.net/images/thumbnail.aspx?q=4890357881767059&amp;id=8ace6b25ea70dbfb6b6c93d7335f007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3124200"/>
            <a:ext cx="1485900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300" y="17145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11049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3541713"/>
            <a:ext cx="14541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1900" y="1882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7875" y="24130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2311400"/>
            <a:ext cx="927100" cy="5095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492" name="Rectangle 11"/>
          <p:cNvSpPr>
            <a:spLocks/>
          </p:cNvSpPr>
          <p:nvPr/>
        </p:nvSpPr>
        <p:spPr bwMode="auto">
          <a:xfrm>
            <a:off x="2363788" y="23622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0493" name="Rectangle 12"/>
          <p:cNvSpPr>
            <a:spLocks/>
          </p:cNvSpPr>
          <p:nvPr/>
        </p:nvSpPr>
        <p:spPr bwMode="auto">
          <a:xfrm>
            <a:off x="2794000" y="18923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0494" name="Rectangle 13"/>
          <p:cNvSpPr>
            <a:spLocks/>
          </p:cNvSpPr>
          <p:nvPr/>
        </p:nvSpPr>
        <p:spPr bwMode="auto">
          <a:xfrm>
            <a:off x="1500188" y="3505200"/>
            <a:ext cx="2476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0495" name="Rectangle 14"/>
          <p:cNvSpPr>
            <a:spLocks/>
          </p:cNvSpPr>
          <p:nvPr/>
        </p:nvSpPr>
        <p:spPr bwMode="auto">
          <a:xfrm>
            <a:off x="1312863" y="10668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0496" name="Rectangle 15"/>
          <p:cNvSpPr>
            <a:spLocks/>
          </p:cNvSpPr>
          <p:nvPr/>
        </p:nvSpPr>
        <p:spPr bwMode="auto">
          <a:xfrm>
            <a:off x="690563" y="16637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0497" name="Rectangle 16"/>
          <p:cNvSpPr>
            <a:spLocks/>
          </p:cNvSpPr>
          <p:nvPr/>
        </p:nvSpPr>
        <p:spPr bwMode="auto">
          <a:xfrm>
            <a:off x="1231900" y="23622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0498" name="Rectangle 17"/>
          <p:cNvSpPr>
            <a:spLocks/>
          </p:cNvSpPr>
          <p:nvPr/>
        </p:nvSpPr>
        <p:spPr bwMode="auto">
          <a:xfrm>
            <a:off x="63500" y="4254500"/>
            <a:ext cx="34290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IMMEDIATE</a:t>
            </a:r>
          </a:p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EFFECT: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17145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11049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541713"/>
            <a:ext cx="14541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1900" y="1882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875" y="24130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2311400"/>
            <a:ext cx="927100" cy="5095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492" name="Rectangle 11"/>
          <p:cNvSpPr>
            <a:spLocks/>
          </p:cNvSpPr>
          <p:nvPr/>
        </p:nvSpPr>
        <p:spPr bwMode="auto">
          <a:xfrm>
            <a:off x="2363788" y="23622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0493" name="Rectangle 12"/>
          <p:cNvSpPr>
            <a:spLocks/>
          </p:cNvSpPr>
          <p:nvPr/>
        </p:nvSpPr>
        <p:spPr bwMode="auto">
          <a:xfrm>
            <a:off x="2794000" y="18923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0494" name="Rectangle 13"/>
          <p:cNvSpPr>
            <a:spLocks/>
          </p:cNvSpPr>
          <p:nvPr/>
        </p:nvSpPr>
        <p:spPr bwMode="auto">
          <a:xfrm>
            <a:off x="1500188" y="3505200"/>
            <a:ext cx="2476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0495" name="Rectangle 14"/>
          <p:cNvSpPr>
            <a:spLocks/>
          </p:cNvSpPr>
          <p:nvPr/>
        </p:nvSpPr>
        <p:spPr bwMode="auto">
          <a:xfrm>
            <a:off x="1312863" y="10668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0496" name="Rectangle 15"/>
          <p:cNvSpPr>
            <a:spLocks/>
          </p:cNvSpPr>
          <p:nvPr/>
        </p:nvSpPr>
        <p:spPr bwMode="auto">
          <a:xfrm>
            <a:off x="690563" y="16637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0497" name="Rectangle 16"/>
          <p:cNvSpPr>
            <a:spLocks/>
          </p:cNvSpPr>
          <p:nvPr/>
        </p:nvSpPr>
        <p:spPr bwMode="auto">
          <a:xfrm>
            <a:off x="1231900" y="23622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0498" name="Rectangle 17"/>
          <p:cNvSpPr>
            <a:spLocks/>
          </p:cNvSpPr>
          <p:nvPr/>
        </p:nvSpPr>
        <p:spPr bwMode="auto">
          <a:xfrm>
            <a:off x="63500" y="4254500"/>
            <a:ext cx="34290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IMMEDIATE</a:t>
            </a:r>
          </a:p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EFFECT: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67200" y="1981200"/>
            <a:ext cx="3657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Johnson Landside in the Presidential Election</a:t>
            </a:r>
          </a:p>
          <a:p>
            <a:endParaRPr lang="en-US" sz="2400" dirty="0" smtClean="0"/>
          </a:p>
          <a:p>
            <a:r>
              <a:rPr lang="en-US" sz="2400" dirty="0" smtClean="0"/>
              <a:t>Largest Liberal Congress since 1938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Society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Mold of:</a:t>
            </a:r>
          </a:p>
          <a:p>
            <a:pPr lvl="1"/>
            <a:r>
              <a:rPr lang="en-US" dirty="0" err="1" smtClean="0"/>
              <a:t>Wilsonian</a:t>
            </a:r>
            <a:r>
              <a:rPr lang="en-US" dirty="0" smtClean="0"/>
              <a:t> Progressivism</a:t>
            </a:r>
          </a:p>
          <a:p>
            <a:pPr lvl="1"/>
            <a:r>
              <a:rPr lang="en-US" dirty="0" smtClean="0"/>
              <a:t>The New Deal</a:t>
            </a:r>
          </a:p>
          <a:p>
            <a:pPr lvl="2"/>
            <a:r>
              <a:rPr lang="en-US" dirty="0" smtClean="0"/>
              <a:t>FDR’s Four Freedoms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Massive Expansion of Government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Problem for President Lyndon Johnson was that he was also massively expanding the Vietnam War!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Could the United States afford Bullets &amp; Butter?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506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17145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11049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3541713"/>
            <a:ext cx="14541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1900" y="1882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875" y="24130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2311400"/>
            <a:ext cx="927100" cy="5095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0492" name="Rectangle 11"/>
          <p:cNvSpPr>
            <a:spLocks/>
          </p:cNvSpPr>
          <p:nvPr/>
        </p:nvSpPr>
        <p:spPr bwMode="auto">
          <a:xfrm>
            <a:off x="2363788" y="23622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0493" name="Rectangle 12"/>
          <p:cNvSpPr>
            <a:spLocks/>
          </p:cNvSpPr>
          <p:nvPr/>
        </p:nvSpPr>
        <p:spPr bwMode="auto">
          <a:xfrm>
            <a:off x="2794000" y="18923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0494" name="Rectangle 13"/>
          <p:cNvSpPr>
            <a:spLocks/>
          </p:cNvSpPr>
          <p:nvPr/>
        </p:nvSpPr>
        <p:spPr bwMode="auto">
          <a:xfrm>
            <a:off x="1500188" y="3505200"/>
            <a:ext cx="2476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0495" name="Rectangle 14"/>
          <p:cNvSpPr>
            <a:spLocks/>
          </p:cNvSpPr>
          <p:nvPr/>
        </p:nvSpPr>
        <p:spPr bwMode="auto">
          <a:xfrm>
            <a:off x="1312863" y="10668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0496" name="Rectangle 15"/>
          <p:cNvSpPr>
            <a:spLocks/>
          </p:cNvSpPr>
          <p:nvPr/>
        </p:nvSpPr>
        <p:spPr bwMode="auto">
          <a:xfrm>
            <a:off x="690563" y="16637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0497" name="Rectangle 16"/>
          <p:cNvSpPr>
            <a:spLocks/>
          </p:cNvSpPr>
          <p:nvPr/>
        </p:nvSpPr>
        <p:spPr bwMode="auto">
          <a:xfrm>
            <a:off x="1231900" y="23622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0498" name="Rectangle 17"/>
          <p:cNvSpPr>
            <a:spLocks/>
          </p:cNvSpPr>
          <p:nvPr/>
        </p:nvSpPr>
        <p:spPr bwMode="auto">
          <a:xfrm>
            <a:off x="63500" y="4254500"/>
            <a:ext cx="34290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IMMEDIATE</a:t>
            </a:r>
          </a:p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EFFECT: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17526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Medicare and Medicaid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ESEA Act of 1965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Head Start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Housing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PBS, NEH and NEA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Higher Education Act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Urban Transportation Act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Food Stamps</a:t>
            </a:r>
            <a:endParaRPr lang="en-US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Great Society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000" b="1" dirty="0" smtClean="0"/>
              <a:t>HIGHER EDUCATION FACILITIES ACT OF 1963                             		DEC. 16, 1963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PREVENTION &amp; ABATEMENT OF AIR POLLUTION</a:t>
            </a:r>
            <a:br>
              <a:rPr lang="en-US" sz="1000" b="1" dirty="0" smtClean="0"/>
            </a:br>
            <a:r>
              <a:rPr lang="en-US" sz="1000" b="1" dirty="0" smtClean="0"/>
              <a:t>(THE CLEAN AIR ACT)                                                                                     	  DEC. 17, 1963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VOCATIONAL EDUCATION ACT OF 1963                                                     	DEC. 18, 1963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INTER-AMERICAN DEVELOPMENT BANK ACT                                          	JAN. 22,1964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CIVIL RIGHTS ACT OF 1964                                                                               	JULY 2,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URBAN MASS TRANSPORTATION ACT OF 1964                                          	JULY 9,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FEDERAL-AID HIGHWAY ACT OF 1964                                                        	AUG. 13,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CRIMINAL JUSTICE ACT OF 1964                                                                  	 AUG. 20,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FOOD STAMP ACT OF 1964                                                                               	AUG. 31,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WILDERNESS ACT                                                                                              	SEPT. 3,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NATIONAL ARTS CULTURAL DEVELOPMENT ACT OF 1964                 	SEPT. 3, 1964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MANPOWER ACT OF 1965                                                                              	APRIL 26,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OLDER AMERICANS ACT OF 1965                                                                 	JULY 14,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SOCIAL SECURITY AMENDMENTS OF 1965                                               	JULY 30,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VOTING RIGHTS ACT OF 1965                                                                           	AUG. 6,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HOUSING AND URBAN DEVELOPMENT ACT OF 1965                             	AUG. 10,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PUBLIC WORKS AND ECONOMIC DEVELOPMENT ACT OF 1965        		AUG. 26,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DEPARTMENT OF HOUSING AND URBAN DEVELOPMENT ACT          	SEPT. 9,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NATIONAL FOUNDATION ON THE ARTS &amp; THE HUMANITIES ACTOF 1965	SEPT. 29,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AMENDMENT OF FEDERAL WATER POLLUTION  CONTROL ACT 		OCT. 2, 1965 </a:t>
            </a:r>
          </a:p>
          <a:p>
            <a:pPr>
              <a:spcBef>
                <a:spcPts val="0"/>
              </a:spcBef>
            </a:pPr>
            <a:r>
              <a:rPr lang="en-US" sz="1000" b="1" dirty="0" smtClean="0"/>
              <a:t>AMENDMENT TO THE IMMIGRATION AND NATIONALITY ACT          		OCT. 3,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HIGHER EDUCATION ACT OF 1965                                                                  	NOV. 8, 1965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CHILD NUTRITION ACT OF 1966                                                                     	OCT. 11, 1966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CHILD PROTECTION ACT OF 1966                                                                   	NOV. 3, 1966</a:t>
            </a: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000" b="1" dirty="0" smtClean="0"/>
              <a:t>NATIONAL SCHOOL LUNCH ACT                                                                    	MAY 8, 1968</a:t>
            </a:r>
            <a:endParaRPr lang="en-US" sz="1000" dirty="0" smtClean="0"/>
          </a:p>
          <a:p>
            <a:pPr>
              <a:spcBef>
                <a:spcPts val="0"/>
              </a:spcBef>
              <a:buNone/>
            </a:pPr>
            <a:r>
              <a:rPr lang="en-US" sz="1000" b="1" dirty="0" smtClean="0"/>
              <a:t>                                                                                   </a:t>
            </a:r>
            <a:endParaRPr lang="en-US" sz="1000" dirty="0" smtClean="0"/>
          </a:p>
          <a:p>
            <a:r>
              <a:rPr lang="en-US" sz="3200" dirty="0" smtClean="0"/>
              <a:t> 	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530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200" y="965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0" y="3505200"/>
            <a:ext cx="1524000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6013" y="19542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9900" y="2390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875" y="21463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1800" y="14462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1516" name="Rectangle 11"/>
          <p:cNvSpPr>
            <a:spLocks/>
          </p:cNvSpPr>
          <p:nvPr/>
        </p:nvSpPr>
        <p:spPr bwMode="auto">
          <a:xfrm>
            <a:off x="966788" y="2171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1517" name="Rectangle 12"/>
          <p:cNvSpPr>
            <a:spLocks/>
          </p:cNvSpPr>
          <p:nvPr/>
        </p:nvSpPr>
        <p:spPr bwMode="auto">
          <a:xfrm>
            <a:off x="2044700" y="23749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1518" name="Rectangle 13"/>
          <p:cNvSpPr>
            <a:spLocks/>
          </p:cNvSpPr>
          <p:nvPr/>
        </p:nvSpPr>
        <p:spPr bwMode="auto">
          <a:xfrm>
            <a:off x="2765425" y="1993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1519" name="Rectangle 14"/>
          <p:cNvSpPr>
            <a:spLocks/>
          </p:cNvSpPr>
          <p:nvPr/>
        </p:nvSpPr>
        <p:spPr bwMode="auto">
          <a:xfrm rot="350088">
            <a:off x="1560513" y="3529013"/>
            <a:ext cx="4064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1520" name="Rectangle 15"/>
          <p:cNvSpPr>
            <a:spLocks/>
          </p:cNvSpPr>
          <p:nvPr/>
        </p:nvSpPr>
        <p:spPr bwMode="auto">
          <a:xfrm>
            <a:off x="1427163" y="9652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1521" name="Rectangle 16"/>
          <p:cNvSpPr>
            <a:spLocks/>
          </p:cNvSpPr>
          <p:nvPr/>
        </p:nvSpPr>
        <p:spPr bwMode="auto">
          <a:xfrm>
            <a:off x="635000" y="14478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1522" name="Rectangle 17"/>
          <p:cNvSpPr>
            <a:spLocks/>
          </p:cNvSpPr>
          <p:nvPr/>
        </p:nvSpPr>
        <p:spPr bwMode="auto">
          <a:xfrm>
            <a:off x="63500" y="4254500"/>
            <a:ext cx="3413125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SUBSEQUENT</a:t>
            </a:r>
          </a:p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EFFECTS: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530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200" y="965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" y="3505200"/>
            <a:ext cx="1524000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6013" y="19542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9900" y="2390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875" y="21463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800" y="14462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1516" name="Rectangle 11"/>
          <p:cNvSpPr>
            <a:spLocks/>
          </p:cNvSpPr>
          <p:nvPr/>
        </p:nvSpPr>
        <p:spPr bwMode="auto">
          <a:xfrm>
            <a:off x="966788" y="2171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1517" name="Rectangle 12"/>
          <p:cNvSpPr>
            <a:spLocks/>
          </p:cNvSpPr>
          <p:nvPr/>
        </p:nvSpPr>
        <p:spPr bwMode="auto">
          <a:xfrm>
            <a:off x="2044700" y="23749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1518" name="Rectangle 13"/>
          <p:cNvSpPr>
            <a:spLocks/>
          </p:cNvSpPr>
          <p:nvPr/>
        </p:nvSpPr>
        <p:spPr bwMode="auto">
          <a:xfrm>
            <a:off x="2765425" y="1993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1519" name="Rectangle 14"/>
          <p:cNvSpPr>
            <a:spLocks/>
          </p:cNvSpPr>
          <p:nvPr/>
        </p:nvSpPr>
        <p:spPr bwMode="auto">
          <a:xfrm rot="350088">
            <a:off x="1560513" y="3529013"/>
            <a:ext cx="4064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1520" name="Rectangle 15"/>
          <p:cNvSpPr>
            <a:spLocks/>
          </p:cNvSpPr>
          <p:nvPr/>
        </p:nvSpPr>
        <p:spPr bwMode="auto">
          <a:xfrm>
            <a:off x="1427163" y="9652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1521" name="Rectangle 16"/>
          <p:cNvSpPr>
            <a:spLocks/>
          </p:cNvSpPr>
          <p:nvPr/>
        </p:nvSpPr>
        <p:spPr bwMode="auto">
          <a:xfrm>
            <a:off x="635000" y="14478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1522" name="Rectangle 17"/>
          <p:cNvSpPr>
            <a:spLocks/>
          </p:cNvSpPr>
          <p:nvPr/>
        </p:nvSpPr>
        <p:spPr bwMode="auto">
          <a:xfrm>
            <a:off x="63500" y="4254500"/>
            <a:ext cx="3413125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SUBSEQUENT</a:t>
            </a:r>
          </a:p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EFFECTS: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1000" y="1752600"/>
            <a:ext cx="371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Opportunities for Critical Thinking:</a:t>
            </a:r>
          </a:p>
          <a:p>
            <a:r>
              <a:rPr lang="en-US" sz="2000" dirty="0" smtClean="0"/>
              <a:t>Questions, Research, Projects, Projections, </a:t>
            </a:r>
            <a:r>
              <a:rPr lang="en-US" sz="2000" i="1" dirty="0" smtClean="0"/>
              <a:t>inter alia</a:t>
            </a:r>
            <a:endParaRPr lang="en-US" sz="2000" i="1" dirty="0"/>
          </a:p>
        </p:txBody>
      </p:sp>
      <p:pic>
        <p:nvPicPr>
          <p:cNvPr id="17410" name="Picture 2" descr="http://www.artsjournal.com/creatived/thinking%20question-mark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3048000"/>
            <a:ext cx="2169458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2530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200" y="9652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" y="3505200"/>
            <a:ext cx="1524000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6013" y="19542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9900" y="2390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875" y="21463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800" y="14462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1516" name="Rectangle 11"/>
          <p:cNvSpPr>
            <a:spLocks/>
          </p:cNvSpPr>
          <p:nvPr/>
        </p:nvSpPr>
        <p:spPr bwMode="auto">
          <a:xfrm>
            <a:off x="966788" y="2171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1517" name="Rectangle 12"/>
          <p:cNvSpPr>
            <a:spLocks/>
          </p:cNvSpPr>
          <p:nvPr/>
        </p:nvSpPr>
        <p:spPr bwMode="auto">
          <a:xfrm>
            <a:off x="2044700" y="23749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1518" name="Rectangle 13"/>
          <p:cNvSpPr>
            <a:spLocks/>
          </p:cNvSpPr>
          <p:nvPr/>
        </p:nvSpPr>
        <p:spPr bwMode="auto">
          <a:xfrm>
            <a:off x="2765425" y="1993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1519" name="Rectangle 14"/>
          <p:cNvSpPr>
            <a:spLocks/>
          </p:cNvSpPr>
          <p:nvPr/>
        </p:nvSpPr>
        <p:spPr bwMode="auto">
          <a:xfrm rot="350088">
            <a:off x="1560513" y="3529013"/>
            <a:ext cx="4064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1520" name="Rectangle 15"/>
          <p:cNvSpPr>
            <a:spLocks/>
          </p:cNvSpPr>
          <p:nvPr/>
        </p:nvSpPr>
        <p:spPr bwMode="auto">
          <a:xfrm>
            <a:off x="1427163" y="9652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1521" name="Rectangle 16"/>
          <p:cNvSpPr>
            <a:spLocks/>
          </p:cNvSpPr>
          <p:nvPr/>
        </p:nvSpPr>
        <p:spPr bwMode="auto">
          <a:xfrm>
            <a:off x="635000" y="14478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1522" name="Rectangle 17"/>
          <p:cNvSpPr>
            <a:spLocks/>
          </p:cNvSpPr>
          <p:nvPr/>
        </p:nvSpPr>
        <p:spPr bwMode="auto">
          <a:xfrm>
            <a:off x="63500" y="4254500"/>
            <a:ext cx="3413125" cy="1155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SUBSEQUENT</a:t>
            </a:r>
          </a:p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EFFECTS: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16002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</a:t>
            </a:r>
          </a:p>
          <a:p>
            <a:r>
              <a:rPr lang="en-US" dirty="0" smtClean="0"/>
              <a:t>Below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 bwMode="auto">
          <a:xfrm>
            <a:off x="5867400" y="3124200"/>
            <a:ext cx="457200" cy="1600200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65" charset="0"/>
              <a:ea typeface="ヒラギノ角ゴ ProN W3" pitchFamily="-65" charset="-128"/>
              <a:cs typeface="ヒラギノ角ゴ ProN W3" pitchFamily="-65" charset="-128"/>
              <a:sym typeface="Gill Sans" pitchFamily="-65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3554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3365500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7100" y="21463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6513" y="24749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" y="20605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275" y="14097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0" y="1003300"/>
            <a:ext cx="927100" cy="5095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2540" name="Rectangle 11"/>
          <p:cNvSpPr>
            <a:spLocks/>
          </p:cNvSpPr>
          <p:nvPr/>
        </p:nvSpPr>
        <p:spPr bwMode="auto">
          <a:xfrm>
            <a:off x="738188" y="1409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2541" name="Rectangle 12"/>
          <p:cNvSpPr>
            <a:spLocks/>
          </p:cNvSpPr>
          <p:nvPr/>
        </p:nvSpPr>
        <p:spPr bwMode="auto">
          <a:xfrm>
            <a:off x="939800" y="20701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2542" name="Rectangle 13"/>
          <p:cNvSpPr>
            <a:spLocks/>
          </p:cNvSpPr>
          <p:nvPr/>
        </p:nvSpPr>
        <p:spPr bwMode="auto">
          <a:xfrm>
            <a:off x="1685925" y="24638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2543" name="Rectangle 14"/>
          <p:cNvSpPr>
            <a:spLocks/>
          </p:cNvSpPr>
          <p:nvPr/>
        </p:nvSpPr>
        <p:spPr bwMode="auto">
          <a:xfrm rot="350088">
            <a:off x="25574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2544" name="Rectangle 15"/>
          <p:cNvSpPr>
            <a:spLocks/>
          </p:cNvSpPr>
          <p:nvPr/>
        </p:nvSpPr>
        <p:spPr bwMode="auto">
          <a:xfrm>
            <a:off x="1219200" y="10160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2545" name="Rectangle 16"/>
          <p:cNvSpPr>
            <a:spLocks/>
          </p:cNvSpPr>
          <p:nvPr/>
        </p:nvSpPr>
        <p:spPr bwMode="auto">
          <a:xfrm>
            <a:off x="63500" y="4254500"/>
            <a:ext cx="33591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TIME PERIOD:</a:t>
            </a:r>
          </a:p>
        </p:txBody>
      </p:sp>
      <p:sp>
        <p:nvSpPr>
          <p:cNvPr id="22546" name="Rectangle 17"/>
          <p:cNvSpPr>
            <a:spLocks/>
          </p:cNvSpPr>
          <p:nvPr/>
        </p:nvSpPr>
        <p:spPr bwMode="auto">
          <a:xfrm>
            <a:off x="1524000" y="3467100"/>
            <a:ext cx="381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3554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" y="3365500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7100" y="21463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513" y="2474913"/>
            <a:ext cx="927100" cy="5111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" y="20605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275" y="1409700"/>
            <a:ext cx="922338" cy="508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9500" y="1003300"/>
            <a:ext cx="927100" cy="50958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774700"/>
            <a:ext cx="576262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2540" name="Rectangle 11"/>
          <p:cNvSpPr>
            <a:spLocks/>
          </p:cNvSpPr>
          <p:nvPr/>
        </p:nvSpPr>
        <p:spPr bwMode="auto">
          <a:xfrm>
            <a:off x="738188" y="1409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22541" name="Rectangle 12"/>
          <p:cNvSpPr>
            <a:spLocks/>
          </p:cNvSpPr>
          <p:nvPr/>
        </p:nvSpPr>
        <p:spPr bwMode="auto">
          <a:xfrm>
            <a:off x="939800" y="20701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2542" name="Rectangle 13"/>
          <p:cNvSpPr>
            <a:spLocks/>
          </p:cNvSpPr>
          <p:nvPr/>
        </p:nvSpPr>
        <p:spPr bwMode="auto">
          <a:xfrm>
            <a:off x="1685925" y="24638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22543" name="Rectangle 14"/>
          <p:cNvSpPr>
            <a:spLocks/>
          </p:cNvSpPr>
          <p:nvPr/>
        </p:nvSpPr>
        <p:spPr bwMode="auto">
          <a:xfrm rot="350088">
            <a:off x="25574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22544" name="Rectangle 15"/>
          <p:cNvSpPr>
            <a:spLocks/>
          </p:cNvSpPr>
          <p:nvPr/>
        </p:nvSpPr>
        <p:spPr bwMode="auto">
          <a:xfrm>
            <a:off x="1219200" y="1016000"/>
            <a:ext cx="647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2545" name="Rectangle 16"/>
          <p:cNvSpPr>
            <a:spLocks/>
          </p:cNvSpPr>
          <p:nvPr/>
        </p:nvSpPr>
        <p:spPr bwMode="auto">
          <a:xfrm>
            <a:off x="63500" y="4254500"/>
            <a:ext cx="33591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800">
                <a:latin typeface="Arial" charset="0"/>
                <a:cs typeface="Arial" charset="0"/>
                <a:sym typeface="Arial" charset="0"/>
              </a:rPr>
              <a:t>TIME PERIOD:</a:t>
            </a:r>
          </a:p>
        </p:txBody>
      </p:sp>
      <p:sp>
        <p:nvSpPr>
          <p:cNvPr id="22546" name="Rectangle 17"/>
          <p:cNvSpPr>
            <a:spLocks/>
          </p:cNvSpPr>
          <p:nvPr/>
        </p:nvSpPr>
        <p:spPr bwMode="auto">
          <a:xfrm>
            <a:off x="1524000" y="3467100"/>
            <a:ext cx="381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1828800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May 22, 1964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Did the Great Society have more positive effects on American Society?</a:t>
            </a:r>
          </a:p>
          <a:p>
            <a:pPr lvl="1"/>
            <a:r>
              <a:rPr lang="en-US" dirty="0" smtClean="0"/>
              <a:t>Was it a success?</a:t>
            </a:r>
          </a:p>
          <a:p>
            <a:r>
              <a:rPr lang="en-US" dirty="0" smtClean="0"/>
              <a:t>Did the War on Poverty have more positive effects on American Society?</a:t>
            </a:r>
          </a:p>
          <a:p>
            <a:pPr lvl="1"/>
            <a:r>
              <a:rPr lang="en-US" dirty="0" smtClean="0"/>
              <a:t>Was it a success?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388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 Great Society have more negative effects on American Society?</a:t>
            </a:r>
          </a:p>
          <a:p>
            <a:pPr lvl="1"/>
            <a:r>
              <a:rPr lang="en-US" dirty="0" smtClean="0"/>
              <a:t>Was it a failure?</a:t>
            </a:r>
          </a:p>
          <a:p>
            <a:r>
              <a:rPr lang="en-US" dirty="0" smtClean="0"/>
              <a:t>Did the War on Poverty have more negative  effects on American Society?</a:t>
            </a:r>
          </a:p>
          <a:p>
            <a:pPr lvl="1"/>
            <a:r>
              <a:rPr lang="en-US" dirty="0" smtClean="0"/>
              <a:t>Was it a failure?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Critical Thinking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We have spent over $17 trillion dollars on the War on Poverty?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What is a Trillion?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$17,000,000,000,000.00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If you opened a Hoagie shop in Bethlehem on the day Jesus was born-- December 25, 0001 A.D. and lost $1 million a day ($365,250,000.00 per year) for 2013 years, on 12/25/2013 you still would have not lost $1 trillion.</a:t>
            </a:r>
          </a:p>
          <a:p>
            <a:pPr eaLnBrk="1" hangingPunct="1"/>
            <a:r>
              <a:rPr lang="en-US" dirty="0" smtClean="0"/>
              <a:t>You would have only lost:</a:t>
            </a:r>
          </a:p>
          <a:p>
            <a:pPr lvl="1"/>
            <a:r>
              <a:rPr lang="en-US" dirty="0" smtClean="0"/>
              <a:t>$735,248,250,000.00</a:t>
            </a:r>
          </a:p>
          <a:p>
            <a:r>
              <a:rPr lang="en-US" dirty="0" smtClean="0"/>
              <a:t>You’ll have lost $1,000,000,000,000.00 on </a:t>
            </a:r>
          </a:p>
          <a:p>
            <a:pPr>
              <a:buNone/>
            </a:pPr>
            <a:r>
              <a:rPr lang="en-US" dirty="0" smtClean="0"/>
              <a:t>	December 24, </a:t>
            </a:r>
            <a:r>
              <a:rPr lang="en-US" b="1" dirty="0" smtClean="0">
                <a:solidFill>
                  <a:srgbClr val="FF0000"/>
                </a:solidFill>
              </a:rPr>
              <a:t>2727</a:t>
            </a:r>
            <a:r>
              <a:rPr lang="en-US" b="1" dirty="0" smtClean="0"/>
              <a:t>-	724 years from 12/25/13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 Trillion?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 rot="18218790">
            <a:off x="1268018" y="2648310"/>
            <a:ext cx="6223388" cy="1470025"/>
          </a:xfrm>
        </p:spPr>
        <p:txBody>
          <a:bodyPr/>
          <a:lstStyle/>
          <a:p>
            <a:r>
              <a:rPr lang="en-US" dirty="0" smtClean="0"/>
              <a:t>A.R.T.I.S.T.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 rot="18311102">
            <a:off x="3186112" y="3646488"/>
            <a:ext cx="5503863" cy="9540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American Institute for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 Education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>
                <a:solidFill>
                  <a:schemeClr val="accent1">
                    <a:tint val="20000"/>
                  </a:schemeClr>
                </a:solidFill>
              </a:rPr>
              <a:t>Copyright 2013 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That same year, the Crusaders under Princess Lucia were driven from Tripoli, northern Lebanon by the </a:t>
            </a:r>
            <a:r>
              <a:rPr lang="en-US" dirty="0" err="1" smtClean="0"/>
              <a:t>Mameluks</a:t>
            </a:r>
            <a:r>
              <a:rPr lang="en-US" dirty="0" smtClean="0"/>
              <a:t>,  after ruling for 180 years.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That was a LONG time ago!!!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2825" y="4772216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724 years ago was 1289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4" name="Picture 2" descr="File:Lucia of Tripo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962400" cy="4953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481328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After spending $17 trillion</a:t>
            </a:r>
          </a:p>
          <a:p>
            <a:pPr lvl="1"/>
            <a:r>
              <a:rPr lang="en-US" dirty="0" smtClean="0"/>
              <a:t>$17,000,000,000,000.00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Poverty rate: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1965:	14%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2012	16%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War on Poverty??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7042" name="Picture 2" descr="http://thephilter.com/wp-content/uploads/2010/07/French_surrend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962400" cy="453390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Are cities better off?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Johnson Administration treated urban poverty as a racial problem and as a justice problem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Compare:</a:t>
            </a:r>
          </a:p>
          <a:p>
            <a:pPr algn="ctr">
              <a:buNone/>
            </a:pPr>
            <a:r>
              <a:rPr lang="en-US" b="1" dirty="0" smtClean="0"/>
              <a:t> Camden 1965 with Camden 2013</a:t>
            </a:r>
          </a:p>
          <a:p>
            <a:pPr algn="ctr">
              <a:buNone/>
            </a:pPr>
            <a:r>
              <a:rPr lang="en-US" b="1" dirty="0" smtClean="0"/>
              <a:t>Detroit 1965 with Detroit 2013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Inner-cities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housing discrimination and education discrimination had created ghettos, ending discrimination, along with affirmative  action (Nixon) and massive infusion of money would solve the problems.</a:t>
            </a:r>
          </a:p>
          <a:p>
            <a:endParaRPr lang="en-US" dirty="0" smtClean="0"/>
          </a:p>
          <a:p>
            <a:r>
              <a:rPr lang="en-US" dirty="0" smtClean="0"/>
              <a:t>However, African Americans had already been moving into the middle class, as earlier and contemporary immigrants had.  Blacks continued to move upward.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1968 Housing Act </a:t>
            </a:r>
            <a:r>
              <a:rPr lang="en-US" dirty="0" smtClean="0"/>
              <a:t>provided homes for 7 million families.</a:t>
            </a:r>
          </a:p>
          <a:p>
            <a:r>
              <a:rPr lang="en-US" dirty="0" smtClean="0"/>
              <a:t>The Great Society created </a:t>
            </a:r>
            <a:r>
              <a:rPr lang="en-US" b="1" dirty="0" err="1" smtClean="0"/>
              <a:t>Ginnie</a:t>
            </a:r>
            <a:r>
              <a:rPr lang="en-US" b="1" dirty="0" smtClean="0"/>
              <a:t> Mae </a:t>
            </a:r>
            <a:r>
              <a:rPr lang="en-US" dirty="0" smtClean="0"/>
              <a:t>to provide over $1 billion to supply affordable mortgages.</a:t>
            </a:r>
          </a:p>
          <a:p>
            <a:r>
              <a:rPr lang="en-US" b="1" dirty="0" smtClean="0"/>
              <a:t>1968 Fannie Mae separated from the FHA,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a</a:t>
            </a:r>
            <a:r>
              <a:rPr lang="en-US" dirty="0" smtClean="0"/>
              <a:t>nd became a Government Sponsored Enterprise (GSE). This allowed Johnson to cover budget deficits from his "Great Society" policies. 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2011, the U.S. government had invested over $130 billion to bail out Freddie and Fannie.</a:t>
            </a:r>
          </a:p>
          <a:p>
            <a:r>
              <a:rPr lang="en-US" dirty="0" smtClean="0"/>
              <a:t>U.S. taxpayers are on the hook for nearly $7 trillion worth of debt and guarantees?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pic>
        <p:nvPicPr>
          <p:cNvPr id="3074" name="Picture 2" descr="http://www.laprogressive.com/wp-content/uploads/2008/07/fannie-ma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1295400"/>
            <a:ext cx="4114800" cy="4724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higher drug addictions</a:t>
            </a:r>
          </a:p>
          <a:p>
            <a:r>
              <a:rPr lang="en-US" dirty="0" smtClean="0"/>
              <a:t>Family Breakdown</a:t>
            </a:r>
          </a:p>
          <a:p>
            <a:r>
              <a:rPr lang="en-US" dirty="0" smtClean="0"/>
              <a:t>Social Breakdown</a:t>
            </a:r>
          </a:p>
          <a:p>
            <a:r>
              <a:rPr lang="en-US" dirty="0" smtClean="0"/>
              <a:t>Much higher incarceration rate</a:t>
            </a:r>
          </a:p>
          <a:p>
            <a:r>
              <a:rPr lang="en-US" dirty="0" smtClean="0"/>
              <a:t>Very high abortion rates</a:t>
            </a:r>
          </a:p>
          <a:p>
            <a:pPr lvl="1"/>
            <a:r>
              <a:rPr lang="en-US" dirty="0" smtClean="0"/>
              <a:t>40% of all pregnancies in NYC</a:t>
            </a:r>
          </a:p>
          <a:p>
            <a:pPr lvl="1"/>
            <a:r>
              <a:rPr lang="en-US" dirty="0" smtClean="0"/>
              <a:t>African-Americans have a 3X higher abortion rate than whites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Inner-city life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60% of African American children grew up in fatherless homes.</a:t>
            </a:r>
          </a:p>
          <a:p>
            <a:r>
              <a:rPr lang="en-US" dirty="0" smtClean="0"/>
              <a:t>Nearly 1 million African American men are in jail. </a:t>
            </a:r>
          </a:p>
          <a:p>
            <a:r>
              <a:rPr lang="en-US" dirty="0" smtClean="0"/>
              <a:t>80% of all urban African American babies are born to unwed mothers.</a:t>
            </a:r>
          </a:p>
          <a:p>
            <a:r>
              <a:rPr lang="en-US" dirty="0" smtClean="0"/>
              <a:t>360,000 African American babies are aborted each year.   3X the rate of white babies.</a:t>
            </a:r>
          </a:p>
          <a:p>
            <a:r>
              <a:rPr lang="en-US" dirty="0" smtClean="0"/>
              <a:t>12% of the population 30% of all abortions.</a:t>
            </a:r>
          </a:p>
          <a:p>
            <a:r>
              <a:rPr lang="en-US" dirty="0" smtClean="0"/>
              <a:t>50% of all new AIDs cases</a:t>
            </a:r>
          </a:p>
          <a:p>
            <a:r>
              <a:rPr lang="en-US" dirty="0" smtClean="0"/>
              <a:t>50% of African American men are either not working or are in jail.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   Today!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Whites (30-49 y. o.) on Assistance are Seeing Similar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Upper middle class (top 20%)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Working Class (bottom 30%)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4724400" cy="39417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1960-  	94% married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2008- 	83% married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1970-1% 	single mothers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2008- 6% single mothers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</a:rPr>
              <a:t>1968-3% out of workforce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50"/>
                </a:solidFill>
              </a:rPr>
              <a:t>2008-3% out of workforce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1960-&gt;1% Divorced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2010-&gt; 5% Divorced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1970- 70% happy marriage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2010- 65% happy marriage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444294"/>
            <a:ext cx="4876799" cy="394176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1960-	84% married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2008-	48% married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1970-6% single mothers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2008-44% single mothers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1968-3% out of workforce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2008-12% out of workforc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1960- 5%  Divorced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2010- 35% Divorced</a:t>
            </a:r>
          </a:p>
          <a:p>
            <a:r>
              <a:rPr lang="en-US" dirty="0" smtClean="0"/>
              <a:t>1970- 58% happy marriage</a:t>
            </a:r>
          </a:p>
          <a:p>
            <a:r>
              <a:rPr lang="en-US" b="1" dirty="0" smtClean="0"/>
              <a:t>2010- 24% happy marriage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&amp; Crime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Belmont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Fishtown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/>
              <a:t>1976- 29% secular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1976- 71% practicing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2008- 40% secular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2008- 60% practicing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Crime rate remained the same from 1960 to 2010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1976- 38% secular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1976- 62% practicing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2008- 59% secular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2008- 41% practicing</a:t>
            </a:r>
          </a:p>
          <a:p>
            <a:pPr>
              <a:lnSpc>
                <a:spcPct val="110000"/>
              </a:lnSpc>
              <a:buNone/>
            </a:pPr>
            <a:endParaRPr lang="en-US" b="1" dirty="0" smtClean="0"/>
          </a:p>
          <a:p>
            <a:pPr>
              <a:lnSpc>
                <a:spcPct val="110000"/>
              </a:lnSpc>
              <a:buNone/>
            </a:pPr>
            <a:r>
              <a:rPr lang="en-US" b="1" dirty="0" smtClean="0"/>
              <a:t>Crime rate rose 6X from 1960 to 1995.</a:t>
            </a:r>
          </a:p>
          <a:p>
            <a:pPr>
              <a:lnSpc>
                <a:spcPct val="110000"/>
              </a:lnSpc>
              <a:buNone/>
            </a:pPr>
            <a:r>
              <a:rPr lang="en-US" b="1" dirty="0" smtClean="0"/>
              <a:t>Even though overall crime rate diminished, it is still 4.7 higher than 1960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386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9900" y="2144713"/>
            <a:ext cx="3128963" cy="230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4405313"/>
            <a:ext cx="1524000" cy="8397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406900"/>
            <a:ext cx="1524000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3413" y="4418013"/>
            <a:ext cx="14541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6100" y="4460875"/>
            <a:ext cx="1314450" cy="7239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6075" y="4419600"/>
            <a:ext cx="14541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" y="4419600"/>
            <a:ext cx="1524000" cy="838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5371" name="Rectangle 10"/>
          <p:cNvSpPr>
            <a:spLocks/>
          </p:cNvSpPr>
          <p:nvPr/>
        </p:nvSpPr>
        <p:spPr bwMode="auto">
          <a:xfrm>
            <a:off x="2116138" y="4419600"/>
            <a:ext cx="419100" cy="8159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solidFill>
                  <a:schemeClr val="tx2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5372" name="Rectangle 11"/>
          <p:cNvSpPr>
            <a:spLocks/>
          </p:cNvSpPr>
          <p:nvPr/>
        </p:nvSpPr>
        <p:spPr bwMode="auto">
          <a:xfrm>
            <a:off x="3441700" y="4419600"/>
            <a:ext cx="4826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5373" name="Rectangle 12"/>
          <p:cNvSpPr>
            <a:spLocks/>
          </p:cNvSpPr>
          <p:nvPr/>
        </p:nvSpPr>
        <p:spPr bwMode="auto">
          <a:xfrm>
            <a:off x="5043488" y="4419600"/>
            <a:ext cx="24765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5374" name="Rectangle 13"/>
          <p:cNvSpPr>
            <a:spLocks/>
          </p:cNvSpPr>
          <p:nvPr/>
        </p:nvSpPr>
        <p:spPr bwMode="auto">
          <a:xfrm>
            <a:off x="533400" y="4419600"/>
            <a:ext cx="6477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5375" name="Rectangle 14"/>
          <p:cNvSpPr>
            <a:spLocks/>
          </p:cNvSpPr>
          <p:nvPr/>
        </p:nvSpPr>
        <p:spPr bwMode="auto">
          <a:xfrm>
            <a:off x="8216900" y="4419600"/>
            <a:ext cx="381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5376" name="Rectangle 15"/>
          <p:cNvSpPr>
            <a:spLocks/>
          </p:cNvSpPr>
          <p:nvPr/>
        </p:nvSpPr>
        <p:spPr bwMode="auto">
          <a:xfrm>
            <a:off x="6515100" y="4419600"/>
            <a:ext cx="404813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4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5377" name="Rectangle 16"/>
          <p:cNvSpPr>
            <a:spLocks/>
          </p:cNvSpPr>
          <p:nvPr/>
        </p:nvSpPr>
        <p:spPr bwMode="auto">
          <a:xfrm>
            <a:off x="1790700" y="381000"/>
            <a:ext cx="55626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7200">
                <a:latin typeface="Arial" charset="0"/>
                <a:cs typeface="Arial" charset="0"/>
                <a:sym typeface="Arial" charset="0"/>
              </a:rPr>
              <a:t>BECOME</a:t>
            </a:r>
            <a:r>
              <a:rPr lang="en-US" sz="7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7200">
                <a:latin typeface="Arial" charset="0"/>
                <a:cs typeface="Arial" charset="0"/>
                <a:sym typeface="Arial" charset="0"/>
              </a:rPr>
              <a:t>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HEAD START?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94210" name="Picture 2" descr="http://www.kibois.org/Images/Head%20Start/Head%20star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551" b="11551"/>
          <a:stretch>
            <a:fillRect/>
          </a:stretch>
        </p:blipFill>
        <p:spPr bwMode="auto">
          <a:xfrm>
            <a:off x="533400" y="838200"/>
            <a:ext cx="7924800" cy="3810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$7.3 Billion per year</a:t>
            </a:r>
          </a:p>
          <a:p>
            <a:r>
              <a:rPr lang="en-US" dirty="0" smtClean="0"/>
              <a:t>2010 Health &amp; Human Service Study reported mild positive effects during the first year.  It had 0 effects on students by first grade.</a:t>
            </a:r>
          </a:p>
          <a:p>
            <a:r>
              <a:rPr lang="en-US" dirty="0" smtClean="0"/>
              <a:t>It costs more than the space program</a:t>
            </a:r>
          </a:p>
          <a:p>
            <a:r>
              <a:rPr lang="en-US" dirty="0" smtClean="0"/>
              <a:t>$170 billion verses $145 billion for NASA.</a:t>
            </a:r>
          </a:p>
          <a:p>
            <a:r>
              <a:rPr lang="en-US" dirty="0" smtClean="0"/>
              <a:t>Now unofficially called a “jobs” program.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Head Start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STAMPS</a:t>
            </a:r>
            <a:endParaRPr lang="en-US" dirty="0"/>
          </a:p>
        </p:txBody>
      </p:sp>
      <p:pic>
        <p:nvPicPr>
          <p:cNvPr id="103426" name="Picture 2" descr="http://cdn.breitbart.com/mediaserver/Breitbart/Big-Government/2012/06/22/food%20stam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8001000" cy="5334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Supplemental Nutrition Assistance Program</a:t>
            </a:r>
          </a:p>
          <a:p>
            <a:r>
              <a:rPr lang="en-US" dirty="0" smtClean="0"/>
              <a:t>19.9 million (26.9%) of all Americans under 18 received aid from SNAP.</a:t>
            </a:r>
          </a:p>
          <a:p>
            <a:r>
              <a:rPr lang="en-US" dirty="0" smtClean="0"/>
              <a:t>45% of all SNAP recipients are under 18.</a:t>
            </a:r>
          </a:p>
          <a:p>
            <a:endParaRPr lang="en-US" dirty="0" smtClean="0"/>
          </a:p>
          <a:p>
            <a:r>
              <a:rPr lang="en-US" dirty="0" smtClean="0"/>
              <a:t>From 2003 it rose from 26.5 million people to 47.5 million today.</a:t>
            </a:r>
          </a:p>
          <a:p>
            <a:r>
              <a:rPr lang="en-US" dirty="0" smtClean="0"/>
              <a:t>Media campaign</a:t>
            </a:r>
          </a:p>
          <a:p>
            <a:r>
              <a:rPr lang="en-US" dirty="0" smtClean="0"/>
              <a:t>WIC-   calls to recruit</a:t>
            </a:r>
          </a:p>
          <a:p>
            <a:pPr lvl="1"/>
            <a:r>
              <a:rPr lang="en-US" dirty="0" smtClean="0"/>
              <a:t>Drives up baby formula costs.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Stamps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</a:t>
            </a:r>
            <a:endParaRPr lang="en-US" dirty="0"/>
          </a:p>
        </p:txBody>
      </p:sp>
      <p:pic>
        <p:nvPicPr>
          <p:cNvPr id="104450" name="Picture 2" descr="http://www.kimtracyprince.com/wp-content/uploads/2011/09/golden-dome-2003-e13170613287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229600" cy="5200651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Education-- Tuition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PRIVATE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/>
              <a:t>PUBLIC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1973—	$9, 876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1987—	$12,800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2009—	$25,143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College costs increased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439%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1973—	$2,175</a:t>
            </a:r>
          </a:p>
          <a:p>
            <a:r>
              <a:rPr lang="en-US" dirty="0" smtClean="0"/>
              <a:t>1987—	$2,700</a:t>
            </a:r>
          </a:p>
          <a:p>
            <a:r>
              <a:rPr lang="en-US" dirty="0" smtClean="0"/>
              <a:t>2009—	$6,585</a:t>
            </a:r>
          </a:p>
          <a:p>
            <a:endParaRPr lang="en-US" dirty="0" smtClean="0"/>
          </a:p>
          <a:p>
            <a:r>
              <a:rPr lang="en-US" dirty="0" smtClean="0"/>
              <a:t>Inflation rose 147%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Medical Costs: </a:t>
            </a:r>
            <a:br>
              <a:rPr lang="en-US" dirty="0" smtClean="0"/>
            </a:br>
            <a:r>
              <a:rPr lang="en-US" dirty="0" smtClean="0"/>
              <a:t>Medicare &amp; Medicaid</a:t>
            </a:r>
            <a:endParaRPr lang="en-US" dirty="0"/>
          </a:p>
        </p:txBody>
      </p:sp>
      <p:pic>
        <p:nvPicPr>
          <p:cNvPr id="107522" name="Picture 2" descr="http://www.dvrbs.com/postcards/camdenpostcards/Postcard379-Lourdes-50s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382000" cy="433387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We will owe:</a:t>
            </a:r>
          </a:p>
          <a:p>
            <a:endParaRPr lang="en-US" dirty="0" smtClean="0"/>
          </a:p>
          <a:p>
            <a:r>
              <a:rPr lang="en-US" dirty="0" smtClean="0"/>
              <a:t>$100 Trillion</a:t>
            </a:r>
          </a:p>
          <a:p>
            <a:r>
              <a:rPr lang="en-US" dirty="0" smtClean="0"/>
              <a:t>$100,000,000,000,000.00</a:t>
            </a:r>
          </a:p>
          <a:p>
            <a:endParaRPr lang="en-US" dirty="0" smtClean="0"/>
          </a:p>
          <a:p>
            <a:r>
              <a:rPr lang="en-US" dirty="0" smtClean="0"/>
              <a:t>69% 	Medicaid</a:t>
            </a:r>
          </a:p>
          <a:p>
            <a:r>
              <a:rPr lang="en-US" dirty="0" smtClean="0"/>
              <a:t>17%	Drugs</a:t>
            </a:r>
          </a:p>
          <a:p>
            <a:r>
              <a:rPr lang="en-US" dirty="0" smtClean="0"/>
              <a:t>12% 	Social Security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Unfunded Liabilities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2013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81328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</a:t>
            </a:r>
          </a:p>
          <a:p>
            <a:r>
              <a:rPr lang="en-US" dirty="0" smtClean="0"/>
              <a:t>Hospital</a:t>
            </a:r>
          </a:p>
          <a:p>
            <a:r>
              <a:rPr lang="en-US" dirty="0" smtClean="0"/>
              <a:t>Doctors</a:t>
            </a:r>
          </a:p>
          <a:p>
            <a:r>
              <a:rPr lang="en-US" dirty="0" smtClean="0"/>
              <a:t>Insurance Companies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400" b="1" dirty="0" smtClean="0"/>
              <a:t>WHO DECIDES</a:t>
            </a:r>
          </a:p>
          <a:p>
            <a:pPr algn="ctr">
              <a:buNone/>
            </a:pPr>
            <a:r>
              <a:rPr lang="en-US" sz="5400" b="1" dirty="0" smtClean="0"/>
              <a:t>COSTS???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% of GNP</a:t>
            </a:r>
          </a:p>
          <a:p>
            <a:r>
              <a:rPr lang="en-US" dirty="0" smtClean="0"/>
              <a:t>1950	4%</a:t>
            </a:r>
          </a:p>
          <a:p>
            <a:r>
              <a:rPr lang="en-US" dirty="0" smtClean="0"/>
              <a:t>1965	6%</a:t>
            </a:r>
          </a:p>
          <a:p>
            <a:r>
              <a:rPr lang="en-US" dirty="0" smtClean="0"/>
              <a:t>1990	12%</a:t>
            </a:r>
          </a:p>
          <a:p>
            <a:r>
              <a:rPr lang="en-US" dirty="0" smtClean="0"/>
              <a:t>2010	17.3%</a:t>
            </a:r>
          </a:p>
          <a:p>
            <a:r>
              <a:rPr lang="en-US" dirty="0" smtClean="0"/>
              <a:t>2012	18%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Patients are NOT Involved in Decisions &amp; Costs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9713" y="1143000"/>
            <a:ext cx="1754187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3700" y="1143000"/>
            <a:ext cx="1752600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9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9700" y="2271713"/>
            <a:ext cx="3128963" cy="230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7200" y="4737100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5500" y="4737100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8213" y="776288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900" y="815975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11275" y="4737100"/>
            <a:ext cx="1754188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65500" y="812800"/>
            <a:ext cx="1752600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23565" name="Rectangle 12"/>
          <p:cNvSpPr>
            <a:spLocks/>
          </p:cNvSpPr>
          <p:nvPr/>
        </p:nvSpPr>
        <p:spPr bwMode="auto">
          <a:xfrm>
            <a:off x="609600" y="774700"/>
            <a:ext cx="571500" cy="1041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64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23566" name="Rectangle 13"/>
          <p:cNvSpPr>
            <a:spLocks/>
          </p:cNvSpPr>
          <p:nvPr/>
        </p:nvSpPr>
        <p:spPr bwMode="auto">
          <a:xfrm>
            <a:off x="3881438" y="736600"/>
            <a:ext cx="706437" cy="1041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64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23567" name="Rectangle 14"/>
          <p:cNvSpPr>
            <a:spLocks/>
          </p:cNvSpPr>
          <p:nvPr/>
        </p:nvSpPr>
        <p:spPr bwMode="auto">
          <a:xfrm>
            <a:off x="2324100" y="1104900"/>
            <a:ext cx="53975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400">
                <a:latin typeface="Helvetica Neue Bold Condensed" pitchFamily="-111" charset="0"/>
                <a:sym typeface="Helvetica Neue Bold Condensed" pitchFamily="-111" charset="0"/>
              </a:rPr>
              <a:t>H</a:t>
            </a:r>
          </a:p>
        </p:txBody>
      </p:sp>
      <p:sp>
        <p:nvSpPr>
          <p:cNvPr id="23568" name="Rectangle 15"/>
          <p:cNvSpPr>
            <a:spLocks/>
          </p:cNvSpPr>
          <p:nvPr/>
        </p:nvSpPr>
        <p:spPr bwMode="auto">
          <a:xfrm>
            <a:off x="5918200" y="1104900"/>
            <a:ext cx="554038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400">
                <a:latin typeface="Helvetica Neue Bold Condensed" pitchFamily="-111" charset="0"/>
                <a:sym typeface="Helvetica Neue Bold Condensed" pitchFamily="-111" charset="0"/>
              </a:rPr>
              <a:t>N</a:t>
            </a:r>
          </a:p>
        </p:txBody>
      </p:sp>
      <p:sp>
        <p:nvSpPr>
          <p:cNvPr id="23569" name="Rectangle 16"/>
          <p:cNvSpPr>
            <a:spLocks/>
          </p:cNvSpPr>
          <p:nvPr/>
        </p:nvSpPr>
        <p:spPr bwMode="auto">
          <a:xfrm>
            <a:off x="7874000" y="774700"/>
            <a:ext cx="523875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400">
                <a:latin typeface="Helvetica Neue Bold Condensed" pitchFamily="-111" charset="0"/>
                <a:sym typeface="Helvetica Neue Bold Condensed" pitchFamily="-111" charset="0"/>
              </a:rPr>
              <a:t>K</a:t>
            </a:r>
          </a:p>
        </p:txBody>
      </p:sp>
      <p:sp>
        <p:nvSpPr>
          <p:cNvPr id="23570" name="Rectangle 17"/>
          <p:cNvSpPr>
            <a:spLocks/>
          </p:cNvSpPr>
          <p:nvPr/>
        </p:nvSpPr>
        <p:spPr bwMode="auto">
          <a:xfrm>
            <a:off x="1930400" y="4737100"/>
            <a:ext cx="511175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400">
                <a:latin typeface="Helvetica Neue Bold Condensed" pitchFamily="-111" charset="0"/>
                <a:sym typeface="Helvetica Neue Bold Condensed" pitchFamily="-111" charset="0"/>
              </a:rPr>
              <a:t>Y</a:t>
            </a:r>
          </a:p>
        </p:txBody>
      </p:sp>
      <p:sp>
        <p:nvSpPr>
          <p:cNvPr id="23571" name="Rectangle 18"/>
          <p:cNvSpPr>
            <a:spLocks/>
          </p:cNvSpPr>
          <p:nvPr/>
        </p:nvSpPr>
        <p:spPr bwMode="auto">
          <a:xfrm>
            <a:off x="3962400" y="4737100"/>
            <a:ext cx="53975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400">
                <a:latin typeface="Helvetica Neue Bold Condensed" pitchFamily="-111" charset="0"/>
                <a:sym typeface="Helvetica Neue Bold Condensed" pitchFamily="-111" charset="0"/>
              </a:rPr>
              <a:t>O</a:t>
            </a:r>
          </a:p>
        </p:txBody>
      </p:sp>
      <p:sp>
        <p:nvSpPr>
          <p:cNvPr id="23572" name="Rectangle 19"/>
          <p:cNvSpPr>
            <a:spLocks/>
          </p:cNvSpPr>
          <p:nvPr/>
        </p:nvSpPr>
        <p:spPr bwMode="auto">
          <a:xfrm>
            <a:off x="6261100" y="4737100"/>
            <a:ext cx="525463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6400">
                <a:latin typeface="Helvetica Neue Bold Condensed" pitchFamily="-111" charset="0"/>
                <a:sym typeface="Helvetica Neue Bold Condensed" pitchFamily="-111" charset="0"/>
              </a:rPr>
              <a:t>U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9050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4384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5213" y="24368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9335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1813" y="1371600"/>
            <a:ext cx="831850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9906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3810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6396" name="Rectangle 11"/>
          <p:cNvSpPr>
            <a:spLocks/>
          </p:cNvSpPr>
          <p:nvPr/>
        </p:nvSpPr>
        <p:spPr bwMode="auto">
          <a:xfrm>
            <a:off x="1219200" y="914400"/>
            <a:ext cx="5461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6397" name="Rectangle 12"/>
          <p:cNvSpPr>
            <a:spLocks/>
          </p:cNvSpPr>
          <p:nvPr/>
        </p:nvSpPr>
        <p:spPr bwMode="auto">
          <a:xfrm>
            <a:off x="763588" y="13589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6398" name="Rectangle 13"/>
          <p:cNvSpPr>
            <a:spLocks/>
          </p:cNvSpPr>
          <p:nvPr/>
        </p:nvSpPr>
        <p:spPr bwMode="auto">
          <a:xfrm>
            <a:off x="685800" y="19050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6399" name="Rectangle 14"/>
          <p:cNvSpPr>
            <a:spLocks/>
          </p:cNvSpPr>
          <p:nvPr/>
        </p:nvSpPr>
        <p:spPr bwMode="auto">
          <a:xfrm>
            <a:off x="1355725" y="24384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6400" name="Rectangle 15"/>
          <p:cNvSpPr>
            <a:spLocks/>
          </p:cNvSpPr>
          <p:nvPr/>
        </p:nvSpPr>
        <p:spPr bwMode="auto">
          <a:xfrm>
            <a:off x="2328863" y="24257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6401" name="Rectangle 16"/>
          <p:cNvSpPr>
            <a:spLocks/>
          </p:cNvSpPr>
          <p:nvPr/>
        </p:nvSpPr>
        <p:spPr bwMode="auto">
          <a:xfrm>
            <a:off x="2824163" y="19050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6402" name="Text Box 18"/>
          <p:cNvSpPr txBox="1">
            <a:spLocks/>
          </p:cNvSpPr>
          <p:nvPr/>
        </p:nvSpPr>
        <p:spPr bwMode="auto">
          <a:xfrm>
            <a:off x="4313267" y="1995488"/>
            <a:ext cx="3308534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nstantia" pitchFamily="18" charset="0"/>
              </a:rPr>
              <a:t>The Great Society</a:t>
            </a:r>
            <a:endParaRPr lang="en-US" sz="3200" dirty="0">
              <a:latin typeface="Constantia" pitchFamily="18" charset="0"/>
            </a:endParaRPr>
          </a:p>
        </p:txBody>
      </p:sp>
      <p:pic>
        <p:nvPicPr>
          <p:cNvPr id="44034" name="Picture 2" descr="http://cdn.dipity.com/uploads/events/80e62930bf4026ec322618f8369974e5_1M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2590800"/>
            <a:ext cx="1372165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8434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0400" y="24638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4638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3" y="19923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3112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2700" y="1066800"/>
            <a:ext cx="830263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000" y="3276600"/>
            <a:ext cx="1706563" cy="939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9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7420" name="Rectangle 11"/>
          <p:cNvSpPr>
            <a:spLocks/>
          </p:cNvSpPr>
          <p:nvPr/>
        </p:nvSpPr>
        <p:spPr bwMode="auto">
          <a:xfrm>
            <a:off x="1550988" y="1028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7421" name="Rectangle 12"/>
          <p:cNvSpPr>
            <a:spLocks/>
          </p:cNvSpPr>
          <p:nvPr/>
        </p:nvSpPr>
        <p:spPr bwMode="auto">
          <a:xfrm>
            <a:off x="762000" y="12827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7422" name="Rectangle 13"/>
          <p:cNvSpPr>
            <a:spLocks/>
          </p:cNvSpPr>
          <p:nvPr/>
        </p:nvSpPr>
        <p:spPr bwMode="auto">
          <a:xfrm>
            <a:off x="809625" y="19685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7423" name="Rectangle 14"/>
          <p:cNvSpPr>
            <a:spLocks/>
          </p:cNvSpPr>
          <p:nvPr/>
        </p:nvSpPr>
        <p:spPr bwMode="auto">
          <a:xfrm>
            <a:off x="1350963" y="24384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7424" name="Rectangle 15"/>
          <p:cNvSpPr>
            <a:spLocks/>
          </p:cNvSpPr>
          <p:nvPr/>
        </p:nvSpPr>
        <p:spPr bwMode="auto">
          <a:xfrm>
            <a:off x="2316163" y="24384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7425" name="Rectangle 16"/>
          <p:cNvSpPr>
            <a:spLocks/>
          </p:cNvSpPr>
          <p:nvPr/>
        </p:nvSpPr>
        <p:spPr bwMode="auto">
          <a:xfrm>
            <a:off x="1066800" y="3251200"/>
            <a:ext cx="8255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7426" name="Rectangle 17"/>
          <p:cNvSpPr>
            <a:spLocks/>
          </p:cNvSpPr>
          <p:nvPr/>
        </p:nvSpPr>
        <p:spPr bwMode="auto">
          <a:xfrm>
            <a:off x="241300" y="42291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AUTHOR: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8434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0400" y="2463800"/>
            <a:ext cx="900113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463800"/>
            <a:ext cx="823913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3" y="19923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3112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2700" y="1066800"/>
            <a:ext cx="830263" cy="457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000" y="3276600"/>
            <a:ext cx="1706563" cy="939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741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7420" name="Rectangle 11"/>
          <p:cNvSpPr>
            <a:spLocks/>
          </p:cNvSpPr>
          <p:nvPr/>
        </p:nvSpPr>
        <p:spPr bwMode="auto">
          <a:xfrm>
            <a:off x="1550988" y="1028700"/>
            <a:ext cx="287337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7421" name="Rectangle 12"/>
          <p:cNvSpPr>
            <a:spLocks/>
          </p:cNvSpPr>
          <p:nvPr/>
        </p:nvSpPr>
        <p:spPr bwMode="auto">
          <a:xfrm>
            <a:off x="762000" y="12827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7422" name="Rectangle 13"/>
          <p:cNvSpPr>
            <a:spLocks/>
          </p:cNvSpPr>
          <p:nvPr/>
        </p:nvSpPr>
        <p:spPr bwMode="auto">
          <a:xfrm>
            <a:off x="809625" y="19685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7423" name="Rectangle 14"/>
          <p:cNvSpPr>
            <a:spLocks/>
          </p:cNvSpPr>
          <p:nvPr/>
        </p:nvSpPr>
        <p:spPr bwMode="auto">
          <a:xfrm>
            <a:off x="1350963" y="24384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7424" name="Rectangle 15"/>
          <p:cNvSpPr>
            <a:spLocks/>
          </p:cNvSpPr>
          <p:nvPr/>
        </p:nvSpPr>
        <p:spPr bwMode="auto">
          <a:xfrm>
            <a:off x="2316163" y="24384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7425" name="Rectangle 16"/>
          <p:cNvSpPr>
            <a:spLocks/>
          </p:cNvSpPr>
          <p:nvPr/>
        </p:nvSpPr>
        <p:spPr bwMode="auto">
          <a:xfrm>
            <a:off x="1066800" y="3251200"/>
            <a:ext cx="825500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4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7426" name="Rectangle 17"/>
          <p:cNvSpPr>
            <a:spLocks/>
          </p:cNvSpPr>
          <p:nvPr/>
        </p:nvSpPr>
        <p:spPr bwMode="auto">
          <a:xfrm>
            <a:off x="241300" y="42291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AUTHOR: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7000" y="3946001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Lyndon B. Johnson</a:t>
            </a:r>
          </a:p>
          <a:p>
            <a:r>
              <a:rPr lang="en-US" sz="2000" dirty="0" smtClean="0"/>
              <a:t>President of the U.S.</a:t>
            </a:r>
            <a:endParaRPr lang="en-US" sz="2000" dirty="0"/>
          </a:p>
        </p:txBody>
      </p:sp>
      <p:pic>
        <p:nvPicPr>
          <p:cNvPr id="39938" name="Picture 2" descr="https://encrypted-tbn1.gstatic.com/images?q=tbn:ANd9GcSBOUjfjcE0F7Y60AcpCYboE9MkptkNmfpbkrXjaQW_JO6Ure6ra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676400"/>
            <a:ext cx="1676400" cy="2228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9213" y="24638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613" y="21590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3" y="13954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7600" y="993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113" y="3340100"/>
            <a:ext cx="1754187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0600" y="1917700"/>
            <a:ext cx="1106488" cy="609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2650" y="7747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444" name="Rectangle 11"/>
          <p:cNvSpPr>
            <a:spLocks/>
          </p:cNvSpPr>
          <p:nvPr/>
        </p:nvSpPr>
        <p:spPr bwMode="auto">
          <a:xfrm rot="36508">
            <a:off x="1428750" y="3414713"/>
            <a:ext cx="428625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8445" name="Rectangle 12"/>
          <p:cNvSpPr>
            <a:spLocks/>
          </p:cNvSpPr>
          <p:nvPr/>
        </p:nvSpPr>
        <p:spPr bwMode="auto">
          <a:xfrm>
            <a:off x="1409700" y="9906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771525" y="1358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8447" name="Rectangle 14"/>
          <p:cNvSpPr>
            <a:spLocks/>
          </p:cNvSpPr>
          <p:nvPr/>
        </p:nvSpPr>
        <p:spPr bwMode="auto">
          <a:xfrm>
            <a:off x="8302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8448" name="Rectangle 15"/>
          <p:cNvSpPr>
            <a:spLocks/>
          </p:cNvSpPr>
          <p:nvPr/>
        </p:nvSpPr>
        <p:spPr bwMode="auto">
          <a:xfrm>
            <a:off x="1655763" y="24511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9" name="Rectangle 16"/>
          <p:cNvSpPr>
            <a:spLocks/>
          </p:cNvSpPr>
          <p:nvPr/>
        </p:nvSpPr>
        <p:spPr bwMode="auto">
          <a:xfrm>
            <a:off x="2438400" y="19939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8450" name="Rectangle 17"/>
          <p:cNvSpPr>
            <a:spLocks/>
          </p:cNvSpPr>
          <p:nvPr/>
        </p:nvSpPr>
        <p:spPr bwMode="auto">
          <a:xfrm>
            <a:off x="279400" y="43307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REASON: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eeform 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21600"/>
              <a:gd name="T1" fmla="*/ 17299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17299 h 21600"/>
              <a:gd name="T10" fmla="*/ 0 w 21600"/>
              <a:gd name="T11" fmla="*/ 172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  <a:moveTo>
                  <a:pt x="0" y="17299"/>
                </a:moveTo>
              </a:path>
            </a:pathLst>
          </a:custGeom>
          <a:solidFill>
            <a:schemeClr val="accent1">
              <a:alpha val="44705"/>
            </a:schemeClr>
          </a:solidFill>
          <a:ln w="9525">
            <a:noFill/>
            <a:round/>
            <a:headEnd/>
            <a:tailEnd/>
          </a:ln>
          <a:effectLst>
            <a:outerShdw dist="44449" dir="162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458" name="Freeform 2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19857 w 19857"/>
              <a:gd name="T1" fmla="*/ 45 h 21600"/>
              <a:gd name="T2" fmla="*/ 19857 w 19857"/>
              <a:gd name="T3" fmla="*/ 21600 h 21600"/>
              <a:gd name="T4" fmla="*/ 2116 w 19857"/>
              <a:gd name="T5" fmla="*/ 21590 h 21600"/>
              <a:gd name="T6" fmla="*/ 0 w 19857"/>
              <a:gd name="T7" fmla="*/ 0 h 21600"/>
              <a:gd name="T8" fmla="*/ 19857 w 19857"/>
              <a:gd name="T9" fmla="*/ 45 h 21600"/>
              <a:gd name="T10" fmla="*/ 19857 w 19857"/>
              <a:gd name="T11" fmla="*/ 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57"/>
              <a:gd name="T19" fmla="*/ 0 h 21600"/>
              <a:gd name="T20" fmla="*/ 19857 w 19857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57" h="2160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  <a:moveTo>
                  <a:pt x="19857" y="45"/>
                </a:moveTo>
              </a:path>
            </a:pathLst>
          </a:custGeom>
          <a:solidFill>
            <a:srgbClr val="595959">
              <a:alpha val="39999"/>
            </a:srgbClr>
          </a:solidFill>
          <a:ln w="9525">
            <a:noFill/>
            <a:round/>
            <a:headEnd/>
            <a:tailEnd/>
          </a:ln>
          <a:effectLst>
            <a:outerShdw dist="50799" dir="10800000" algn="ctr" rotWithShape="0">
              <a:schemeClr val="bg2">
                <a:alpha val="4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3128963" cy="23018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3" y="2463800"/>
            <a:ext cx="9017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613" y="2159000"/>
            <a:ext cx="825500" cy="452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13" y="1395413"/>
            <a:ext cx="915987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7600" y="993775"/>
            <a:ext cx="914400" cy="504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113" y="3340100"/>
            <a:ext cx="1754187" cy="965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0600" y="1917700"/>
            <a:ext cx="1106488" cy="609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0" y="304800"/>
            <a:ext cx="5540375" cy="6248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18444" name="Rectangle 11"/>
          <p:cNvSpPr>
            <a:spLocks/>
          </p:cNvSpPr>
          <p:nvPr/>
        </p:nvSpPr>
        <p:spPr bwMode="auto">
          <a:xfrm rot="36508">
            <a:off x="1428750" y="3414713"/>
            <a:ext cx="428625" cy="800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4800">
                <a:solidFill>
                  <a:srgbClr val="282828"/>
                </a:solidFill>
                <a:latin typeface="Helvetica Neue Bold Condensed" pitchFamily="-111" charset="0"/>
                <a:sym typeface="Helvetica Neue Bold Condensed" pitchFamily="-111" charset="0"/>
              </a:rPr>
              <a:t>R</a:t>
            </a:r>
          </a:p>
        </p:txBody>
      </p:sp>
      <p:sp>
        <p:nvSpPr>
          <p:cNvPr id="18445" name="Rectangle 12"/>
          <p:cNvSpPr>
            <a:spLocks/>
          </p:cNvSpPr>
          <p:nvPr/>
        </p:nvSpPr>
        <p:spPr bwMode="auto">
          <a:xfrm>
            <a:off x="1409700" y="990600"/>
            <a:ext cx="3048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001"/>
                </a:solidFill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6" name="Rectangle 13"/>
          <p:cNvSpPr>
            <a:spLocks/>
          </p:cNvSpPr>
          <p:nvPr/>
        </p:nvSpPr>
        <p:spPr bwMode="auto">
          <a:xfrm>
            <a:off x="771525" y="1358900"/>
            <a:ext cx="180975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I</a:t>
            </a:r>
          </a:p>
        </p:txBody>
      </p:sp>
      <p:sp>
        <p:nvSpPr>
          <p:cNvPr id="18447" name="Rectangle 14"/>
          <p:cNvSpPr>
            <a:spLocks/>
          </p:cNvSpPr>
          <p:nvPr/>
        </p:nvSpPr>
        <p:spPr bwMode="auto">
          <a:xfrm>
            <a:off x="830263" y="2108200"/>
            <a:ext cx="2730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S</a:t>
            </a:r>
          </a:p>
        </p:txBody>
      </p:sp>
      <p:sp>
        <p:nvSpPr>
          <p:cNvPr id="18448" name="Rectangle 15"/>
          <p:cNvSpPr>
            <a:spLocks/>
          </p:cNvSpPr>
          <p:nvPr/>
        </p:nvSpPr>
        <p:spPr bwMode="auto">
          <a:xfrm>
            <a:off x="1655763" y="2451100"/>
            <a:ext cx="26035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800">
                <a:latin typeface="Helvetica Neue Bold Condensed" pitchFamily="-111" charset="0"/>
                <a:sym typeface="Helvetica Neue Bold Condensed" pitchFamily="-111" charset="0"/>
              </a:rPr>
              <a:t>T</a:t>
            </a:r>
          </a:p>
        </p:txBody>
      </p:sp>
      <p:sp>
        <p:nvSpPr>
          <p:cNvPr id="18449" name="Rectangle 16"/>
          <p:cNvSpPr>
            <a:spLocks/>
          </p:cNvSpPr>
          <p:nvPr/>
        </p:nvSpPr>
        <p:spPr bwMode="auto">
          <a:xfrm>
            <a:off x="2438400" y="1993900"/>
            <a:ext cx="825500" cy="495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10101"/>
                </a:solidFill>
                <a:latin typeface="Helvetica Neue Bold Condensed" pitchFamily="-111" charset="0"/>
                <a:sym typeface="Helvetica Neue Bold Condensed" pitchFamily="-111" charset="0"/>
              </a:rPr>
              <a:t>A</a:t>
            </a:r>
          </a:p>
        </p:txBody>
      </p:sp>
      <p:sp>
        <p:nvSpPr>
          <p:cNvPr id="18450" name="Rectangle 17"/>
          <p:cNvSpPr>
            <a:spLocks/>
          </p:cNvSpPr>
          <p:nvPr/>
        </p:nvSpPr>
        <p:spPr bwMode="auto">
          <a:xfrm>
            <a:off x="279400" y="4330700"/>
            <a:ext cx="28321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800">
                <a:latin typeface="Arial" charset="0"/>
                <a:cs typeface="Arial" charset="0"/>
                <a:sym typeface="Arial" charset="0"/>
              </a:rPr>
              <a:t>REASON: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1447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End Poverty in America</a:t>
            </a:r>
            <a:endParaRPr lang="en-US" sz="2400" dirty="0"/>
          </a:p>
        </p:txBody>
      </p:sp>
      <p:pic>
        <p:nvPicPr>
          <p:cNvPr id="76804" name="Picture 4" descr="http://cdn.dipity.com/uploads/events/ea691fde5e25958a3001fe7bd34990e3_1M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2362200"/>
            <a:ext cx="18288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- Blank">
  <a:themeElements>
    <a:clrScheme name="">
      <a:dk1>
        <a:srgbClr val="000000"/>
      </a:dk1>
      <a:lt1>
        <a:srgbClr val="FFFFFF"/>
      </a:lt1>
      <a:dk2>
        <a:srgbClr val="3B3B3B"/>
      </a:dk2>
      <a:lt2>
        <a:srgbClr val="000000"/>
      </a:lt2>
      <a:accent1>
        <a:srgbClr val="7A7A7A"/>
      </a:accent1>
      <a:accent2>
        <a:srgbClr val="333399"/>
      </a:accent2>
      <a:accent3>
        <a:srgbClr val="AFAFAF"/>
      </a:accent3>
      <a:accent4>
        <a:srgbClr val="DADADA"/>
      </a:accent4>
      <a:accent5>
        <a:srgbClr val="BEBEB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Franklin Gothic Book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65" charset="0"/>
            <a:ea typeface="ヒラギノ角ゴ ProN W3" pitchFamily="-65" charset="-128"/>
            <a:cs typeface="ヒラギノ角ゴ ProN W3" pitchFamily="-65" charset="-128"/>
            <a:sym typeface="Gill Sans" pitchFamily="-65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Pages>0</Pages>
  <Words>1446</Words>
  <Characters>0</Characters>
  <Application>Microsoft Office PowerPoint</Application>
  <PresentationFormat>On-screen Show (4:3)</PresentationFormat>
  <Lines>0</Lines>
  <Paragraphs>464</Paragraphs>
  <Slides>49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- Blank</vt:lpstr>
      <vt:lpstr>Concourse</vt:lpstr>
      <vt:lpstr>PowerPoint Presentation</vt:lpstr>
      <vt:lpstr>The Great Society</vt:lpstr>
      <vt:lpstr>A.R.T.I.S.T.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Great Society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$17,000,000,000,000.00</vt:lpstr>
      <vt:lpstr>What is a Trillion?</vt:lpstr>
      <vt:lpstr>724 years ago was 1289</vt:lpstr>
      <vt:lpstr>War on Poverty??</vt:lpstr>
      <vt:lpstr>Effects on Inner-cities</vt:lpstr>
      <vt:lpstr>Solution</vt:lpstr>
      <vt:lpstr>Housing</vt:lpstr>
      <vt:lpstr>Housing</vt:lpstr>
      <vt:lpstr>Inner-city life 2012</vt:lpstr>
      <vt:lpstr>What happened?   Today!</vt:lpstr>
      <vt:lpstr>Whites (30-49 y. o.) on Assistance are Seeing Similar Results</vt:lpstr>
      <vt:lpstr>Religion &amp; Crime</vt:lpstr>
      <vt:lpstr>HEAD START?</vt:lpstr>
      <vt:lpstr>Education: Head Start</vt:lpstr>
      <vt:lpstr>FOOD STAMPS</vt:lpstr>
      <vt:lpstr>Food Stamps</vt:lpstr>
      <vt:lpstr>Higher Education</vt:lpstr>
      <vt:lpstr>Higher Education-- Tuition</vt:lpstr>
      <vt:lpstr>Medical Costs:  Medicare &amp; Medicaid</vt:lpstr>
      <vt:lpstr>Unfunded Liabilities</vt:lpstr>
      <vt:lpstr>Patients are NOT Involved in Decisions &amp; Costs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afitzpatrick</dc:creator>
  <cp:lastModifiedBy>Potash, Larry</cp:lastModifiedBy>
  <cp:revision>70</cp:revision>
  <dcterms:modified xsi:type="dcterms:W3CDTF">2013-06-06T15:38:23Z</dcterms:modified>
</cp:coreProperties>
</file>