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9" r:id="rId3"/>
    <p:sldId id="261" r:id="rId4"/>
    <p:sldId id="262" r:id="rId5"/>
    <p:sldId id="265" r:id="rId6"/>
    <p:sldId id="266" r:id="rId7"/>
    <p:sldId id="267" r:id="rId8"/>
    <p:sldId id="268" r:id="rId9"/>
    <p:sldId id="270" r:id="rId10"/>
    <p:sldId id="264" r:id="rId11"/>
    <p:sldId id="271" r:id="rId12"/>
    <p:sldId id="257" r:id="rId13"/>
    <p:sldId id="274" r:id="rId14"/>
    <p:sldId id="272"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309FC0-152F-454F-BAA6-DAC9DDC291D4}" type="datetimeFigureOut">
              <a:rPr lang="en-US" smtClean="0"/>
              <a:pPr/>
              <a:t>2/22/2011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E55DF4-C1CF-437A-A88A-7555557C7B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B47E771D-EAC6-4656-A726-8AF032B76FC5}" type="slidenum">
              <a:rPr lang="en-US" smtClean="0"/>
              <a:pPr/>
              <a:t>2</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1C1729F6-B406-4DD6-BEB1-1BFEAA502FC2}" type="slidenum">
              <a:rPr lang="en-US" smtClean="0"/>
              <a:pPr/>
              <a:t>12</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23CE475A-F181-4C32-A5D6-7C52F30C3555}" type="slidenum">
              <a:rPr lang="en-US" smtClean="0"/>
              <a:pPr/>
              <a:t>14</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57616E5-C7EA-49A7-9486-D5F35AA977E2}" type="slidenum">
              <a:rPr lang="en-US" smtClean="0"/>
              <a:pPr/>
              <a:t>15</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257E8962-1F42-4F02-839C-63B4386193AB}" type="slidenum">
              <a:rPr lang="en-US" smtClean="0"/>
              <a:pPr/>
              <a:t>3</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7A5D5F76-68A5-4203-BCB3-016A462ED647}" type="slidenum">
              <a:rPr lang="en-US" smtClean="0"/>
              <a:pPr/>
              <a:t>5</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C6ABC850-B9DC-49D7-8DE6-B76B60F5B5C7}" type="slidenum">
              <a:rPr lang="en-US" smtClean="0"/>
              <a:pPr/>
              <a:t>6</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4924F6B-AAA0-4417-B1C6-17F91AC3F7C7}" type="slidenum">
              <a:rPr lang="en-US" smtClean="0"/>
              <a:pPr/>
              <a:t>7</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E3D949CC-990E-48CF-B4C4-32B9CA7FF557}" type="slidenum">
              <a:rPr lang="en-US" smtClean="0"/>
              <a:pPr/>
              <a:t>8</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81B0D349-475C-403E-BFBF-59F863B8CB99}" type="slidenum">
              <a:rPr lang="en-US" smtClean="0"/>
              <a:pPr/>
              <a:t>9</a:t>
            </a:fld>
            <a:endParaRPr 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5AD4B8F3-D299-47A1-A8FA-F8362EE0A665}" type="slidenum">
              <a:rPr lang="en-US" smtClean="0"/>
              <a:pPr/>
              <a:t>10</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36A6F2B-B148-4006-919D-9FA594F0C021}" type="slidenum">
              <a:rPr lang="en-US" smtClean="0"/>
              <a:pPr/>
              <a:t>11</a:t>
            </a:fld>
            <a:endParaRPr 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9DE9A50-E533-47D3-AF3E-23C88458BE61}" type="datetimeFigureOut">
              <a:rPr lang="en-US" smtClean="0"/>
              <a:pPr/>
              <a:t>2/22/2011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F92D8394-4841-420D-8B59-CB514D2D57D4}"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DE9A50-E533-47D3-AF3E-23C88458BE61}" type="datetimeFigureOut">
              <a:rPr lang="en-US" smtClean="0"/>
              <a:pPr/>
              <a:t>2/22/2011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92D8394-4841-420D-8B59-CB514D2D57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DE9A50-E533-47D3-AF3E-23C88458BE61}" type="datetimeFigureOut">
              <a:rPr lang="en-US" smtClean="0"/>
              <a:pPr/>
              <a:t>2/22/2011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92D8394-4841-420D-8B59-CB514D2D57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DE9A50-E533-47D3-AF3E-23C88458BE61}" type="datetimeFigureOut">
              <a:rPr lang="en-US" smtClean="0"/>
              <a:pPr/>
              <a:t>2/22/2011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92D8394-4841-420D-8B59-CB514D2D57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9DE9A50-E533-47D3-AF3E-23C88458BE61}" type="datetimeFigureOut">
              <a:rPr lang="en-US" smtClean="0"/>
              <a:pPr/>
              <a:t>2/22/2011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92D8394-4841-420D-8B59-CB514D2D57D4}"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9DE9A50-E533-47D3-AF3E-23C88458BE61}" type="datetimeFigureOut">
              <a:rPr lang="en-US" smtClean="0"/>
              <a:pPr/>
              <a:t>2/22/2011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92D8394-4841-420D-8B59-CB514D2D57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9DE9A50-E533-47D3-AF3E-23C88458BE61}" type="datetimeFigureOut">
              <a:rPr lang="en-US" smtClean="0"/>
              <a:pPr/>
              <a:t>2/22/2011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92D8394-4841-420D-8B59-CB514D2D57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9DE9A50-E533-47D3-AF3E-23C88458BE61}" type="datetimeFigureOut">
              <a:rPr lang="en-US" smtClean="0"/>
              <a:pPr/>
              <a:t>2/22/2011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92D8394-4841-420D-8B59-CB514D2D57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9DE9A50-E533-47D3-AF3E-23C88458BE61}" type="datetimeFigureOut">
              <a:rPr lang="en-US" smtClean="0"/>
              <a:pPr/>
              <a:t>2/22/2011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92D8394-4841-420D-8B59-CB514D2D57D4}"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9DE9A50-E533-47D3-AF3E-23C88458BE61}" type="datetimeFigureOut">
              <a:rPr lang="en-US" smtClean="0"/>
              <a:pPr/>
              <a:t>2/22/2011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92D8394-4841-420D-8B59-CB514D2D57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9DE9A50-E533-47D3-AF3E-23C88458BE61}" type="datetimeFigureOut">
              <a:rPr lang="en-US" smtClean="0"/>
              <a:pPr/>
              <a:t>2/22/2011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92D8394-4841-420D-8B59-CB514D2D57D4}"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9DE9A50-E533-47D3-AF3E-23C88458BE61}" type="datetimeFigureOut">
              <a:rPr lang="en-US" smtClean="0"/>
              <a:pPr/>
              <a:t>2/22/2011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92D8394-4841-420D-8B59-CB514D2D57D4}"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fordham.edu/halsall/ancient/450-gortyn.html"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hyperlink" Target="http://classics.mit.edu/Aristotle/athenian_const.1.1.html" TargetMode="Externa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slide" Target="slide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Greek Philosophy and the Legacy in American Government</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Line 2"/>
          <p:cNvSpPr>
            <a:spLocks noChangeShapeType="1"/>
          </p:cNvSpPr>
          <p:nvPr/>
        </p:nvSpPr>
        <p:spPr bwMode="auto">
          <a:xfrm flipH="1" flipV="1">
            <a:off x="2743200" y="2057400"/>
            <a:ext cx="685800" cy="0"/>
          </a:xfrm>
          <a:prstGeom prst="line">
            <a:avLst/>
          </a:prstGeom>
          <a:noFill/>
          <a:ln w="9525">
            <a:solidFill>
              <a:schemeClr val="tx1"/>
            </a:solidFill>
            <a:round/>
            <a:headEnd/>
            <a:tailEnd/>
          </a:ln>
        </p:spPr>
        <p:txBody>
          <a:bodyPr/>
          <a:lstStyle/>
          <a:p>
            <a:endParaRPr lang="en-US"/>
          </a:p>
        </p:txBody>
      </p:sp>
      <p:sp>
        <p:nvSpPr>
          <p:cNvPr id="9222" name="Oval 6"/>
          <p:cNvSpPr>
            <a:spLocks noChangeArrowheads="1"/>
          </p:cNvSpPr>
          <p:nvPr/>
        </p:nvSpPr>
        <p:spPr bwMode="auto">
          <a:xfrm>
            <a:off x="228600" y="1066800"/>
            <a:ext cx="3657600" cy="4953000"/>
          </a:xfrm>
          <a:prstGeom prst="ellipse">
            <a:avLst/>
          </a:prstGeom>
          <a:solidFill>
            <a:schemeClr val="bg1"/>
          </a:solidFill>
          <a:ln w="9525">
            <a:solidFill>
              <a:schemeClr val="tx1"/>
            </a:solidFill>
            <a:round/>
            <a:headEnd/>
            <a:tailEnd/>
          </a:ln>
        </p:spPr>
        <p:txBody>
          <a:bodyPr wrap="none" anchor="ctr"/>
          <a:lstStyle/>
          <a:p>
            <a:pPr algn="ctr"/>
            <a:endParaRPr lang="en-US" sz="1600" dirty="0"/>
          </a:p>
          <a:p>
            <a:pPr algn="ctr"/>
            <a:r>
              <a:rPr lang="en-US" sz="1600" u="sng" dirty="0"/>
              <a:t>oldest example of </a:t>
            </a:r>
          </a:p>
          <a:p>
            <a:pPr algn="ctr"/>
            <a:r>
              <a:rPr lang="en-US" sz="1600" u="sng" dirty="0"/>
              <a:t>western law</a:t>
            </a:r>
          </a:p>
          <a:p>
            <a:pPr algn="ctr"/>
            <a:endParaRPr lang="en-US" sz="1600" u="sng" dirty="0"/>
          </a:p>
          <a:p>
            <a:pPr algn="ctr"/>
            <a:r>
              <a:rPr lang="en-US" sz="1600" b="1" dirty="0">
                <a:hlinkClick r:id="rId3"/>
              </a:rPr>
              <a:t>Law Code of </a:t>
            </a:r>
            <a:r>
              <a:rPr lang="en-US" sz="1600" b="1" dirty="0" err="1">
                <a:hlinkClick r:id="rId3"/>
              </a:rPr>
              <a:t>Gortyn</a:t>
            </a:r>
            <a:endParaRPr lang="en-US" sz="1600" b="1" dirty="0"/>
          </a:p>
          <a:p>
            <a:pPr algn="ctr"/>
            <a:endParaRPr lang="en-US" sz="1600" b="1" dirty="0"/>
          </a:p>
        </p:txBody>
      </p:sp>
      <p:sp>
        <p:nvSpPr>
          <p:cNvPr id="9226" name="Rectangle 10"/>
          <p:cNvSpPr>
            <a:spLocks noChangeArrowheads="1"/>
          </p:cNvSpPr>
          <p:nvPr/>
        </p:nvSpPr>
        <p:spPr bwMode="auto">
          <a:xfrm>
            <a:off x="0" y="457200"/>
            <a:ext cx="2286000" cy="304800"/>
          </a:xfrm>
          <a:prstGeom prst="rect">
            <a:avLst/>
          </a:prstGeom>
          <a:noFill/>
          <a:ln w="9525">
            <a:noFill/>
            <a:miter lim="800000"/>
            <a:headEnd/>
            <a:tailEnd/>
          </a:ln>
        </p:spPr>
        <p:txBody>
          <a:bodyPr/>
          <a:lstStyle/>
          <a:p>
            <a:pPr marL="342900" indent="-342900">
              <a:spcBef>
                <a:spcPct val="20000"/>
              </a:spcBef>
            </a:pPr>
            <a:r>
              <a:rPr lang="en-US" sz="1000">
                <a:latin typeface="Arial Black" pitchFamily="34" charset="0"/>
              </a:rPr>
              <a:t>History Beyond The Textbook</a:t>
            </a:r>
          </a:p>
        </p:txBody>
      </p:sp>
      <p:sp>
        <p:nvSpPr>
          <p:cNvPr id="9227" name="Rectangle 11"/>
          <p:cNvSpPr>
            <a:spLocks noChangeArrowheads="1"/>
          </p:cNvSpPr>
          <p:nvPr/>
        </p:nvSpPr>
        <p:spPr bwMode="auto">
          <a:xfrm>
            <a:off x="0" y="0"/>
            <a:ext cx="1828800" cy="457200"/>
          </a:xfrm>
          <a:prstGeom prst="rect">
            <a:avLst/>
          </a:prstGeom>
          <a:noFill/>
          <a:ln w="9525">
            <a:noFill/>
            <a:miter lim="800000"/>
            <a:headEnd/>
            <a:tailEnd/>
          </a:ln>
        </p:spPr>
        <p:txBody>
          <a:bodyPr/>
          <a:lstStyle/>
          <a:p>
            <a:pPr marL="342900" indent="-342900">
              <a:spcBef>
                <a:spcPct val="20000"/>
              </a:spcBef>
            </a:pPr>
            <a:r>
              <a:rPr lang="en-US" sz="2800">
                <a:latin typeface="Castellar" pitchFamily="18" charset="0"/>
              </a:rPr>
              <a:t>Cicero</a:t>
            </a:r>
          </a:p>
        </p:txBody>
      </p:sp>
      <p:pic>
        <p:nvPicPr>
          <p:cNvPr id="9228" name="Picture 12" descr="Cicero-Bust-2"/>
          <p:cNvPicPr>
            <a:picLocks noChangeAspect="1" noChangeArrowheads="1"/>
          </p:cNvPicPr>
          <p:nvPr/>
        </p:nvPicPr>
        <p:blipFill>
          <a:blip r:embed="rId4" cstate="print"/>
          <a:srcRect/>
          <a:stretch>
            <a:fillRect/>
          </a:stretch>
        </p:blipFill>
        <p:spPr bwMode="auto">
          <a:xfrm>
            <a:off x="1524000" y="0"/>
            <a:ext cx="590550" cy="533400"/>
          </a:xfrm>
          <a:prstGeom prst="rect">
            <a:avLst/>
          </a:prstGeom>
          <a:noFill/>
          <a:ln w="9525">
            <a:noFill/>
            <a:miter lim="800000"/>
            <a:headEnd/>
            <a:tailEnd/>
          </a:ln>
        </p:spPr>
      </p:pic>
      <p:sp>
        <p:nvSpPr>
          <p:cNvPr id="9230" name="Text Box 14"/>
          <p:cNvSpPr txBox="1">
            <a:spLocks noChangeArrowheads="1"/>
          </p:cNvSpPr>
          <p:nvPr/>
        </p:nvSpPr>
        <p:spPr bwMode="auto">
          <a:xfrm>
            <a:off x="2438400" y="304800"/>
            <a:ext cx="5867400" cy="579438"/>
          </a:xfrm>
          <a:prstGeom prst="rect">
            <a:avLst/>
          </a:prstGeom>
          <a:noFill/>
          <a:ln w="9525">
            <a:noFill/>
            <a:miter lim="800000"/>
            <a:headEnd/>
            <a:tailEnd/>
          </a:ln>
        </p:spPr>
        <p:txBody>
          <a:bodyPr>
            <a:spAutoFit/>
          </a:bodyPr>
          <a:lstStyle/>
          <a:p>
            <a:pPr>
              <a:spcBef>
                <a:spcPct val="50000"/>
              </a:spcBef>
            </a:pPr>
            <a:r>
              <a:rPr lang="en-US" sz="3200">
                <a:latin typeface="Times New Roman" pitchFamily="18" charset="0"/>
              </a:rPr>
              <a:t>Antecedent/Landmark Documents</a:t>
            </a:r>
          </a:p>
        </p:txBody>
      </p:sp>
      <p:sp>
        <p:nvSpPr>
          <p:cNvPr id="9231" name="Oval 15"/>
          <p:cNvSpPr>
            <a:spLocks noChangeArrowheads="1"/>
          </p:cNvSpPr>
          <p:nvPr/>
        </p:nvSpPr>
        <p:spPr bwMode="auto">
          <a:xfrm>
            <a:off x="3124200" y="990600"/>
            <a:ext cx="4800600" cy="4648200"/>
          </a:xfrm>
          <a:prstGeom prst="ellipse">
            <a:avLst/>
          </a:prstGeom>
          <a:solidFill>
            <a:schemeClr val="bg1"/>
          </a:solidFill>
          <a:ln w="9525">
            <a:solidFill>
              <a:schemeClr val="tx1"/>
            </a:solidFill>
            <a:round/>
            <a:headEnd/>
            <a:tailEnd/>
          </a:ln>
        </p:spPr>
        <p:txBody>
          <a:bodyPr wrap="none" anchor="ctr"/>
          <a:lstStyle/>
          <a:p>
            <a:pPr algn="ctr"/>
            <a:r>
              <a:rPr lang="en-US" sz="1600" u="sng" dirty="0"/>
              <a:t>established democracy</a:t>
            </a:r>
          </a:p>
          <a:p>
            <a:pPr algn="ctr"/>
            <a:endParaRPr lang="en-US" sz="1600" dirty="0"/>
          </a:p>
          <a:p>
            <a:pPr algn="ctr"/>
            <a:r>
              <a:rPr lang="en-US" sz="1600" b="1" dirty="0">
                <a:hlinkClick r:id="rId5"/>
              </a:rPr>
              <a:t>Athenian Constitution</a:t>
            </a:r>
            <a:endParaRPr lang="en-US" sz="16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Cicero-Bust-2"/>
          <p:cNvPicPr>
            <a:picLocks noChangeAspect="1" noChangeArrowheads="1"/>
          </p:cNvPicPr>
          <p:nvPr/>
        </p:nvPicPr>
        <p:blipFill>
          <a:blip r:embed="rId3" cstate="print"/>
          <a:srcRect/>
          <a:stretch>
            <a:fillRect/>
          </a:stretch>
        </p:blipFill>
        <p:spPr bwMode="auto">
          <a:xfrm>
            <a:off x="1524000" y="0"/>
            <a:ext cx="590550" cy="533400"/>
          </a:xfrm>
          <a:prstGeom prst="rect">
            <a:avLst/>
          </a:prstGeom>
          <a:noFill/>
          <a:ln w="9525">
            <a:noFill/>
            <a:miter lim="800000"/>
            <a:headEnd/>
            <a:tailEnd/>
          </a:ln>
        </p:spPr>
      </p:pic>
      <p:sp>
        <p:nvSpPr>
          <p:cNvPr id="3075" name="Rectangle 5"/>
          <p:cNvSpPr>
            <a:spLocks noChangeArrowheads="1"/>
          </p:cNvSpPr>
          <p:nvPr/>
        </p:nvSpPr>
        <p:spPr bwMode="auto">
          <a:xfrm>
            <a:off x="0" y="0"/>
            <a:ext cx="1828800" cy="457200"/>
          </a:xfrm>
          <a:prstGeom prst="rect">
            <a:avLst/>
          </a:prstGeom>
          <a:noFill/>
          <a:ln w="9525">
            <a:noFill/>
            <a:miter lim="800000"/>
            <a:headEnd/>
            <a:tailEnd/>
          </a:ln>
        </p:spPr>
        <p:txBody>
          <a:bodyPr/>
          <a:lstStyle/>
          <a:p>
            <a:pPr algn="ctr">
              <a:spcBef>
                <a:spcPct val="20000"/>
              </a:spcBef>
            </a:pPr>
            <a:r>
              <a:rPr lang="en-US" sz="2800">
                <a:latin typeface="Castellar" pitchFamily="18" charset="0"/>
              </a:rPr>
              <a:t>Cicero</a:t>
            </a:r>
          </a:p>
        </p:txBody>
      </p:sp>
      <p:sp>
        <p:nvSpPr>
          <p:cNvPr id="3076" name="Rectangle 6"/>
          <p:cNvSpPr>
            <a:spLocks noChangeArrowheads="1"/>
          </p:cNvSpPr>
          <p:nvPr/>
        </p:nvSpPr>
        <p:spPr bwMode="auto">
          <a:xfrm>
            <a:off x="0" y="457200"/>
            <a:ext cx="2286000" cy="304800"/>
          </a:xfrm>
          <a:prstGeom prst="rect">
            <a:avLst/>
          </a:prstGeom>
          <a:noFill/>
          <a:ln w="9525">
            <a:noFill/>
            <a:miter lim="800000"/>
            <a:headEnd/>
            <a:tailEnd/>
          </a:ln>
        </p:spPr>
        <p:txBody>
          <a:bodyPr/>
          <a:lstStyle/>
          <a:p>
            <a:pPr algn="ctr">
              <a:spcBef>
                <a:spcPct val="20000"/>
              </a:spcBef>
            </a:pPr>
            <a:r>
              <a:rPr lang="en-US" sz="1000">
                <a:latin typeface="Arial Black" pitchFamily="34" charset="0"/>
              </a:rPr>
              <a:t>History Beyond The Textbook</a:t>
            </a:r>
          </a:p>
        </p:txBody>
      </p:sp>
      <p:sp>
        <p:nvSpPr>
          <p:cNvPr id="3077" name="Text Box 7"/>
          <p:cNvSpPr txBox="1">
            <a:spLocks noChangeArrowheads="1"/>
          </p:cNvSpPr>
          <p:nvPr/>
        </p:nvSpPr>
        <p:spPr bwMode="auto">
          <a:xfrm>
            <a:off x="3733800" y="6324600"/>
            <a:ext cx="2133600" cy="396875"/>
          </a:xfrm>
          <a:prstGeom prst="rect">
            <a:avLst/>
          </a:prstGeom>
          <a:noFill/>
          <a:ln w="9525">
            <a:noFill/>
            <a:miter lim="800000"/>
            <a:headEnd/>
            <a:tailEnd/>
          </a:ln>
        </p:spPr>
        <p:txBody>
          <a:bodyPr>
            <a:spAutoFit/>
          </a:bodyPr>
          <a:lstStyle/>
          <a:p>
            <a:pPr algn="ctr">
              <a:spcBef>
                <a:spcPct val="50000"/>
              </a:spcBef>
            </a:pPr>
            <a:r>
              <a:rPr lang="en-US" sz="2000">
                <a:latin typeface="Times New Roman" pitchFamily="18" charset="0"/>
                <a:cs typeface="Times New Roman" pitchFamily="18" charset="0"/>
              </a:rPr>
              <a:t>CICERO © 2007</a:t>
            </a:r>
          </a:p>
        </p:txBody>
      </p:sp>
      <p:sp>
        <p:nvSpPr>
          <p:cNvPr id="3078" name="Rectangle 8"/>
          <p:cNvSpPr>
            <a:spLocks noGrp="1" noChangeArrowheads="1"/>
          </p:cNvSpPr>
          <p:nvPr>
            <p:ph type="ctrTitle"/>
          </p:nvPr>
        </p:nvSpPr>
        <p:spPr>
          <a:xfrm>
            <a:off x="1828800" y="152400"/>
            <a:ext cx="7162800" cy="1219200"/>
          </a:xfrm>
        </p:spPr>
        <p:txBody>
          <a:bodyPr/>
          <a:lstStyle/>
          <a:p>
            <a:pPr eaLnBrk="1" hangingPunct="1"/>
            <a:r>
              <a:rPr lang="en-US" sz="4000" smtClean="0"/>
              <a:t>What is a Political Philosopher?</a:t>
            </a:r>
          </a:p>
        </p:txBody>
      </p:sp>
      <p:sp>
        <p:nvSpPr>
          <p:cNvPr id="3079" name="Rectangle 9"/>
          <p:cNvSpPr>
            <a:spLocks noGrp="1" noChangeArrowheads="1"/>
          </p:cNvSpPr>
          <p:nvPr>
            <p:ph type="subTitle" idx="1"/>
          </p:nvPr>
        </p:nvSpPr>
        <p:spPr>
          <a:xfrm>
            <a:off x="533400" y="1752600"/>
            <a:ext cx="4572000" cy="4343400"/>
          </a:xfrm>
        </p:spPr>
        <p:txBody>
          <a:bodyPr/>
          <a:lstStyle/>
          <a:p>
            <a:pPr algn="l" eaLnBrk="1" hangingPunct="1">
              <a:lnSpc>
                <a:spcPct val="90000"/>
              </a:lnSpc>
            </a:pPr>
            <a:r>
              <a:rPr lang="en-US" sz="2400" smtClean="0"/>
              <a:t>A political philosopher is a person who studies the government, laws, politics, and any other legal authority that may exist in a country or state. These philosophers often question the people’s relationship with their government. Political philosophy can be traced to ancient Greece nearly 2,500 years ago. </a:t>
            </a:r>
          </a:p>
        </p:txBody>
      </p:sp>
      <p:pic>
        <p:nvPicPr>
          <p:cNvPr id="3080" name="Picture 10" descr="the thinker"/>
          <p:cNvPicPr>
            <a:picLocks noChangeAspect="1" noChangeArrowheads="1"/>
          </p:cNvPicPr>
          <p:nvPr/>
        </p:nvPicPr>
        <p:blipFill>
          <a:blip r:embed="rId4" cstate="print"/>
          <a:srcRect/>
          <a:stretch>
            <a:fillRect/>
          </a:stretch>
        </p:blipFill>
        <p:spPr bwMode="auto">
          <a:xfrm>
            <a:off x="5715000" y="1676400"/>
            <a:ext cx="2806700" cy="3933825"/>
          </a:xfrm>
          <a:prstGeom prst="rect">
            <a:avLst/>
          </a:prstGeom>
          <a:noFill/>
          <a:ln w="9525">
            <a:noFill/>
            <a:miter lim="800000"/>
            <a:headEnd/>
            <a:tailEnd/>
          </a:ln>
        </p:spPr>
      </p:pic>
      <p:sp>
        <p:nvSpPr>
          <p:cNvPr id="3081" name="Text Box 11"/>
          <p:cNvSpPr txBox="1">
            <a:spLocks noChangeArrowheads="1"/>
          </p:cNvSpPr>
          <p:nvPr/>
        </p:nvSpPr>
        <p:spPr bwMode="auto">
          <a:xfrm>
            <a:off x="5638800" y="5638800"/>
            <a:ext cx="2819400" cy="641350"/>
          </a:xfrm>
          <a:prstGeom prst="rect">
            <a:avLst/>
          </a:prstGeom>
          <a:noFill/>
          <a:ln w="9525">
            <a:noFill/>
            <a:miter lim="800000"/>
            <a:headEnd/>
            <a:tailEnd/>
          </a:ln>
        </p:spPr>
        <p:txBody>
          <a:bodyPr>
            <a:spAutoFit/>
          </a:bodyPr>
          <a:lstStyle/>
          <a:p>
            <a:pPr algn="ctr">
              <a:spcBef>
                <a:spcPct val="50000"/>
              </a:spcBef>
            </a:pPr>
            <a:r>
              <a:rPr lang="en-US" i="1"/>
              <a:t>The Thinker</a:t>
            </a:r>
            <a:r>
              <a:rPr lang="en-US"/>
              <a:t>     Auguste Rodin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971800" y="304800"/>
            <a:ext cx="5791200" cy="792163"/>
          </a:xfrm>
        </p:spPr>
        <p:txBody>
          <a:bodyPr>
            <a:normAutofit fontScale="90000"/>
          </a:bodyPr>
          <a:lstStyle/>
          <a:p>
            <a:pPr eaLnBrk="1" hangingPunct="1"/>
            <a:r>
              <a:rPr lang="en-US" sz="4000" dirty="0" smtClean="0">
                <a:latin typeface="Times New Roman" pitchFamily="18" charset="0"/>
              </a:rPr>
              <a:t>The Big Three</a:t>
            </a:r>
            <a:r>
              <a:rPr lang="en-US" sz="1400" dirty="0" smtClean="0">
                <a:latin typeface="Times New Roman" pitchFamily="18" charset="0"/>
              </a:rPr>
              <a:t/>
            </a:r>
            <a:br>
              <a:rPr lang="en-US" sz="1400" dirty="0" smtClean="0">
                <a:latin typeface="Times New Roman" pitchFamily="18" charset="0"/>
              </a:rPr>
            </a:br>
            <a:r>
              <a:rPr lang="en-US" sz="1400" dirty="0" smtClean="0">
                <a:latin typeface="Times New Roman" pitchFamily="18" charset="0"/>
              </a:rPr>
              <a:t>Greeks</a:t>
            </a:r>
          </a:p>
        </p:txBody>
      </p:sp>
      <p:sp>
        <p:nvSpPr>
          <p:cNvPr id="4100" name="Rectangle 9"/>
          <p:cNvSpPr>
            <a:spLocks noChangeArrowheads="1"/>
          </p:cNvSpPr>
          <p:nvPr/>
        </p:nvSpPr>
        <p:spPr bwMode="auto">
          <a:xfrm>
            <a:off x="3657600" y="6257925"/>
            <a:ext cx="1782763" cy="341313"/>
          </a:xfrm>
          <a:prstGeom prst="rect">
            <a:avLst/>
          </a:prstGeom>
          <a:noFill/>
          <a:ln w="9525">
            <a:noFill/>
            <a:miter lim="800000"/>
            <a:headEnd/>
            <a:tailEnd/>
          </a:ln>
        </p:spPr>
        <p:txBody>
          <a:bodyPr wrap="none">
            <a:spAutoFit/>
          </a:bodyPr>
          <a:lstStyle/>
          <a:p>
            <a:pPr>
              <a:lnSpc>
                <a:spcPct val="90000"/>
              </a:lnSpc>
              <a:spcBef>
                <a:spcPct val="20000"/>
              </a:spcBef>
            </a:pPr>
            <a:r>
              <a:rPr lang="en-US">
                <a:latin typeface="Castellar" pitchFamily="18" charset="0"/>
              </a:rPr>
              <a:t>CICERO © 2007</a:t>
            </a:r>
          </a:p>
        </p:txBody>
      </p:sp>
      <p:sp>
        <p:nvSpPr>
          <p:cNvPr id="4101" name="Rectangle 10"/>
          <p:cNvSpPr>
            <a:spLocks noChangeArrowheads="1"/>
          </p:cNvSpPr>
          <p:nvPr/>
        </p:nvSpPr>
        <p:spPr bwMode="auto">
          <a:xfrm>
            <a:off x="0" y="457200"/>
            <a:ext cx="2286000" cy="304800"/>
          </a:xfrm>
          <a:prstGeom prst="rect">
            <a:avLst/>
          </a:prstGeom>
          <a:noFill/>
          <a:ln w="9525">
            <a:noFill/>
            <a:miter lim="800000"/>
            <a:headEnd/>
            <a:tailEnd/>
          </a:ln>
        </p:spPr>
        <p:txBody>
          <a:bodyPr/>
          <a:lstStyle/>
          <a:p>
            <a:pPr marL="342900" indent="-342900">
              <a:spcBef>
                <a:spcPct val="20000"/>
              </a:spcBef>
            </a:pPr>
            <a:r>
              <a:rPr lang="en-US" sz="1000">
                <a:latin typeface="Arial Black" pitchFamily="34" charset="0"/>
              </a:rPr>
              <a:t>History Beyond The Textbook</a:t>
            </a:r>
          </a:p>
        </p:txBody>
      </p:sp>
      <p:sp>
        <p:nvSpPr>
          <p:cNvPr id="4102" name="Rectangle 11"/>
          <p:cNvSpPr>
            <a:spLocks noChangeArrowheads="1"/>
          </p:cNvSpPr>
          <p:nvPr/>
        </p:nvSpPr>
        <p:spPr bwMode="auto">
          <a:xfrm>
            <a:off x="0" y="0"/>
            <a:ext cx="1828800" cy="457200"/>
          </a:xfrm>
          <a:prstGeom prst="rect">
            <a:avLst/>
          </a:prstGeom>
          <a:noFill/>
          <a:ln w="9525">
            <a:noFill/>
            <a:miter lim="800000"/>
            <a:headEnd/>
            <a:tailEnd/>
          </a:ln>
        </p:spPr>
        <p:txBody>
          <a:bodyPr/>
          <a:lstStyle/>
          <a:p>
            <a:pPr marL="342900" indent="-342900">
              <a:spcBef>
                <a:spcPct val="20000"/>
              </a:spcBef>
            </a:pPr>
            <a:r>
              <a:rPr lang="en-US" sz="2800">
                <a:latin typeface="Castellar" pitchFamily="18" charset="0"/>
              </a:rPr>
              <a:t>Cicero</a:t>
            </a:r>
          </a:p>
        </p:txBody>
      </p:sp>
      <p:pic>
        <p:nvPicPr>
          <p:cNvPr id="4103" name="Picture 12" descr="Cicero-Bust-2"/>
          <p:cNvPicPr>
            <a:picLocks noChangeAspect="1" noChangeArrowheads="1"/>
          </p:cNvPicPr>
          <p:nvPr/>
        </p:nvPicPr>
        <p:blipFill>
          <a:blip r:embed="rId3" cstate="print"/>
          <a:srcRect/>
          <a:stretch>
            <a:fillRect/>
          </a:stretch>
        </p:blipFill>
        <p:spPr bwMode="auto">
          <a:xfrm>
            <a:off x="1524000" y="0"/>
            <a:ext cx="590550" cy="533400"/>
          </a:xfrm>
          <a:prstGeom prst="rect">
            <a:avLst/>
          </a:prstGeom>
          <a:noFill/>
          <a:ln w="9525">
            <a:noFill/>
            <a:miter lim="800000"/>
            <a:headEnd/>
            <a:tailEnd/>
          </a:ln>
        </p:spPr>
      </p:pic>
      <p:pic>
        <p:nvPicPr>
          <p:cNvPr id="4104" name="Picture 14" descr="aristotle"/>
          <p:cNvPicPr>
            <a:picLocks noChangeAspect="1" noChangeArrowheads="1"/>
          </p:cNvPicPr>
          <p:nvPr/>
        </p:nvPicPr>
        <p:blipFill>
          <a:blip r:embed="rId4" cstate="print"/>
          <a:srcRect/>
          <a:stretch>
            <a:fillRect/>
          </a:stretch>
        </p:blipFill>
        <p:spPr bwMode="auto">
          <a:xfrm>
            <a:off x="6324600" y="1524000"/>
            <a:ext cx="2214563" cy="2895600"/>
          </a:xfrm>
          <a:prstGeom prst="rect">
            <a:avLst/>
          </a:prstGeom>
          <a:noFill/>
          <a:ln w="9525">
            <a:noFill/>
            <a:miter lim="800000"/>
            <a:headEnd/>
            <a:tailEnd/>
          </a:ln>
        </p:spPr>
      </p:pic>
      <p:pic>
        <p:nvPicPr>
          <p:cNvPr id="4105" name="Picture 15" descr="Plato"/>
          <p:cNvPicPr>
            <a:picLocks noChangeAspect="1" noChangeArrowheads="1"/>
          </p:cNvPicPr>
          <p:nvPr/>
        </p:nvPicPr>
        <p:blipFill>
          <a:blip r:embed="rId5" cstate="print"/>
          <a:srcRect/>
          <a:stretch>
            <a:fillRect/>
          </a:stretch>
        </p:blipFill>
        <p:spPr bwMode="auto">
          <a:xfrm>
            <a:off x="3429000" y="3276600"/>
            <a:ext cx="2284413" cy="2819400"/>
          </a:xfrm>
          <a:prstGeom prst="rect">
            <a:avLst/>
          </a:prstGeom>
          <a:noFill/>
          <a:ln w="9525">
            <a:noFill/>
            <a:miter lim="800000"/>
            <a:headEnd/>
            <a:tailEnd/>
          </a:ln>
        </p:spPr>
      </p:pic>
      <p:pic>
        <p:nvPicPr>
          <p:cNvPr id="4106" name="Picture 16" descr="socrates"/>
          <p:cNvPicPr>
            <a:picLocks noChangeAspect="1" noChangeArrowheads="1"/>
          </p:cNvPicPr>
          <p:nvPr/>
        </p:nvPicPr>
        <p:blipFill>
          <a:blip r:embed="rId6" cstate="print"/>
          <a:srcRect/>
          <a:stretch>
            <a:fillRect/>
          </a:stretch>
        </p:blipFill>
        <p:spPr bwMode="auto">
          <a:xfrm>
            <a:off x="609600" y="1600200"/>
            <a:ext cx="2090738" cy="2895600"/>
          </a:xfrm>
          <a:prstGeom prst="rect">
            <a:avLst/>
          </a:prstGeom>
          <a:noFill/>
          <a:ln w="9525">
            <a:noFill/>
            <a:miter lim="800000"/>
            <a:headEnd/>
            <a:tailEnd/>
          </a:ln>
        </p:spPr>
      </p:pic>
      <p:sp>
        <p:nvSpPr>
          <p:cNvPr id="4107" name="Text Box 17"/>
          <p:cNvSpPr txBox="1">
            <a:spLocks noChangeArrowheads="1"/>
          </p:cNvSpPr>
          <p:nvPr/>
        </p:nvSpPr>
        <p:spPr bwMode="auto">
          <a:xfrm>
            <a:off x="381000" y="4495800"/>
            <a:ext cx="2667000" cy="1754188"/>
          </a:xfrm>
          <a:prstGeom prst="rect">
            <a:avLst/>
          </a:prstGeom>
          <a:noFill/>
          <a:ln w="9525">
            <a:noFill/>
            <a:miter lim="800000"/>
            <a:headEnd/>
            <a:tailEnd/>
          </a:ln>
        </p:spPr>
        <p:txBody>
          <a:bodyPr>
            <a:spAutoFit/>
          </a:bodyPr>
          <a:lstStyle/>
          <a:p>
            <a:pPr>
              <a:spcBef>
                <a:spcPct val="50000"/>
              </a:spcBef>
            </a:pPr>
            <a:r>
              <a:rPr lang="en-US" dirty="0"/>
              <a:t>Socrates left no writings of his own. It was his students, such as Plato who would write his words down for future generations.</a:t>
            </a:r>
          </a:p>
        </p:txBody>
      </p:sp>
      <p:sp>
        <p:nvSpPr>
          <p:cNvPr id="4108" name="Text Box 18"/>
          <p:cNvSpPr txBox="1">
            <a:spLocks noChangeArrowheads="1"/>
          </p:cNvSpPr>
          <p:nvPr/>
        </p:nvSpPr>
        <p:spPr bwMode="auto">
          <a:xfrm>
            <a:off x="3124200" y="1752600"/>
            <a:ext cx="2819400" cy="1190625"/>
          </a:xfrm>
          <a:prstGeom prst="rect">
            <a:avLst/>
          </a:prstGeom>
          <a:noFill/>
          <a:ln w="9525">
            <a:noFill/>
            <a:miter lim="800000"/>
            <a:headEnd/>
            <a:tailEnd/>
          </a:ln>
        </p:spPr>
        <p:txBody>
          <a:bodyPr>
            <a:spAutoFit/>
          </a:bodyPr>
          <a:lstStyle/>
          <a:p>
            <a:pPr>
              <a:spcBef>
                <a:spcPct val="50000"/>
              </a:spcBef>
            </a:pPr>
            <a:r>
              <a:rPr lang="en-US" dirty="0"/>
              <a:t>Plato helped to lay the foundation for philosophy, rhetoric and logic through his </a:t>
            </a:r>
            <a:r>
              <a:rPr lang="en-US" i="1" dirty="0"/>
              <a:t>Socratic Dialogues</a:t>
            </a:r>
            <a:r>
              <a:rPr lang="en-US" dirty="0"/>
              <a:t>.</a:t>
            </a:r>
          </a:p>
        </p:txBody>
      </p:sp>
      <p:sp>
        <p:nvSpPr>
          <p:cNvPr id="4109" name="Text Box 19"/>
          <p:cNvSpPr txBox="1">
            <a:spLocks noChangeArrowheads="1"/>
          </p:cNvSpPr>
          <p:nvPr/>
        </p:nvSpPr>
        <p:spPr bwMode="auto">
          <a:xfrm>
            <a:off x="6172200" y="4495800"/>
            <a:ext cx="2743200" cy="2308225"/>
          </a:xfrm>
          <a:prstGeom prst="rect">
            <a:avLst/>
          </a:prstGeom>
          <a:noFill/>
          <a:ln w="9525">
            <a:noFill/>
            <a:miter lim="800000"/>
            <a:headEnd/>
            <a:tailEnd/>
          </a:ln>
        </p:spPr>
        <p:txBody>
          <a:bodyPr>
            <a:spAutoFit/>
          </a:bodyPr>
          <a:lstStyle/>
          <a:p>
            <a:pPr>
              <a:spcBef>
                <a:spcPct val="50000"/>
              </a:spcBef>
            </a:pPr>
            <a:r>
              <a:rPr lang="en-US" dirty="0"/>
              <a:t>Aristotle passed on what he had learned from Plato to his own students, including Alexander the Great. Alexander spread this knowledge through his conquests.</a:t>
            </a:r>
          </a:p>
        </p:txBody>
      </p:sp>
      <p:sp>
        <p:nvSpPr>
          <p:cNvPr id="4110" name="Text Box 20"/>
          <p:cNvSpPr txBox="1">
            <a:spLocks noChangeArrowheads="1"/>
          </p:cNvSpPr>
          <p:nvPr/>
        </p:nvSpPr>
        <p:spPr bwMode="auto">
          <a:xfrm>
            <a:off x="609600" y="1143000"/>
            <a:ext cx="7924800" cy="366713"/>
          </a:xfrm>
          <a:prstGeom prst="rect">
            <a:avLst/>
          </a:prstGeom>
          <a:noFill/>
          <a:ln w="9525">
            <a:noFill/>
            <a:miter lim="800000"/>
            <a:headEnd/>
            <a:tailEnd/>
          </a:ln>
        </p:spPr>
        <p:txBody>
          <a:bodyPr>
            <a:spAutoFit/>
          </a:bodyPr>
          <a:lstStyle/>
          <a:p>
            <a:pPr>
              <a:spcBef>
                <a:spcPct val="50000"/>
              </a:spcBef>
            </a:pPr>
            <a:r>
              <a:rPr lang="en-US" dirty="0"/>
              <a:t>Socrates teaches Plato.        Plato teaches Aristotle.</a:t>
            </a:r>
          </a:p>
        </p:txBody>
      </p:sp>
      <p:sp>
        <p:nvSpPr>
          <p:cNvPr id="4111" name="Line 22"/>
          <p:cNvSpPr>
            <a:spLocks noChangeShapeType="1"/>
          </p:cNvSpPr>
          <p:nvPr/>
        </p:nvSpPr>
        <p:spPr bwMode="auto">
          <a:xfrm>
            <a:off x="3200400" y="1371600"/>
            <a:ext cx="259080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Socrates</a:t>
            </a:r>
            <a:endParaRPr lang="en-US" dirty="0"/>
          </a:p>
        </p:txBody>
      </p:sp>
      <p:sp>
        <p:nvSpPr>
          <p:cNvPr id="3" name="Content Placeholder 2"/>
          <p:cNvSpPr>
            <a:spLocks noGrp="1"/>
          </p:cNvSpPr>
          <p:nvPr>
            <p:ph idx="1"/>
          </p:nvPr>
        </p:nvSpPr>
        <p:spPr>
          <a:xfrm>
            <a:off x="4114800" y="1447800"/>
            <a:ext cx="4818888" cy="4800600"/>
          </a:xfrm>
        </p:spPr>
        <p:txBody>
          <a:bodyPr>
            <a:normAutofit fontScale="85000" lnSpcReduction="20000"/>
          </a:bodyPr>
          <a:lstStyle/>
          <a:p>
            <a:pPr>
              <a:buNone/>
            </a:pPr>
            <a:r>
              <a:rPr lang="en-US" dirty="0" smtClean="0"/>
              <a:t>Greek philosopher noted for his unrelenting questions concerning the ideals of the world.  He left no writings to detail these lessons, however the work of his student Plato allows for a view into his arena of thought.  Unfortunately, Socrates life ended abruptly in 399 BCE after being convicted of multiple crimes due to his teachings with the punishment of death.  </a:t>
            </a:r>
            <a:endParaRPr lang="en-US" dirty="0"/>
          </a:p>
        </p:txBody>
      </p:sp>
      <p:pic>
        <p:nvPicPr>
          <p:cNvPr id="4" name="Picture 16" descr="socrates"/>
          <p:cNvPicPr>
            <a:picLocks noChangeAspect="1" noChangeArrowheads="1"/>
          </p:cNvPicPr>
          <p:nvPr/>
        </p:nvPicPr>
        <p:blipFill>
          <a:blip r:embed="rId2" cstate="print"/>
          <a:srcRect/>
          <a:stretch>
            <a:fillRect/>
          </a:stretch>
        </p:blipFill>
        <p:spPr bwMode="auto">
          <a:xfrm>
            <a:off x="990600" y="1295400"/>
            <a:ext cx="3048000" cy="4221375"/>
          </a:xfrm>
          <a:prstGeom prst="rect">
            <a:avLst/>
          </a:prstGeom>
          <a:noFill/>
          <a:ln w="9525">
            <a:noFill/>
            <a:miter lim="800000"/>
            <a:headEnd/>
            <a:tailEnd/>
          </a:ln>
        </p:spPr>
      </p:pic>
      <p:sp>
        <p:nvSpPr>
          <p:cNvPr id="5" name="Rectangle 4"/>
          <p:cNvSpPr/>
          <p:nvPr/>
        </p:nvSpPr>
        <p:spPr>
          <a:xfrm>
            <a:off x="1905000" y="5562600"/>
            <a:ext cx="1489510" cy="369332"/>
          </a:xfrm>
          <a:prstGeom prst="rect">
            <a:avLst/>
          </a:prstGeom>
        </p:spPr>
        <p:txBody>
          <a:bodyPr wrap="none">
            <a:spAutoFit/>
          </a:bodyPr>
          <a:lstStyle/>
          <a:p>
            <a:r>
              <a:rPr lang="en-US" dirty="0" smtClean="0"/>
              <a:t>469 -399 BCE</a:t>
            </a:r>
            <a:endParaRPr lang="en-US" dirty="0"/>
          </a:p>
        </p:txBody>
      </p:sp>
      <p:sp>
        <p:nvSpPr>
          <p:cNvPr id="6" name="Rectangle 5"/>
          <p:cNvSpPr/>
          <p:nvPr/>
        </p:nvSpPr>
        <p:spPr>
          <a:xfrm>
            <a:off x="2209800" y="6396335"/>
            <a:ext cx="5334000" cy="461665"/>
          </a:xfrm>
          <a:prstGeom prst="rect">
            <a:avLst/>
          </a:prstGeom>
        </p:spPr>
        <p:txBody>
          <a:bodyPr wrap="square">
            <a:spAutoFit/>
          </a:bodyPr>
          <a:lstStyle/>
          <a:p>
            <a:r>
              <a:rPr lang="en-US" sz="1200" dirty="0" err="1" smtClean="0"/>
              <a:t>Kemmerling</a:t>
            </a:r>
            <a:r>
              <a:rPr lang="en-US" sz="1200" dirty="0" smtClean="0"/>
              <a:t>, Garth. "Socrates." </a:t>
            </a:r>
            <a:r>
              <a:rPr lang="en-US" sz="1200" i="1" dirty="0" smtClean="0"/>
              <a:t>PhilospophyPages.com</a:t>
            </a:r>
            <a:r>
              <a:rPr lang="en-US" sz="1200" dirty="0" smtClean="0"/>
              <a:t>. </a:t>
            </a:r>
            <a:r>
              <a:rPr lang="en-US" sz="1200" dirty="0" err="1" smtClean="0"/>
              <a:t>N.p</a:t>
            </a:r>
            <a:r>
              <a:rPr lang="en-US" sz="1200" dirty="0" smtClean="0"/>
              <a:t>., 9 August 2006. Web. 22 Feb 2011. &lt;http://www.philosophypages.com/ph/socr.htm&gt;. </a:t>
            </a:r>
            <a:endParaRPr lang="en-US" sz="1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590800" y="228600"/>
            <a:ext cx="5867400" cy="533400"/>
          </a:xfrm>
        </p:spPr>
        <p:txBody>
          <a:bodyPr>
            <a:normAutofit fontScale="90000"/>
          </a:bodyPr>
          <a:lstStyle/>
          <a:p>
            <a:pPr eaLnBrk="1" hangingPunct="1"/>
            <a:r>
              <a:rPr lang="en-US" smtClean="0"/>
              <a:t>Plato</a:t>
            </a:r>
          </a:p>
        </p:txBody>
      </p:sp>
      <p:sp>
        <p:nvSpPr>
          <p:cNvPr id="4099" name="Rectangle 3"/>
          <p:cNvSpPr>
            <a:spLocks noGrp="1" noChangeArrowheads="1"/>
          </p:cNvSpPr>
          <p:nvPr>
            <p:ph type="subTitle" idx="1"/>
          </p:nvPr>
        </p:nvSpPr>
        <p:spPr>
          <a:xfrm>
            <a:off x="4191000" y="1447800"/>
            <a:ext cx="4267200" cy="4800600"/>
          </a:xfrm>
        </p:spPr>
        <p:txBody>
          <a:bodyPr/>
          <a:lstStyle/>
          <a:p>
            <a:pPr algn="l" eaLnBrk="1" hangingPunct="1"/>
            <a:r>
              <a:rPr lang="en-US" sz="2000" smtClean="0"/>
              <a:t>Plato published his work, </a:t>
            </a:r>
            <a:r>
              <a:rPr lang="en-US" sz="2000" i="1" smtClean="0"/>
              <a:t>The Republic</a:t>
            </a:r>
            <a:r>
              <a:rPr lang="en-US" sz="2000" smtClean="0"/>
              <a:t> or </a:t>
            </a:r>
            <a:r>
              <a:rPr lang="en-US" sz="2000" i="1" smtClean="0"/>
              <a:t>Politeia,</a:t>
            </a:r>
            <a:r>
              <a:rPr lang="en-US" sz="2000" smtClean="0"/>
              <a:t> in 360 B.C. This is considered to be the first known philosophical writings about politics. In it, Plato compares the governments of various Greek city-states. He goes on to discuss the ideal state and how it might evolve. Plato was the second of the three great philosophers from ancient Greece. His teacher had been Socrates, and one of his students was Aristotle.</a:t>
            </a:r>
          </a:p>
        </p:txBody>
      </p:sp>
      <p:sp>
        <p:nvSpPr>
          <p:cNvPr id="4100" name="Rectangle 4"/>
          <p:cNvSpPr>
            <a:spLocks noChangeArrowheads="1"/>
          </p:cNvSpPr>
          <p:nvPr/>
        </p:nvSpPr>
        <p:spPr bwMode="auto">
          <a:xfrm>
            <a:off x="0" y="457200"/>
            <a:ext cx="2286000" cy="304800"/>
          </a:xfrm>
          <a:prstGeom prst="rect">
            <a:avLst/>
          </a:prstGeom>
          <a:noFill/>
          <a:ln w="9525">
            <a:noFill/>
            <a:miter lim="800000"/>
            <a:headEnd/>
            <a:tailEnd/>
          </a:ln>
        </p:spPr>
        <p:txBody>
          <a:bodyPr/>
          <a:lstStyle/>
          <a:p>
            <a:pPr>
              <a:spcBef>
                <a:spcPct val="20000"/>
              </a:spcBef>
            </a:pPr>
            <a:r>
              <a:rPr lang="en-US" sz="1000">
                <a:latin typeface="Arial Black" pitchFamily="34" charset="0"/>
              </a:rPr>
              <a:t>History Beyond The Textbook</a:t>
            </a:r>
          </a:p>
        </p:txBody>
      </p:sp>
      <p:sp>
        <p:nvSpPr>
          <p:cNvPr id="4101" name="Rectangle 5"/>
          <p:cNvSpPr>
            <a:spLocks noChangeArrowheads="1"/>
          </p:cNvSpPr>
          <p:nvPr/>
        </p:nvSpPr>
        <p:spPr bwMode="auto">
          <a:xfrm>
            <a:off x="0" y="0"/>
            <a:ext cx="1828800" cy="457200"/>
          </a:xfrm>
          <a:prstGeom prst="rect">
            <a:avLst/>
          </a:prstGeom>
          <a:noFill/>
          <a:ln w="9525">
            <a:noFill/>
            <a:miter lim="800000"/>
            <a:headEnd/>
            <a:tailEnd/>
          </a:ln>
        </p:spPr>
        <p:txBody>
          <a:bodyPr/>
          <a:lstStyle/>
          <a:p>
            <a:pPr>
              <a:spcBef>
                <a:spcPct val="20000"/>
              </a:spcBef>
            </a:pPr>
            <a:r>
              <a:rPr lang="en-US" sz="2800">
                <a:latin typeface="Castellar" pitchFamily="18" charset="0"/>
              </a:rPr>
              <a:t>Cicero</a:t>
            </a:r>
          </a:p>
        </p:txBody>
      </p:sp>
      <p:pic>
        <p:nvPicPr>
          <p:cNvPr id="4102" name="Picture 6" descr="Cicero-Bust-2"/>
          <p:cNvPicPr>
            <a:picLocks noChangeAspect="1" noChangeArrowheads="1"/>
          </p:cNvPicPr>
          <p:nvPr/>
        </p:nvPicPr>
        <p:blipFill>
          <a:blip r:embed="rId3" cstate="print"/>
          <a:srcRect/>
          <a:stretch>
            <a:fillRect/>
          </a:stretch>
        </p:blipFill>
        <p:spPr bwMode="auto">
          <a:xfrm>
            <a:off x="1524000" y="0"/>
            <a:ext cx="590550" cy="533400"/>
          </a:xfrm>
          <a:prstGeom prst="rect">
            <a:avLst/>
          </a:prstGeom>
          <a:noFill/>
          <a:ln w="9525">
            <a:noFill/>
            <a:miter lim="800000"/>
            <a:headEnd/>
            <a:tailEnd/>
          </a:ln>
        </p:spPr>
      </p:pic>
      <p:sp>
        <p:nvSpPr>
          <p:cNvPr id="4103" name="Text Box 7"/>
          <p:cNvSpPr txBox="1">
            <a:spLocks noChangeArrowheads="1"/>
          </p:cNvSpPr>
          <p:nvPr/>
        </p:nvSpPr>
        <p:spPr bwMode="auto">
          <a:xfrm>
            <a:off x="3733800" y="6324600"/>
            <a:ext cx="2133600" cy="396875"/>
          </a:xfrm>
          <a:prstGeom prst="rect">
            <a:avLst/>
          </a:prstGeom>
          <a:noFill/>
          <a:ln w="9525">
            <a:noFill/>
            <a:miter lim="800000"/>
            <a:headEnd/>
            <a:tailEnd/>
          </a:ln>
        </p:spPr>
        <p:txBody>
          <a:bodyPr>
            <a:spAutoFit/>
          </a:bodyPr>
          <a:lstStyle/>
          <a:p>
            <a:pPr algn="ctr">
              <a:spcBef>
                <a:spcPct val="50000"/>
              </a:spcBef>
            </a:pPr>
            <a:r>
              <a:rPr lang="en-US" sz="2000">
                <a:latin typeface="Times New Roman" pitchFamily="18" charset="0"/>
                <a:cs typeface="Times New Roman" pitchFamily="18" charset="0"/>
              </a:rPr>
              <a:t>CICERO © 2007</a:t>
            </a:r>
          </a:p>
        </p:txBody>
      </p:sp>
      <p:pic>
        <p:nvPicPr>
          <p:cNvPr id="4104" name="Picture 9" descr="Plato"/>
          <p:cNvPicPr>
            <a:picLocks noChangeAspect="1" noChangeArrowheads="1"/>
          </p:cNvPicPr>
          <p:nvPr/>
        </p:nvPicPr>
        <p:blipFill>
          <a:blip r:embed="rId4" cstate="print"/>
          <a:srcRect/>
          <a:stretch>
            <a:fillRect/>
          </a:stretch>
        </p:blipFill>
        <p:spPr bwMode="auto">
          <a:xfrm>
            <a:off x="381000" y="1371600"/>
            <a:ext cx="3165475" cy="3905250"/>
          </a:xfrm>
          <a:prstGeom prst="rect">
            <a:avLst/>
          </a:prstGeom>
          <a:noFill/>
          <a:ln w="9525">
            <a:noFill/>
            <a:miter lim="800000"/>
            <a:headEnd/>
            <a:tailEnd/>
          </a:ln>
        </p:spPr>
      </p:pic>
      <p:sp>
        <p:nvSpPr>
          <p:cNvPr id="4105" name="Text Box 10"/>
          <p:cNvSpPr txBox="1">
            <a:spLocks noChangeArrowheads="1"/>
          </p:cNvSpPr>
          <p:nvPr/>
        </p:nvSpPr>
        <p:spPr bwMode="auto">
          <a:xfrm>
            <a:off x="304800" y="5334000"/>
            <a:ext cx="3505200" cy="825500"/>
          </a:xfrm>
          <a:prstGeom prst="rect">
            <a:avLst/>
          </a:prstGeom>
          <a:noFill/>
          <a:ln w="9525">
            <a:noFill/>
            <a:miter lim="800000"/>
            <a:headEnd/>
            <a:tailEnd/>
          </a:ln>
        </p:spPr>
        <p:txBody>
          <a:bodyPr>
            <a:spAutoFit/>
          </a:bodyPr>
          <a:lstStyle/>
          <a:p>
            <a:pPr>
              <a:spcBef>
                <a:spcPct val="50000"/>
              </a:spcBef>
            </a:pPr>
            <a:r>
              <a:rPr lang="en-US" sz="1600"/>
              <a:t>It is believed that Plato was related to the great Athenian leader Solon through his mother’s family.</a:t>
            </a:r>
          </a:p>
        </p:txBody>
      </p:sp>
      <p:sp>
        <p:nvSpPr>
          <p:cNvPr id="4106" name="Text Box 11"/>
          <p:cNvSpPr txBox="1">
            <a:spLocks noChangeArrowheads="1"/>
          </p:cNvSpPr>
          <p:nvPr/>
        </p:nvSpPr>
        <p:spPr bwMode="auto">
          <a:xfrm>
            <a:off x="4724400" y="685800"/>
            <a:ext cx="1828800" cy="396875"/>
          </a:xfrm>
          <a:prstGeom prst="rect">
            <a:avLst/>
          </a:prstGeom>
          <a:noFill/>
          <a:ln w="9525">
            <a:noFill/>
            <a:miter lim="800000"/>
            <a:headEnd/>
            <a:tailEnd/>
          </a:ln>
        </p:spPr>
        <p:txBody>
          <a:bodyPr>
            <a:spAutoFit/>
          </a:bodyPr>
          <a:lstStyle/>
          <a:p>
            <a:pPr>
              <a:spcBef>
                <a:spcPct val="50000"/>
              </a:spcBef>
            </a:pPr>
            <a:r>
              <a:rPr lang="en-US" sz="2000"/>
              <a:t>427-347 B.C.</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09800" y="228600"/>
            <a:ext cx="6477000" cy="639763"/>
          </a:xfrm>
        </p:spPr>
        <p:txBody>
          <a:bodyPr>
            <a:normAutofit fontScale="90000"/>
          </a:bodyPr>
          <a:lstStyle/>
          <a:p>
            <a:pPr eaLnBrk="1" hangingPunct="1"/>
            <a:r>
              <a:rPr lang="en-US" sz="4000" smtClean="0"/>
              <a:t> Aristotle</a:t>
            </a:r>
          </a:p>
        </p:txBody>
      </p:sp>
      <p:sp>
        <p:nvSpPr>
          <p:cNvPr id="5123" name="Text Box 4"/>
          <p:cNvSpPr txBox="1">
            <a:spLocks noChangeArrowheads="1"/>
          </p:cNvSpPr>
          <p:nvPr/>
        </p:nvSpPr>
        <p:spPr bwMode="auto">
          <a:xfrm>
            <a:off x="3733800" y="6324600"/>
            <a:ext cx="2133600" cy="396875"/>
          </a:xfrm>
          <a:prstGeom prst="rect">
            <a:avLst/>
          </a:prstGeom>
          <a:noFill/>
          <a:ln w="9525">
            <a:noFill/>
            <a:miter lim="800000"/>
            <a:headEnd/>
            <a:tailEnd/>
          </a:ln>
        </p:spPr>
        <p:txBody>
          <a:bodyPr>
            <a:spAutoFit/>
          </a:bodyPr>
          <a:lstStyle/>
          <a:p>
            <a:pPr algn="ctr">
              <a:spcBef>
                <a:spcPct val="50000"/>
              </a:spcBef>
            </a:pPr>
            <a:r>
              <a:rPr lang="en-US" sz="2000">
                <a:latin typeface="Times New Roman" pitchFamily="18" charset="0"/>
                <a:cs typeface="Times New Roman" pitchFamily="18" charset="0"/>
              </a:rPr>
              <a:t>CICERO © 2007</a:t>
            </a:r>
          </a:p>
        </p:txBody>
      </p:sp>
      <p:sp>
        <p:nvSpPr>
          <p:cNvPr id="5124" name="Rectangle 5"/>
          <p:cNvSpPr>
            <a:spLocks noChangeArrowheads="1"/>
          </p:cNvSpPr>
          <p:nvPr/>
        </p:nvSpPr>
        <p:spPr bwMode="auto">
          <a:xfrm>
            <a:off x="0" y="0"/>
            <a:ext cx="1828800" cy="457200"/>
          </a:xfrm>
          <a:prstGeom prst="rect">
            <a:avLst/>
          </a:prstGeom>
          <a:noFill/>
          <a:ln w="9525">
            <a:noFill/>
            <a:miter lim="800000"/>
            <a:headEnd/>
            <a:tailEnd/>
          </a:ln>
        </p:spPr>
        <p:txBody>
          <a:bodyPr/>
          <a:lstStyle/>
          <a:p>
            <a:pPr marL="342900" indent="-342900">
              <a:spcBef>
                <a:spcPct val="20000"/>
              </a:spcBef>
            </a:pPr>
            <a:r>
              <a:rPr lang="en-US" sz="2800">
                <a:latin typeface="Castellar" pitchFamily="18" charset="0"/>
              </a:rPr>
              <a:t>Cicero</a:t>
            </a:r>
          </a:p>
        </p:txBody>
      </p:sp>
      <p:pic>
        <p:nvPicPr>
          <p:cNvPr id="5125" name="Picture 6" descr="Cicero-Bust-2"/>
          <p:cNvPicPr>
            <a:picLocks noChangeAspect="1" noChangeArrowheads="1"/>
          </p:cNvPicPr>
          <p:nvPr/>
        </p:nvPicPr>
        <p:blipFill>
          <a:blip r:embed="rId3" cstate="print"/>
          <a:srcRect/>
          <a:stretch>
            <a:fillRect/>
          </a:stretch>
        </p:blipFill>
        <p:spPr bwMode="auto">
          <a:xfrm>
            <a:off x="1524000" y="0"/>
            <a:ext cx="590550" cy="533400"/>
          </a:xfrm>
          <a:prstGeom prst="rect">
            <a:avLst/>
          </a:prstGeom>
          <a:noFill/>
          <a:ln w="9525">
            <a:noFill/>
            <a:miter lim="800000"/>
            <a:headEnd/>
            <a:tailEnd/>
          </a:ln>
        </p:spPr>
      </p:pic>
      <p:sp>
        <p:nvSpPr>
          <p:cNvPr id="5126" name="Rectangle 7"/>
          <p:cNvSpPr>
            <a:spLocks noChangeArrowheads="1"/>
          </p:cNvSpPr>
          <p:nvPr/>
        </p:nvSpPr>
        <p:spPr bwMode="auto">
          <a:xfrm>
            <a:off x="0" y="457200"/>
            <a:ext cx="2286000" cy="304800"/>
          </a:xfrm>
          <a:prstGeom prst="rect">
            <a:avLst/>
          </a:prstGeom>
          <a:noFill/>
          <a:ln w="9525">
            <a:noFill/>
            <a:miter lim="800000"/>
            <a:headEnd/>
            <a:tailEnd/>
          </a:ln>
        </p:spPr>
        <p:txBody>
          <a:bodyPr/>
          <a:lstStyle/>
          <a:p>
            <a:pPr marL="342900" indent="-342900">
              <a:spcBef>
                <a:spcPct val="20000"/>
              </a:spcBef>
            </a:pPr>
            <a:r>
              <a:rPr lang="en-US" sz="1000">
                <a:latin typeface="Arial Black" pitchFamily="34" charset="0"/>
              </a:rPr>
              <a:t>History Beyond The Textbook</a:t>
            </a:r>
          </a:p>
        </p:txBody>
      </p:sp>
      <p:pic>
        <p:nvPicPr>
          <p:cNvPr id="5127" name="Picture 8" descr="aristotle"/>
          <p:cNvPicPr>
            <a:picLocks noChangeAspect="1" noChangeArrowheads="1"/>
          </p:cNvPicPr>
          <p:nvPr/>
        </p:nvPicPr>
        <p:blipFill>
          <a:blip r:embed="rId4" cstate="print"/>
          <a:srcRect/>
          <a:stretch>
            <a:fillRect/>
          </a:stretch>
        </p:blipFill>
        <p:spPr bwMode="auto">
          <a:xfrm>
            <a:off x="5715000" y="1447800"/>
            <a:ext cx="2711450" cy="3543300"/>
          </a:xfrm>
          <a:prstGeom prst="rect">
            <a:avLst/>
          </a:prstGeom>
          <a:noFill/>
          <a:ln w="9525">
            <a:noFill/>
            <a:miter lim="800000"/>
            <a:headEnd/>
            <a:tailEnd/>
          </a:ln>
        </p:spPr>
      </p:pic>
      <p:sp>
        <p:nvSpPr>
          <p:cNvPr id="5128" name="Text Box 9"/>
          <p:cNvSpPr txBox="1">
            <a:spLocks noChangeArrowheads="1"/>
          </p:cNvSpPr>
          <p:nvPr/>
        </p:nvSpPr>
        <p:spPr bwMode="auto">
          <a:xfrm>
            <a:off x="685800" y="1524000"/>
            <a:ext cx="4419600" cy="4094163"/>
          </a:xfrm>
          <a:prstGeom prst="rect">
            <a:avLst/>
          </a:prstGeom>
          <a:noFill/>
          <a:ln w="9525">
            <a:noFill/>
            <a:miter lim="800000"/>
            <a:headEnd/>
            <a:tailEnd/>
          </a:ln>
        </p:spPr>
        <p:txBody>
          <a:bodyPr>
            <a:spAutoFit/>
          </a:bodyPr>
          <a:lstStyle/>
          <a:p>
            <a:pPr>
              <a:spcBef>
                <a:spcPct val="50000"/>
              </a:spcBef>
            </a:pPr>
            <a:r>
              <a:rPr lang="en-US" sz="2000"/>
              <a:t>Aristotle wrote that the state, or government, had its roots in the family. He also argued that the state’s role was to support the development of the people. Aristotle’s philosophy revolves around the relationships between people and the roles played in those relationships. One of the relationships Aristotle discusses is that of the ruler and ruled. He uses the roles of this relationship to justify slavery. Aristotle founded a famous school in Athens, the Lyceum.</a:t>
            </a:r>
          </a:p>
        </p:txBody>
      </p:sp>
      <p:sp>
        <p:nvSpPr>
          <p:cNvPr id="5129" name="Text Box 10"/>
          <p:cNvSpPr txBox="1">
            <a:spLocks noChangeArrowheads="1"/>
          </p:cNvSpPr>
          <p:nvPr/>
        </p:nvSpPr>
        <p:spPr bwMode="auto">
          <a:xfrm>
            <a:off x="5791200" y="5029200"/>
            <a:ext cx="2895600" cy="915988"/>
          </a:xfrm>
          <a:prstGeom prst="rect">
            <a:avLst/>
          </a:prstGeom>
          <a:noFill/>
          <a:ln w="9525">
            <a:noFill/>
            <a:miter lim="800000"/>
            <a:headEnd/>
            <a:tailEnd/>
          </a:ln>
        </p:spPr>
        <p:txBody>
          <a:bodyPr>
            <a:spAutoFit/>
          </a:bodyPr>
          <a:lstStyle/>
          <a:p>
            <a:pPr>
              <a:spcBef>
                <a:spcPct val="50000"/>
              </a:spcBef>
            </a:pPr>
            <a:r>
              <a:rPr lang="en-US"/>
              <a:t>Aristotle was the private teacher of Alexander the Great.</a:t>
            </a:r>
          </a:p>
        </p:txBody>
      </p:sp>
      <p:sp>
        <p:nvSpPr>
          <p:cNvPr id="5130" name="Text Box 11"/>
          <p:cNvSpPr txBox="1">
            <a:spLocks noChangeArrowheads="1"/>
          </p:cNvSpPr>
          <p:nvPr/>
        </p:nvSpPr>
        <p:spPr bwMode="auto">
          <a:xfrm>
            <a:off x="4724400" y="762000"/>
            <a:ext cx="1752600" cy="396875"/>
          </a:xfrm>
          <a:prstGeom prst="rect">
            <a:avLst/>
          </a:prstGeom>
          <a:noFill/>
          <a:ln w="9525">
            <a:noFill/>
            <a:miter lim="800000"/>
            <a:headEnd/>
            <a:tailEnd/>
          </a:ln>
        </p:spPr>
        <p:txBody>
          <a:bodyPr>
            <a:spAutoFit/>
          </a:bodyPr>
          <a:lstStyle/>
          <a:p>
            <a:pPr>
              <a:spcBef>
                <a:spcPct val="50000"/>
              </a:spcBef>
            </a:pPr>
            <a:r>
              <a:rPr lang="en-US" sz="2000"/>
              <a:t>384-322 B.C.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600200" y="304800"/>
            <a:ext cx="5791200" cy="792163"/>
          </a:xfrm>
        </p:spPr>
        <p:txBody>
          <a:bodyPr>
            <a:normAutofit fontScale="90000"/>
          </a:bodyPr>
          <a:lstStyle/>
          <a:p>
            <a:pPr eaLnBrk="1" hangingPunct="1"/>
            <a:r>
              <a:rPr lang="en-US" sz="1400" dirty="0" smtClean="0">
                <a:latin typeface="Times New Roman" pitchFamily="18" charset="0"/>
              </a:rPr>
              <a:t/>
            </a:r>
            <a:br>
              <a:rPr lang="en-US" sz="1400" dirty="0" smtClean="0">
                <a:latin typeface="Times New Roman" pitchFamily="18" charset="0"/>
              </a:rPr>
            </a:br>
            <a:r>
              <a:rPr lang="en-US" sz="3200" b="1" dirty="0" smtClean="0">
                <a:latin typeface="Times New Roman" pitchFamily="18" charset="0"/>
              </a:rPr>
              <a:t>Greeks</a:t>
            </a:r>
          </a:p>
        </p:txBody>
      </p:sp>
      <p:sp>
        <p:nvSpPr>
          <p:cNvPr id="5124" name="Rectangle 4"/>
          <p:cNvSpPr>
            <a:spLocks noChangeArrowheads="1"/>
          </p:cNvSpPr>
          <p:nvPr/>
        </p:nvSpPr>
        <p:spPr bwMode="auto">
          <a:xfrm>
            <a:off x="3657600" y="6257925"/>
            <a:ext cx="1782763" cy="341313"/>
          </a:xfrm>
          <a:prstGeom prst="rect">
            <a:avLst/>
          </a:prstGeom>
          <a:noFill/>
          <a:ln w="9525">
            <a:noFill/>
            <a:miter lim="800000"/>
            <a:headEnd/>
            <a:tailEnd/>
          </a:ln>
        </p:spPr>
        <p:txBody>
          <a:bodyPr wrap="none">
            <a:spAutoFit/>
          </a:bodyPr>
          <a:lstStyle/>
          <a:p>
            <a:pPr>
              <a:lnSpc>
                <a:spcPct val="90000"/>
              </a:lnSpc>
              <a:spcBef>
                <a:spcPct val="20000"/>
              </a:spcBef>
            </a:pPr>
            <a:r>
              <a:rPr lang="en-US">
                <a:latin typeface="Castellar" pitchFamily="18" charset="0"/>
              </a:rPr>
              <a:t>CICERO © 2007</a:t>
            </a:r>
          </a:p>
        </p:txBody>
      </p:sp>
      <p:sp>
        <p:nvSpPr>
          <p:cNvPr id="5125" name="Rectangle 5"/>
          <p:cNvSpPr>
            <a:spLocks noChangeArrowheads="1"/>
          </p:cNvSpPr>
          <p:nvPr/>
        </p:nvSpPr>
        <p:spPr bwMode="auto">
          <a:xfrm>
            <a:off x="0" y="457200"/>
            <a:ext cx="2286000" cy="304800"/>
          </a:xfrm>
          <a:prstGeom prst="rect">
            <a:avLst/>
          </a:prstGeom>
          <a:noFill/>
          <a:ln w="9525">
            <a:noFill/>
            <a:miter lim="800000"/>
            <a:headEnd/>
            <a:tailEnd/>
          </a:ln>
        </p:spPr>
        <p:txBody>
          <a:bodyPr/>
          <a:lstStyle/>
          <a:p>
            <a:pPr marL="342900" indent="-342900">
              <a:spcBef>
                <a:spcPct val="20000"/>
              </a:spcBef>
            </a:pPr>
            <a:r>
              <a:rPr lang="en-US" sz="1000">
                <a:latin typeface="Arial Black" pitchFamily="34" charset="0"/>
              </a:rPr>
              <a:t>History Beyond The Textbook</a:t>
            </a:r>
          </a:p>
        </p:txBody>
      </p:sp>
      <p:sp>
        <p:nvSpPr>
          <p:cNvPr id="5126" name="Rectangle 6"/>
          <p:cNvSpPr>
            <a:spLocks noChangeArrowheads="1"/>
          </p:cNvSpPr>
          <p:nvPr/>
        </p:nvSpPr>
        <p:spPr bwMode="auto">
          <a:xfrm>
            <a:off x="0" y="0"/>
            <a:ext cx="1828800" cy="457200"/>
          </a:xfrm>
          <a:prstGeom prst="rect">
            <a:avLst/>
          </a:prstGeom>
          <a:noFill/>
          <a:ln w="9525">
            <a:noFill/>
            <a:miter lim="800000"/>
            <a:headEnd/>
            <a:tailEnd/>
          </a:ln>
        </p:spPr>
        <p:txBody>
          <a:bodyPr/>
          <a:lstStyle/>
          <a:p>
            <a:pPr marL="342900" indent="-342900">
              <a:spcBef>
                <a:spcPct val="20000"/>
              </a:spcBef>
            </a:pPr>
            <a:r>
              <a:rPr lang="en-US" sz="2800">
                <a:latin typeface="Castellar" pitchFamily="18" charset="0"/>
              </a:rPr>
              <a:t>Cicero</a:t>
            </a:r>
          </a:p>
        </p:txBody>
      </p:sp>
      <p:pic>
        <p:nvPicPr>
          <p:cNvPr id="5127" name="Picture 7" descr="Cicero-Bust-2"/>
          <p:cNvPicPr>
            <a:picLocks noChangeAspect="1" noChangeArrowheads="1"/>
          </p:cNvPicPr>
          <p:nvPr/>
        </p:nvPicPr>
        <p:blipFill>
          <a:blip r:embed="rId3" cstate="print"/>
          <a:srcRect/>
          <a:stretch>
            <a:fillRect/>
          </a:stretch>
        </p:blipFill>
        <p:spPr bwMode="auto">
          <a:xfrm>
            <a:off x="1524000" y="0"/>
            <a:ext cx="590550" cy="533400"/>
          </a:xfrm>
          <a:prstGeom prst="rect">
            <a:avLst/>
          </a:prstGeom>
          <a:noFill/>
          <a:ln w="9525">
            <a:noFill/>
            <a:miter lim="800000"/>
            <a:headEnd/>
            <a:tailEnd/>
          </a:ln>
        </p:spPr>
      </p:pic>
      <p:sp>
        <p:nvSpPr>
          <p:cNvPr id="5128" name="Text Box 11"/>
          <p:cNvSpPr txBox="1">
            <a:spLocks noChangeArrowheads="1"/>
          </p:cNvSpPr>
          <p:nvPr/>
        </p:nvSpPr>
        <p:spPr bwMode="auto">
          <a:xfrm>
            <a:off x="4953000" y="1295400"/>
            <a:ext cx="3810000" cy="2031325"/>
          </a:xfrm>
          <a:prstGeom prst="rect">
            <a:avLst/>
          </a:prstGeom>
          <a:noFill/>
          <a:ln w="9525">
            <a:noFill/>
            <a:miter lim="800000"/>
            <a:headEnd/>
            <a:tailEnd/>
          </a:ln>
        </p:spPr>
        <p:txBody>
          <a:bodyPr wrap="square">
            <a:spAutoFit/>
          </a:bodyPr>
          <a:lstStyle/>
          <a:p>
            <a:pPr>
              <a:spcBef>
                <a:spcPct val="50000"/>
              </a:spcBef>
            </a:pPr>
            <a:r>
              <a:rPr lang="en-US" dirty="0"/>
              <a:t>The ancient Greeks laid the foundations for the idea of democracy in the western world. The Greeks believed that since all men participated in the life of the city, they would see self-rule as the most important good.</a:t>
            </a:r>
          </a:p>
        </p:txBody>
      </p:sp>
      <p:pic>
        <p:nvPicPr>
          <p:cNvPr id="5132" name="Picture 19" descr="Solon"/>
          <p:cNvPicPr>
            <a:picLocks noChangeAspect="1" noChangeArrowheads="1"/>
          </p:cNvPicPr>
          <p:nvPr/>
        </p:nvPicPr>
        <p:blipFill>
          <a:blip r:embed="rId4" cstate="print"/>
          <a:srcRect/>
          <a:stretch>
            <a:fillRect/>
          </a:stretch>
        </p:blipFill>
        <p:spPr bwMode="auto">
          <a:xfrm>
            <a:off x="1219200" y="1371599"/>
            <a:ext cx="3200400" cy="4343401"/>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124200" y="304800"/>
            <a:ext cx="4572000" cy="917575"/>
          </a:xfrm>
        </p:spPr>
        <p:txBody>
          <a:bodyPr/>
          <a:lstStyle/>
          <a:p>
            <a:pPr eaLnBrk="1" hangingPunct="1"/>
            <a:r>
              <a:rPr lang="en-US" sz="4800" b="1" dirty="0" err="1" smtClean="0"/>
              <a:t>Demokratia</a:t>
            </a:r>
            <a:endParaRPr lang="en-US" sz="4800" b="1" dirty="0" smtClean="0"/>
          </a:p>
        </p:txBody>
      </p:sp>
      <p:sp>
        <p:nvSpPr>
          <p:cNvPr id="3075" name="Rectangle 3"/>
          <p:cNvSpPr>
            <a:spLocks noChangeArrowheads="1"/>
          </p:cNvSpPr>
          <p:nvPr/>
        </p:nvSpPr>
        <p:spPr bwMode="auto">
          <a:xfrm>
            <a:off x="0" y="0"/>
            <a:ext cx="1828800" cy="457200"/>
          </a:xfrm>
          <a:prstGeom prst="rect">
            <a:avLst/>
          </a:prstGeom>
          <a:noFill/>
          <a:ln w="9525">
            <a:noFill/>
            <a:miter lim="800000"/>
            <a:headEnd/>
            <a:tailEnd/>
          </a:ln>
        </p:spPr>
        <p:txBody>
          <a:bodyPr/>
          <a:lstStyle/>
          <a:p>
            <a:pPr>
              <a:spcBef>
                <a:spcPct val="20000"/>
              </a:spcBef>
            </a:pPr>
            <a:r>
              <a:rPr lang="en-US" sz="2800" dirty="0">
                <a:latin typeface="Castellar" pitchFamily="18" charset="0"/>
              </a:rPr>
              <a:t>CICERO</a:t>
            </a:r>
          </a:p>
        </p:txBody>
      </p:sp>
      <p:pic>
        <p:nvPicPr>
          <p:cNvPr id="3076" name="Picture 4" descr="Cicero-Bust-2"/>
          <p:cNvPicPr>
            <a:picLocks noChangeAspect="1" noChangeArrowheads="1"/>
          </p:cNvPicPr>
          <p:nvPr/>
        </p:nvPicPr>
        <p:blipFill>
          <a:blip r:embed="rId3" cstate="print"/>
          <a:srcRect/>
          <a:stretch>
            <a:fillRect/>
          </a:stretch>
        </p:blipFill>
        <p:spPr bwMode="auto">
          <a:xfrm>
            <a:off x="1524000" y="0"/>
            <a:ext cx="590550" cy="533400"/>
          </a:xfrm>
          <a:prstGeom prst="rect">
            <a:avLst/>
          </a:prstGeom>
          <a:noFill/>
          <a:ln w="9525">
            <a:noFill/>
            <a:miter lim="800000"/>
            <a:headEnd/>
            <a:tailEnd/>
          </a:ln>
        </p:spPr>
      </p:pic>
      <p:sp>
        <p:nvSpPr>
          <p:cNvPr id="3077" name="Rectangle 5"/>
          <p:cNvSpPr>
            <a:spLocks noChangeArrowheads="1"/>
          </p:cNvSpPr>
          <p:nvPr/>
        </p:nvSpPr>
        <p:spPr bwMode="auto">
          <a:xfrm>
            <a:off x="0" y="457200"/>
            <a:ext cx="2286000" cy="304800"/>
          </a:xfrm>
          <a:prstGeom prst="rect">
            <a:avLst/>
          </a:prstGeom>
          <a:noFill/>
          <a:ln w="9525">
            <a:noFill/>
            <a:miter lim="800000"/>
            <a:headEnd/>
            <a:tailEnd/>
          </a:ln>
        </p:spPr>
        <p:txBody>
          <a:bodyPr/>
          <a:lstStyle/>
          <a:p>
            <a:pPr>
              <a:spcBef>
                <a:spcPct val="20000"/>
              </a:spcBef>
            </a:pPr>
            <a:r>
              <a:rPr lang="en-US" sz="1000" dirty="0">
                <a:latin typeface="Arial Black" pitchFamily="34" charset="0"/>
              </a:rPr>
              <a:t>History Beyond The Textbook</a:t>
            </a:r>
          </a:p>
        </p:txBody>
      </p:sp>
      <p:sp>
        <p:nvSpPr>
          <p:cNvPr id="3078" name="Text Box 6"/>
          <p:cNvSpPr txBox="1">
            <a:spLocks noChangeArrowheads="1"/>
          </p:cNvSpPr>
          <p:nvPr/>
        </p:nvSpPr>
        <p:spPr bwMode="auto">
          <a:xfrm>
            <a:off x="3733800" y="6324600"/>
            <a:ext cx="2133600" cy="396875"/>
          </a:xfrm>
          <a:prstGeom prst="rect">
            <a:avLst/>
          </a:prstGeom>
          <a:noFill/>
          <a:ln w="9525">
            <a:noFill/>
            <a:miter lim="800000"/>
            <a:headEnd/>
            <a:tailEnd/>
          </a:ln>
        </p:spPr>
        <p:txBody>
          <a:bodyPr>
            <a:spAutoFit/>
          </a:bodyPr>
          <a:lstStyle/>
          <a:p>
            <a:pPr algn="ctr">
              <a:spcBef>
                <a:spcPct val="50000"/>
              </a:spcBef>
            </a:pPr>
            <a:r>
              <a:rPr lang="en-US" sz="2000" dirty="0">
                <a:latin typeface="Times New Roman" pitchFamily="18" charset="0"/>
                <a:cs typeface="Times New Roman" pitchFamily="18" charset="0"/>
              </a:rPr>
              <a:t>CICERO © 2007</a:t>
            </a:r>
          </a:p>
        </p:txBody>
      </p:sp>
      <p:pic>
        <p:nvPicPr>
          <p:cNvPr id="3079" name="Picture 7" descr="parthenon1"/>
          <p:cNvPicPr>
            <a:picLocks noChangeAspect="1" noChangeArrowheads="1"/>
          </p:cNvPicPr>
          <p:nvPr/>
        </p:nvPicPr>
        <p:blipFill>
          <a:blip r:embed="rId4" cstate="print"/>
          <a:srcRect/>
          <a:stretch>
            <a:fillRect/>
          </a:stretch>
        </p:blipFill>
        <p:spPr bwMode="auto">
          <a:xfrm>
            <a:off x="304800" y="1600200"/>
            <a:ext cx="3810000" cy="2819400"/>
          </a:xfrm>
          <a:prstGeom prst="rect">
            <a:avLst/>
          </a:prstGeom>
          <a:noFill/>
          <a:ln w="9525">
            <a:noFill/>
            <a:miter lim="800000"/>
            <a:headEnd/>
            <a:tailEnd/>
          </a:ln>
        </p:spPr>
      </p:pic>
      <p:sp>
        <p:nvSpPr>
          <p:cNvPr id="3080" name="Text Box 8"/>
          <p:cNvSpPr txBox="1">
            <a:spLocks noChangeArrowheads="1"/>
          </p:cNvSpPr>
          <p:nvPr/>
        </p:nvSpPr>
        <p:spPr bwMode="auto">
          <a:xfrm>
            <a:off x="4267200" y="1371600"/>
            <a:ext cx="4343400" cy="3970318"/>
          </a:xfrm>
          <a:prstGeom prst="rect">
            <a:avLst/>
          </a:prstGeom>
          <a:noFill/>
          <a:ln w="9525">
            <a:noFill/>
            <a:miter lim="800000"/>
            <a:headEnd/>
            <a:tailEnd/>
          </a:ln>
        </p:spPr>
        <p:txBody>
          <a:bodyPr>
            <a:spAutoFit/>
          </a:bodyPr>
          <a:lstStyle/>
          <a:p>
            <a:pPr>
              <a:spcBef>
                <a:spcPct val="50000"/>
              </a:spcBef>
            </a:pPr>
            <a:r>
              <a:rPr lang="en-US" dirty="0"/>
              <a:t>The term we most associate with our government is </a:t>
            </a:r>
            <a:r>
              <a:rPr lang="en-US" i="1" dirty="0"/>
              <a:t>democracy</a:t>
            </a:r>
            <a:r>
              <a:rPr lang="en-US" dirty="0"/>
              <a:t>. The term comes from the Greek words </a:t>
            </a:r>
            <a:r>
              <a:rPr lang="en-US" i="1" dirty="0"/>
              <a:t>demos</a:t>
            </a:r>
            <a:r>
              <a:rPr lang="en-US" dirty="0"/>
              <a:t>, “people,” and </a:t>
            </a:r>
            <a:r>
              <a:rPr lang="en-US" i="1" dirty="0" err="1"/>
              <a:t>kratos</a:t>
            </a:r>
            <a:r>
              <a:rPr lang="en-US" dirty="0"/>
              <a:t>, “rule.” The ancient Greeks practiced one of two forms of democracy. Direct democracy is a system in which the people vote on every issue or law proposed. The American government is an example of indirect democracy. In an indirect democracy the people elect representatives to make decisions on their behalf. The Greek form of democracy also differed from that in the United States because only free, male citizens of Greece were allowed to vote.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Interesting Comparison</a:t>
            </a:r>
            <a:endParaRPr lang="en-US" dirty="0"/>
          </a:p>
        </p:txBody>
      </p:sp>
      <p:pic>
        <p:nvPicPr>
          <p:cNvPr id="4" name="Picture 7" descr="parthenon1"/>
          <p:cNvPicPr>
            <a:picLocks noGrp="1" noChangeAspect="1" noChangeArrowheads="1"/>
          </p:cNvPicPr>
          <p:nvPr>
            <p:ph idx="1"/>
          </p:nvPr>
        </p:nvPicPr>
        <p:blipFill>
          <a:blip r:embed="rId2" cstate="print"/>
          <a:srcRect/>
          <a:stretch>
            <a:fillRect/>
          </a:stretch>
        </p:blipFill>
        <p:spPr bwMode="auto">
          <a:xfrm>
            <a:off x="457200" y="1752600"/>
            <a:ext cx="3810000" cy="2819400"/>
          </a:xfrm>
          <a:prstGeom prst="rect">
            <a:avLst/>
          </a:prstGeom>
          <a:noFill/>
          <a:ln w="9525">
            <a:noFill/>
            <a:miter lim="800000"/>
            <a:headEnd/>
            <a:tailEnd/>
          </a:ln>
        </p:spPr>
      </p:pic>
      <p:sp>
        <p:nvSpPr>
          <p:cNvPr id="5" name="Rectangle 4"/>
          <p:cNvSpPr/>
          <p:nvPr/>
        </p:nvSpPr>
        <p:spPr>
          <a:xfrm>
            <a:off x="152400" y="4724400"/>
            <a:ext cx="4572000" cy="1477328"/>
          </a:xfrm>
          <a:prstGeom prst="rect">
            <a:avLst/>
          </a:prstGeom>
        </p:spPr>
        <p:txBody>
          <a:bodyPr>
            <a:spAutoFit/>
          </a:bodyPr>
          <a:lstStyle/>
          <a:p>
            <a:pPr>
              <a:spcBef>
                <a:spcPct val="50000"/>
              </a:spcBef>
            </a:pPr>
            <a:r>
              <a:rPr lang="en-US" dirty="0" smtClean="0"/>
              <a:t>The </a:t>
            </a:r>
            <a:r>
              <a:rPr lang="en-US" i="1" dirty="0" smtClean="0"/>
              <a:t>Acropolis</a:t>
            </a:r>
            <a:r>
              <a:rPr lang="en-US" dirty="0" smtClean="0"/>
              <a:t>, or high point in the city, served as the center of Greek culture for hundreds of years. Pericles began building most of the buildings visible today atop the Acropolis in the fifth century B.C.</a:t>
            </a:r>
            <a:endParaRPr lang="en-US" dirty="0"/>
          </a:p>
        </p:txBody>
      </p:sp>
      <p:sp>
        <p:nvSpPr>
          <p:cNvPr id="6" name="Rectangle 5"/>
          <p:cNvSpPr/>
          <p:nvPr/>
        </p:nvSpPr>
        <p:spPr>
          <a:xfrm>
            <a:off x="4275283" y="2967335"/>
            <a:ext cx="593432"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V</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1026" name="Picture 2"/>
          <p:cNvPicPr>
            <a:picLocks noChangeAspect="1" noChangeArrowheads="1"/>
          </p:cNvPicPr>
          <p:nvPr/>
        </p:nvPicPr>
        <p:blipFill>
          <a:blip r:embed="rId3" cstate="print"/>
          <a:srcRect/>
          <a:stretch>
            <a:fillRect/>
          </a:stretch>
        </p:blipFill>
        <p:spPr bwMode="auto">
          <a:xfrm>
            <a:off x="5105400" y="1752600"/>
            <a:ext cx="3733800" cy="2819400"/>
          </a:xfrm>
          <a:prstGeom prst="rect">
            <a:avLst/>
          </a:prstGeom>
          <a:noFill/>
          <a:ln w="9525">
            <a:noFill/>
            <a:miter lim="800000"/>
            <a:headEnd/>
            <a:tailEnd/>
          </a:ln>
        </p:spPr>
      </p:pic>
      <p:sp>
        <p:nvSpPr>
          <p:cNvPr id="8" name="Rectangle 7"/>
          <p:cNvSpPr/>
          <p:nvPr/>
        </p:nvSpPr>
        <p:spPr>
          <a:xfrm>
            <a:off x="5105400" y="4724400"/>
            <a:ext cx="3429000" cy="1338828"/>
          </a:xfrm>
          <a:prstGeom prst="rect">
            <a:avLst/>
          </a:prstGeom>
        </p:spPr>
        <p:txBody>
          <a:bodyPr wrap="square">
            <a:spAutoFit/>
          </a:bodyPr>
          <a:lstStyle/>
          <a:p>
            <a:pPr>
              <a:spcBef>
                <a:spcPct val="50000"/>
              </a:spcBef>
            </a:pPr>
            <a:r>
              <a:rPr lang="en-US" dirty="0" smtClean="0"/>
              <a:t>The United States Capital Building.  </a:t>
            </a:r>
          </a:p>
          <a:p>
            <a:pPr>
              <a:spcBef>
                <a:spcPct val="50000"/>
              </a:spcBef>
            </a:pPr>
            <a:r>
              <a:rPr lang="en-US" dirty="0" smtClean="0"/>
              <a:t>Notice the distinct similarities in architecture as well as governing philosophy.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533400"/>
            <a:ext cx="8229600" cy="1066800"/>
          </a:xfrm>
        </p:spPr>
        <p:txBody>
          <a:bodyPr/>
          <a:lstStyle/>
          <a:p>
            <a:pPr eaLnBrk="1" hangingPunct="1"/>
            <a:r>
              <a:rPr lang="en-US" smtClean="0">
                <a:latin typeface="Times New Roman" pitchFamily="18" charset="0"/>
              </a:rPr>
              <a:t>The Traits of Civic Virtue</a:t>
            </a:r>
          </a:p>
        </p:txBody>
      </p:sp>
      <p:sp>
        <p:nvSpPr>
          <p:cNvPr id="17411" name="Rectangle 3"/>
          <p:cNvSpPr>
            <a:spLocks noChangeArrowheads="1"/>
          </p:cNvSpPr>
          <p:nvPr/>
        </p:nvSpPr>
        <p:spPr bwMode="auto">
          <a:xfrm>
            <a:off x="1905000" y="1905000"/>
            <a:ext cx="5334000" cy="1524000"/>
          </a:xfrm>
          <a:prstGeom prst="rect">
            <a:avLst/>
          </a:prstGeom>
          <a:solidFill>
            <a:schemeClr val="bg1"/>
          </a:solidFill>
          <a:ln w="9525">
            <a:solidFill>
              <a:schemeClr val="tx1"/>
            </a:solidFill>
            <a:miter lim="800000"/>
            <a:headEnd/>
            <a:tailEnd/>
          </a:ln>
        </p:spPr>
        <p:txBody>
          <a:bodyPr wrap="none" anchor="ctr"/>
          <a:lstStyle/>
          <a:p>
            <a:pPr algn="ctr"/>
            <a:r>
              <a:rPr lang="en-US" sz="2400"/>
              <a:t>What traits should one look for when </a:t>
            </a:r>
          </a:p>
          <a:p>
            <a:pPr algn="ctr"/>
            <a:r>
              <a:rPr lang="en-US" sz="2400"/>
              <a:t>describing civic virtue?</a:t>
            </a:r>
          </a:p>
        </p:txBody>
      </p:sp>
      <p:sp>
        <p:nvSpPr>
          <p:cNvPr id="17412" name="Line 4"/>
          <p:cNvSpPr>
            <a:spLocks noChangeShapeType="1"/>
          </p:cNvSpPr>
          <p:nvPr/>
        </p:nvSpPr>
        <p:spPr bwMode="auto">
          <a:xfrm flipH="1">
            <a:off x="1981200" y="3429000"/>
            <a:ext cx="381000" cy="838200"/>
          </a:xfrm>
          <a:prstGeom prst="line">
            <a:avLst/>
          </a:prstGeom>
          <a:noFill/>
          <a:ln w="9525">
            <a:solidFill>
              <a:schemeClr val="tx1"/>
            </a:solidFill>
            <a:round/>
            <a:headEnd/>
            <a:tailEnd type="triangle" w="med" len="med"/>
          </a:ln>
        </p:spPr>
        <p:txBody>
          <a:bodyPr/>
          <a:lstStyle/>
          <a:p>
            <a:endParaRPr lang="en-US"/>
          </a:p>
        </p:txBody>
      </p:sp>
      <p:sp>
        <p:nvSpPr>
          <p:cNvPr id="17413" name="Line 5"/>
          <p:cNvSpPr>
            <a:spLocks noChangeShapeType="1"/>
          </p:cNvSpPr>
          <p:nvPr/>
        </p:nvSpPr>
        <p:spPr bwMode="auto">
          <a:xfrm>
            <a:off x="4495800" y="3429000"/>
            <a:ext cx="0" cy="914400"/>
          </a:xfrm>
          <a:prstGeom prst="line">
            <a:avLst/>
          </a:prstGeom>
          <a:noFill/>
          <a:ln w="9525">
            <a:solidFill>
              <a:schemeClr val="tx1"/>
            </a:solidFill>
            <a:round/>
            <a:headEnd/>
            <a:tailEnd type="triangle" w="med" len="med"/>
          </a:ln>
        </p:spPr>
        <p:txBody>
          <a:bodyPr/>
          <a:lstStyle/>
          <a:p>
            <a:endParaRPr lang="en-US"/>
          </a:p>
        </p:txBody>
      </p:sp>
      <p:sp>
        <p:nvSpPr>
          <p:cNvPr id="17414" name="Line 6"/>
          <p:cNvSpPr>
            <a:spLocks noChangeShapeType="1"/>
          </p:cNvSpPr>
          <p:nvPr/>
        </p:nvSpPr>
        <p:spPr bwMode="auto">
          <a:xfrm>
            <a:off x="6553200" y="3429000"/>
            <a:ext cx="381000" cy="762000"/>
          </a:xfrm>
          <a:prstGeom prst="line">
            <a:avLst/>
          </a:prstGeom>
          <a:noFill/>
          <a:ln w="9525">
            <a:solidFill>
              <a:schemeClr val="tx1"/>
            </a:solidFill>
            <a:round/>
            <a:headEnd/>
            <a:tailEnd type="triangle" w="med" len="med"/>
          </a:ln>
        </p:spPr>
        <p:txBody>
          <a:bodyPr/>
          <a:lstStyle/>
          <a:p>
            <a:endParaRPr lang="en-US"/>
          </a:p>
        </p:txBody>
      </p:sp>
      <p:sp>
        <p:nvSpPr>
          <p:cNvPr id="17415" name="Rectangle 7"/>
          <p:cNvSpPr>
            <a:spLocks noChangeArrowheads="1"/>
          </p:cNvSpPr>
          <p:nvPr/>
        </p:nvSpPr>
        <p:spPr bwMode="auto">
          <a:xfrm>
            <a:off x="304800" y="4343400"/>
            <a:ext cx="2743200" cy="1676400"/>
          </a:xfrm>
          <a:prstGeom prst="rect">
            <a:avLst/>
          </a:prstGeom>
          <a:solidFill>
            <a:schemeClr val="bg1"/>
          </a:solidFill>
          <a:ln w="9525">
            <a:solidFill>
              <a:schemeClr val="tx1"/>
            </a:solidFill>
            <a:miter lim="800000"/>
            <a:headEnd/>
            <a:tailEnd/>
          </a:ln>
        </p:spPr>
        <p:txBody>
          <a:bodyPr wrap="none" anchor="ctr"/>
          <a:lstStyle/>
          <a:p>
            <a:pPr algn="ctr"/>
            <a:endParaRPr lang="en-US"/>
          </a:p>
        </p:txBody>
      </p:sp>
      <p:sp>
        <p:nvSpPr>
          <p:cNvPr id="17416" name="Rectangle 8"/>
          <p:cNvSpPr>
            <a:spLocks noChangeArrowheads="1"/>
          </p:cNvSpPr>
          <p:nvPr/>
        </p:nvSpPr>
        <p:spPr bwMode="auto">
          <a:xfrm>
            <a:off x="3124200" y="4343400"/>
            <a:ext cx="2667000" cy="1676400"/>
          </a:xfrm>
          <a:prstGeom prst="rect">
            <a:avLst/>
          </a:prstGeom>
          <a:solidFill>
            <a:schemeClr val="bg1"/>
          </a:solidFill>
          <a:ln w="9525">
            <a:solidFill>
              <a:schemeClr val="tx1"/>
            </a:solidFill>
            <a:miter lim="800000"/>
            <a:headEnd/>
            <a:tailEnd/>
          </a:ln>
        </p:spPr>
        <p:txBody>
          <a:bodyPr wrap="none" anchor="ctr"/>
          <a:lstStyle/>
          <a:p>
            <a:pPr algn="ctr"/>
            <a:endParaRPr lang="en-US" sz="2000"/>
          </a:p>
        </p:txBody>
      </p:sp>
      <p:sp>
        <p:nvSpPr>
          <p:cNvPr id="17417" name="Rectangle 9"/>
          <p:cNvSpPr>
            <a:spLocks noChangeArrowheads="1"/>
          </p:cNvSpPr>
          <p:nvPr/>
        </p:nvSpPr>
        <p:spPr bwMode="auto">
          <a:xfrm>
            <a:off x="5867400" y="4343400"/>
            <a:ext cx="2971800" cy="1676400"/>
          </a:xfrm>
          <a:prstGeom prst="rect">
            <a:avLst/>
          </a:prstGeom>
          <a:solidFill>
            <a:schemeClr val="bg1"/>
          </a:solidFill>
          <a:ln w="9525">
            <a:solidFill>
              <a:schemeClr val="tx1"/>
            </a:solidFill>
            <a:miter lim="800000"/>
            <a:headEnd/>
            <a:tailEnd/>
          </a:ln>
        </p:spPr>
        <p:txBody>
          <a:bodyPr wrap="none" anchor="ctr"/>
          <a:lstStyle/>
          <a:p>
            <a:pPr algn="ctr"/>
            <a:endParaRPr lang="en-US" sz="2000"/>
          </a:p>
        </p:txBody>
      </p:sp>
      <p:sp>
        <p:nvSpPr>
          <p:cNvPr id="17420" name="Rectangle 16"/>
          <p:cNvSpPr>
            <a:spLocks noChangeArrowheads="1"/>
          </p:cNvSpPr>
          <p:nvPr/>
        </p:nvSpPr>
        <p:spPr bwMode="auto">
          <a:xfrm>
            <a:off x="6934200" y="6324600"/>
            <a:ext cx="1782763" cy="341313"/>
          </a:xfrm>
          <a:prstGeom prst="rect">
            <a:avLst/>
          </a:prstGeom>
          <a:noFill/>
          <a:ln w="9525">
            <a:noFill/>
            <a:miter lim="800000"/>
            <a:headEnd/>
            <a:tailEnd/>
          </a:ln>
        </p:spPr>
        <p:txBody>
          <a:bodyPr wrap="none">
            <a:spAutoFit/>
          </a:bodyPr>
          <a:lstStyle/>
          <a:p>
            <a:pPr>
              <a:lnSpc>
                <a:spcPct val="90000"/>
              </a:lnSpc>
              <a:spcBef>
                <a:spcPct val="20000"/>
              </a:spcBef>
            </a:pPr>
            <a:r>
              <a:rPr lang="en-US">
                <a:latin typeface="Castellar" pitchFamily="18" charset="0"/>
              </a:rPr>
              <a:t>CICERO © 2007</a:t>
            </a:r>
          </a:p>
        </p:txBody>
      </p:sp>
      <p:sp>
        <p:nvSpPr>
          <p:cNvPr id="17421" name="Rectangle 17"/>
          <p:cNvSpPr>
            <a:spLocks noChangeArrowheads="1"/>
          </p:cNvSpPr>
          <p:nvPr/>
        </p:nvSpPr>
        <p:spPr bwMode="auto">
          <a:xfrm>
            <a:off x="0" y="457200"/>
            <a:ext cx="2286000" cy="304800"/>
          </a:xfrm>
          <a:prstGeom prst="rect">
            <a:avLst/>
          </a:prstGeom>
          <a:noFill/>
          <a:ln w="9525">
            <a:noFill/>
            <a:miter lim="800000"/>
            <a:headEnd/>
            <a:tailEnd/>
          </a:ln>
        </p:spPr>
        <p:txBody>
          <a:bodyPr/>
          <a:lstStyle/>
          <a:p>
            <a:pPr marL="342900" indent="-342900">
              <a:spcBef>
                <a:spcPct val="20000"/>
              </a:spcBef>
            </a:pPr>
            <a:r>
              <a:rPr lang="en-US" sz="1000">
                <a:latin typeface="Arial Black" pitchFamily="34" charset="0"/>
              </a:rPr>
              <a:t>History Beyond The Textbook</a:t>
            </a:r>
          </a:p>
        </p:txBody>
      </p:sp>
      <p:sp>
        <p:nvSpPr>
          <p:cNvPr id="17422" name="Rectangle 18"/>
          <p:cNvSpPr>
            <a:spLocks noChangeArrowheads="1"/>
          </p:cNvSpPr>
          <p:nvPr/>
        </p:nvSpPr>
        <p:spPr bwMode="auto">
          <a:xfrm>
            <a:off x="0" y="0"/>
            <a:ext cx="1828800" cy="457200"/>
          </a:xfrm>
          <a:prstGeom prst="rect">
            <a:avLst/>
          </a:prstGeom>
          <a:noFill/>
          <a:ln w="9525">
            <a:noFill/>
            <a:miter lim="800000"/>
            <a:headEnd/>
            <a:tailEnd/>
          </a:ln>
        </p:spPr>
        <p:txBody>
          <a:bodyPr/>
          <a:lstStyle/>
          <a:p>
            <a:pPr marL="342900" indent="-342900">
              <a:spcBef>
                <a:spcPct val="20000"/>
              </a:spcBef>
            </a:pPr>
            <a:r>
              <a:rPr lang="en-US" sz="2800">
                <a:latin typeface="Castellar" pitchFamily="18" charset="0"/>
              </a:rPr>
              <a:t>Cicero</a:t>
            </a:r>
          </a:p>
        </p:txBody>
      </p:sp>
      <p:pic>
        <p:nvPicPr>
          <p:cNvPr id="17423" name="Picture 19" descr="Cicero-Bust-2"/>
          <p:cNvPicPr>
            <a:picLocks noChangeAspect="1" noChangeArrowheads="1"/>
          </p:cNvPicPr>
          <p:nvPr/>
        </p:nvPicPr>
        <p:blipFill>
          <a:blip r:embed="rId3" cstate="print"/>
          <a:srcRect/>
          <a:stretch>
            <a:fillRect/>
          </a:stretch>
        </p:blipFill>
        <p:spPr bwMode="auto">
          <a:xfrm>
            <a:off x="1524000" y="0"/>
            <a:ext cx="590550" cy="53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533400"/>
            <a:ext cx="8229600" cy="1066800"/>
          </a:xfrm>
        </p:spPr>
        <p:txBody>
          <a:bodyPr/>
          <a:lstStyle/>
          <a:p>
            <a:pPr eaLnBrk="1" hangingPunct="1"/>
            <a:r>
              <a:rPr lang="en-US" smtClean="0">
                <a:latin typeface="Times New Roman" pitchFamily="18" charset="0"/>
              </a:rPr>
              <a:t>The Traits of Civic Virtue</a:t>
            </a:r>
          </a:p>
        </p:txBody>
      </p:sp>
      <p:sp>
        <p:nvSpPr>
          <p:cNvPr id="18435" name="Rectangle 3"/>
          <p:cNvSpPr>
            <a:spLocks noChangeArrowheads="1"/>
          </p:cNvSpPr>
          <p:nvPr/>
        </p:nvSpPr>
        <p:spPr bwMode="auto">
          <a:xfrm>
            <a:off x="1905000" y="1905000"/>
            <a:ext cx="5334000" cy="1524000"/>
          </a:xfrm>
          <a:prstGeom prst="rect">
            <a:avLst/>
          </a:prstGeom>
          <a:solidFill>
            <a:schemeClr val="bg1"/>
          </a:solidFill>
          <a:ln w="9525">
            <a:solidFill>
              <a:schemeClr val="tx1"/>
            </a:solidFill>
            <a:miter lim="800000"/>
            <a:headEnd/>
            <a:tailEnd/>
          </a:ln>
        </p:spPr>
        <p:txBody>
          <a:bodyPr wrap="none" anchor="ctr"/>
          <a:lstStyle/>
          <a:p>
            <a:pPr algn="ctr"/>
            <a:r>
              <a:rPr lang="en-US" sz="2400"/>
              <a:t>What traits should one look for when </a:t>
            </a:r>
          </a:p>
          <a:p>
            <a:pPr algn="ctr"/>
            <a:r>
              <a:rPr lang="en-US" sz="2400"/>
              <a:t>describing civic virtue?</a:t>
            </a:r>
          </a:p>
        </p:txBody>
      </p:sp>
      <p:sp>
        <p:nvSpPr>
          <p:cNvPr id="18436" name="Line 4"/>
          <p:cNvSpPr>
            <a:spLocks noChangeShapeType="1"/>
          </p:cNvSpPr>
          <p:nvPr/>
        </p:nvSpPr>
        <p:spPr bwMode="auto">
          <a:xfrm flipH="1">
            <a:off x="1981200" y="3429000"/>
            <a:ext cx="381000" cy="838200"/>
          </a:xfrm>
          <a:prstGeom prst="line">
            <a:avLst/>
          </a:prstGeom>
          <a:noFill/>
          <a:ln w="9525">
            <a:solidFill>
              <a:schemeClr val="tx1"/>
            </a:solidFill>
            <a:round/>
            <a:headEnd/>
            <a:tailEnd type="triangle" w="med" len="med"/>
          </a:ln>
        </p:spPr>
        <p:txBody>
          <a:bodyPr/>
          <a:lstStyle/>
          <a:p>
            <a:endParaRPr lang="en-US"/>
          </a:p>
        </p:txBody>
      </p:sp>
      <p:sp>
        <p:nvSpPr>
          <p:cNvPr id="18437" name="Line 5"/>
          <p:cNvSpPr>
            <a:spLocks noChangeShapeType="1"/>
          </p:cNvSpPr>
          <p:nvPr/>
        </p:nvSpPr>
        <p:spPr bwMode="auto">
          <a:xfrm>
            <a:off x="4495800" y="3429000"/>
            <a:ext cx="0" cy="914400"/>
          </a:xfrm>
          <a:prstGeom prst="line">
            <a:avLst/>
          </a:prstGeom>
          <a:noFill/>
          <a:ln w="9525">
            <a:solidFill>
              <a:schemeClr val="tx1"/>
            </a:solidFill>
            <a:round/>
            <a:headEnd/>
            <a:tailEnd type="triangle" w="med" len="med"/>
          </a:ln>
        </p:spPr>
        <p:txBody>
          <a:bodyPr/>
          <a:lstStyle/>
          <a:p>
            <a:endParaRPr lang="en-US"/>
          </a:p>
        </p:txBody>
      </p:sp>
      <p:sp>
        <p:nvSpPr>
          <p:cNvPr id="18438" name="Line 6"/>
          <p:cNvSpPr>
            <a:spLocks noChangeShapeType="1"/>
          </p:cNvSpPr>
          <p:nvPr/>
        </p:nvSpPr>
        <p:spPr bwMode="auto">
          <a:xfrm>
            <a:off x="6553200" y="3429000"/>
            <a:ext cx="381000" cy="762000"/>
          </a:xfrm>
          <a:prstGeom prst="line">
            <a:avLst/>
          </a:prstGeom>
          <a:noFill/>
          <a:ln w="9525">
            <a:solidFill>
              <a:schemeClr val="tx1"/>
            </a:solidFill>
            <a:round/>
            <a:headEnd/>
            <a:tailEnd type="triangle" w="med" len="med"/>
          </a:ln>
        </p:spPr>
        <p:txBody>
          <a:bodyPr/>
          <a:lstStyle/>
          <a:p>
            <a:endParaRPr lang="en-US"/>
          </a:p>
        </p:txBody>
      </p:sp>
      <p:sp>
        <p:nvSpPr>
          <p:cNvPr id="18439" name="Rectangle 7"/>
          <p:cNvSpPr>
            <a:spLocks noChangeArrowheads="1"/>
          </p:cNvSpPr>
          <p:nvPr/>
        </p:nvSpPr>
        <p:spPr bwMode="auto">
          <a:xfrm>
            <a:off x="304800" y="4343400"/>
            <a:ext cx="2743200" cy="1676400"/>
          </a:xfrm>
          <a:prstGeom prst="rect">
            <a:avLst/>
          </a:prstGeom>
          <a:solidFill>
            <a:schemeClr val="bg1"/>
          </a:solidFill>
          <a:ln w="9525">
            <a:solidFill>
              <a:schemeClr val="tx1"/>
            </a:solidFill>
            <a:miter lim="800000"/>
            <a:headEnd/>
            <a:tailEnd/>
          </a:ln>
        </p:spPr>
        <p:txBody>
          <a:bodyPr wrap="none" anchor="ctr"/>
          <a:lstStyle/>
          <a:p>
            <a:pPr algn="ctr"/>
            <a:r>
              <a:rPr lang="en-US"/>
              <a:t>putting the good of </a:t>
            </a:r>
          </a:p>
          <a:p>
            <a:pPr algn="ctr"/>
            <a:r>
              <a:rPr lang="en-US"/>
              <a:t>one’s community before </a:t>
            </a:r>
          </a:p>
          <a:p>
            <a:pPr algn="ctr"/>
            <a:r>
              <a:rPr lang="en-US"/>
              <a:t>oneself</a:t>
            </a:r>
          </a:p>
        </p:txBody>
      </p:sp>
      <p:sp>
        <p:nvSpPr>
          <p:cNvPr id="18440" name="Rectangle 8"/>
          <p:cNvSpPr>
            <a:spLocks noChangeArrowheads="1"/>
          </p:cNvSpPr>
          <p:nvPr/>
        </p:nvSpPr>
        <p:spPr bwMode="auto">
          <a:xfrm>
            <a:off x="3124200" y="4343400"/>
            <a:ext cx="2667000" cy="1676400"/>
          </a:xfrm>
          <a:prstGeom prst="rect">
            <a:avLst/>
          </a:prstGeom>
          <a:solidFill>
            <a:schemeClr val="bg1"/>
          </a:solidFill>
          <a:ln w="9525">
            <a:solidFill>
              <a:schemeClr val="tx1"/>
            </a:solidFill>
            <a:miter lim="800000"/>
            <a:headEnd/>
            <a:tailEnd/>
          </a:ln>
        </p:spPr>
        <p:txBody>
          <a:bodyPr wrap="none" anchor="ctr"/>
          <a:lstStyle/>
          <a:p>
            <a:pPr algn="ctr"/>
            <a:endParaRPr lang="en-US" sz="2000"/>
          </a:p>
        </p:txBody>
      </p:sp>
      <p:sp>
        <p:nvSpPr>
          <p:cNvPr id="18441" name="Rectangle 9"/>
          <p:cNvSpPr>
            <a:spLocks noChangeArrowheads="1"/>
          </p:cNvSpPr>
          <p:nvPr/>
        </p:nvSpPr>
        <p:spPr bwMode="auto">
          <a:xfrm>
            <a:off x="5867400" y="4343400"/>
            <a:ext cx="2971800" cy="1676400"/>
          </a:xfrm>
          <a:prstGeom prst="rect">
            <a:avLst/>
          </a:prstGeom>
          <a:solidFill>
            <a:schemeClr val="bg1"/>
          </a:solidFill>
          <a:ln w="9525">
            <a:solidFill>
              <a:schemeClr val="tx1"/>
            </a:solidFill>
            <a:miter lim="800000"/>
            <a:headEnd/>
            <a:tailEnd/>
          </a:ln>
        </p:spPr>
        <p:txBody>
          <a:bodyPr wrap="none" anchor="ctr"/>
          <a:lstStyle/>
          <a:p>
            <a:pPr algn="ctr"/>
            <a:endParaRPr lang="en-US" sz="2000"/>
          </a:p>
        </p:txBody>
      </p:sp>
      <p:sp>
        <p:nvSpPr>
          <p:cNvPr id="18444" name="Rectangle 12"/>
          <p:cNvSpPr>
            <a:spLocks noChangeArrowheads="1"/>
          </p:cNvSpPr>
          <p:nvPr/>
        </p:nvSpPr>
        <p:spPr bwMode="auto">
          <a:xfrm>
            <a:off x="6934200" y="6324600"/>
            <a:ext cx="1782763" cy="341313"/>
          </a:xfrm>
          <a:prstGeom prst="rect">
            <a:avLst/>
          </a:prstGeom>
          <a:noFill/>
          <a:ln w="9525">
            <a:noFill/>
            <a:miter lim="800000"/>
            <a:headEnd/>
            <a:tailEnd/>
          </a:ln>
        </p:spPr>
        <p:txBody>
          <a:bodyPr wrap="none">
            <a:spAutoFit/>
          </a:bodyPr>
          <a:lstStyle/>
          <a:p>
            <a:pPr>
              <a:lnSpc>
                <a:spcPct val="90000"/>
              </a:lnSpc>
              <a:spcBef>
                <a:spcPct val="20000"/>
              </a:spcBef>
            </a:pPr>
            <a:r>
              <a:rPr lang="en-US">
                <a:latin typeface="Castellar" pitchFamily="18" charset="0"/>
              </a:rPr>
              <a:t>CICERO © 2007</a:t>
            </a:r>
          </a:p>
        </p:txBody>
      </p:sp>
      <p:sp>
        <p:nvSpPr>
          <p:cNvPr id="18445" name="Rectangle 13"/>
          <p:cNvSpPr>
            <a:spLocks noChangeArrowheads="1"/>
          </p:cNvSpPr>
          <p:nvPr/>
        </p:nvSpPr>
        <p:spPr bwMode="auto">
          <a:xfrm>
            <a:off x="0" y="457200"/>
            <a:ext cx="2286000" cy="304800"/>
          </a:xfrm>
          <a:prstGeom prst="rect">
            <a:avLst/>
          </a:prstGeom>
          <a:noFill/>
          <a:ln w="9525">
            <a:noFill/>
            <a:miter lim="800000"/>
            <a:headEnd/>
            <a:tailEnd/>
          </a:ln>
        </p:spPr>
        <p:txBody>
          <a:bodyPr/>
          <a:lstStyle/>
          <a:p>
            <a:pPr marL="342900" indent="-342900">
              <a:spcBef>
                <a:spcPct val="20000"/>
              </a:spcBef>
            </a:pPr>
            <a:r>
              <a:rPr lang="en-US" sz="1000">
                <a:latin typeface="Arial Black" pitchFamily="34" charset="0"/>
              </a:rPr>
              <a:t>History Beyond The Textbook</a:t>
            </a:r>
          </a:p>
        </p:txBody>
      </p:sp>
      <p:sp>
        <p:nvSpPr>
          <p:cNvPr id="18446" name="Rectangle 14"/>
          <p:cNvSpPr>
            <a:spLocks noChangeArrowheads="1"/>
          </p:cNvSpPr>
          <p:nvPr/>
        </p:nvSpPr>
        <p:spPr bwMode="auto">
          <a:xfrm>
            <a:off x="0" y="0"/>
            <a:ext cx="1828800" cy="457200"/>
          </a:xfrm>
          <a:prstGeom prst="rect">
            <a:avLst/>
          </a:prstGeom>
          <a:noFill/>
          <a:ln w="9525">
            <a:noFill/>
            <a:miter lim="800000"/>
            <a:headEnd/>
            <a:tailEnd/>
          </a:ln>
        </p:spPr>
        <p:txBody>
          <a:bodyPr/>
          <a:lstStyle/>
          <a:p>
            <a:pPr marL="342900" indent="-342900">
              <a:spcBef>
                <a:spcPct val="20000"/>
              </a:spcBef>
            </a:pPr>
            <a:r>
              <a:rPr lang="en-US" sz="2800">
                <a:latin typeface="Castellar" pitchFamily="18" charset="0"/>
              </a:rPr>
              <a:t>Cicero</a:t>
            </a:r>
          </a:p>
        </p:txBody>
      </p:sp>
      <p:pic>
        <p:nvPicPr>
          <p:cNvPr id="18447" name="Picture 15" descr="Cicero-Bust-2"/>
          <p:cNvPicPr>
            <a:picLocks noChangeAspect="1" noChangeArrowheads="1"/>
          </p:cNvPicPr>
          <p:nvPr/>
        </p:nvPicPr>
        <p:blipFill>
          <a:blip r:embed="rId3" cstate="print"/>
          <a:srcRect/>
          <a:stretch>
            <a:fillRect/>
          </a:stretch>
        </p:blipFill>
        <p:spPr bwMode="auto">
          <a:xfrm>
            <a:off x="1524000" y="0"/>
            <a:ext cx="590550" cy="53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533400"/>
            <a:ext cx="8229600" cy="1066800"/>
          </a:xfrm>
        </p:spPr>
        <p:txBody>
          <a:bodyPr/>
          <a:lstStyle/>
          <a:p>
            <a:pPr eaLnBrk="1" hangingPunct="1"/>
            <a:r>
              <a:rPr lang="en-US" smtClean="0">
                <a:latin typeface="Times New Roman" pitchFamily="18" charset="0"/>
              </a:rPr>
              <a:t>The Traits of Civic Virtue</a:t>
            </a:r>
          </a:p>
        </p:txBody>
      </p:sp>
      <p:sp>
        <p:nvSpPr>
          <p:cNvPr id="19459" name="Rectangle 3"/>
          <p:cNvSpPr>
            <a:spLocks noChangeArrowheads="1"/>
          </p:cNvSpPr>
          <p:nvPr/>
        </p:nvSpPr>
        <p:spPr bwMode="auto">
          <a:xfrm>
            <a:off x="1905000" y="1905000"/>
            <a:ext cx="5334000" cy="1524000"/>
          </a:xfrm>
          <a:prstGeom prst="rect">
            <a:avLst/>
          </a:prstGeom>
          <a:solidFill>
            <a:schemeClr val="bg1"/>
          </a:solidFill>
          <a:ln w="9525">
            <a:solidFill>
              <a:schemeClr val="tx1"/>
            </a:solidFill>
            <a:miter lim="800000"/>
            <a:headEnd/>
            <a:tailEnd/>
          </a:ln>
        </p:spPr>
        <p:txBody>
          <a:bodyPr wrap="none" anchor="ctr"/>
          <a:lstStyle/>
          <a:p>
            <a:pPr algn="ctr"/>
            <a:r>
              <a:rPr lang="en-US" sz="2400"/>
              <a:t>What traits should one look for when </a:t>
            </a:r>
          </a:p>
          <a:p>
            <a:pPr algn="ctr"/>
            <a:r>
              <a:rPr lang="en-US" sz="2400"/>
              <a:t>describing civic virtue?</a:t>
            </a:r>
          </a:p>
        </p:txBody>
      </p:sp>
      <p:sp>
        <p:nvSpPr>
          <p:cNvPr id="19460" name="Line 4"/>
          <p:cNvSpPr>
            <a:spLocks noChangeShapeType="1"/>
          </p:cNvSpPr>
          <p:nvPr/>
        </p:nvSpPr>
        <p:spPr bwMode="auto">
          <a:xfrm flipH="1">
            <a:off x="1981200" y="3429000"/>
            <a:ext cx="381000" cy="838200"/>
          </a:xfrm>
          <a:prstGeom prst="line">
            <a:avLst/>
          </a:prstGeom>
          <a:noFill/>
          <a:ln w="9525">
            <a:solidFill>
              <a:schemeClr val="tx1"/>
            </a:solidFill>
            <a:round/>
            <a:headEnd/>
            <a:tailEnd type="triangle" w="med" len="med"/>
          </a:ln>
        </p:spPr>
        <p:txBody>
          <a:bodyPr/>
          <a:lstStyle/>
          <a:p>
            <a:endParaRPr lang="en-US"/>
          </a:p>
        </p:txBody>
      </p:sp>
      <p:sp>
        <p:nvSpPr>
          <p:cNvPr id="19461" name="Line 5"/>
          <p:cNvSpPr>
            <a:spLocks noChangeShapeType="1"/>
          </p:cNvSpPr>
          <p:nvPr/>
        </p:nvSpPr>
        <p:spPr bwMode="auto">
          <a:xfrm>
            <a:off x="4495800" y="3429000"/>
            <a:ext cx="0" cy="914400"/>
          </a:xfrm>
          <a:prstGeom prst="line">
            <a:avLst/>
          </a:prstGeom>
          <a:noFill/>
          <a:ln w="9525">
            <a:solidFill>
              <a:schemeClr val="tx1"/>
            </a:solidFill>
            <a:round/>
            <a:headEnd/>
            <a:tailEnd type="triangle" w="med" len="med"/>
          </a:ln>
        </p:spPr>
        <p:txBody>
          <a:bodyPr/>
          <a:lstStyle/>
          <a:p>
            <a:endParaRPr lang="en-US"/>
          </a:p>
        </p:txBody>
      </p:sp>
      <p:sp>
        <p:nvSpPr>
          <p:cNvPr id="19462" name="Line 6"/>
          <p:cNvSpPr>
            <a:spLocks noChangeShapeType="1"/>
          </p:cNvSpPr>
          <p:nvPr/>
        </p:nvSpPr>
        <p:spPr bwMode="auto">
          <a:xfrm>
            <a:off x="6553200" y="3429000"/>
            <a:ext cx="381000" cy="762000"/>
          </a:xfrm>
          <a:prstGeom prst="line">
            <a:avLst/>
          </a:prstGeom>
          <a:noFill/>
          <a:ln w="9525">
            <a:solidFill>
              <a:schemeClr val="tx1"/>
            </a:solidFill>
            <a:round/>
            <a:headEnd/>
            <a:tailEnd type="triangle" w="med" len="med"/>
          </a:ln>
        </p:spPr>
        <p:txBody>
          <a:bodyPr/>
          <a:lstStyle/>
          <a:p>
            <a:endParaRPr lang="en-US"/>
          </a:p>
        </p:txBody>
      </p:sp>
      <p:sp>
        <p:nvSpPr>
          <p:cNvPr id="19463" name="Rectangle 7"/>
          <p:cNvSpPr>
            <a:spLocks noChangeArrowheads="1"/>
          </p:cNvSpPr>
          <p:nvPr/>
        </p:nvSpPr>
        <p:spPr bwMode="auto">
          <a:xfrm>
            <a:off x="304800" y="4343400"/>
            <a:ext cx="2743200" cy="1676400"/>
          </a:xfrm>
          <a:prstGeom prst="rect">
            <a:avLst/>
          </a:prstGeom>
          <a:solidFill>
            <a:schemeClr val="bg1"/>
          </a:solidFill>
          <a:ln w="9525">
            <a:solidFill>
              <a:schemeClr val="tx1"/>
            </a:solidFill>
            <a:miter lim="800000"/>
            <a:headEnd/>
            <a:tailEnd/>
          </a:ln>
        </p:spPr>
        <p:txBody>
          <a:bodyPr wrap="none" anchor="ctr"/>
          <a:lstStyle/>
          <a:p>
            <a:pPr algn="ctr"/>
            <a:endParaRPr lang="en-US"/>
          </a:p>
          <a:p>
            <a:pPr algn="ctr"/>
            <a:r>
              <a:rPr lang="en-US"/>
              <a:t>putting the good of </a:t>
            </a:r>
          </a:p>
          <a:p>
            <a:pPr algn="ctr"/>
            <a:r>
              <a:rPr lang="en-US"/>
              <a:t>one’s community before </a:t>
            </a:r>
          </a:p>
          <a:p>
            <a:pPr algn="ctr"/>
            <a:r>
              <a:rPr lang="en-US"/>
              <a:t>oneself.</a:t>
            </a:r>
          </a:p>
          <a:p>
            <a:pPr algn="ctr"/>
            <a:endParaRPr lang="en-US"/>
          </a:p>
        </p:txBody>
      </p:sp>
      <p:sp>
        <p:nvSpPr>
          <p:cNvPr id="19464" name="Rectangle 8"/>
          <p:cNvSpPr>
            <a:spLocks noChangeArrowheads="1"/>
          </p:cNvSpPr>
          <p:nvPr/>
        </p:nvSpPr>
        <p:spPr bwMode="auto">
          <a:xfrm>
            <a:off x="3124200" y="4343400"/>
            <a:ext cx="2667000" cy="1676400"/>
          </a:xfrm>
          <a:prstGeom prst="rect">
            <a:avLst/>
          </a:prstGeom>
          <a:solidFill>
            <a:schemeClr val="bg1"/>
          </a:solidFill>
          <a:ln w="9525">
            <a:solidFill>
              <a:schemeClr val="tx1"/>
            </a:solidFill>
            <a:miter lim="800000"/>
            <a:headEnd/>
            <a:tailEnd/>
          </a:ln>
        </p:spPr>
        <p:txBody>
          <a:bodyPr wrap="none" anchor="ctr"/>
          <a:lstStyle/>
          <a:p>
            <a:pPr algn="ctr"/>
            <a:r>
              <a:rPr lang="en-US"/>
              <a:t>participating in </a:t>
            </a:r>
          </a:p>
          <a:p>
            <a:pPr algn="ctr"/>
            <a:r>
              <a:rPr lang="en-US"/>
              <a:t>government by voting </a:t>
            </a:r>
          </a:p>
          <a:p>
            <a:pPr algn="ctr"/>
            <a:r>
              <a:rPr lang="en-US"/>
              <a:t>or running for </a:t>
            </a:r>
          </a:p>
          <a:p>
            <a:pPr algn="ctr"/>
            <a:r>
              <a:rPr lang="en-US"/>
              <a:t>public office</a:t>
            </a:r>
          </a:p>
        </p:txBody>
      </p:sp>
      <p:sp>
        <p:nvSpPr>
          <p:cNvPr id="19465" name="Rectangle 9"/>
          <p:cNvSpPr>
            <a:spLocks noChangeArrowheads="1"/>
          </p:cNvSpPr>
          <p:nvPr/>
        </p:nvSpPr>
        <p:spPr bwMode="auto">
          <a:xfrm>
            <a:off x="5867400" y="4343400"/>
            <a:ext cx="2971800" cy="1676400"/>
          </a:xfrm>
          <a:prstGeom prst="rect">
            <a:avLst/>
          </a:prstGeom>
          <a:solidFill>
            <a:schemeClr val="bg1"/>
          </a:solidFill>
          <a:ln w="9525">
            <a:solidFill>
              <a:schemeClr val="tx1"/>
            </a:solidFill>
            <a:miter lim="800000"/>
            <a:headEnd/>
            <a:tailEnd/>
          </a:ln>
        </p:spPr>
        <p:txBody>
          <a:bodyPr wrap="none" anchor="ctr"/>
          <a:lstStyle/>
          <a:p>
            <a:pPr algn="ctr"/>
            <a:endParaRPr lang="en-US" sz="2000"/>
          </a:p>
        </p:txBody>
      </p:sp>
      <p:sp>
        <p:nvSpPr>
          <p:cNvPr id="19468" name="Rectangle 12"/>
          <p:cNvSpPr>
            <a:spLocks noChangeArrowheads="1"/>
          </p:cNvSpPr>
          <p:nvPr/>
        </p:nvSpPr>
        <p:spPr bwMode="auto">
          <a:xfrm>
            <a:off x="6934200" y="6324600"/>
            <a:ext cx="1782763" cy="341313"/>
          </a:xfrm>
          <a:prstGeom prst="rect">
            <a:avLst/>
          </a:prstGeom>
          <a:noFill/>
          <a:ln w="9525">
            <a:noFill/>
            <a:miter lim="800000"/>
            <a:headEnd/>
            <a:tailEnd/>
          </a:ln>
        </p:spPr>
        <p:txBody>
          <a:bodyPr wrap="none">
            <a:spAutoFit/>
          </a:bodyPr>
          <a:lstStyle/>
          <a:p>
            <a:pPr>
              <a:lnSpc>
                <a:spcPct val="90000"/>
              </a:lnSpc>
              <a:spcBef>
                <a:spcPct val="20000"/>
              </a:spcBef>
            </a:pPr>
            <a:r>
              <a:rPr lang="en-US">
                <a:latin typeface="Castellar" pitchFamily="18" charset="0"/>
              </a:rPr>
              <a:t>CICERO © 2007</a:t>
            </a:r>
          </a:p>
        </p:txBody>
      </p:sp>
      <p:sp>
        <p:nvSpPr>
          <p:cNvPr id="19469" name="Rectangle 13"/>
          <p:cNvSpPr>
            <a:spLocks noChangeArrowheads="1"/>
          </p:cNvSpPr>
          <p:nvPr/>
        </p:nvSpPr>
        <p:spPr bwMode="auto">
          <a:xfrm>
            <a:off x="0" y="457200"/>
            <a:ext cx="2286000" cy="304800"/>
          </a:xfrm>
          <a:prstGeom prst="rect">
            <a:avLst/>
          </a:prstGeom>
          <a:noFill/>
          <a:ln w="9525">
            <a:noFill/>
            <a:miter lim="800000"/>
            <a:headEnd/>
            <a:tailEnd/>
          </a:ln>
        </p:spPr>
        <p:txBody>
          <a:bodyPr/>
          <a:lstStyle/>
          <a:p>
            <a:pPr marL="342900" indent="-342900">
              <a:spcBef>
                <a:spcPct val="20000"/>
              </a:spcBef>
            </a:pPr>
            <a:r>
              <a:rPr lang="en-US" sz="1000">
                <a:latin typeface="Arial Black" pitchFamily="34" charset="0"/>
              </a:rPr>
              <a:t>History Beyond The Textbook</a:t>
            </a:r>
          </a:p>
        </p:txBody>
      </p:sp>
      <p:sp>
        <p:nvSpPr>
          <p:cNvPr id="19470" name="Rectangle 14"/>
          <p:cNvSpPr>
            <a:spLocks noChangeArrowheads="1"/>
          </p:cNvSpPr>
          <p:nvPr/>
        </p:nvSpPr>
        <p:spPr bwMode="auto">
          <a:xfrm>
            <a:off x="0" y="0"/>
            <a:ext cx="1828800" cy="457200"/>
          </a:xfrm>
          <a:prstGeom prst="rect">
            <a:avLst/>
          </a:prstGeom>
          <a:noFill/>
          <a:ln w="9525">
            <a:noFill/>
            <a:miter lim="800000"/>
            <a:headEnd/>
            <a:tailEnd/>
          </a:ln>
        </p:spPr>
        <p:txBody>
          <a:bodyPr/>
          <a:lstStyle/>
          <a:p>
            <a:pPr marL="342900" indent="-342900">
              <a:spcBef>
                <a:spcPct val="20000"/>
              </a:spcBef>
            </a:pPr>
            <a:r>
              <a:rPr lang="en-US" sz="2800">
                <a:latin typeface="Castellar" pitchFamily="18" charset="0"/>
              </a:rPr>
              <a:t>Cicero</a:t>
            </a:r>
          </a:p>
        </p:txBody>
      </p:sp>
      <p:pic>
        <p:nvPicPr>
          <p:cNvPr id="19471" name="Picture 15" descr="Cicero-Bust-2"/>
          <p:cNvPicPr>
            <a:picLocks noChangeAspect="1" noChangeArrowheads="1"/>
          </p:cNvPicPr>
          <p:nvPr/>
        </p:nvPicPr>
        <p:blipFill>
          <a:blip r:embed="rId3" cstate="print"/>
          <a:srcRect/>
          <a:stretch>
            <a:fillRect/>
          </a:stretch>
        </p:blipFill>
        <p:spPr bwMode="auto">
          <a:xfrm>
            <a:off x="1524000" y="0"/>
            <a:ext cx="590550" cy="53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533400"/>
            <a:ext cx="8229600" cy="1066800"/>
          </a:xfrm>
        </p:spPr>
        <p:txBody>
          <a:bodyPr/>
          <a:lstStyle/>
          <a:p>
            <a:pPr eaLnBrk="1" hangingPunct="1"/>
            <a:r>
              <a:rPr lang="en-US" smtClean="0">
                <a:latin typeface="Times New Roman" pitchFamily="18" charset="0"/>
              </a:rPr>
              <a:t>The Traits of Civic Virtue</a:t>
            </a:r>
          </a:p>
        </p:txBody>
      </p:sp>
      <p:sp>
        <p:nvSpPr>
          <p:cNvPr id="20483" name="Rectangle 3"/>
          <p:cNvSpPr>
            <a:spLocks noChangeArrowheads="1"/>
          </p:cNvSpPr>
          <p:nvPr/>
        </p:nvSpPr>
        <p:spPr bwMode="auto">
          <a:xfrm>
            <a:off x="1905000" y="1905000"/>
            <a:ext cx="5334000" cy="1524000"/>
          </a:xfrm>
          <a:prstGeom prst="rect">
            <a:avLst/>
          </a:prstGeom>
          <a:solidFill>
            <a:schemeClr val="bg1"/>
          </a:solidFill>
          <a:ln w="9525">
            <a:solidFill>
              <a:schemeClr val="tx1"/>
            </a:solidFill>
            <a:miter lim="800000"/>
            <a:headEnd/>
            <a:tailEnd/>
          </a:ln>
        </p:spPr>
        <p:txBody>
          <a:bodyPr wrap="none" anchor="ctr"/>
          <a:lstStyle/>
          <a:p>
            <a:pPr algn="ctr"/>
            <a:r>
              <a:rPr lang="en-US" sz="2400"/>
              <a:t>What traits should one look for when </a:t>
            </a:r>
          </a:p>
          <a:p>
            <a:pPr algn="ctr"/>
            <a:r>
              <a:rPr lang="en-US" sz="2400"/>
              <a:t>describing civic virtue?</a:t>
            </a:r>
          </a:p>
        </p:txBody>
      </p:sp>
      <p:sp>
        <p:nvSpPr>
          <p:cNvPr id="20484" name="Line 4"/>
          <p:cNvSpPr>
            <a:spLocks noChangeShapeType="1"/>
          </p:cNvSpPr>
          <p:nvPr/>
        </p:nvSpPr>
        <p:spPr bwMode="auto">
          <a:xfrm flipH="1">
            <a:off x="1981200" y="3429000"/>
            <a:ext cx="381000" cy="838200"/>
          </a:xfrm>
          <a:prstGeom prst="line">
            <a:avLst/>
          </a:prstGeom>
          <a:noFill/>
          <a:ln w="9525">
            <a:solidFill>
              <a:schemeClr val="tx1"/>
            </a:solidFill>
            <a:round/>
            <a:headEnd/>
            <a:tailEnd type="triangle" w="med" len="med"/>
          </a:ln>
        </p:spPr>
        <p:txBody>
          <a:bodyPr/>
          <a:lstStyle/>
          <a:p>
            <a:endParaRPr lang="en-US"/>
          </a:p>
        </p:txBody>
      </p:sp>
      <p:sp>
        <p:nvSpPr>
          <p:cNvPr id="20485" name="Line 5"/>
          <p:cNvSpPr>
            <a:spLocks noChangeShapeType="1"/>
          </p:cNvSpPr>
          <p:nvPr/>
        </p:nvSpPr>
        <p:spPr bwMode="auto">
          <a:xfrm>
            <a:off x="4495800" y="3429000"/>
            <a:ext cx="0" cy="914400"/>
          </a:xfrm>
          <a:prstGeom prst="line">
            <a:avLst/>
          </a:prstGeom>
          <a:noFill/>
          <a:ln w="9525">
            <a:solidFill>
              <a:schemeClr val="tx1"/>
            </a:solidFill>
            <a:round/>
            <a:headEnd/>
            <a:tailEnd type="triangle" w="med" len="med"/>
          </a:ln>
        </p:spPr>
        <p:txBody>
          <a:bodyPr/>
          <a:lstStyle/>
          <a:p>
            <a:endParaRPr lang="en-US"/>
          </a:p>
        </p:txBody>
      </p:sp>
      <p:sp>
        <p:nvSpPr>
          <p:cNvPr id="20486" name="Line 6"/>
          <p:cNvSpPr>
            <a:spLocks noChangeShapeType="1"/>
          </p:cNvSpPr>
          <p:nvPr/>
        </p:nvSpPr>
        <p:spPr bwMode="auto">
          <a:xfrm>
            <a:off x="6553200" y="3429000"/>
            <a:ext cx="381000" cy="762000"/>
          </a:xfrm>
          <a:prstGeom prst="line">
            <a:avLst/>
          </a:prstGeom>
          <a:noFill/>
          <a:ln w="9525">
            <a:solidFill>
              <a:schemeClr val="tx1"/>
            </a:solidFill>
            <a:round/>
            <a:headEnd/>
            <a:tailEnd type="triangle" w="med" len="med"/>
          </a:ln>
        </p:spPr>
        <p:txBody>
          <a:bodyPr/>
          <a:lstStyle/>
          <a:p>
            <a:endParaRPr lang="en-US"/>
          </a:p>
        </p:txBody>
      </p:sp>
      <p:sp>
        <p:nvSpPr>
          <p:cNvPr id="20487" name="Rectangle 7"/>
          <p:cNvSpPr>
            <a:spLocks noChangeArrowheads="1"/>
          </p:cNvSpPr>
          <p:nvPr/>
        </p:nvSpPr>
        <p:spPr bwMode="auto">
          <a:xfrm>
            <a:off x="304800" y="4343400"/>
            <a:ext cx="2743200" cy="1676400"/>
          </a:xfrm>
          <a:prstGeom prst="rect">
            <a:avLst/>
          </a:prstGeom>
          <a:solidFill>
            <a:schemeClr val="bg1"/>
          </a:solidFill>
          <a:ln w="9525">
            <a:solidFill>
              <a:schemeClr val="tx1"/>
            </a:solidFill>
            <a:miter lim="800000"/>
            <a:headEnd/>
            <a:tailEnd/>
          </a:ln>
        </p:spPr>
        <p:txBody>
          <a:bodyPr wrap="none" anchor="ctr"/>
          <a:lstStyle/>
          <a:p>
            <a:pPr algn="ctr"/>
            <a:endParaRPr lang="en-US" dirty="0"/>
          </a:p>
          <a:p>
            <a:pPr algn="ctr"/>
            <a:r>
              <a:rPr lang="en-US" dirty="0"/>
              <a:t>putting the good of </a:t>
            </a:r>
          </a:p>
          <a:p>
            <a:pPr algn="ctr"/>
            <a:r>
              <a:rPr lang="en-US" dirty="0"/>
              <a:t>one’s community before </a:t>
            </a:r>
          </a:p>
          <a:p>
            <a:pPr algn="ctr"/>
            <a:r>
              <a:rPr lang="en-US" dirty="0"/>
              <a:t>oneself.</a:t>
            </a:r>
          </a:p>
          <a:p>
            <a:pPr algn="ctr"/>
            <a:endParaRPr lang="en-US" dirty="0"/>
          </a:p>
        </p:txBody>
      </p:sp>
      <p:sp>
        <p:nvSpPr>
          <p:cNvPr id="20488" name="Rectangle 8"/>
          <p:cNvSpPr>
            <a:spLocks noChangeArrowheads="1"/>
          </p:cNvSpPr>
          <p:nvPr/>
        </p:nvSpPr>
        <p:spPr bwMode="auto">
          <a:xfrm>
            <a:off x="3124200" y="4343400"/>
            <a:ext cx="2667000" cy="1676400"/>
          </a:xfrm>
          <a:prstGeom prst="rect">
            <a:avLst/>
          </a:prstGeom>
          <a:solidFill>
            <a:schemeClr val="bg1"/>
          </a:solidFill>
          <a:ln w="9525">
            <a:solidFill>
              <a:schemeClr val="tx1"/>
            </a:solidFill>
            <a:miter lim="800000"/>
            <a:headEnd/>
            <a:tailEnd/>
          </a:ln>
        </p:spPr>
        <p:txBody>
          <a:bodyPr wrap="none" anchor="ctr"/>
          <a:lstStyle/>
          <a:p>
            <a:pPr algn="ctr"/>
            <a:endParaRPr lang="en-US" dirty="0"/>
          </a:p>
          <a:p>
            <a:pPr algn="ctr"/>
            <a:r>
              <a:rPr lang="en-US" dirty="0"/>
              <a:t>participating in </a:t>
            </a:r>
          </a:p>
          <a:p>
            <a:pPr algn="ctr"/>
            <a:r>
              <a:rPr lang="en-US" dirty="0"/>
              <a:t>government by voting </a:t>
            </a:r>
          </a:p>
          <a:p>
            <a:pPr algn="ctr"/>
            <a:r>
              <a:rPr lang="en-US" dirty="0"/>
              <a:t>or running for </a:t>
            </a:r>
          </a:p>
          <a:p>
            <a:pPr algn="ctr"/>
            <a:r>
              <a:rPr lang="en-US" dirty="0"/>
              <a:t>public office</a:t>
            </a:r>
          </a:p>
          <a:p>
            <a:pPr algn="ctr"/>
            <a:endParaRPr lang="en-US" sz="2000" dirty="0"/>
          </a:p>
        </p:txBody>
      </p:sp>
      <p:sp>
        <p:nvSpPr>
          <p:cNvPr id="20489" name="Rectangle 9"/>
          <p:cNvSpPr>
            <a:spLocks noChangeArrowheads="1"/>
          </p:cNvSpPr>
          <p:nvPr/>
        </p:nvSpPr>
        <p:spPr bwMode="auto">
          <a:xfrm>
            <a:off x="5867400" y="4343400"/>
            <a:ext cx="2971800" cy="1676400"/>
          </a:xfrm>
          <a:prstGeom prst="rect">
            <a:avLst/>
          </a:prstGeom>
          <a:solidFill>
            <a:schemeClr val="bg1"/>
          </a:solidFill>
          <a:ln w="9525">
            <a:solidFill>
              <a:schemeClr val="tx1"/>
            </a:solidFill>
            <a:miter lim="800000"/>
            <a:headEnd/>
            <a:tailEnd/>
          </a:ln>
        </p:spPr>
        <p:txBody>
          <a:bodyPr wrap="none" anchor="ctr"/>
          <a:lstStyle/>
          <a:p>
            <a:pPr algn="ctr"/>
            <a:r>
              <a:rPr lang="en-US" sz="2000" dirty="0"/>
              <a:t>giving one’s time to </a:t>
            </a:r>
          </a:p>
          <a:p>
            <a:pPr algn="ctr"/>
            <a:r>
              <a:rPr lang="en-US" sz="2000" dirty="0"/>
              <a:t>help others in one’s</a:t>
            </a:r>
          </a:p>
          <a:p>
            <a:pPr algn="ctr"/>
            <a:r>
              <a:rPr lang="en-US" sz="2000" dirty="0"/>
              <a:t>community, state, and </a:t>
            </a:r>
          </a:p>
          <a:p>
            <a:pPr algn="ctr"/>
            <a:r>
              <a:rPr lang="en-US" sz="2000" dirty="0"/>
              <a:t>country</a:t>
            </a:r>
          </a:p>
        </p:txBody>
      </p:sp>
      <p:sp>
        <p:nvSpPr>
          <p:cNvPr id="20490" name="Oval 10">
            <a:hlinkClick r:id="rId3" action="ppaction://hlinksldjump"/>
          </p:cNvPr>
          <p:cNvSpPr>
            <a:spLocks noChangeArrowheads="1"/>
          </p:cNvSpPr>
          <p:nvPr/>
        </p:nvSpPr>
        <p:spPr bwMode="auto">
          <a:xfrm>
            <a:off x="4648200" y="6096000"/>
            <a:ext cx="1447800" cy="533400"/>
          </a:xfrm>
          <a:prstGeom prst="ellipse">
            <a:avLst/>
          </a:prstGeom>
          <a:solidFill>
            <a:srgbClr val="FF0000"/>
          </a:solidFill>
          <a:ln w="9525">
            <a:solidFill>
              <a:schemeClr val="tx1"/>
            </a:solidFill>
            <a:round/>
            <a:headEnd/>
            <a:tailEnd/>
          </a:ln>
        </p:spPr>
        <p:txBody>
          <a:bodyPr wrap="none" anchor="ctr"/>
          <a:lstStyle/>
          <a:p>
            <a:pPr algn="ctr"/>
            <a:r>
              <a:rPr lang="en-US" b="1">
                <a:solidFill>
                  <a:schemeClr val="bg1"/>
                </a:solidFill>
              </a:rPr>
              <a:t>Main Menu</a:t>
            </a:r>
          </a:p>
        </p:txBody>
      </p:sp>
      <p:sp>
        <p:nvSpPr>
          <p:cNvPr id="20491" name="Oval 11">
            <a:hlinkClick r:id="rId4" action="ppaction://hlinksldjump"/>
          </p:cNvPr>
          <p:cNvSpPr>
            <a:spLocks noChangeArrowheads="1"/>
          </p:cNvSpPr>
          <p:nvPr/>
        </p:nvSpPr>
        <p:spPr bwMode="auto">
          <a:xfrm>
            <a:off x="2971800" y="6096000"/>
            <a:ext cx="1447800" cy="533400"/>
          </a:xfrm>
          <a:prstGeom prst="ellipse">
            <a:avLst/>
          </a:prstGeom>
          <a:solidFill>
            <a:srgbClr val="FF0000"/>
          </a:solidFill>
          <a:ln w="9525">
            <a:solidFill>
              <a:schemeClr val="tx1"/>
            </a:solidFill>
            <a:round/>
            <a:headEnd/>
            <a:tailEnd/>
          </a:ln>
        </p:spPr>
        <p:txBody>
          <a:bodyPr wrap="none" anchor="ctr"/>
          <a:lstStyle/>
          <a:p>
            <a:pPr algn="ctr"/>
            <a:r>
              <a:rPr lang="en-US" b="1">
                <a:solidFill>
                  <a:schemeClr val="bg1"/>
                </a:solidFill>
              </a:rPr>
              <a:t>Diagrams</a:t>
            </a:r>
          </a:p>
        </p:txBody>
      </p:sp>
      <p:sp>
        <p:nvSpPr>
          <p:cNvPr id="20492" name="Rectangle 12"/>
          <p:cNvSpPr>
            <a:spLocks noChangeArrowheads="1"/>
          </p:cNvSpPr>
          <p:nvPr/>
        </p:nvSpPr>
        <p:spPr bwMode="auto">
          <a:xfrm>
            <a:off x="6934200" y="6324600"/>
            <a:ext cx="1782763" cy="341313"/>
          </a:xfrm>
          <a:prstGeom prst="rect">
            <a:avLst/>
          </a:prstGeom>
          <a:noFill/>
          <a:ln w="9525">
            <a:noFill/>
            <a:miter lim="800000"/>
            <a:headEnd/>
            <a:tailEnd/>
          </a:ln>
        </p:spPr>
        <p:txBody>
          <a:bodyPr wrap="none">
            <a:spAutoFit/>
          </a:bodyPr>
          <a:lstStyle/>
          <a:p>
            <a:pPr>
              <a:lnSpc>
                <a:spcPct val="90000"/>
              </a:lnSpc>
              <a:spcBef>
                <a:spcPct val="20000"/>
              </a:spcBef>
            </a:pPr>
            <a:r>
              <a:rPr lang="en-US">
                <a:latin typeface="Castellar" pitchFamily="18" charset="0"/>
              </a:rPr>
              <a:t>CICERO © 2007</a:t>
            </a:r>
          </a:p>
        </p:txBody>
      </p:sp>
      <p:sp>
        <p:nvSpPr>
          <p:cNvPr id="20493" name="Rectangle 13"/>
          <p:cNvSpPr>
            <a:spLocks noChangeArrowheads="1"/>
          </p:cNvSpPr>
          <p:nvPr/>
        </p:nvSpPr>
        <p:spPr bwMode="auto">
          <a:xfrm>
            <a:off x="0" y="457200"/>
            <a:ext cx="2286000" cy="304800"/>
          </a:xfrm>
          <a:prstGeom prst="rect">
            <a:avLst/>
          </a:prstGeom>
          <a:noFill/>
          <a:ln w="9525">
            <a:noFill/>
            <a:miter lim="800000"/>
            <a:headEnd/>
            <a:tailEnd/>
          </a:ln>
        </p:spPr>
        <p:txBody>
          <a:bodyPr/>
          <a:lstStyle/>
          <a:p>
            <a:pPr marL="342900" indent="-342900">
              <a:spcBef>
                <a:spcPct val="20000"/>
              </a:spcBef>
            </a:pPr>
            <a:r>
              <a:rPr lang="en-US" sz="1000">
                <a:latin typeface="Arial Black" pitchFamily="34" charset="0"/>
              </a:rPr>
              <a:t>History Beyond The Textbook</a:t>
            </a:r>
          </a:p>
        </p:txBody>
      </p:sp>
      <p:sp>
        <p:nvSpPr>
          <p:cNvPr id="20494" name="Rectangle 14"/>
          <p:cNvSpPr>
            <a:spLocks noChangeArrowheads="1"/>
          </p:cNvSpPr>
          <p:nvPr/>
        </p:nvSpPr>
        <p:spPr bwMode="auto">
          <a:xfrm>
            <a:off x="0" y="0"/>
            <a:ext cx="1828800" cy="457200"/>
          </a:xfrm>
          <a:prstGeom prst="rect">
            <a:avLst/>
          </a:prstGeom>
          <a:noFill/>
          <a:ln w="9525">
            <a:noFill/>
            <a:miter lim="800000"/>
            <a:headEnd/>
            <a:tailEnd/>
          </a:ln>
        </p:spPr>
        <p:txBody>
          <a:bodyPr/>
          <a:lstStyle/>
          <a:p>
            <a:pPr marL="342900" indent="-342900">
              <a:spcBef>
                <a:spcPct val="20000"/>
              </a:spcBef>
            </a:pPr>
            <a:r>
              <a:rPr lang="en-US" sz="2800">
                <a:latin typeface="Castellar" pitchFamily="18" charset="0"/>
              </a:rPr>
              <a:t>Cicero</a:t>
            </a:r>
          </a:p>
        </p:txBody>
      </p:sp>
      <p:pic>
        <p:nvPicPr>
          <p:cNvPr id="20495" name="Picture 15" descr="Cicero-Bust-2"/>
          <p:cNvPicPr>
            <a:picLocks noChangeAspect="1" noChangeArrowheads="1"/>
          </p:cNvPicPr>
          <p:nvPr/>
        </p:nvPicPr>
        <p:blipFill>
          <a:blip r:embed="rId5" cstate="print"/>
          <a:srcRect/>
          <a:stretch>
            <a:fillRect/>
          </a:stretch>
        </p:blipFill>
        <p:spPr bwMode="auto">
          <a:xfrm>
            <a:off x="1524000" y="0"/>
            <a:ext cx="590550" cy="533400"/>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3657600" y="152400"/>
            <a:ext cx="4495800" cy="1295400"/>
          </a:xfrm>
        </p:spPr>
        <p:txBody>
          <a:bodyPr/>
          <a:lstStyle/>
          <a:p>
            <a:pPr eaLnBrk="1" hangingPunct="1"/>
            <a:r>
              <a:rPr lang="en-US" b="1" dirty="0" smtClean="0">
                <a:solidFill>
                  <a:schemeClr val="tx1"/>
                </a:solidFill>
              </a:rPr>
              <a:t>Pericles  </a:t>
            </a:r>
            <a:br>
              <a:rPr lang="en-US" b="1" dirty="0" smtClean="0">
                <a:solidFill>
                  <a:schemeClr val="tx1"/>
                </a:solidFill>
              </a:rPr>
            </a:br>
            <a:r>
              <a:rPr lang="en-US" sz="1600" b="1" dirty="0" smtClean="0">
                <a:solidFill>
                  <a:schemeClr val="tx1"/>
                </a:solidFill>
              </a:rPr>
              <a:t>495-429 B.C.</a:t>
            </a:r>
          </a:p>
        </p:txBody>
      </p:sp>
      <p:sp>
        <p:nvSpPr>
          <p:cNvPr id="6147" name="Rectangle 3"/>
          <p:cNvSpPr>
            <a:spLocks noChangeArrowheads="1"/>
          </p:cNvSpPr>
          <p:nvPr/>
        </p:nvSpPr>
        <p:spPr bwMode="auto">
          <a:xfrm>
            <a:off x="0" y="0"/>
            <a:ext cx="1828800" cy="457200"/>
          </a:xfrm>
          <a:prstGeom prst="rect">
            <a:avLst/>
          </a:prstGeom>
          <a:noFill/>
          <a:ln w="9525">
            <a:noFill/>
            <a:miter lim="800000"/>
            <a:headEnd/>
            <a:tailEnd/>
          </a:ln>
        </p:spPr>
        <p:txBody>
          <a:bodyPr/>
          <a:lstStyle/>
          <a:p>
            <a:pPr>
              <a:spcBef>
                <a:spcPct val="20000"/>
              </a:spcBef>
            </a:pPr>
            <a:r>
              <a:rPr lang="en-US" sz="2800" dirty="0">
                <a:latin typeface="Castellar" pitchFamily="18" charset="0"/>
              </a:rPr>
              <a:t>CICERO</a:t>
            </a:r>
          </a:p>
        </p:txBody>
      </p:sp>
      <p:pic>
        <p:nvPicPr>
          <p:cNvPr id="6148" name="Picture 4" descr="Cicero-Bust-2"/>
          <p:cNvPicPr>
            <a:picLocks noChangeAspect="1" noChangeArrowheads="1"/>
          </p:cNvPicPr>
          <p:nvPr/>
        </p:nvPicPr>
        <p:blipFill>
          <a:blip r:embed="rId3" cstate="print"/>
          <a:srcRect/>
          <a:stretch>
            <a:fillRect/>
          </a:stretch>
        </p:blipFill>
        <p:spPr bwMode="auto">
          <a:xfrm>
            <a:off x="1524000" y="0"/>
            <a:ext cx="590550" cy="533400"/>
          </a:xfrm>
          <a:prstGeom prst="rect">
            <a:avLst/>
          </a:prstGeom>
          <a:noFill/>
          <a:ln w="9525">
            <a:noFill/>
            <a:miter lim="800000"/>
            <a:headEnd/>
            <a:tailEnd/>
          </a:ln>
        </p:spPr>
      </p:pic>
      <p:sp>
        <p:nvSpPr>
          <p:cNvPr id="6149" name="Rectangle 5"/>
          <p:cNvSpPr>
            <a:spLocks noChangeArrowheads="1"/>
          </p:cNvSpPr>
          <p:nvPr/>
        </p:nvSpPr>
        <p:spPr bwMode="auto">
          <a:xfrm>
            <a:off x="0" y="457200"/>
            <a:ext cx="2286000" cy="304800"/>
          </a:xfrm>
          <a:prstGeom prst="rect">
            <a:avLst/>
          </a:prstGeom>
          <a:noFill/>
          <a:ln w="9525">
            <a:noFill/>
            <a:miter lim="800000"/>
            <a:headEnd/>
            <a:tailEnd/>
          </a:ln>
        </p:spPr>
        <p:txBody>
          <a:bodyPr/>
          <a:lstStyle/>
          <a:p>
            <a:pPr>
              <a:spcBef>
                <a:spcPct val="20000"/>
              </a:spcBef>
            </a:pPr>
            <a:r>
              <a:rPr lang="en-US" sz="1000" dirty="0">
                <a:latin typeface="Arial Black" pitchFamily="34" charset="0"/>
              </a:rPr>
              <a:t>History Beyond The Textbook</a:t>
            </a:r>
          </a:p>
        </p:txBody>
      </p:sp>
      <p:sp>
        <p:nvSpPr>
          <p:cNvPr id="6150" name="Text Box 6"/>
          <p:cNvSpPr txBox="1">
            <a:spLocks noChangeArrowheads="1"/>
          </p:cNvSpPr>
          <p:nvPr/>
        </p:nvSpPr>
        <p:spPr bwMode="auto">
          <a:xfrm>
            <a:off x="3733800" y="6324600"/>
            <a:ext cx="2133600" cy="396875"/>
          </a:xfrm>
          <a:prstGeom prst="rect">
            <a:avLst/>
          </a:prstGeom>
          <a:noFill/>
          <a:ln w="9525">
            <a:noFill/>
            <a:miter lim="800000"/>
            <a:headEnd/>
            <a:tailEnd/>
          </a:ln>
        </p:spPr>
        <p:txBody>
          <a:bodyPr>
            <a:spAutoFit/>
          </a:bodyPr>
          <a:lstStyle/>
          <a:p>
            <a:pPr algn="ctr">
              <a:spcBef>
                <a:spcPct val="50000"/>
              </a:spcBef>
            </a:pPr>
            <a:r>
              <a:rPr lang="en-US" sz="2000" dirty="0">
                <a:latin typeface="Times New Roman" pitchFamily="18" charset="0"/>
                <a:cs typeface="Times New Roman" pitchFamily="18" charset="0"/>
              </a:rPr>
              <a:t>CICERO © 2007</a:t>
            </a:r>
          </a:p>
        </p:txBody>
      </p:sp>
      <p:pic>
        <p:nvPicPr>
          <p:cNvPr id="6151" name="Picture 7" descr="ostracon-pericles copy"/>
          <p:cNvPicPr>
            <a:picLocks noChangeAspect="1" noChangeArrowheads="1"/>
          </p:cNvPicPr>
          <p:nvPr/>
        </p:nvPicPr>
        <p:blipFill>
          <a:blip r:embed="rId4" cstate="print"/>
          <a:srcRect/>
          <a:stretch>
            <a:fillRect/>
          </a:stretch>
        </p:blipFill>
        <p:spPr bwMode="auto">
          <a:xfrm>
            <a:off x="1219200" y="1143000"/>
            <a:ext cx="1828800" cy="1519238"/>
          </a:xfrm>
          <a:prstGeom prst="rect">
            <a:avLst/>
          </a:prstGeom>
          <a:noFill/>
          <a:ln w="9525">
            <a:noFill/>
            <a:miter lim="800000"/>
            <a:headEnd/>
            <a:tailEnd/>
          </a:ln>
        </p:spPr>
      </p:pic>
      <p:pic>
        <p:nvPicPr>
          <p:cNvPr id="6152" name="Picture 9" descr="pericles1"/>
          <p:cNvPicPr>
            <a:picLocks noChangeAspect="1" noChangeArrowheads="1"/>
          </p:cNvPicPr>
          <p:nvPr/>
        </p:nvPicPr>
        <p:blipFill>
          <a:blip r:embed="rId5" cstate="print"/>
          <a:srcRect/>
          <a:stretch>
            <a:fillRect/>
          </a:stretch>
        </p:blipFill>
        <p:spPr bwMode="auto">
          <a:xfrm>
            <a:off x="1066800" y="3886200"/>
            <a:ext cx="1231900" cy="1752600"/>
          </a:xfrm>
          <a:prstGeom prst="rect">
            <a:avLst/>
          </a:prstGeom>
          <a:noFill/>
          <a:ln w="9525">
            <a:noFill/>
            <a:miter lim="800000"/>
            <a:headEnd/>
            <a:tailEnd/>
          </a:ln>
        </p:spPr>
      </p:pic>
      <p:sp>
        <p:nvSpPr>
          <p:cNvPr id="6153" name="Text Box 10"/>
          <p:cNvSpPr txBox="1">
            <a:spLocks noChangeArrowheads="1"/>
          </p:cNvSpPr>
          <p:nvPr/>
        </p:nvSpPr>
        <p:spPr bwMode="auto">
          <a:xfrm>
            <a:off x="3657600" y="1447800"/>
            <a:ext cx="5181600" cy="4093428"/>
          </a:xfrm>
          <a:prstGeom prst="rect">
            <a:avLst/>
          </a:prstGeom>
          <a:noFill/>
          <a:ln w="9525">
            <a:noFill/>
            <a:miter lim="800000"/>
            <a:headEnd/>
            <a:tailEnd/>
          </a:ln>
        </p:spPr>
        <p:txBody>
          <a:bodyPr>
            <a:spAutoFit/>
          </a:bodyPr>
          <a:lstStyle/>
          <a:p>
            <a:pPr>
              <a:spcBef>
                <a:spcPct val="50000"/>
              </a:spcBef>
            </a:pPr>
            <a:r>
              <a:rPr lang="en-US" sz="2000" dirty="0"/>
              <a:t>Pericles is known as the “First citizen of Athens” because of his many contributions to the people of that city-state. Pericles was a great supporter of the arts and sciences. He ruled Athens throughout much of its Golden Age. Pericles also was known as “the incorruptible” because of his reforms of Athenian government. By paying salaries to government officials and opening jobs to all Athenians, he believed corruption would be discouraged. Pericles also tried, but failed, to create a federation among the many Greek city-states forming what would later become Greece. </a:t>
            </a:r>
          </a:p>
        </p:txBody>
      </p:sp>
      <p:sp>
        <p:nvSpPr>
          <p:cNvPr id="6154" name="Text Box 11"/>
          <p:cNvSpPr txBox="1">
            <a:spLocks noChangeArrowheads="1"/>
          </p:cNvSpPr>
          <p:nvPr/>
        </p:nvSpPr>
        <p:spPr bwMode="auto">
          <a:xfrm>
            <a:off x="228600" y="2667000"/>
            <a:ext cx="3200400" cy="1069975"/>
          </a:xfrm>
          <a:prstGeom prst="rect">
            <a:avLst/>
          </a:prstGeom>
          <a:noFill/>
          <a:ln w="9525">
            <a:noFill/>
            <a:miter lim="800000"/>
            <a:headEnd/>
            <a:tailEnd/>
          </a:ln>
        </p:spPr>
        <p:txBody>
          <a:bodyPr>
            <a:spAutoFit/>
          </a:bodyPr>
          <a:lstStyle/>
          <a:p>
            <a:pPr>
              <a:spcBef>
                <a:spcPct val="50000"/>
              </a:spcBef>
            </a:pPr>
            <a:r>
              <a:rPr lang="en-US" sz="1600" i="1" dirty="0" err="1"/>
              <a:t>Ostracons</a:t>
            </a:r>
            <a:r>
              <a:rPr lang="en-US" sz="1600" dirty="0"/>
              <a:t>, ancient Greek ballots, were made from pieces of pottery. (This ballot bears the name of Pericles)</a:t>
            </a:r>
          </a:p>
        </p:txBody>
      </p:sp>
      <p:sp>
        <p:nvSpPr>
          <p:cNvPr id="6155" name="Text Box 12"/>
          <p:cNvSpPr txBox="1">
            <a:spLocks noChangeArrowheads="1"/>
          </p:cNvSpPr>
          <p:nvPr/>
        </p:nvSpPr>
        <p:spPr bwMode="auto">
          <a:xfrm>
            <a:off x="304800" y="5715000"/>
            <a:ext cx="2971800" cy="830263"/>
          </a:xfrm>
          <a:prstGeom prst="rect">
            <a:avLst/>
          </a:prstGeom>
          <a:noFill/>
          <a:ln w="9525">
            <a:noFill/>
            <a:miter lim="800000"/>
            <a:headEnd/>
            <a:tailEnd/>
          </a:ln>
        </p:spPr>
        <p:txBody>
          <a:bodyPr>
            <a:spAutoFit/>
          </a:bodyPr>
          <a:lstStyle/>
          <a:p>
            <a:pPr>
              <a:spcBef>
                <a:spcPct val="50000"/>
              </a:spcBef>
            </a:pPr>
            <a:r>
              <a:rPr lang="en-US" sz="1600" dirty="0"/>
              <a:t>Because of his many military campaigns, Pericles usually is depicted wearing a helmet.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107</TotalTime>
  <Words>1049</Words>
  <Application>Microsoft Office PowerPoint</Application>
  <PresentationFormat>On-screen Show (4:3)</PresentationFormat>
  <Paragraphs>128</Paragraphs>
  <Slides>15</Slides>
  <Notes>12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Solstice</vt:lpstr>
      <vt:lpstr>Greek Philosophy and the Legacy in American Government</vt:lpstr>
      <vt:lpstr> Greeks</vt:lpstr>
      <vt:lpstr>Demokratia</vt:lpstr>
      <vt:lpstr>Interesting Comparison</vt:lpstr>
      <vt:lpstr>The Traits of Civic Virtue</vt:lpstr>
      <vt:lpstr>The Traits of Civic Virtue</vt:lpstr>
      <vt:lpstr>The Traits of Civic Virtue</vt:lpstr>
      <vt:lpstr>The Traits of Civic Virtue</vt:lpstr>
      <vt:lpstr>Pericles   495-429 B.C.</vt:lpstr>
      <vt:lpstr>Slide 10</vt:lpstr>
      <vt:lpstr>What is a Political Philosopher?</vt:lpstr>
      <vt:lpstr>The Big Three Greeks</vt:lpstr>
      <vt:lpstr>Socrates</vt:lpstr>
      <vt:lpstr>Plato</vt:lpstr>
      <vt:lpstr> Aristotle</vt:lpstr>
    </vt:vector>
  </TitlesOfParts>
  <Company>LTSD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Philosophy and the Legacy in American Government</dc:title>
  <dc:creator>LTSD</dc:creator>
  <cp:lastModifiedBy>LTSD</cp:lastModifiedBy>
  <cp:revision>4</cp:revision>
  <dcterms:created xsi:type="dcterms:W3CDTF">2011-02-22T02:12:30Z</dcterms:created>
  <dcterms:modified xsi:type="dcterms:W3CDTF">2011-02-23T03:44:08Z</dcterms:modified>
</cp:coreProperties>
</file>