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4" r:id="rId4"/>
    <p:sldId id="283" r:id="rId5"/>
    <p:sldId id="286" r:id="rId6"/>
    <p:sldId id="287" r:id="rId7"/>
    <p:sldId id="289" r:id="rId8"/>
    <p:sldId id="285" r:id="rId9"/>
    <p:sldId id="284" r:id="rId10"/>
    <p:sldId id="293" r:id="rId11"/>
    <p:sldId id="291" r:id="rId12"/>
    <p:sldId id="288" r:id="rId13"/>
    <p:sldId id="290" r:id="rId14"/>
    <p:sldId id="295" r:id="rId15"/>
    <p:sldId id="296" r:id="rId16"/>
    <p:sldId id="281" r:id="rId17"/>
    <p:sldId id="29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83D5F44B-4742-4202-A87A-1F8236034D2E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30333585-7ED3-4ECA-89F3-C9A0A402A7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7F372CA8-72DE-4A7E-B0DB-868178017EF8}" type="datetime1">
              <a:rPr lang="en-US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6D2DA30C-71DF-4B65-B2DD-4C7B9E3A47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28650" y="76200"/>
            <a:ext cx="7258050" cy="77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FFA22D-F462-4E08-9876-1032D34CC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F6E1E20-710A-444A-9B26-16F5A8F40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BD0D62-1613-4047-902B-72F194FEA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301783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B8ABD5-7FF1-432B-BA19-298D3CE1E0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B52AE77-09AE-45E8-BA82-95AF0301B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C606B32-C1E1-4081-BBF0-3CCCF3F79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025CFFA-BDC7-4BF5-BED5-23B06F7D5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7C06A-3274-459E-8679-F0EB7AB2F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73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41CAB59-B5CE-4408-A94E-4BB511CE3F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9872298-19FB-4FAA-A008-1EEE58EDF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E958145-98A2-4FE2-B15E-30CE5C8FC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C129EFF-ABA2-4A51-B3D8-BE99F0DD7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5E761A-6732-4090-A4DC-8BA6432D1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77000" y="4038600"/>
            <a:ext cx="301783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463" y="808038"/>
            <a:ext cx="8229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213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73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D532EB80-0414-48D7-9828-3C1A6CAD53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4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2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 kern="1200">
          <a:solidFill>
            <a:srgbClr val="1A5CA0"/>
          </a:solidFill>
          <a:latin typeface="+mj-lt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ea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ea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ea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ea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1A235D"/>
        </a:buClr>
        <a:buFont typeface="Arial" charset="0"/>
        <a:buChar char="•"/>
        <a:defRPr sz="3600" b="1">
          <a:solidFill>
            <a:srgbClr val="1A5CA0"/>
          </a:solidFill>
          <a:latin typeface="Calibri" pitchFamily="34" charset="0"/>
          <a:cs typeface="Segoe UI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3200" kern="1200">
          <a:solidFill>
            <a:srgbClr val="1A5CA0"/>
          </a:solidFill>
          <a:latin typeface="+mn-lt"/>
          <a:ea typeface="Segoe UI" pitchFamily="34" charset="0"/>
          <a:cs typeface="Segoe UI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800" kern="1200">
          <a:solidFill>
            <a:srgbClr val="1A5CA0"/>
          </a:solidFill>
          <a:latin typeface="+mn-lt"/>
          <a:ea typeface="Segoe UI" pitchFamily="34" charset="0"/>
          <a:cs typeface="Segoe UI" pitchFamily="34" charset="0"/>
        </a:defRPr>
      </a:lvl2pPr>
      <a:lvl3pPr marL="1030288" indent="-11588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400" kern="1200">
          <a:solidFill>
            <a:srgbClr val="1A5CA0"/>
          </a:solidFill>
          <a:latin typeface="+mn-lt"/>
          <a:ea typeface="Segoe UI" pitchFamily="34" charset="0"/>
          <a:cs typeface="Segoe UI" pitchFamily="34" charset="0"/>
        </a:defRPr>
      </a:lvl3pPr>
      <a:lvl4pPr marL="1482725" indent="-111125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000" kern="1200">
          <a:solidFill>
            <a:srgbClr val="1A5CA0"/>
          </a:solidFill>
          <a:latin typeface="+mn-lt"/>
          <a:ea typeface="Segoe UI" pitchFamily="34" charset="0"/>
          <a:cs typeface="Segoe UI" pitchFamily="34" charset="0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Clr>
          <a:srgbClr val="1A235D"/>
        </a:buClr>
        <a:buSzPct val="70000"/>
        <a:buFont typeface="Arial" charset="0"/>
        <a:buChar char="•"/>
        <a:defRPr sz="2000" kern="1200">
          <a:solidFill>
            <a:srgbClr val="1A5CA0"/>
          </a:solidFill>
          <a:latin typeface="+mn-lt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isisland.org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isisland.org/" TargetMode="External"/><Relationship Id="rId2" Type="http://schemas.openxmlformats.org/officeDocument/2006/relationships/hyperlink" Target="http://www.tenemen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videos/filthy-cities-videos/" TargetMode="External"/><Relationship Id="rId2" Type="http://schemas.openxmlformats.org/officeDocument/2006/relationships/hyperlink" Target="http://www.tenement.org/education_lessonpla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2971800" y="457200"/>
            <a:ext cx="5638800" cy="13604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A5CA0"/>
                </a:solidFill>
              </a:rPr>
              <a:t>Immigration Field Study</a:t>
            </a:r>
            <a:br>
              <a:rPr lang="en-US" smtClean="0">
                <a:solidFill>
                  <a:srgbClr val="1A5CA0"/>
                </a:solidFill>
              </a:rPr>
            </a:br>
            <a:r>
              <a:rPr lang="en-US" smtClean="0">
                <a:solidFill>
                  <a:srgbClr val="1A5CA0"/>
                </a:solidFill>
              </a:rPr>
              <a:t>New York City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3067050" y="1676400"/>
            <a:ext cx="561975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A5CA0"/>
                </a:solidFill>
              </a:rPr>
              <a:t>Cheryl Stropko and Amy Cheresnowsky</a:t>
            </a:r>
          </a:p>
          <a:p>
            <a:pPr eaLnBrk="1" hangingPunct="1"/>
            <a:r>
              <a:rPr lang="en-US" smtClean="0">
                <a:solidFill>
                  <a:srgbClr val="1A5CA0"/>
                </a:solidFill>
              </a:rPr>
              <a:t>Social Studies Department, AAHS</a:t>
            </a:r>
            <a:br>
              <a:rPr lang="en-US" smtClean="0">
                <a:solidFill>
                  <a:srgbClr val="1A5CA0"/>
                </a:solidFill>
              </a:rPr>
            </a:br>
            <a:r>
              <a:rPr lang="en-US" smtClean="0">
                <a:solidFill>
                  <a:srgbClr val="1A5CA0"/>
                </a:solidFill>
              </a:rPr>
              <a:t>TAH,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Statue of Libe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2513" y="609600"/>
            <a:ext cx="4171950" cy="5562600"/>
          </a:xfrm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175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200">
                <a:latin typeface="Perpetua" pitchFamily="-106" charset="0"/>
              </a:rPr>
              <a:t>“Give me your tired, your poor, your huddled masses yearning to breathe free.”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Perpetua" pitchFamily="-106" charset="0"/>
              </a:rPr>
              <a:t>Emma Lazarus wrote in the poem --</a:t>
            </a:r>
            <a:r>
              <a:rPr lang="en-US" sz="2200" i="1">
                <a:latin typeface="Perpetua" pitchFamily="-106" charset="0"/>
              </a:rPr>
              <a:t>The New Colossus </a:t>
            </a:r>
            <a:r>
              <a:rPr lang="en-US" sz="2200">
                <a:latin typeface="Perpetua" pitchFamily="-106" charset="0"/>
              </a:rPr>
              <a:t>in 1883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Perpetua" pitchFamily="-106" charset="0"/>
              </a:rPr>
              <a:t>(this poem appears at the main entrance to the Statue of Liberty)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162800" y="990600"/>
            <a:ext cx="167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Perpetua" pitchFamily="-106" charset="0"/>
              </a:rPr>
              <a:t>Passing by the Statue of Liberty…..</a:t>
            </a:r>
          </a:p>
          <a:p>
            <a:endParaRPr lang="en-US" sz="2400">
              <a:latin typeface="Perpetu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 descr="Ellis Islan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5791200" cy="4343400"/>
          </a:xfrm>
        </p:spPr>
      </p:pic>
      <p:sp>
        <p:nvSpPr>
          <p:cNvPr id="296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Ellis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 descr="Ellis I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04800"/>
            <a:ext cx="647700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4" descr="Cheryl at Ellis 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7638" y="1752600"/>
            <a:ext cx="3200400" cy="4267200"/>
          </a:xfrm>
        </p:spPr>
      </p:pic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Ellis Island Museum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4" descr="Ellis Island Mike and Chery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3738" y="1757363"/>
            <a:ext cx="4970462" cy="3729037"/>
          </a:xfrm>
        </p:spPr>
      </p:pic>
      <p:sp>
        <p:nvSpPr>
          <p:cNvPr id="3277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669925"/>
            <a:ext cx="8251825" cy="457200"/>
          </a:xfrm>
        </p:spPr>
        <p:txBody>
          <a:bodyPr/>
          <a:lstStyle/>
          <a:p>
            <a:r>
              <a:rPr lang="en-US" smtClean="0"/>
              <a:t>Self-directed tours….or tapes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clipse\Downloads\tree_of_knowledge_book_drop_500_wht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98" y="609600"/>
            <a:ext cx="5379602" cy="575974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486400" cy="490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Search Ellis Island Registry</a:t>
            </a:r>
          </a:p>
        </p:txBody>
      </p:sp>
      <p:sp>
        <p:nvSpPr>
          <p:cNvPr id="33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371600"/>
            <a:ext cx="3276600" cy="1143000"/>
          </a:xfrm>
        </p:spPr>
        <p:txBody>
          <a:bodyPr/>
          <a:lstStyle/>
          <a:p>
            <a:pPr eaLnBrk="1" hangingPunct="1"/>
            <a:r>
              <a:rPr lang="en-US" sz="2000" smtClean="0">
                <a:hlinkClick r:id="rId3"/>
              </a:rPr>
              <a:t>http://www.ellisisland.org/</a:t>
            </a:r>
            <a:endParaRPr lang="en-US" sz="2000" smtClean="0"/>
          </a:p>
          <a:p>
            <a:pPr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7010400" cy="5029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smtClean="0">
              <a:hlinkClick r:id="rId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hlinkClick r:id="rId3"/>
              </a:rPr>
              <a:t>http://www.ellisisland.org/</a:t>
            </a:r>
            <a:endParaRPr lang="en-US" smtClean="0"/>
          </a:p>
          <a:p>
            <a:pPr eaLnBrk="1" hangingPunct="1">
              <a:buFont typeface="Arial" charset="0"/>
              <a:buChar char="•"/>
            </a:pPr>
            <a:endParaRPr lang="en-US" smtClean="0">
              <a:hlinkClick r:id="rId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hlinkClick r:id="rId2"/>
              </a:rPr>
              <a:t>http://www.tenement.org/</a:t>
            </a:r>
            <a:endParaRPr lang="en-US" smtClean="0"/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Books</a:t>
            </a:r>
          </a:p>
          <a:p>
            <a:pPr lvl="1" eaLnBrk="1" hangingPunct="1"/>
            <a:r>
              <a:rPr lang="en-US" i="1" smtClean="0"/>
              <a:t>Manhattan’s Lower East Side in Vintage Photographs</a:t>
            </a:r>
          </a:p>
          <a:p>
            <a:pPr lvl="2" eaLnBrk="1" hangingPunct="1"/>
            <a:r>
              <a:rPr lang="en-US" smtClean="0"/>
              <a:t>By Oscar Israelowitz and Brian Merlis</a:t>
            </a:r>
          </a:p>
          <a:p>
            <a:pPr lvl="1" eaLnBrk="1" hangingPunct="1"/>
            <a:r>
              <a:rPr lang="en-US" i="1" smtClean="0"/>
              <a:t>97 Orchard: An Edible History of Five Immigrant Families in One new York Tenement</a:t>
            </a:r>
          </a:p>
          <a:p>
            <a:pPr lvl="2" eaLnBrk="1" hangingPunct="1"/>
            <a:r>
              <a:rPr lang="en-US" smtClean="0"/>
              <a:t>By Jane Ziegelman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Read the novel</a:t>
            </a:r>
          </a:p>
          <a:p>
            <a:pPr lvl="1"/>
            <a:r>
              <a:rPr lang="en-US" i="1" smtClean="0"/>
              <a:t>Ashes of Roses</a:t>
            </a:r>
            <a:r>
              <a:rPr lang="en-US" smtClean="0"/>
              <a:t> by Mary Jane Auch</a:t>
            </a:r>
            <a:endParaRPr lang="en-US" i="1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Tenement Museum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Ellis Island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Essential Questions</a:t>
            </a:r>
          </a:p>
          <a:p>
            <a:pPr lvl="1" eaLnBrk="1" hangingPunct="1"/>
            <a:r>
              <a:rPr lang="en-US" smtClean="0"/>
              <a:t>What did immigrants experience upon their arrival at Ellis Island?</a:t>
            </a:r>
          </a:p>
          <a:p>
            <a:pPr lvl="1" eaLnBrk="1" hangingPunct="1"/>
            <a:r>
              <a:rPr lang="en-US" smtClean="0"/>
              <a:t>What challenges did immigrants face as they attempted to settle in America?</a:t>
            </a:r>
          </a:p>
          <a:p>
            <a:pPr lvl="1" eaLnBrk="1" hangingPunct="1"/>
            <a:r>
              <a:rPr lang="en-US" smtClean="0"/>
              <a:t>How did the growth of cities affect housing conditions?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669925"/>
            <a:ext cx="8251825" cy="457200"/>
          </a:xfrm>
        </p:spPr>
        <p:txBody>
          <a:bodyPr/>
          <a:lstStyle/>
          <a:p>
            <a:pPr eaLnBrk="1" hangingPunct="1"/>
            <a:r>
              <a:rPr lang="en-US" smtClean="0"/>
              <a:t>November 2010</a:t>
            </a:r>
          </a:p>
        </p:txBody>
      </p:sp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trip to New York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6294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New York City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97 Orchard Street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Built in 1863 – lower eastside of Manhattan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“Little Germany”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Tenement tours</a:t>
            </a:r>
          </a:p>
          <a:p>
            <a:pPr lvl="1" eaLnBrk="1" hangingPunct="1"/>
            <a:r>
              <a:rPr lang="en-US" smtClean="0"/>
              <a:t>Immigrant stories</a:t>
            </a:r>
          </a:p>
          <a:p>
            <a:pPr lvl="1" eaLnBrk="1" hangingPunct="1"/>
            <a:r>
              <a:rPr lang="en-US" smtClean="0"/>
              <a:t>Authentic  &amp; time-preserved (time capsule) – some renovation</a:t>
            </a:r>
          </a:p>
          <a:p>
            <a:pPr lvl="1" eaLnBrk="1" hangingPunct="1"/>
            <a:endParaRPr lang="en-US" smtClean="0"/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Tenement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6934200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Tenement  buildings</a:t>
            </a:r>
          </a:p>
          <a:p>
            <a:pPr lvl="1" eaLnBrk="1" hangingPunct="1"/>
            <a:r>
              <a:rPr lang="en-US" smtClean="0"/>
              <a:t>3-5 story walk-ups</a:t>
            </a:r>
          </a:p>
          <a:p>
            <a:pPr lvl="1" eaLnBrk="1" hangingPunct="1"/>
            <a:r>
              <a:rPr lang="en-US" smtClean="0"/>
              <a:t>Wood building</a:t>
            </a:r>
          </a:p>
          <a:p>
            <a:pPr lvl="1" eaLnBrk="1" hangingPunct="1"/>
            <a:r>
              <a:rPr lang="en-US" smtClean="0"/>
              <a:t>No elevator</a:t>
            </a:r>
          </a:p>
          <a:p>
            <a:pPr lvl="1" eaLnBrk="1" hangingPunct="1"/>
            <a:r>
              <a:rPr lang="en-US" smtClean="0"/>
              <a:t>No indoor plumbing/toilets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Landlord</a:t>
            </a:r>
          </a:p>
          <a:p>
            <a:pPr lvl="1" eaLnBrk="1" hangingPunct="1"/>
            <a:r>
              <a:rPr lang="en-US" smtClean="0"/>
              <a:t>Lucas Glockner</a:t>
            </a:r>
          </a:p>
          <a:p>
            <a:pPr lvl="1" eaLnBrk="1" hangingPunct="1"/>
            <a:r>
              <a:rPr lang="en-US" smtClean="0"/>
              <a:t>German who becomes a landlord (no laws for landlords)</a:t>
            </a:r>
          </a:p>
          <a:p>
            <a:pPr lvl="1" eaLnBrk="1" hangingPunct="1"/>
            <a:r>
              <a:rPr lang="en-US" smtClean="0"/>
              <a:t>Borrowed $1,000 and built this 5 floor walk-up tenement building</a:t>
            </a:r>
          </a:p>
          <a:p>
            <a:pPr lvl="1" eaLnBrk="1" hangingPunct="1"/>
            <a:r>
              <a:rPr lang="en-US" smtClean="0"/>
              <a:t>20 families (about 6 people per family)</a:t>
            </a:r>
          </a:p>
          <a:p>
            <a:pPr lvl="1" eaLnBrk="1" hangingPunct="1"/>
            <a:r>
              <a:rPr lang="en-US" smtClean="0"/>
              <a:t>Saloon – bottom floor</a:t>
            </a:r>
          </a:p>
          <a:p>
            <a:pPr lvl="1" eaLnBrk="1" hangingPunct="1"/>
            <a:endParaRPr lang="en-US" smtClean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Tenement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9342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1900 – indoor plumbing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German immigrants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1 Italian immigrant family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Crowded streets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Gas lights – flammable (wooden buildings)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Tenement Housing Act in NY</a:t>
            </a:r>
          </a:p>
          <a:p>
            <a:pPr lvl="1" eaLnBrk="1" hangingPunct="1"/>
            <a:r>
              <a:rPr lang="en-US" smtClean="0"/>
              <a:t>Required 1 toilet (“water closets”)</a:t>
            </a:r>
          </a:p>
          <a:p>
            <a:pPr lvl="1" eaLnBrk="1" hangingPunct="1"/>
            <a:r>
              <a:rPr lang="en-US" smtClean="0"/>
              <a:t>1 window per apartment (did not specify that it had to be along the outside)</a:t>
            </a:r>
          </a:p>
          <a:p>
            <a:pPr lvl="1" eaLnBrk="1" hangingPunct="1"/>
            <a:r>
              <a:rPr lang="en-US" smtClean="0"/>
              <a:t>Some faced inside rather than street or backyard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Tenement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Building is abandoned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Time capsule– no major changes as no humans lived there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Museum opened in 1992 – restored apartment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Families…..and their stories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Opened apartment of the 1878 Gumpertz Family (German-Jewish)</a:t>
            </a:r>
          </a:p>
          <a:p>
            <a:pPr lvl="1" eaLnBrk="1" hangingPunct="1"/>
            <a:r>
              <a:rPr lang="en-US" smtClean="0"/>
              <a:t>Authentic  furnishings </a:t>
            </a:r>
          </a:p>
          <a:p>
            <a:pPr lvl="1" eaLnBrk="1" hangingPunct="1"/>
            <a:r>
              <a:rPr lang="en-US" smtClean="0"/>
              <a:t>Tells story of the family</a:t>
            </a:r>
          </a:p>
          <a:p>
            <a:pPr lvl="1" eaLnBrk="1" hangingPunct="1"/>
            <a:r>
              <a:rPr lang="en-US" smtClean="0"/>
              <a:t>Immigration records</a:t>
            </a:r>
          </a:p>
          <a:p>
            <a:pPr lvl="1" eaLnBrk="1" hangingPunct="1"/>
            <a:r>
              <a:rPr lang="en-US" smtClean="0"/>
              <a:t>Death records</a:t>
            </a:r>
          </a:p>
          <a:p>
            <a:pPr lvl="1" eaLnBrk="1" hangingPunct="1"/>
            <a:r>
              <a:rPr lang="en-US" smtClean="0"/>
              <a:t>Family tree….located living relatives…</a:t>
            </a: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1935-1988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smtClean="0">
              <a:hlinkClick r:id="rId2"/>
            </a:endParaRPr>
          </a:p>
          <a:p>
            <a:pPr eaLnBrk="1" hangingPunct="1">
              <a:buFont typeface="Arial" charset="0"/>
              <a:buChar char="•"/>
            </a:pPr>
            <a:endParaRPr lang="en-US" smtClean="0">
              <a:hlinkClick r:id="rId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hlinkClick r:id="rId2"/>
              </a:rPr>
              <a:t>http://www.tenement.org/</a:t>
            </a:r>
          </a:p>
          <a:p>
            <a:pPr eaLnBrk="1" hangingPunct="1">
              <a:buFont typeface="Arial" charset="0"/>
              <a:buChar char="•"/>
            </a:pPr>
            <a:endParaRPr lang="en-US" smtClean="0">
              <a:hlinkClick r:id="rId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hlinkClick r:id="rId2"/>
              </a:rPr>
              <a:t>http://www.tenement.org/education_lessonplans.html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Filthy Cities – videoclips--- Host Don Wildman</a:t>
            </a:r>
          </a:p>
          <a:p>
            <a:pPr lvl="1" eaLnBrk="1" hangingPunct="1"/>
            <a:r>
              <a:rPr lang="en-US" smtClean="0">
                <a:hlinkClick r:id="rId3"/>
              </a:rPr>
              <a:t>http://dsc.discovery.com/videos/filthy-cities-videos/</a:t>
            </a:r>
            <a:endParaRPr lang="en-US" smtClean="0"/>
          </a:p>
          <a:p>
            <a:pPr lvl="1" eaLnBrk="1" hangingPunct="1"/>
            <a:r>
              <a:rPr lang="en-US" smtClean="0"/>
              <a:t>Crammed in America</a:t>
            </a:r>
          </a:p>
          <a:p>
            <a:pPr lvl="1" eaLnBrk="1" hangingPunct="1"/>
            <a:r>
              <a:rPr lang="en-US" smtClean="0"/>
              <a:t>Infestation - Tenement</a:t>
            </a:r>
          </a:p>
          <a:p>
            <a:pPr lvl="1" eaLnBrk="1" hangingPunct="1"/>
            <a:r>
              <a:rPr lang="en-US" smtClean="0"/>
              <a:t>Political Corruption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669925"/>
            <a:ext cx="8251825" cy="457200"/>
          </a:xfrm>
        </p:spPr>
        <p:txBody>
          <a:bodyPr/>
          <a:lstStyle/>
          <a:p>
            <a:pPr eaLnBrk="1" hangingPunct="1"/>
            <a:r>
              <a:rPr lang="en-US" smtClean="0"/>
              <a:t>Tenement Museum, NYC</a:t>
            </a:r>
          </a:p>
        </p:txBody>
      </p:sp>
      <p:sp>
        <p:nvSpPr>
          <p:cNvPr id="266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Tita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2408238"/>
            <a:ext cx="4205287" cy="3154362"/>
          </a:xfrm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the ferry…heading to Ellis Island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global_desk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4A8C20-2BB2-4ED7-A688-DD1B39834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PM_global_desk</Template>
  <TotalTime>2502</TotalTime>
  <Words>420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</vt:lpstr>
      <vt:lpstr>ＭＳ Ｐゴシック</vt:lpstr>
      <vt:lpstr>Perpetua</vt:lpstr>
      <vt:lpstr>PM_global_desk</vt:lpstr>
      <vt:lpstr>Immigration Field Study New York City</vt:lpstr>
      <vt:lpstr>Student Preparation</vt:lpstr>
      <vt:lpstr>Field trip to New York City</vt:lpstr>
      <vt:lpstr>Tenement Museum</vt:lpstr>
      <vt:lpstr>Tenement Museum</vt:lpstr>
      <vt:lpstr>Tenement Building</vt:lpstr>
      <vt:lpstr>1935-1988  </vt:lpstr>
      <vt:lpstr>Resources</vt:lpstr>
      <vt:lpstr>On the ferry…heading to Ellis Island  </vt:lpstr>
      <vt:lpstr>Slide 10</vt:lpstr>
      <vt:lpstr>Ellis Island</vt:lpstr>
      <vt:lpstr>Slide 12</vt:lpstr>
      <vt:lpstr>Ellis Island Museum</vt:lpstr>
      <vt:lpstr>Slide 14</vt:lpstr>
      <vt:lpstr>Search Ellis Island Registry</vt:lpstr>
      <vt:lpstr>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Field Study</dc:title>
  <dc:creator>Cheryl</dc:creator>
  <cp:lastModifiedBy>Larry Potash</cp:lastModifiedBy>
  <cp:revision>13</cp:revision>
  <dcterms:created xsi:type="dcterms:W3CDTF">2011-05-20T01:45:34Z</dcterms:created>
  <dcterms:modified xsi:type="dcterms:W3CDTF">2011-11-29T20:24:21Z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TC101857278</vt:lpwstr>
  </property>
</Properties>
</file>