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15"/>
  </p:notesMasterIdLst>
  <p:sldIdLst>
    <p:sldId id="256" r:id="rId2"/>
    <p:sldId id="292" r:id="rId3"/>
    <p:sldId id="302" r:id="rId4"/>
    <p:sldId id="293" r:id="rId5"/>
    <p:sldId id="295" r:id="rId6"/>
    <p:sldId id="304" r:id="rId7"/>
    <p:sldId id="296" r:id="rId8"/>
    <p:sldId id="297" r:id="rId9"/>
    <p:sldId id="299" r:id="rId10"/>
    <p:sldId id="305" r:id="rId11"/>
    <p:sldId id="298" r:id="rId12"/>
    <p:sldId id="300" r:id="rId13"/>
    <p:sldId id="31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3" autoAdjust="0"/>
    <p:restoredTop sz="92683" autoAdjust="0"/>
  </p:normalViewPr>
  <p:slideViewPr>
    <p:cSldViewPr>
      <p:cViewPr>
        <p:scale>
          <a:sx n="90" d="100"/>
          <a:sy n="90" d="100"/>
        </p:scale>
        <p:origin x="-120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23F887-D97E-4992-B57B-162125E5864A}" type="datetimeFigureOut">
              <a:rPr lang="en-US"/>
              <a:pPr>
                <a:defRPr/>
              </a:pPr>
              <a:t>8/28/2011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5F9A4-515D-41BD-9B4F-39392D82A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62CBC7-49FE-4228-9B46-B91D9C14A95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78A4A2-6258-446B-B039-C339A4359FE2}" type="datetime8">
              <a:rPr lang="en-US"/>
              <a:pPr>
                <a:defRPr/>
              </a:pPr>
              <a:t>8/28/2011 1:11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1078BF-18D8-4033-A2A9-216E55C8A7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5ADC2-451C-4E92-A2A5-1E4E989863D9}" type="datetime8">
              <a:rPr lang="en-US"/>
              <a:pPr>
                <a:defRPr/>
              </a:pPr>
              <a:t>8/28/2011 1:11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E7B1F3-F976-4976-8D6B-5B3E9ABC3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DABB-A52C-48E8-9345-43D3FDFDEEC3}" type="datetime8">
              <a:rPr lang="en-US"/>
              <a:pPr>
                <a:defRPr/>
              </a:pPr>
              <a:t>8/28/2011 1:11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A862D0-5A6D-4CC7-815E-E45AA3F2C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435F2-5984-4196-967F-2512F1EDD476}" type="datetime8">
              <a:rPr lang="en-US"/>
              <a:pPr>
                <a:defRPr/>
              </a:pPr>
              <a:t>8/28/2011 1:11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F4A0C-CC58-44E8-B5DC-024A81D5A7C1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6CB5C-B1C8-4832-ABB4-C8C30E9A7893}" type="datetime8">
              <a:rPr lang="en-US"/>
              <a:pPr>
                <a:defRPr/>
              </a:pPr>
              <a:t>8/28/2011 1:11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79E4B-F4D5-4117-97B8-0026C69987C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3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1509990-3F63-406F-88CF-F2DAA7B76461}" type="datetime8">
              <a:rPr lang="en-US"/>
              <a:pPr>
                <a:defRPr/>
              </a:pPr>
              <a:t>8/28/2011 1:11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7B835D3-50C0-46C0-805A-4D4B38B804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16" r:id="rId4"/>
    <p:sldLayoutId id="2147483720" r:id="rId5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371600" y="4191000"/>
            <a:ext cx="6781800" cy="762000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b="1" cap="none" dirty="0" smtClean="0">
                <a:solidFill>
                  <a:srgbClr val="3E3F68"/>
                </a:solidFill>
                <a:latin typeface="Bodoni MT" pitchFamily="18" charset="0"/>
              </a:rPr>
              <a:t>Introduction to CICERO </a:t>
            </a:r>
            <a:br>
              <a:rPr lang="en-US" sz="3600" b="1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b="1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b="1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3600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2400" b="1" i="1" cap="none" dirty="0" smtClean="0">
                <a:solidFill>
                  <a:srgbClr val="3E3F68"/>
                </a:solidFill>
                <a:latin typeface="Bodoni MT" pitchFamily="18" charset="0"/>
              </a:rPr>
              <a:t/>
            </a:r>
            <a:br>
              <a:rPr lang="en-US" sz="2400" b="1" i="1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2400" b="1" i="1" cap="none" dirty="0" smtClean="0">
                <a:solidFill>
                  <a:srgbClr val="3E3F68"/>
                </a:solidFill>
                <a:latin typeface="Bodoni MT" pitchFamily="18" charset="0"/>
              </a:rPr>
              <a:t>The </a:t>
            </a:r>
            <a:r>
              <a:rPr lang="en-US" sz="2400" b="1" i="1" cap="none" dirty="0" err="1" smtClean="0">
                <a:solidFill>
                  <a:srgbClr val="3E3F68"/>
                </a:solidFill>
                <a:latin typeface="Bodoni MT" pitchFamily="18" charset="0"/>
              </a:rPr>
              <a:t>BLaST</a:t>
            </a:r>
            <a:r>
              <a:rPr lang="en-US" sz="2400" b="1" i="1" cap="none" dirty="0" smtClean="0">
                <a:solidFill>
                  <a:srgbClr val="3E3F68"/>
                </a:solidFill>
                <a:latin typeface="Bodoni MT" pitchFamily="18" charset="0"/>
              </a:rPr>
              <a:t> IU17 Liberty Fellowship</a:t>
            </a:r>
            <a:br>
              <a:rPr lang="en-US" sz="2400" b="1" i="1" cap="none" dirty="0" smtClean="0">
                <a:solidFill>
                  <a:srgbClr val="3E3F68"/>
                </a:solidFill>
                <a:latin typeface="Bodoni MT" pitchFamily="18" charset="0"/>
              </a:rPr>
            </a:br>
            <a:r>
              <a:rPr lang="en-US" sz="2200" b="1" i="1" cap="none" dirty="0" smtClean="0">
                <a:solidFill>
                  <a:srgbClr val="3E3F68"/>
                </a:solidFill>
                <a:latin typeface="Bodoni MT" pitchFamily="18" charset="0"/>
              </a:rPr>
              <a:t>September 20, 2011</a:t>
            </a:r>
            <a:endParaRPr lang="en-US" sz="2200" b="1" i="1" cap="none" dirty="0" smtClean="0">
              <a:solidFill>
                <a:srgbClr val="3E3F68"/>
              </a:solidFill>
              <a:latin typeface="Bodoni MT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96000"/>
            <a:ext cx="6324600" cy="685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000" dirty="0" smtClean="0"/>
              <a:t>Dr. Fran Macko</a:t>
            </a:r>
          </a:p>
          <a:p>
            <a:pPr algn="ctr">
              <a:lnSpc>
                <a:spcPct val="80000"/>
              </a:lnSpc>
            </a:pPr>
            <a:r>
              <a:rPr lang="en-US" sz="2000" dirty="0" smtClean="0"/>
              <a:t>American Institute for History Education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68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US" sz="2100" i="1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Activities</a:t>
            </a:r>
            <a:r>
              <a:rPr lang="en-US" sz="2100" smtClean="0">
                <a:latin typeface="Century Schoolbook" pitchFamily="18" charset="0"/>
              </a:rPr>
              <a:t> contains 4-5 historical maps, 4-5 guided readings by level, 3-5 literature connections, 3-5 dialogues and plays, all with critical thinking questions, and 3 web quests.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smtClean="0">
                <a:latin typeface="Century Schoolbook" pitchFamily="18" charset="0"/>
              </a:rPr>
              <a:t> </a:t>
            </a:r>
            <a:r>
              <a:rPr lang="en-US" sz="2100" i="1" smtClean="0">
                <a:latin typeface="Century Schoolbook" pitchFamily="18" charset="0"/>
              </a:rPr>
              <a:t>Assessments</a:t>
            </a:r>
            <a:r>
              <a:rPr lang="en-US" sz="2100" smtClean="0">
                <a:latin typeface="Century Schoolbook" pitchFamily="18" charset="0"/>
              </a:rPr>
              <a:t> contains rubrics and interactive quizzes with answer keys at all three levels.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65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US" sz="2100" i="1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Audio</a:t>
            </a:r>
            <a:r>
              <a:rPr lang="en-US" sz="2100" smtClean="0">
                <a:latin typeface="Century Schoolbook" pitchFamily="18" charset="0"/>
              </a:rPr>
              <a:t> contains period songs with background articles, sheet music and a modern piece on the historical period.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Gallery</a:t>
            </a:r>
            <a:r>
              <a:rPr lang="en-US" sz="2100" smtClean="0">
                <a:latin typeface="Century Schoolbook" pitchFamily="18" charset="0"/>
              </a:rPr>
              <a:t> contains 12-21 paintings or photographs from the period, 15-24 portraits of historical figures, and 15-24 political cartoons.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Heroes</a:t>
            </a:r>
            <a:r>
              <a:rPr lang="en-US" sz="2100" smtClean="0">
                <a:latin typeface="Century Schoolbook" pitchFamily="18" charset="0"/>
              </a:rPr>
              <a:t> features 12 heroes, each with an animated portrait and brief biography.  This section includes videos of character actors bringing the heroes to life.</a:t>
            </a:r>
          </a:p>
          <a:p>
            <a:endParaRPr lang="en-US" sz="210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86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000" i="1" dirty="0" smtClean="0">
                <a:latin typeface="Century Schoolbook" pitchFamily="18" charset="0"/>
              </a:rPr>
              <a:t>Lessons</a:t>
            </a:r>
            <a:r>
              <a:rPr lang="en-US" sz="2000" dirty="0" smtClean="0">
                <a:latin typeface="Century Schoolbook" pitchFamily="18" charset="0"/>
              </a:rPr>
              <a:t> contains 12 elementary, 12 middle and 12 high school lessons on the unit that meet state and national standards. </a:t>
            </a:r>
          </a:p>
          <a:p>
            <a:endParaRPr lang="en-US" sz="2000" dirty="0" smtClean="0">
              <a:latin typeface="Century Schoolbook" pitchFamily="18" charset="0"/>
            </a:endParaRPr>
          </a:p>
          <a:p>
            <a:r>
              <a:rPr lang="en-US" sz="2000" dirty="0" smtClean="0">
                <a:latin typeface="Century Schoolbook" pitchFamily="18" charset="0"/>
              </a:rPr>
              <a:t>The </a:t>
            </a:r>
            <a:r>
              <a:rPr lang="en-US" sz="2000" i="1" dirty="0" smtClean="0">
                <a:latin typeface="Century Schoolbook" pitchFamily="18" charset="0"/>
              </a:rPr>
              <a:t>Map </a:t>
            </a:r>
            <a:r>
              <a:rPr lang="en-US" sz="2000" dirty="0" smtClean="0">
                <a:latin typeface="Century Schoolbook" pitchFamily="18" charset="0"/>
              </a:rPr>
              <a:t>section contains historical maps for the unit.</a:t>
            </a:r>
          </a:p>
          <a:p>
            <a:pPr>
              <a:buFont typeface="Wingdings" pitchFamily="2" charset="2"/>
              <a:buNone/>
            </a:pPr>
            <a:endParaRPr lang="en-US" sz="2000" dirty="0" smtClean="0">
              <a:latin typeface="Century Schoolbook" pitchFamily="18" charset="0"/>
            </a:endParaRPr>
          </a:p>
          <a:p>
            <a:r>
              <a:rPr lang="en-US" sz="2000" dirty="0" smtClean="0">
                <a:latin typeface="Century Schoolbook" pitchFamily="18" charset="0"/>
              </a:rPr>
              <a:t>The </a:t>
            </a:r>
            <a:r>
              <a:rPr lang="en-US" sz="2000" i="1" dirty="0" smtClean="0">
                <a:latin typeface="Century Schoolbook" pitchFamily="18" charset="0"/>
              </a:rPr>
              <a:t>PowerPoint</a:t>
            </a:r>
            <a:r>
              <a:rPr lang="en-US" sz="2000" dirty="0" smtClean="0">
                <a:latin typeface="Century Schoolbook" pitchFamily="18" charset="0"/>
              </a:rPr>
              <a:t> section provides an overview of the unit of study, two student tutorials, a Binary </a:t>
            </a:r>
            <a:r>
              <a:rPr lang="en-US" sz="2000" dirty="0" err="1" smtClean="0">
                <a:latin typeface="Century Schoolbook" pitchFamily="18" charset="0"/>
              </a:rPr>
              <a:t>Paideia</a:t>
            </a:r>
            <a:r>
              <a:rPr lang="en-US" sz="2000" dirty="0" smtClean="0">
                <a:latin typeface="Century Schoolbook" pitchFamily="18" charset="0"/>
              </a:rPr>
              <a:t> PowerPoint, and an interactive flash card and a Jeopardy game.</a:t>
            </a:r>
          </a:p>
          <a:p>
            <a:pPr>
              <a:buFont typeface="Wingdings" pitchFamily="2" charset="2"/>
              <a:buNone/>
            </a:pPr>
            <a:endParaRPr lang="en-US" sz="2000" dirty="0" smtClean="0">
              <a:latin typeface="Century Schoolbook" pitchFamily="18" charset="0"/>
            </a:endParaRPr>
          </a:p>
          <a:p>
            <a:r>
              <a:rPr lang="en-US" sz="2000" i="1" dirty="0" smtClean="0">
                <a:latin typeface="Century Schoolbook" pitchFamily="18" charset="0"/>
              </a:rPr>
              <a:t>Interactive Timeline</a:t>
            </a:r>
            <a:r>
              <a:rPr lang="en-US" sz="2000" dirty="0" smtClean="0">
                <a:latin typeface="Century Schoolbook" pitchFamily="18" charset="0"/>
              </a:rPr>
              <a:t> combines many of the resources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entury Schoolbook" pitchFamily="18" charset="0"/>
              </a:rPr>
              <a:t>presented in the context of other events of the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Bodoni MT" pitchFamily="18" charset="0"/>
              </a:rPr>
              <a:t>Using CICERO  in Your Classroom</a:t>
            </a:r>
          </a:p>
        </p:txBody>
      </p:sp>
      <p:sp>
        <p:nvSpPr>
          <p:cNvPr id="8909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612775" y="1600200"/>
            <a:ext cx="4000500" cy="4525963"/>
          </a:xfrm>
        </p:spPr>
        <p:txBody>
          <a:bodyPr/>
          <a:lstStyle/>
          <a:p>
            <a:endParaRPr lang="en-US" sz="2200" dirty="0" smtClean="0">
              <a:latin typeface="Century Schoolbook" pitchFamily="18" charset="0"/>
            </a:endParaRPr>
          </a:p>
          <a:p>
            <a:endParaRPr lang="en-US" sz="2200" dirty="0" smtClean="0">
              <a:latin typeface="Century Schoolbook" pitchFamily="18" charset="0"/>
            </a:endParaRPr>
          </a:p>
          <a:p>
            <a:endParaRPr lang="en-US" sz="2200" dirty="0" smtClean="0">
              <a:latin typeface="Century Schoolbook" pitchFamily="18" charset="0"/>
            </a:endParaRPr>
          </a:p>
          <a:p>
            <a:endParaRPr lang="en-US" sz="2200" dirty="0" smtClean="0">
              <a:latin typeface="Century Schoolbook" pitchFamily="18" charset="0"/>
            </a:endParaRPr>
          </a:p>
          <a:p>
            <a:r>
              <a:rPr lang="en-US" sz="2200" dirty="0" smtClean="0">
                <a:latin typeface="Century Schoolbook" pitchFamily="18" charset="0"/>
              </a:rPr>
              <a:t>Let’s begin by creating a Cicero account.</a:t>
            </a:r>
          </a:p>
          <a:p>
            <a:endParaRPr lang="en-US" sz="2200" dirty="0" smtClean="0">
              <a:latin typeface="Century Schoolbook" pitchFamily="18" charset="0"/>
            </a:endParaRPr>
          </a:p>
          <a:p>
            <a:endParaRPr lang="en-US" sz="2200" dirty="0" smtClean="0">
              <a:latin typeface="Century Schoolbook" pitchFamily="18" charset="0"/>
            </a:endParaRPr>
          </a:p>
        </p:txBody>
      </p:sp>
      <p:sp>
        <p:nvSpPr>
          <p:cNvPr id="8909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765675" y="1600200"/>
            <a:ext cx="4000500" cy="4525963"/>
          </a:xfrm>
        </p:spPr>
        <p:txBody>
          <a:bodyPr/>
          <a:lstStyle/>
          <a:p>
            <a:endParaRPr lang="en-US" sz="2500" smtClean="0"/>
          </a:p>
        </p:txBody>
      </p:sp>
      <p:pic>
        <p:nvPicPr>
          <p:cNvPr id="89094" name="Picture 6" descr="classro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3938" y="2078038"/>
            <a:ext cx="4005262" cy="325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200" smtClean="0">
                <a:latin typeface="Bodoni MT" pitchFamily="18" charset="0"/>
              </a:rPr>
              <a:t>What is CICERO?</a:t>
            </a:r>
            <a:br>
              <a:rPr lang="en-US" sz="3200" smtClean="0">
                <a:latin typeface="Bodoni MT" pitchFamily="18" charset="0"/>
              </a:rPr>
            </a:br>
            <a:r>
              <a:rPr lang="en-US" sz="3200" smtClean="0">
                <a:latin typeface="Bodoni MT" pitchFamily="18" charset="0"/>
              </a:rPr>
              <a:t> </a:t>
            </a:r>
            <a:r>
              <a:rPr lang="en-US" sz="3600" smtClean="0">
                <a:latin typeface="Bodoni MT" pitchFamily="18" charset="0"/>
              </a:rPr>
              <a:t>www.cicerohistory.com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smtClean="0">
                <a:latin typeface="Century Schoolbook" pitchFamily="18" charset="0"/>
              </a:rPr>
              <a:t>CICERO is an online resource for teachers and students that provides a vast array of materials that support the teaching of American History.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latin typeface="Century Schoolbook" pitchFamily="18" charset="0"/>
            </a:endParaRPr>
          </a:p>
          <a:p>
            <a:r>
              <a:rPr lang="en-US" sz="2400" smtClean="0">
                <a:latin typeface="Century Schoolbook" pitchFamily="18" charset="0"/>
              </a:rPr>
              <a:t>Developed by AIHE, CICERO is an interactive resource that is constantly updated and expanded.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latin typeface="Century Schoolbook" pitchFamily="18" charset="0"/>
            </a:endParaRPr>
          </a:p>
          <a:p>
            <a:r>
              <a:rPr lang="en-US" sz="2400" smtClean="0">
                <a:latin typeface="Century Schoolbook" pitchFamily="18" charset="0"/>
              </a:rPr>
              <a:t>Resources on CICERO can be downloaded for classroom use; many of the documents can be modified to meet the needs of students.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smtClean="0">
                <a:latin typeface="Bodoni MT" pitchFamily="18" charset="0"/>
              </a:rPr>
              <a:t>How does CICERO support instruction?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smtClean="0">
                <a:latin typeface="Century Schoolbook" pitchFamily="18" charset="0"/>
              </a:rPr>
              <a:t>The resources in CICERO: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Provide multiple entry points into history.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Are engaging for students.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Address diverse learning styles and modalities (written, visual and aural).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Support differentiated instruction (ELLs, special needs, gifted and talented).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Are leveled (elementary, middle and high).</a:t>
            </a:r>
          </a:p>
          <a:p>
            <a:pPr lvl="1"/>
            <a:r>
              <a:rPr lang="en-US" sz="2100" smtClean="0">
                <a:latin typeface="Century Schoolbook" pitchFamily="18" charset="0"/>
              </a:rPr>
              <a:t>Can be used as stand-alone resources or clustered to support an historical topic, theme, event or individual.</a:t>
            </a:r>
          </a:p>
          <a:p>
            <a:pPr lvl="1"/>
            <a:endParaRPr lang="en-US" sz="210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smtClean="0">
                <a:latin typeface="Bodoni MT" pitchFamily="18" charset="0"/>
              </a:rPr>
              <a:t>How is CICERO Organized?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>
              <a:latin typeface="Century Schoolbook" pitchFamily="18" charset="0"/>
            </a:endParaRPr>
          </a:p>
          <a:p>
            <a:r>
              <a:rPr lang="en-US" sz="2400" dirty="0" smtClean="0">
                <a:latin typeface="Century Schoolbook" pitchFamily="18" charset="0"/>
              </a:rPr>
              <a:t>CICERO is divided into 15 historical periods/unit from The Roots of America through The New Globalization.</a:t>
            </a:r>
          </a:p>
          <a:p>
            <a:endParaRPr lang="en-US" sz="2400" dirty="0" smtClean="0">
              <a:latin typeface="Century Schoolbook" pitchFamily="18" charset="0"/>
            </a:endParaRPr>
          </a:p>
          <a:p>
            <a:r>
              <a:rPr lang="en-US" sz="2400" dirty="0" smtClean="0">
                <a:latin typeface="Century Schoolbook" pitchFamily="18" charset="0"/>
              </a:rPr>
              <a:t>Each CICERO unit is divided into two categories: Professional Development and The Classroom Toolkit.</a:t>
            </a:r>
          </a:p>
          <a:p>
            <a:endParaRPr lang="en-US" sz="2400" dirty="0" smtClean="0">
              <a:latin typeface="Century Schoolbook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smtClean="0">
                <a:latin typeface="Bodoni MT" pitchFamily="18" charset="0"/>
              </a:rPr>
              <a:t>The Professional Development Component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12775" y="1600200"/>
            <a:ext cx="40005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 i="1" smtClean="0">
              <a:latin typeface="Century Schoolbook" pitchFamily="18" charset="0"/>
            </a:endParaRPr>
          </a:p>
          <a:p>
            <a:r>
              <a:rPr lang="en-US" sz="2400" i="1" smtClean="0">
                <a:latin typeface="Century Schoolbook" pitchFamily="18" charset="0"/>
              </a:rPr>
              <a:t>The Professional Development Component</a:t>
            </a:r>
            <a:r>
              <a:rPr lang="en-US" sz="2400" smtClean="0">
                <a:latin typeface="Century Schoolbook" pitchFamily="18" charset="0"/>
              </a:rPr>
              <a:t> offers extensive resources for teachers.</a:t>
            </a:r>
          </a:p>
          <a:p>
            <a:pPr lvl="1"/>
            <a:endParaRPr lang="en-US" sz="2100" i="1" smtClean="0">
              <a:latin typeface="Century Schoolbook" pitchFamily="18" charset="0"/>
            </a:endParaRPr>
          </a:p>
          <a:p>
            <a:endParaRPr lang="en-US" sz="2400" smtClean="0">
              <a:latin typeface="Century Schoolbook" pitchFamily="18" charset="0"/>
            </a:endParaRPr>
          </a:p>
        </p:txBody>
      </p:sp>
      <p:pic>
        <p:nvPicPr>
          <p:cNvPr id="63493" name="Picture 5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 t="25000" r="83165" b="13889"/>
          <a:stretch>
            <a:fillRect/>
          </a:stretch>
        </p:blipFill>
        <p:spPr>
          <a:xfrm>
            <a:off x="6019800" y="1752600"/>
            <a:ext cx="17526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47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US" sz="2100" i="1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At a Glance</a:t>
            </a:r>
            <a:r>
              <a:rPr lang="en-US" sz="2100" smtClean="0">
                <a:latin typeface="Century Schoolbook" pitchFamily="18" charset="0"/>
              </a:rPr>
              <a:t> contains 5 separate overviews or talking points for the unit.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Binary Paideia</a:t>
            </a:r>
            <a:r>
              <a:rPr lang="en-US" sz="2100" smtClean="0">
                <a:latin typeface="Century Schoolbook" pitchFamily="18" charset="0"/>
              </a:rPr>
              <a:t> contains a PowerPoint presentation on this signature strategy, unit examples and blank templates.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Lesson Design</a:t>
            </a:r>
            <a:r>
              <a:rPr lang="en-US" sz="2100" smtClean="0">
                <a:latin typeface="Century Schoolbook" pitchFamily="18" charset="0"/>
              </a:rPr>
              <a:t> contains lesson templates with instructions and a PowerPoint on how to create an effective, substantive history lesson</a:t>
            </a:r>
            <a:r>
              <a:rPr lang="en-US" sz="2500" smtClean="0">
                <a:latin typeface="Century Schoolbook" pitchFamily="18" charset="0"/>
              </a:rPr>
              <a:t>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45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>
              <a:buFont typeface="Wingdings 2" pitchFamily="18" charset="2"/>
              <a:buNone/>
            </a:pPr>
            <a:endParaRPr lang="en-US" sz="2100" i="1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Web Links</a:t>
            </a:r>
            <a:r>
              <a:rPr lang="en-US" sz="2100" smtClean="0">
                <a:latin typeface="Century Schoolbook" pitchFamily="18" charset="0"/>
              </a:rPr>
              <a:t> contains 10-15 key websites and an additional 10 links to “Places to Visit” related to the unit.</a:t>
            </a:r>
          </a:p>
          <a:p>
            <a:pPr lvl="1">
              <a:buFont typeface="Wingdings 2" pitchFamily="18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pPr lvl="1"/>
            <a:r>
              <a:rPr lang="en-US" sz="2100" i="1" smtClean="0">
                <a:latin typeface="Century Schoolbook" pitchFamily="18" charset="0"/>
              </a:rPr>
              <a:t>History Education Methods</a:t>
            </a:r>
            <a:r>
              <a:rPr lang="en-US" sz="2100" smtClean="0">
                <a:latin typeface="Century Schoolbook" pitchFamily="18" charset="0"/>
              </a:rPr>
              <a:t> contains videos and Power Points that describe AIHE signature strategies.  These strategies support the teaching of primary source documents, multiple perspectives, chronology, and a thematic (economic, social, political, cultural) approach to history.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55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z="2100" i="1" smtClean="0">
              <a:latin typeface="Century Schoolbook" pitchFamily="18" charset="0"/>
            </a:endParaRPr>
          </a:p>
          <a:p>
            <a:r>
              <a:rPr lang="en-US" sz="2100" i="1" smtClean="0">
                <a:latin typeface="Century Schoolbook" pitchFamily="18" charset="0"/>
              </a:rPr>
              <a:t>Primary Sources</a:t>
            </a:r>
            <a:r>
              <a:rPr lang="en-US" sz="2100" smtClean="0">
                <a:latin typeface="Century Schoolbook" pitchFamily="18" charset="0"/>
              </a:rPr>
              <a:t> contains 5-10 landmark documents, 10-15 speeches or correspondences, 3-7 journal/diary entries and 5-10 obituaries.</a:t>
            </a:r>
          </a:p>
          <a:p>
            <a:pPr>
              <a:buFont typeface="Wingdings" pitchFamily="2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r>
              <a:rPr lang="en-US" sz="2100" smtClean="0">
                <a:latin typeface="Century Schoolbook" pitchFamily="18" charset="0"/>
              </a:rPr>
              <a:t>The </a:t>
            </a:r>
            <a:r>
              <a:rPr lang="en-US" sz="2100" i="1" smtClean="0">
                <a:latin typeface="Century Schoolbook" pitchFamily="18" charset="0"/>
              </a:rPr>
              <a:t>Video</a:t>
            </a:r>
            <a:r>
              <a:rPr lang="en-US" sz="2100" smtClean="0">
                <a:latin typeface="Century Schoolbook" pitchFamily="18" charset="0"/>
              </a:rPr>
              <a:t> section contains historians’ discussions, re-enactments, teacher videos and student videos on the web.</a:t>
            </a:r>
          </a:p>
          <a:p>
            <a:pPr>
              <a:buFont typeface="Wingdings" pitchFamily="2" charset="2"/>
              <a:buNone/>
            </a:pPr>
            <a:endParaRPr lang="en-US" sz="2100" smtClean="0">
              <a:latin typeface="Century Schoolbook" pitchFamily="18" charset="0"/>
            </a:endParaRPr>
          </a:p>
          <a:p>
            <a:r>
              <a:rPr lang="en-US" sz="2100" smtClean="0">
                <a:latin typeface="Century Schoolbook" pitchFamily="18" charset="0"/>
              </a:rPr>
              <a:t>The section on </a:t>
            </a:r>
            <a:r>
              <a:rPr lang="en-US" sz="2100" i="1" smtClean="0">
                <a:latin typeface="Century Schoolbook" pitchFamily="18" charset="0"/>
              </a:rPr>
              <a:t>Academic Background Knowledge</a:t>
            </a:r>
            <a:r>
              <a:rPr lang="en-US" sz="2100" smtClean="0">
                <a:latin typeface="Century Schoolbook" pitchFamily="18" charset="0"/>
              </a:rPr>
              <a:t> examines the research of Robert Marzano and its application to teaching history.</a:t>
            </a:r>
          </a:p>
          <a:p>
            <a:endParaRPr lang="en-US" sz="2100" smtClean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600" smtClean="0">
                <a:latin typeface="Bodoni MT" pitchFamily="18" charset="0"/>
              </a:rPr>
              <a:t>The Classroom Toolbox Component</a:t>
            </a:r>
          </a:p>
        </p:txBody>
      </p:sp>
      <p:sp>
        <p:nvSpPr>
          <p:cNvPr id="6758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12775" y="1600200"/>
            <a:ext cx="40005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000" i="1" smtClean="0"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endParaRPr lang="en-US" sz="2000" i="1" smtClean="0">
              <a:latin typeface="Century Schoolbook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i="1" smtClean="0">
                <a:latin typeface="Century Schoolbook" pitchFamily="18" charset="0"/>
              </a:rPr>
              <a:t>The Classroom Toolbox </a:t>
            </a:r>
            <a:r>
              <a:rPr lang="en-US" sz="2400" smtClean="0">
                <a:latin typeface="Century Schoolbook" pitchFamily="18" charset="0"/>
              </a:rPr>
              <a:t>provides extensive resources for the classroom.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en-US" sz="2400" i="1" smtClean="0">
              <a:latin typeface="Century Schoolbook" pitchFamily="18" charset="0"/>
            </a:endParaRPr>
          </a:p>
        </p:txBody>
      </p:sp>
      <p:pic>
        <p:nvPicPr>
          <p:cNvPr id="67589" name="Picture 5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 l="70956" t="25000" r="12347" b="13889"/>
          <a:stretch>
            <a:fillRect/>
          </a:stretch>
        </p:blipFill>
        <p:spPr>
          <a:xfrm>
            <a:off x="6019800" y="1752600"/>
            <a:ext cx="15240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 presentation for college 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 for college course</Template>
  <TotalTime>0</TotalTime>
  <Words>606</Words>
  <Application>Microsoft Office PowerPoint</Application>
  <PresentationFormat>On-screen Show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Academic presentation for college course</vt:lpstr>
      <vt:lpstr>                                       Introduction to CICERO     The BLaST IU17 Liberty Fellowship September 20, 2011</vt:lpstr>
      <vt:lpstr>What is CICERO?  www.cicerohistory.com</vt:lpstr>
      <vt:lpstr>How does CICERO support instruction?</vt:lpstr>
      <vt:lpstr>How is CICERO Organized?</vt:lpstr>
      <vt:lpstr>The Professional Development Component</vt:lpstr>
      <vt:lpstr>Slide 6</vt:lpstr>
      <vt:lpstr>Slide 7</vt:lpstr>
      <vt:lpstr>Slide 8</vt:lpstr>
      <vt:lpstr>The Classroom Toolbox Component</vt:lpstr>
      <vt:lpstr>Slide 10</vt:lpstr>
      <vt:lpstr>Slide 11</vt:lpstr>
      <vt:lpstr>Slide 12</vt:lpstr>
      <vt:lpstr>Using CICERO  in Your Classroom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CICERO</dc:title>
  <dc:creator/>
  <cp:lastModifiedBy/>
  <cp:revision>10</cp:revision>
  <dcterms:created xsi:type="dcterms:W3CDTF">2009-05-05T15:33:42Z</dcterms:created>
  <dcterms:modified xsi:type="dcterms:W3CDTF">2011-08-28T17:13:49Z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TC103524811033</vt:lpwstr>
  </property>
</Properties>
</file>