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handoutMasterIdLst>
    <p:handoutMasterId r:id="rId32"/>
  </p:handoutMasterIdLst>
  <p:sldIdLst>
    <p:sldId id="280" r:id="rId2"/>
    <p:sldId id="256" r:id="rId3"/>
    <p:sldId id="257" r:id="rId4"/>
    <p:sldId id="260" r:id="rId5"/>
    <p:sldId id="261" r:id="rId6"/>
    <p:sldId id="262" r:id="rId7"/>
    <p:sldId id="264" r:id="rId8"/>
    <p:sldId id="263" r:id="rId9"/>
    <p:sldId id="266" r:id="rId10"/>
    <p:sldId id="267" r:id="rId11"/>
    <p:sldId id="268" r:id="rId12"/>
    <p:sldId id="273" r:id="rId13"/>
    <p:sldId id="272" r:id="rId14"/>
    <p:sldId id="271" r:id="rId15"/>
    <p:sldId id="274" r:id="rId16"/>
    <p:sldId id="270" r:id="rId17"/>
    <p:sldId id="269" r:id="rId18"/>
    <p:sldId id="275" r:id="rId19"/>
    <p:sldId id="276" r:id="rId20"/>
    <p:sldId id="277" r:id="rId21"/>
    <p:sldId id="278" r:id="rId22"/>
    <p:sldId id="279" r:id="rId23"/>
    <p:sldId id="281" r:id="rId24"/>
    <p:sldId id="289" r:id="rId25"/>
    <p:sldId id="290" r:id="rId26"/>
    <p:sldId id="291" r:id="rId27"/>
    <p:sldId id="292" r:id="rId28"/>
    <p:sldId id="293" r:id="rId29"/>
    <p:sldId id="294" r:id="rId30"/>
    <p:sldId id="295" r:id="rId31"/>
  </p:sldIdLst>
  <p:sldSz cx="9144000" cy="6858000" type="screen4x3"/>
  <p:notesSz cx="6858000" cy="9144000"/>
  <p:custShowLst>
    <p:custShow name="(1.1)" id="0">
      <p:sldLst>
        <p:sld r:id="rId4"/>
      </p:sldLst>
    </p:custShow>
  </p:custShowLst>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66"/>
    <a:srgbClr val="FFFF99"/>
    <a:srgbClr val="33CCFF"/>
    <a:srgbClr val="FFFF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94660"/>
  </p:normalViewPr>
  <p:slideViewPr>
    <p:cSldViewPr>
      <p:cViewPr>
        <p:scale>
          <a:sx n="50" d="100"/>
          <a:sy n="50" d="100"/>
        </p:scale>
        <p:origin x="-1230" y="-1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75779" name="Rectangle 3"/>
          <p:cNvSpPr>
            <a:spLocks noGrp="1" noChangeArrowheads="1"/>
          </p:cNvSpPr>
          <p:nvPr>
            <p:ph type="dt" sz="quarter"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5780" name="Rectangle 4"/>
          <p:cNvSpPr>
            <a:spLocks noGrp="1" noChangeArrowheads="1"/>
          </p:cNvSpPr>
          <p:nvPr>
            <p:ph type="ftr" sz="quarter" idx="2"/>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75781" name="Rectangle 5"/>
          <p:cNvSpPr>
            <a:spLocks noGrp="1" noChangeArrowheads="1"/>
          </p:cNvSpPr>
          <p:nvPr>
            <p:ph type="sldNum" sz="quarter" idx="3"/>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3C746323-5C36-43AB-90F5-BEF997108CD5}" type="slidenum">
              <a:rPr lang="en-US"/>
              <a:pPr>
                <a:defRPr/>
              </a:pPr>
              <a:t>‹#›</a:t>
            </a:fld>
            <a:endParaRPr lang="en-US"/>
          </a:p>
        </p:txBody>
      </p:sp>
    </p:spTree>
    <p:extLst>
      <p:ext uri="{BB962C8B-B14F-4D97-AF65-F5344CB8AC3E}">
        <p14:creationId xmlns:p14="http://schemas.microsoft.com/office/powerpoint/2010/main" val="186824660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3DF529B-1502-49F2-AC96-CA7BCEB447BB}" type="slidenum">
              <a:rPr lang="en-US"/>
              <a:pPr>
                <a:defRPr/>
              </a:pPr>
              <a:t>‹#›</a:t>
            </a:fld>
            <a:endParaRPr lang="en-US"/>
          </a:p>
        </p:txBody>
      </p:sp>
    </p:spTree>
    <p:extLst>
      <p:ext uri="{BB962C8B-B14F-4D97-AF65-F5344CB8AC3E}">
        <p14:creationId xmlns:p14="http://schemas.microsoft.com/office/powerpoint/2010/main" val="71586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64DC03-43B5-4DA2-AB08-F5D8DBE40E98}" type="slidenum">
              <a:rPr lang="en-US"/>
              <a:pPr>
                <a:defRPr/>
              </a:pPr>
              <a:t>‹#›</a:t>
            </a:fld>
            <a:endParaRPr lang="en-US"/>
          </a:p>
        </p:txBody>
      </p:sp>
    </p:spTree>
    <p:extLst>
      <p:ext uri="{BB962C8B-B14F-4D97-AF65-F5344CB8AC3E}">
        <p14:creationId xmlns:p14="http://schemas.microsoft.com/office/powerpoint/2010/main" val="48352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673894-DF78-4349-8D05-99E04C655947}" type="slidenum">
              <a:rPr lang="en-US"/>
              <a:pPr>
                <a:defRPr/>
              </a:pPr>
              <a:t>‹#›</a:t>
            </a:fld>
            <a:endParaRPr lang="en-US"/>
          </a:p>
        </p:txBody>
      </p:sp>
    </p:spTree>
    <p:extLst>
      <p:ext uri="{BB962C8B-B14F-4D97-AF65-F5344CB8AC3E}">
        <p14:creationId xmlns:p14="http://schemas.microsoft.com/office/powerpoint/2010/main" val="3841992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99C4C7-1A56-41BA-B745-BBCCE978993B}" type="slidenum">
              <a:rPr lang="en-US"/>
              <a:pPr>
                <a:defRPr/>
              </a:pPr>
              <a:t>‹#›</a:t>
            </a:fld>
            <a:endParaRPr lang="en-US"/>
          </a:p>
        </p:txBody>
      </p:sp>
    </p:spTree>
    <p:extLst>
      <p:ext uri="{BB962C8B-B14F-4D97-AF65-F5344CB8AC3E}">
        <p14:creationId xmlns:p14="http://schemas.microsoft.com/office/powerpoint/2010/main" val="3717859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8D3B65-9E3E-4578-BA28-91D40846F9CA}" type="slidenum">
              <a:rPr lang="en-US"/>
              <a:pPr>
                <a:defRPr/>
              </a:pPr>
              <a:t>‹#›</a:t>
            </a:fld>
            <a:endParaRPr lang="en-US"/>
          </a:p>
        </p:txBody>
      </p:sp>
    </p:spTree>
    <p:extLst>
      <p:ext uri="{BB962C8B-B14F-4D97-AF65-F5344CB8AC3E}">
        <p14:creationId xmlns:p14="http://schemas.microsoft.com/office/powerpoint/2010/main" val="3448300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82264F-CAB7-4253-B0AA-E72819A613BA}" type="slidenum">
              <a:rPr lang="en-US"/>
              <a:pPr>
                <a:defRPr/>
              </a:pPr>
              <a:t>‹#›</a:t>
            </a:fld>
            <a:endParaRPr lang="en-US"/>
          </a:p>
        </p:txBody>
      </p:sp>
    </p:spTree>
    <p:extLst>
      <p:ext uri="{BB962C8B-B14F-4D97-AF65-F5344CB8AC3E}">
        <p14:creationId xmlns:p14="http://schemas.microsoft.com/office/powerpoint/2010/main" val="2894365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B836909-C75D-4FC0-8E1A-5C602F77279E}" type="slidenum">
              <a:rPr lang="en-US"/>
              <a:pPr>
                <a:defRPr/>
              </a:pPr>
              <a:t>‹#›</a:t>
            </a:fld>
            <a:endParaRPr lang="en-US"/>
          </a:p>
        </p:txBody>
      </p:sp>
    </p:spTree>
    <p:extLst>
      <p:ext uri="{BB962C8B-B14F-4D97-AF65-F5344CB8AC3E}">
        <p14:creationId xmlns:p14="http://schemas.microsoft.com/office/powerpoint/2010/main" val="3657096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E0FBBDE-1668-4C8B-9601-A3C33D83FF49}" type="slidenum">
              <a:rPr lang="en-US"/>
              <a:pPr>
                <a:defRPr/>
              </a:pPr>
              <a:t>‹#›</a:t>
            </a:fld>
            <a:endParaRPr lang="en-US"/>
          </a:p>
        </p:txBody>
      </p:sp>
    </p:spTree>
    <p:extLst>
      <p:ext uri="{BB962C8B-B14F-4D97-AF65-F5344CB8AC3E}">
        <p14:creationId xmlns:p14="http://schemas.microsoft.com/office/powerpoint/2010/main" val="4022879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129F4CA-EA7A-4B69-BFE7-49F5CC63819F}" type="slidenum">
              <a:rPr lang="en-US"/>
              <a:pPr>
                <a:defRPr/>
              </a:pPr>
              <a:t>‹#›</a:t>
            </a:fld>
            <a:endParaRPr lang="en-US"/>
          </a:p>
        </p:txBody>
      </p:sp>
    </p:spTree>
    <p:extLst>
      <p:ext uri="{BB962C8B-B14F-4D97-AF65-F5344CB8AC3E}">
        <p14:creationId xmlns:p14="http://schemas.microsoft.com/office/powerpoint/2010/main" val="3621859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3A5D93C-B4D8-4F33-B0F8-D393AC5F054A}" type="slidenum">
              <a:rPr lang="en-US"/>
              <a:pPr>
                <a:defRPr/>
              </a:pPr>
              <a:t>‹#›</a:t>
            </a:fld>
            <a:endParaRPr lang="en-US"/>
          </a:p>
        </p:txBody>
      </p:sp>
    </p:spTree>
    <p:extLst>
      <p:ext uri="{BB962C8B-B14F-4D97-AF65-F5344CB8AC3E}">
        <p14:creationId xmlns:p14="http://schemas.microsoft.com/office/powerpoint/2010/main" val="4192925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72DC1B0-BA59-4B10-B52D-92F1D420AD0B}" type="slidenum">
              <a:rPr lang="en-US"/>
              <a:pPr>
                <a:defRPr/>
              </a:pPr>
              <a:t>‹#›</a:t>
            </a:fld>
            <a:endParaRPr lang="en-US"/>
          </a:p>
        </p:txBody>
      </p:sp>
    </p:spTree>
    <p:extLst>
      <p:ext uri="{BB962C8B-B14F-4D97-AF65-F5344CB8AC3E}">
        <p14:creationId xmlns:p14="http://schemas.microsoft.com/office/powerpoint/2010/main" val="3794322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scene3d>
              <a:camera prst="orthographicFront"/>
              <a:lightRig rig="flat" dir="tl"/>
            </a:scene3d>
            <a:sp3d contourW="19050" prstMaterial="clear">
              <a:bevelT w="50800" h="50800"/>
              <a:contourClr>
                <a:schemeClr val="accent5">
                  <a:tint val="70000"/>
                  <a:satMod val="180000"/>
                  <a:alpha val="70000"/>
                </a:schemeClr>
              </a:contourClr>
            </a:sp3d>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bg1">
                    <a:lumMod val="95000"/>
                  </a:schemeClr>
                </a:solidFill>
                <a:effectLst>
                  <a:glow rad="63500">
                    <a:schemeClr val="accent3">
                      <a:satMod val="175000"/>
                      <a:alpha val="40000"/>
                    </a:schemeClr>
                  </a:glow>
                </a:effectLst>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lumMod val="95000"/>
                  </a:schemeClr>
                </a:solidFill>
                <a:effectLst>
                  <a:glow rad="63500">
                    <a:schemeClr val="accent3">
                      <a:satMod val="175000"/>
                      <a:alpha val="40000"/>
                    </a:schemeClr>
                  </a:glow>
                </a:effectLs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lumMod val="95000"/>
                  </a:schemeClr>
                </a:solidFill>
                <a:effectLst>
                  <a:glow rad="63500">
                    <a:schemeClr val="accent3">
                      <a:satMod val="175000"/>
                      <a:alpha val="40000"/>
                    </a:schemeClr>
                  </a:glow>
                </a:effectLst>
              </a:defRPr>
            </a:lvl1pPr>
          </a:lstStyle>
          <a:p>
            <a:pPr>
              <a:defRPr/>
            </a:pPr>
            <a:fld id="{2EC59C3D-B762-4E04-8733-C1868C6039D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b="1" kern="1200">
          <a:ln>
            <a:solidFill>
              <a:schemeClr val="accent3">
                <a:lumMod val="20000"/>
                <a:lumOff val="80000"/>
              </a:schemeClr>
            </a:solidFill>
          </a:ln>
          <a:solidFill>
            <a:srgbClr val="C4BDCE"/>
          </a:solidFill>
          <a:latin typeface="+mj-lt"/>
          <a:ea typeface="+mj-ea"/>
          <a:cs typeface="+mj-cs"/>
        </a:defRPr>
      </a:lvl1pPr>
      <a:lvl2pPr algn="ctr" rtl="0" eaLnBrk="0" fontAlgn="base" hangingPunct="0">
        <a:spcBef>
          <a:spcPct val="0"/>
        </a:spcBef>
        <a:spcAft>
          <a:spcPct val="0"/>
        </a:spcAft>
        <a:defRPr sz="4400" b="1">
          <a:solidFill>
            <a:srgbClr val="C4BDCE"/>
          </a:solidFill>
          <a:latin typeface="Trebuchet MS" pitchFamily="34" charset="0"/>
        </a:defRPr>
      </a:lvl2pPr>
      <a:lvl3pPr algn="ctr" rtl="0" eaLnBrk="0" fontAlgn="base" hangingPunct="0">
        <a:spcBef>
          <a:spcPct val="0"/>
        </a:spcBef>
        <a:spcAft>
          <a:spcPct val="0"/>
        </a:spcAft>
        <a:defRPr sz="4400" b="1">
          <a:solidFill>
            <a:srgbClr val="C4BDCE"/>
          </a:solidFill>
          <a:latin typeface="Trebuchet MS" pitchFamily="34" charset="0"/>
        </a:defRPr>
      </a:lvl3pPr>
      <a:lvl4pPr algn="ctr" rtl="0" eaLnBrk="0" fontAlgn="base" hangingPunct="0">
        <a:spcBef>
          <a:spcPct val="0"/>
        </a:spcBef>
        <a:spcAft>
          <a:spcPct val="0"/>
        </a:spcAft>
        <a:defRPr sz="4400" b="1">
          <a:solidFill>
            <a:srgbClr val="C4BDCE"/>
          </a:solidFill>
          <a:latin typeface="Trebuchet MS" pitchFamily="34" charset="0"/>
        </a:defRPr>
      </a:lvl4pPr>
      <a:lvl5pPr algn="ctr" rtl="0" eaLnBrk="0" fontAlgn="base" hangingPunct="0">
        <a:spcBef>
          <a:spcPct val="0"/>
        </a:spcBef>
        <a:spcAft>
          <a:spcPct val="0"/>
        </a:spcAft>
        <a:defRPr sz="4400" b="1">
          <a:solidFill>
            <a:srgbClr val="C4BDCE"/>
          </a:solidFill>
          <a:latin typeface="Trebuchet MS" pitchFamily="34" charset="0"/>
        </a:defRPr>
      </a:lvl5pPr>
      <a:lvl6pPr marL="457200" algn="ctr" rtl="0" fontAlgn="base">
        <a:spcBef>
          <a:spcPct val="0"/>
        </a:spcBef>
        <a:spcAft>
          <a:spcPct val="0"/>
        </a:spcAft>
        <a:defRPr sz="4400" b="1">
          <a:solidFill>
            <a:srgbClr val="C4BDCE"/>
          </a:solidFill>
          <a:latin typeface="Trebuchet MS" pitchFamily="34" charset="0"/>
        </a:defRPr>
      </a:lvl6pPr>
      <a:lvl7pPr marL="914400" algn="ctr" rtl="0" fontAlgn="base">
        <a:spcBef>
          <a:spcPct val="0"/>
        </a:spcBef>
        <a:spcAft>
          <a:spcPct val="0"/>
        </a:spcAft>
        <a:defRPr sz="4400" b="1">
          <a:solidFill>
            <a:srgbClr val="C4BDCE"/>
          </a:solidFill>
          <a:latin typeface="Trebuchet MS" pitchFamily="34" charset="0"/>
        </a:defRPr>
      </a:lvl7pPr>
      <a:lvl8pPr marL="1371600" algn="ctr" rtl="0" fontAlgn="base">
        <a:spcBef>
          <a:spcPct val="0"/>
        </a:spcBef>
        <a:spcAft>
          <a:spcPct val="0"/>
        </a:spcAft>
        <a:defRPr sz="4400" b="1">
          <a:solidFill>
            <a:srgbClr val="C4BDCE"/>
          </a:solidFill>
          <a:latin typeface="Trebuchet MS" pitchFamily="34" charset="0"/>
        </a:defRPr>
      </a:lvl8pPr>
      <a:lvl9pPr marL="1828800" algn="ctr" rtl="0" fontAlgn="base">
        <a:spcBef>
          <a:spcPct val="0"/>
        </a:spcBef>
        <a:spcAft>
          <a:spcPct val="0"/>
        </a:spcAft>
        <a:defRPr sz="4400" b="1">
          <a:solidFill>
            <a:srgbClr val="C4BDCE"/>
          </a:solidFill>
          <a:latin typeface="Trebuchet MS" pitchFamily="34" charset="0"/>
        </a:defRPr>
      </a:lvl9pPr>
    </p:titleStyle>
    <p:bodyStyle>
      <a:lvl1pPr marL="342900" indent="-342900" algn="l" rtl="0" eaLnBrk="0" fontAlgn="base" hangingPunct="0">
        <a:spcBef>
          <a:spcPct val="20000"/>
        </a:spcBef>
        <a:spcAft>
          <a:spcPct val="0"/>
        </a:spcAft>
        <a:buFont typeface="Arial" charset="0"/>
        <a:buChar char="•"/>
        <a:defRPr sz="3200" kern="1200">
          <a:ln w="18415" cmpd="sng">
            <a:solidFill>
              <a:srgbClr val="FFFFFF"/>
            </a:solidFill>
            <a:prstDash val="solid"/>
          </a:ln>
          <a:solidFill>
            <a:srgbClr val="FFFFFF"/>
          </a:solidFill>
          <a:effectLst>
            <a:outerShdw blurRad="50800" dist="38100" dir="2700000" algn="tl" rotWithShape="0">
              <a:prstClr val="black">
                <a:alpha val="40000"/>
              </a:prstClr>
            </a:outerShdw>
          </a:effectLst>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ln w="18415" cmpd="sng">
            <a:solidFill>
              <a:srgbClr val="FFFFFF"/>
            </a:solidFill>
            <a:prstDash val="solid"/>
          </a:ln>
          <a:solidFill>
            <a:srgbClr val="FFFFFF"/>
          </a:solidFill>
          <a:effectLst>
            <a:outerShdw blurRad="50800" dist="38100" dir="2700000" algn="tl" rotWithShape="0">
              <a:prstClr val="black">
                <a:alpha val="40000"/>
              </a:prstClr>
            </a:outerShdw>
          </a:effectLst>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ln w="18415" cmpd="sng">
            <a:solidFill>
              <a:srgbClr val="FFFFFF"/>
            </a:solidFill>
            <a:prstDash val="solid"/>
          </a:ln>
          <a:solidFill>
            <a:srgbClr val="FFFFFF"/>
          </a:solidFill>
          <a:effectLst>
            <a:outerShdw blurRad="50800" dist="38100" dir="2700000" algn="tl" rotWithShape="0">
              <a:prstClr val="black">
                <a:alpha val="40000"/>
              </a:prstClr>
            </a:outerShdw>
          </a:effectLst>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ln w="18415" cmpd="sng">
            <a:solidFill>
              <a:srgbClr val="FFFFFF"/>
            </a:solidFill>
            <a:prstDash val="solid"/>
          </a:ln>
          <a:solidFill>
            <a:srgbClr val="FFFFFF"/>
          </a:solidFill>
          <a:effectLst>
            <a:outerShdw blurRad="50800" dist="38100" dir="2700000" algn="tl" rotWithShape="0">
              <a:prstClr val="black">
                <a:alpha val="40000"/>
              </a:prstClr>
            </a:outerShdw>
          </a:effectLst>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ln w="18415" cmpd="sng">
            <a:solidFill>
              <a:srgbClr val="FFFFFF"/>
            </a:solidFill>
            <a:prstDash val="solid"/>
          </a:ln>
          <a:solidFill>
            <a:srgbClr val="FFFFFF"/>
          </a:solidFill>
          <a:effectLst>
            <a:outerShdw blurRad="50800" dist="38100" dir="2700000" algn="tl" rotWithShape="0">
              <a:prstClr val="black">
                <a:alpha val="40000"/>
              </a:prst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ollocongress.com/home/on-the-issues/" TargetMode="Externa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 Target="slide2.xml"/><Relationship Id="rId1" Type="http://schemas.openxmlformats.org/officeDocument/2006/relationships/slideLayout" Target="../slideLayouts/slideLayout7.xml"/><Relationship Id="rId4" Type="http://schemas.openxmlformats.org/officeDocument/2006/relationships/hyperlink" Target="http://www.mittromney.com/issue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rohrerforsenate.org/learn/sam-rohrer-senate-campaign-issues" TargetMode="Externa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ricksantorum.com/issues" TargetMode="Externa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welchforpa.com/issues/" TargetMode="Externa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 Target="slide2.xml"/><Relationship Id="rId1" Type="http://schemas.openxmlformats.org/officeDocument/2006/relationships/slideLayout" Target="../slideLayouts/slideLayout7.xml"/><Relationship Id="rId4" Type="http://schemas.openxmlformats.org/officeDocument/2006/relationships/hyperlink" Target="http://www.ronpaul2012.com/the-issues/" TargetMode="External"/></Relationships>
</file>

<file path=ppt/slides/_rels/slide2.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7.xml"/><Relationship Id="rId18" Type="http://schemas.openxmlformats.org/officeDocument/2006/relationships/oleObject" Target="../embeddings/oleObject1.bin"/><Relationship Id="rId3" Type="http://schemas.openxmlformats.org/officeDocument/2006/relationships/slide" Target="slide4.xml"/><Relationship Id="rId7" Type="http://schemas.openxmlformats.org/officeDocument/2006/relationships/slide" Target="slide15.xml"/><Relationship Id="rId12" Type="http://schemas.openxmlformats.org/officeDocument/2006/relationships/slide" Target="slide9.xml"/><Relationship Id="rId17" Type="http://schemas.openxmlformats.org/officeDocument/2006/relationships/slide" Target="slide20.xml"/><Relationship Id="rId2" Type="http://schemas.openxmlformats.org/officeDocument/2006/relationships/slideLayout" Target="../slideLayouts/slideLayout7.xml"/><Relationship Id="rId16" Type="http://schemas.openxmlformats.org/officeDocument/2006/relationships/slide" Target="slide19.xml"/><Relationship Id="rId20" Type="http://schemas.openxmlformats.org/officeDocument/2006/relationships/slide" Target="slide23.xml"/><Relationship Id="rId1" Type="http://schemas.openxmlformats.org/officeDocument/2006/relationships/vmlDrawing" Target="../drawings/vmlDrawing1.vml"/><Relationship Id="rId6" Type="http://schemas.openxmlformats.org/officeDocument/2006/relationships/slide" Target="slide10.xml"/><Relationship Id="rId11" Type="http://schemas.openxmlformats.org/officeDocument/2006/relationships/slide" Target="slide12.xml"/><Relationship Id="rId5" Type="http://schemas.openxmlformats.org/officeDocument/2006/relationships/slide" Target="slide8.xml"/><Relationship Id="rId15" Type="http://schemas.openxmlformats.org/officeDocument/2006/relationships/audio" Target="../media/audio1.wav"/><Relationship Id="rId10" Type="http://schemas.openxmlformats.org/officeDocument/2006/relationships/slide" Target="slide11.xml"/><Relationship Id="rId19" Type="http://schemas.openxmlformats.org/officeDocument/2006/relationships/oleObject" Target="../embeddings/oleObject2.bin"/><Relationship Id="rId4" Type="http://schemas.openxmlformats.org/officeDocument/2006/relationships/slide" Target="slide5.xml"/><Relationship Id="rId9" Type="http://schemas.openxmlformats.org/officeDocument/2006/relationships/slide" Target="slide3.xml"/><Relationship Id="rId14" Type="http://schemas.openxmlformats.org/officeDocument/2006/relationships/slide" Target="slide6.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slide" Target="slide2.xml"/><Relationship Id="rId1" Type="http://schemas.openxmlformats.org/officeDocument/2006/relationships/slideLayout" Target="../slideLayouts/slideLayout7.xml"/><Relationship Id="rId4" Type="http://schemas.openxmlformats.org/officeDocument/2006/relationships/hyperlink" Target="http://daveforsenate.com/" TargetMode="Externa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25.xml"/><Relationship Id="rId7" Type="http://schemas.openxmlformats.org/officeDocument/2006/relationships/slide" Target="slide29.xml"/><Relationship Id="rId2" Type="http://schemas.openxmlformats.org/officeDocument/2006/relationships/slide" Target="slide24.xml"/><Relationship Id="rId1" Type="http://schemas.openxmlformats.org/officeDocument/2006/relationships/slideLayout" Target="../slideLayouts/slideLayout7.xml"/><Relationship Id="rId6" Type="http://schemas.openxmlformats.org/officeDocument/2006/relationships/slide" Target="slide28.xml"/><Relationship Id="rId5" Type="http://schemas.openxmlformats.org/officeDocument/2006/relationships/slide" Target="slide27.xml"/><Relationship Id="rId10" Type="http://schemas.openxmlformats.org/officeDocument/2006/relationships/slide" Target="slide2.xml"/><Relationship Id="rId4" Type="http://schemas.openxmlformats.org/officeDocument/2006/relationships/slide" Target="slide26.xml"/><Relationship Id="rId9" Type="http://schemas.openxmlformats.org/officeDocument/2006/relationships/slide" Target="slide9.xml"/></Relationships>
</file>

<file path=ppt/slides/_rels/slide24.xml.rels><?xml version="1.0" encoding="UTF-8" standalone="yes"?>
<Relationships xmlns="http://schemas.openxmlformats.org/package/2006/relationships"><Relationship Id="rId3" Type="http://schemas.openxmlformats.org/officeDocument/2006/relationships/hyperlink" Target="http://www.facebook.com/luana.cleveland.PaSenate2012" TargetMode="External"/><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enatorgeneyaw.com/" TargetMode="External"/><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www.reppickett.com/" TargetMode="External"/><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davidfreedforag.com/" TargetMode="External"/><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www.kathleengkane.com/the-issues/" TargetMode="External"/><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 Target="slide2.xml"/><Relationship Id="rId1" Type="http://schemas.openxmlformats.org/officeDocument/2006/relationships/slideLayout" Target="../slideLayouts/slideLayout7.xml"/><Relationship Id="rId4" Type="http://schemas.openxmlformats.org/officeDocument/2006/relationships/hyperlink" Target="http://www.barackobama.com/record/economy"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www.murphyforpa.com/issues" TargetMode="External"/><Relationship Id="rId2" Type="http://schemas.openxmlformats.org/officeDocument/2006/relationships/slide" Target="slide2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caringiforsenate2012.com/issues.php" TargetMode="Externa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audio" Target="../media/audio2.wav"/><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slide" Target="slide2.xml"/><Relationship Id="rId1" Type="http://schemas.openxmlformats.org/officeDocument/2006/relationships/slideLayout" Target="../slideLayouts/slideLayout7.xml"/><Relationship Id="rId4" Type="http://schemas.openxmlformats.org/officeDocument/2006/relationships/hyperlink" Target="http://marino.house.gov/issues" TargetMode="Externa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hyperlink" Target="http://www.newt.org/solutions/"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hyperlink" Target="http://tomsmithforsenate.com/issues" TargetMode="External"/><Relationship Id="rId2" Type="http://schemas.openxmlformats.org/officeDocument/2006/relationships/slide" Target="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slide" Target="slide2.xml"/><Relationship Id="rId1" Type="http://schemas.openxmlformats.org/officeDocument/2006/relationships/slideLayout" Target="../slideLayouts/slideLayout7.xml"/><Relationship Id="rId4" Type="http://schemas.openxmlformats.org/officeDocument/2006/relationships/hyperlink" Target="http://www.casey.senate.gov/issues/"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5" name="Rectangle 3"/>
          <p:cNvSpPr>
            <a:spLocks noGrp="1" noChangeArrowheads="1"/>
          </p:cNvSpPr>
          <p:nvPr>
            <p:ph type="subTitle" idx="1"/>
          </p:nvPr>
        </p:nvSpPr>
        <p:spPr>
          <a:xfrm>
            <a:off x="1447800" y="3505200"/>
            <a:ext cx="6400800" cy="1371600"/>
          </a:xfrm>
        </p:spPr>
        <p:txBody>
          <a:bodyPr/>
          <a:lstStyle/>
          <a:p>
            <a:pPr eaLnBrk="1" fontAlgn="auto" hangingPunct="1">
              <a:spcAft>
                <a:spcPts val="0"/>
              </a:spcAft>
              <a:buFont typeface="Arial" pitchFamily="34" charset="0"/>
              <a:buNone/>
              <a:defRPr/>
            </a:pPr>
            <a:r>
              <a:rPr lang="en-US" dirty="0" smtClean="0">
                <a:solidFill>
                  <a:schemeClr val="tx1"/>
                </a:solidFill>
              </a:rPr>
              <a:t>Hosted by</a:t>
            </a:r>
          </a:p>
          <a:p>
            <a:pPr eaLnBrk="1" fontAlgn="auto" hangingPunct="1">
              <a:spcAft>
                <a:spcPts val="0"/>
              </a:spcAft>
              <a:buFont typeface="Arial" pitchFamily="34" charset="0"/>
              <a:buNone/>
              <a:defRPr/>
            </a:pPr>
            <a:r>
              <a:rPr lang="en-US" dirty="0" smtClean="0">
                <a:solidFill>
                  <a:schemeClr val="tx1"/>
                </a:solidFill>
              </a:rPr>
              <a:t>Ms. JAM’s 8</a:t>
            </a:r>
            <a:r>
              <a:rPr lang="en-US" baseline="30000" dirty="0" smtClean="0">
                <a:solidFill>
                  <a:schemeClr val="tx1"/>
                </a:solidFill>
              </a:rPr>
              <a:t>th</a:t>
            </a:r>
            <a:r>
              <a:rPr lang="en-US" dirty="0" smtClean="0">
                <a:solidFill>
                  <a:schemeClr val="tx1"/>
                </a:solidFill>
              </a:rPr>
              <a:t> Grade Civics Classes</a:t>
            </a:r>
          </a:p>
        </p:txBody>
      </p:sp>
      <p:sp>
        <p:nvSpPr>
          <p:cNvPr id="4099" name="WordArt 7"/>
          <p:cNvSpPr>
            <a:spLocks noChangeArrowheads="1" noChangeShapeType="1" noTextEdit="1"/>
          </p:cNvSpPr>
          <p:nvPr/>
        </p:nvSpPr>
        <p:spPr bwMode="auto">
          <a:xfrm>
            <a:off x="381000" y="304800"/>
            <a:ext cx="8229600" cy="3276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3600" kern="10">
                <a:effectLst>
                  <a:outerShdw dist="35921" dir="2700000" algn="ctr" rotWithShape="0">
                    <a:srgbClr val="C0C0C0"/>
                  </a:outerShdw>
                </a:effectLst>
                <a:latin typeface="Impact"/>
              </a:rPr>
              <a:t>2012</a:t>
            </a:r>
          </a:p>
          <a:p>
            <a:r>
              <a:rPr lang="en-US" sz="3600" kern="10">
                <a:effectLst>
                  <a:outerShdw dist="35921" dir="2700000" algn="ctr" rotWithShape="0">
                    <a:srgbClr val="C0C0C0"/>
                  </a:outerShdw>
                </a:effectLst>
                <a:latin typeface="Impact"/>
              </a:rPr>
              <a:t>Pennsylvania</a:t>
            </a:r>
          </a:p>
          <a:p>
            <a:r>
              <a:rPr lang="en-US" sz="3600" kern="10">
                <a:effectLst>
                  <a:outerShdw dist="35921" dir="2700000" algn="ctr" rotWithShape="0">
                    <a:srgbClr val="C0C0C0"/>
                  </a:outerShdw>
                </a:effectLst>
                <a:latin typeface="Impact"/>
              </a:rPr>
              <a:t>Primary</a:t>
            </a:r>
          </a:p>
        </p:txBody>
      </p:sp>
      <p:sp>
        <p:nvSpPr>
          <p:cNvPr id="4100" name="TextBox 3"/>
          <p:cNvSpPr txBox="1">
            <a:spLocks noChangeArrowheads="1"/>
          </p:cNvSpPr>
          <p:nvPr/>
        </p:nvSpPr>
        <p:spPr bwMode="auto">
          <a:xfrm>
            <a:off x="381000" y="5181600"/>
            <a:ext cx="84582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2000" b="1"/>
              <a:t>Note to Voters</a:t>
            </a:r>
            <a:r>
              <a:rPr lang="en-US" sz="2000"/>
              <a:t>: </a:t>
            </a:r>
            <a:r>
              <a:rPr lang="en-US" sz="2000" i="1"/>
              <a:t>Not all candidates have official candidacy websites, especially in the case of incumbents.  Additionally, platform issues left blank were due to candidate not providing a statement on that issue, not due to student intentional error.  Each candidate’s website located on his/her specific slide.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nodeType="afterEffect">
                                  <p:stCondLst>
                                    <p:cond delay="2000"/>
                                  </p:stCondLst>
                                  <p:childTnLst>
                                    <p:set>
                                      <p:cBhvr>
                                        <p:cTn id="6" dur="1" fill="hold">
                                          <p:stCondLst>
                                            <p:cond delay="0"/>
                                          </p:stCondLst>
                                        </p:cTn>
                                        <p:tgtEl>
                                          <p:spTgt spid="74755"/>
                                        </p:tgtEl>
                                        <p:attrNameLst>
                                          <p:attrName>style.visibility</p:attrName>
                                        </p:attrNameLst>
                                      </p:cBhvr>
                                      <p:to>
                                        <p:strVal val="visible"/>
                                      </p:to>
                                    </p:set>
                                    <p:anim calcmode="lin" valueType="num">
                                      <p:cBhvr>
                                        <p:cTn id="7" dur="500" fill="hold"/>
                                        <p:tgtEl>
                                          <p:spTgt spid="74755"/>
                                        </p:tgtEl>
                                        <p:attrNameLst>
                                          <p:attrName>ppt_w</p:attrName>
                                        </p:attrNameLst>
                                      </p:cBhvr>
                                      <p:tavLst>
                                        <p:tav tm="0">
                                          <p:val>
                                            <p:fltVal val="0"/>
                                          </p:val>
                                        </p:tav>
                                        <p:tav tm="100000">
                                          <p:val>
                                            <p:strVal val="#ppt_w"/>
                                          </p:val>
                                        </p:tav>
                                      </p:tavLst>
                                    </p:anim>
                                    <p:anim calcmode="lin" valueType="num">
                                      <p:cBhvr>
                                        <p:cTn id="8" dur="500" fill="hold"/>
                                        <p:tgtEl>
                                          <p:spTgt spid="74755"/>
                                        </p:tgtEl>
                                        <p:attrNameLst>
                                          <p:attrName>ppt_h</p:attrName>
                                        </p:attrNameLst>
                                      </p:cBhvr>
                                      <p:tavLst>
                                        <p:tav tm="0">
                                          <p:val>
                                            <p:fltVal val="0"/>
                                          </p:val>
                                        </p:tav>
                                        <p:tav tm="100000">
                                          <p:val>
                                            <p:strVal val="#ppt_h"/>
                                          </p:val>
                                        </p:tav>
                                      </p:tavLst>
                                    </p:anim>
                                    <p:anim calcmode="lin" valueType="num">
                                      <p:cBhvr>
                                        <p:cTn id="9" dur="500" fill="hold"/>
                                        <p:tgtEl>
                                          <p:spTgt spid="74755"/>
                                        </p:tgtEl>
                                        <p:attrNameLst>
                                          <p:attrName>ppt_x</p:attrName>
                                        </p:attrNameLst>
                                      </p:cBhvr>
                                      <p:tavLst>
                                        <p:tav tm="0">
                                          <p:val>
                                            <p:fltVal val="0.5"/>
                                          </p:val>
                                        </p:tav>
                                        <p:tav tm="100000">
                                          <p:val>
                                            <p:strVal val="#ppt_x"/>
                                          </p:val>
                                        </p:tav>
                                      </p:tavLst>
                                    </p:anim>
                                    <p:anim calcmode="lin" valueType="num">
                                      <p:cBhvr>
                                        <p:cTn id="10" dur="500" fill="hold"/>
                                        <p:tgtEl>
                                          <p:spTgt spid="7475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subTitle" idx="4294967295"/>
          </p:nvPr>
        </p:nvSpPr>
        <p:spPr>
          <a:xfrm>
            <a:off x="7239000" y="5943600"/>
            <a:ext cx="1905000" cy="914400"/>
          </a:xfrm>
        </p:spPr>
        <p:txBody>
          <a:bodyPr/>
          <a:lstStyle/>
          <a:p>
            <a:pPr marL="0" indent="0" algn="ctr" eaLnBrk="1" fontAlgn="auto" hangingPunct="1">
              <a:spcAft>
                <a:spcPts val="0"/>
              </a:spcAft>
              <a:buFontTx/>
              <a:buNone/>
              <a:defRPr/>
            </a:pPr>
            <a:r>
              <a:rPr lang="en-US" dirty="0" smtClean="0"/>
              <a:t>Jl &amp; Sc</a:t>
            </a:r>
          </a:p>
        </p:txBody>
      </p:sp>
      <p:sp>
        <p:nvSpPr>
          <p:cNvPr id="11267" name="AutoShape 4">
            <a:hlinkClick r:id="rId2" action="ppaction://hlinksldjump" highlightClick="1"/>
          </p:cNvPr>
          <p:cNvSpPr>
            <a:spLocks noChangeArrowheads="1"/>
          </p:cNvSpPr>
          <p:nvPr/>
        </p:nvSpPr>
        <p:spPr bwMode="auto">
          <a:xfrm>
            <a:off x="4495800" y="59436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16391" name="Text Box 7"/>
          <p:cNvSpPr txBox="1">
            <a:spLocks noChangeArrowheads="1"/>
          </p:cNvSpPr>
          <p:nvPr/>
        </p:nvSpPr>
        <p:spPr bwMode="auto">
          <a:xfrm>
            <a:off x="990600" y="1524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Philip Scollo (D) – U.S. Representative</a:t>
            </a:r>
          </a:p>
        </p:txBody>
      </p:sp>
      <p:sp>
        <p:nvSpPr>
          <p:cNvPr id="11269" name="Rectangle 1"/>
          <p:cNvSpPr>
            <a:spLocks noChangeArrowheads="1"/>
          </p:cNvSpPr>
          <p:nvPr/>
        </p:nvSpPr>
        <p:spPr bwMode="auto">
          <a:xfrm>
            <a:off x="0" y="6149975"/>
            <a:ext cx="3810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a:hlinkClick r:id="rId3"/>
              </a:rPr>
              <a:t>http://scollocongress.com/home/on-the-issues</a:t>
            </a:r>
            <a:r>
              <a:rPr lang="en-US" sz="2000"/>
              <a:t>/</a:t>
            </a:r>
          </a:p>
        </p:txBody>
      </p:sp>
      <p:sp>
        <p:nvSpPr>
          <p:cNvPr id="11273" name="Rectangle 9"/>
          <p:cNvSpPr>
            <a:spLocks noChangeArrowheads="1"/>
          </p:cNvSpPr>
          <p:nvPr/>
        </p:nvSpPr>
        <p:spPr bwMode="auto">
          <a:xfrm>
            <a:off x="0" y="838200"/>
            <a:ext cx="8686800" cy="5324475"/>
          </a:xfrm>
          <a:prstGeom prst="rect">
            <a:avLst/>
          </a:prstGeom>
          <a:noFill/>
          <a:ln w="9525">
            <a:noFill/>
            <a:miter lim="800000"/>
            <a:headEnd/>
            <a:tailEnd/>
          </a:ln>
          <a:effectLst/>
        </p:spPr>
        <p:txBody>
          <a:bodyPr anchor="ctr">
            <a:spAutoFit/>
          </a:bodyPr>
          <a:lstStyle/>
          <a:p>
            <a:pPr indent="228600" algn="l">
              <a:defRPr/>
            </a:pPr>
            <a:r>
              <a:rPr lang="en-US" sz="1600" b="1" dirty="0">
                <a:ea typeface="Calibri" pitchFamily="34" charset="0"/>
                <a:cs typeface="Times New Roman" pitchFamily="18" charset="0"/>
              </a:rPr>
              <a:t>Capital Punishment</a:t>
            </a:r>
            <a:r>
              <a:rPr lang="en-US" sz="1600" dirty="0">
                <a:ea typeface="Calibri" pitchFamily="34" charset="0"/>
                <a:cs typeface="Times New Roman" pitchFamily="18" charset="0"/>
              </a:rPr>
              <a:t>: NO INFO FOUND</a:t>
            </a:r>
            <a:endParaRPr lang="en-US" sz="1400" dirty="0"/>
          </a:p>
          <a:p>
            <a:pPr indent="228600" algn="l">
              <a:defRPr/>
            </a:pPr>
            <a:r>
              <a:rPr lang="en-US" sz="1800" b="1" dirty="0">
                <a:ea typeface="Calibri" pitchFamily="34" charset="0"/>
                <a:cs typeface="Times New Roman" pitchFamily="18" charset="0"/>
              </a:rPr>
              <a:t>Civil Rights (U.S., foreign countries</a:t>
            </a:r>
            <a:r>
              <a:rPr lang="en-US" sz="1800" dirty="0">
                <a:ea typeface="Calibri" pitchFamily="34" charset="0"/>
                <a:cs typeface="Times New Roman" pitchFamily="18" charset="0"/>
              </a:rPr>
              <a:t>): NO INFO FOUND</a:t>
            </a:r>
            <a:endParaRPr lang="en-US" sz="1600" dirty="0"/>
          </a:p>
          <a:p>
            <a:pPr indent="228600" algn="l">
              <a:defRPr/>
            </a:pPr>
            <a:r>
              <a:rPr lang="en-US" sz="1800" b="1" dirty="0">
                <a:ea typeface="Calibri" pitchFamily="34" charset="0"/>
                <a:cs typeface="Times New Roman" pitchFamily="18" charset="0"/>
              </a:rPr>
              <a:t>Crime &amp; Drugs</a:t>
            </a:r>
            <a:r>
              <a:rPr lang="en-US" sz="1800" dirty="0">
                <a:ea typeface="Calibri" pitchFamily="34" charset="0"/>
                <a:cs typeface="Times New Roman" pitchFamily="18" charset="0"/>
              </a:rPr>
              <a:t>: NO INFO FOUND</a:t>
            </a:r>
            <a:endParaRPr lang="en-US" sz="1600" dirty="0"/>
          </a:p>
          <a:p>
            <a:pPr algn="l">
              <a:defRPr/>
            </a:pPr>
            <a:r>
              <a:rPr lang="en-US" sz="1800" b="1" dirty="0">
                <a:ea typeface="Calibri" pitchFamily="34" charset="0"/>
                <a:cs typeface="Times New Roman" pitchFamily="18" charset="0"/>
              </a:rPr>
              <a:t>     Economy:</a:t>
            </a:r>
            <a:r>
              <a:rPr lang="en-US" sz="1800" dirty="0">
                <a:ea typeface="Calibri" pitchFamily="34" charset="0"/>
                <a:cs typeface="Times New Roman" pitchFamily="18" charset="0"/>
              </a:rPr>
              <a:t> When we make infrastructure investment, the federal government must “buy    </a:t>
            </a:r>
          </a:p>
          <a:p>
            <a:pPr algn="l">
              <a:defRPr/>
            </a:pPr>
            <a:r>
              <a:rPr lang="en-US" sz="1800" dirty="0">
                <a:ea typeface="Calibri" pitchFamily="34" charset="0"/>
                <a:cs typeface="Times New Roman" pitchFamily="18" charset="0"/>
              </a:rPr>
              <a:t>	American”</a:t>
            </a:r>
            <a:endParaRPr lang="en-US" sz="1600" dirty="0"/>
          </a:p>
          <a:p>
            <a:pPr indent="228600" algn="l">
              <a:defRPr/>
            </a:pPr>
            <a:r>
              <a:rPr lang="en-US" sz="1800" b="1" dirty="0">
                <a:ea typeface="Calibri" pitchFamily="34" charset="0"/>
                <a:cs typeface="Times New Roman" pitchFamily="18" charset="0"/>
              </a:rPr>
              <a:t>Education (vouchers, testing</a:t>
            </a:r>
            <a:r>
              <a:rPr lang="en-US" sz="1800" dirty="0">
                <a:ea typeface="Calibri" pitchFamily="34" charset="0"/>
                <a:cs typeface="Times New Roman" pitchFamily="18" charset="0"/>
              </a:rPr>
              <a:t>): NO INFO FOUND</a:t>
            </a:r>
            <a:endParaRPr lang="en-US" sz="1600" dirty="0"/>
          </a:p>
          <a:p>
            <a:pPr indent="228600" algn="l">
              <a:defRPr/>
            </a:pPr>
            <a:r>
              <a:rPr lang="en-US" sz="1800" b="1" dirty="0">
                <a:ea typeface="Calibri" pitchFamily="34" charset="0"/>
                <a:cs typeface="Times New Roman" pitchFamily="18" charset="0"/>
              </a:rPr>
              <a:t>Gun Control</a:t>
            </a:r>
            <a:r>
              <a:rPr lang="en-US" sz="1800" dirty="0">
                <a:ea typeface="Calibri" pitchFamily="34" charset="0"/>
                <a:cs typeface="Times New Roman" pitchFamily="18" charset="0"/>
              </a:rPr>
              <a:t>: NO INFO FOUND</a:t>
            </a:r>
            <a:endParaRPr lang="en-US" sz="1600" dirty="0"/>
          </a:p>
          <a:p>
            <a:pPr algn="l">
              <a:defRPr/>
            </a:pPr>
            <a:r>
              <a:rPr lang="en-US" sz="1800" b="1" dirty="0">
                <a:ea typeface="Calibri" pitchFamily="34" charset="0"/>
                <a:cs typeface="Times New Roman" pitchFamily="18" charset="0"/>
              </a:rPr>
              <a:t>     Health Care</a:t>
            </a:r>
            <a:r>
              <a:rPr lang="en-US" sz="1800" dirty="0">
                <a:ea typeface="Calibri" pitchFamily="34" charset="0"/>
                <a:cs typeface="Times New Roman" pitchFamily="18" charset="0"/>
              </a:rPr>
              <a:t>: I will do everything in my power to make sure Social Security and </a:t>
            </a:r>
          </a:p>
          <a:p>
            <a:pPr algn="l">
              <a:defRPr/>
            </a:pPr>
            <a:r>
              <a:rPr lang="en-US" sz="1800" dirty="0">
                <a:ea typeface="Calibri" pitchFamily="34" charset="0"/>
                <a:cs typeface="Times New Roman" pitchFamily="18" charset="0"/>
              </a:rPr>
              <a:t>	Medicare are protected for today's and tomorrow's seniors as well as or future 	generations.</a:t>
            </a:r>
            <a:endParaRPr lang="en-US" sz="1600" dirty="0"/>
          </a:p>
          <a:p>
            <a:pPr indent="228600" algn="l">
              <a:defRPr/>
            </a:pPr>
            <a:r>
              <a:rPr lang="en-US" sz="1800" b="1" dirty="0">
                <a:ea typeface="Calibri" pitchFamily="34" charset="0"/>
                <a:cs typeface="Times New Roman" pitchFamily="18" charset="0"/>
              </a:rPr>
              <a:t>Immigration:</a:t>
            </a:r>
            <a:r>
              <a:rPr lang="en-US" sz="1800" dirty="0">
                <a:ea typeface="Calibri" pitchFamily="34" charset="0"/>
                <a:cs typeface="Times New Roman" pitchFamily="18" charset="0"/>
              </a:rPr>
              <a:t> NO INFO FOUND</a:t>
            </a:r>
            <a:endParaRPr lang="en-US" sz="1600" dirty="0"/>
          </a:p>
          <a:p>
            <a:pPr indent="228600" algn="l">
              <a:defRPr/>
            </a:pPr>
            <a:r>
              <a:rPr lang="en-US" sz="1800" b="1" dirty="0">
                <a:ea typeface="Calibri" pitchFamily="34" charset="0"/>
                <a:cs typeface="Times New Roman" pitchFamily="18" charset="0"/>
              </a:rPr>
              <a:t>Pro Life/Pro Choice</a:t>
            </a:r>
            <a:r>
              <a:rPr lang="en-US" sz="1800" dirty="0">
                <a:ea typeface="Calibri" pitchFamily="34" charset="0"/>
                <a:cs typeface="Times New Roman" pitchFamily="18" charset="0"/>
              </a:rPr>
              <a:t>: NO INFO FOUND</a:t>
            </a:r>
            <a:endParaRPr lang="en-US" sz="1600" dirty="0"/>
          </a:p>
          <a:p>
            <a:pPr indent="228600" algn="l">
              <a:defRPr/>
            </a:pPr>
            <a:r>
              <a:rPr lang="en-US" sz="1800" b="1" dirty="0">
                <a:ea typeface="Calibri" pitchFamily="34" charset="0"/>
                <a:cs typeface="Times New Roman" pitchFamily="18" charset="0"/>
              </a:rPr>
              <a:t>Same Sex/GLBT</a:t>
            </a:r>
            <a:r>
              <a:rPr lang="en-US" sz="1800" dirty="0">
                <a:ea typeface="Calibri" pitchFamily="34" charset="0"/>
                <a:cs typeface="Times New Roman" pitchFamily="18" charset="0"/>
              </a:rPr>
              <a:t>: NO INFO FOUND      </a:t>
            </a:r>
            <a:endParaRPr lang="en-US" sz="1600" dirty="0"/>
          </a:p>
          <a:p>
            <a:pPr algn="l">
              <a:defRPr/>
            </a:pPr>
            <a:r>
              <a:rPr lang="en-US" sz="1800" b="1" dirty="0">
                <a:ea typeface="Calibri" pitchFamily="34" charset="0"/>
                <a:cs typeface="Times New Roman" pitchFamily="18" charset="0"/>
              </a:rPr>
              <a:t>     Social Security</a:t>
            </a:r>
            <a:r>
              <a:rPr lang="en-US" sz="1800" dirty="0">
                <a:ea typeface="Calibri" pitchFamily="34" charset="0"/>
                <a:cs typeface="Times New Roman" pitchFamily="18" charset="0"/>
              </a:rPr>
              <a:t>: I will do everything in my power to make sure Social Security and </a:t>
            </a:r>
          </a:p>
          <a:p>
            <a:pPr algn="l">
              <a:defRPr/>
            </a:pPr>
            <a:r>
              <a:rPr lang="en-US" sz="1800" dirty="0">
                <a:ea typeface="Calibri" pitchFamily="34" charset="0"/>
                <a:cs typeface="Times New Roman" pitchFamily="18" charset="0"/>
              </a:rPr>
              <a:t>	Medicare are protected for today's and tomorrow's seniors as well as or future 	generations.</a:t>
            </a:r>
            <a:endParaRPr lang="en-US" sz="1600" dirty="0"/>
          </a:p>
          <a:p>
            <a:pPr indent="228600" algn="l">
              <a:defRPr/>
            </a:pPr>
            <a:r>
              <a:rPr lang="en-US" sz="1800" b="1" dirty="0">
                <a:ea typeface="Calibri" pitchFamily="34" charset="0"/>
                <a:cs typeface="Times New Roman" pitchFamily="18" charset="0"/>
              </a:rPr>
              <a:t>Taxes (on the Wealthy</a:t>
            </a:r>
            <a:r>
              <a:rPr lang="en-US" sz="1800" dirty="0">
                <a:ea typeface="Calibri" pitchFamily="34" charset="0"/>
                <a:cs typeface="Times New Roman" pitchFamily="18" charset="0"/>
              </a:rPr>
              <a:t>): NO INFO FOUND</a:t>
            </a:r>
            <a:endParaRPr lang="en-US" sz="1600" dirty="0"/>
          </a:p>
          <a:p>
            <a:pPr indent="228600" algn="l">
              <a:defRPr/>
            </a:pPr>
            <a:r>
              <a:rPr lang="en-US" sz="1800" b="1" dirty="0">
                <a:ea typeface="Calibri" pitchFamily="34" charset="0"/>
                <a:cs typeface="Times New Roman" pitchFamily="18" charset="0"/>
              </a:rPr>
              <a:t>War &amp; Peace (troops):</a:t>
            </a:r>
            <a:r>
              <a:rPr lang="en-US" sz="1800" dirty="0">
                <a:ea typeface="Calibri" pitchFamily="34" charset="0"/>
                <a:cs typeface="Times New Roman" pitchFamily="18" charset="0"/>
              </a:rPr>
              <a:t> He supports the military action if it’s to help the American </a:t>
            </a:r>
          </a:p>
          <a:p>
            <a:pPr indent="228600" algn="l">
              <a:defRPr/>
            </a:pPr>
            <a:r>
              <a:rPr lang="en-US" sz="1800" dirty="0">
                <a:ea typeface="Calibri" pitchFamily="34" charset="0"/>
                <a:cs typeface="Times New Roman" pitchFamily="18" charset="0"/>
              </a:rPr>
              <a:t>	people.</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391"/>
                                        </p:tgtEl>
                                        <p:attrNameLst>
                                          <p:attrName>style.visibility</p:attrName>
                                        </p:attrNameLst>
                                      </p:cBhvr>
                                      <p:to>
                                        <p:strVal val="visible"/>
                                      </p:to>
                                    </p:set>
                                    <p:animEffect transition="in" filter="wipe(down)">
                                      <p:cBhvr>
                                        <p:cTn id="7" dur="500"/>
                                        <p:tgtEl>
                                          <p:spTgt spid="16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subTitle" idx="4294967295"/>
          </p:nvPr>
        </p:nvSpPr>
        <p:spPr>
          <a:xfrm>
            <a:off x="7391400" y="5943600"/>
            <a:ext cx="1752600" cy="914400"/>
          </a:xfrm>
        </p:spPr>
        <p:txBody>
          <a:bodyPr>
            <a:normAutofit fontScale="92500"/>
          </a:bodyPr>
          <a:lstStyle/>
          <a:p>
            <a:pPr marL="0" indent="0" algn="ctr" eaLnBrk="1" fontAlgn="auto" hangingPunct="1">
              <a:spcAft>
                <a:spcPts val="0"/>
              </a:spcAft>
              <a:buFontTx/>
              <a:buNone/>
              <a:defRPr/>
            </a:pPr>
            <a:r>
              <a:rPr lang="en-US" dirty="0" smtClean="0"/>
              <a:t>tm &amp; am</a:t>
            </a:r>
          </a:p>
        </p:txBody>
      </p:sp>
      <p:sp>
        <p:nvSpPr>
          <p:cNvPr id="12291" name="AutoShape 4">
            <a:hlinkClick r:id="rId2" action="ppaction://hlinksldjump" highlightClick="1"/>
          </p:cNvPr>
          <p:cNvSpPr>
            <a:spLocks noChangeArrowheads="1"/>
          </p:cNvSpPr>
          <p:nvPr/>
        </p:nvSpPr>
        <p:spPr bwMode="auto">
          <a:xfrm>
            <a:off x="44196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17415" name="Text Box 7"/>
          <p:cNvSpPr txBox="1">
            <a:spLocks noChangeArrowheads="1"/>
          </p:cNvSpPr>
          <p:nvPr/>
        </p:nvSpPr>
        <p:spPr bwMode="auto">
          <a:xfrm>
            <a:off x="1066800" y="2286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Mitt Romney (R) - President</a:t>
            </a:r>
          </a:p>
        </p:txBody>
      </p:sp>
      <p:pic>
        <p:nvPicPr>
          <p:cNvPr id="12293"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9144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Rectangle 1"/>
          <p:cNvSpPr>
            <a:spLocks noChangeArrowheads="1"/>
          </p:cNvSpPr>
          <p:nvPr/>
        </p:nvSpPr>
        <p:spPr bwMode="auto">
          <a:xfrm>
            <a:off x="196850" y="5991225"/>
            <a:ext cx="39179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a:hlinkClick r:id="rId4"/>
              </a:rPr>
              <a:t>http://www.mittromney.com/issues</a:t>
            </a:r>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415"/>
                                        </p:tgtEl>
                                        <p:attrNameLst>
                                          <p:attrName>style.visibility</p:attrName>
                                        </p:attrNameLst>
                                      </p:cBhvr>
                                      <p:to>
                                        <p:strVal val="visible"/>
                                      </p:to>
                                    </p:set>
                                    <p:animEffect transition="in" filter="wipe(down)">
                                      <p:cBhvr>
                                        <p:cTn id="7" dur="500"/>
                                        <p:tgtEl>
                                          <p:spTgt spid="174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subTitle" idx="4294967295"/>
          </p:nvPr>
        </p:nvSpPr>
        <p:spPr>
          <a:xfrm>
            <a:off x="7543800" y="6172200"/>
            <a:ext cx="1600200" cy="685800"/>
          </a:xfrm>
        </p:spPr>
        <p:txBody>
          <a:bodyPr/>
          <a:lstStyle/>
          <a:p>
            <a:pPr marL="0" indent="0" algn="ctr" eaLnBrk="1" fontAlgn="auto" hangingPunct="1">
              <a:spcAft>
                <a:spcPts val="0"/>
              </a:spcAft>
              <a:buFontTx/>
              <a:buNone/>
              <a:defRPr/>
            </a:pPr>
            <a:r>
              <a:rPr lang="en-US" dirty="0" smtClean="0"/>
              <a:t>me</a:t>
            </a:r>
          </a:p>
        </p:txBody>
      </p:sp>
      <p:sp>
        <p:nvSpPr>
          <p:cNvPr id="13315" name="AutoShape 4">
            <a:hlinkClick r:id="rId2" action="ppaction://hlinksldjump" highlightClick="1"/>
          </p:cNvPr>
          <p:cNvSpPr>
            <a:spLocks noChangeArrowheads="1"/>
          </p:cNvSpPr>
          <p:nvPr/>
        </p:nvSpPr>
        <p:spPr bwMode="auto">
          <a:xfrm>
            <a:off x="44196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22535" name="Text Box 7"/>
          <p:cNvSpPr txBox="1">
            <a:spLocks noChangeArrowheads="1"/>
          </p:cNvSpPr>
          <p:nvPr/>
        </p:nvSpPr>
        <p:spPr bwMode="auto">
          <a:xfrm>
            <a:off x="1066800" y="3048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Sam Rohrer (R) – U.S. Senate</a:t>
            </a:r>
          </a:p>
        </p:txBody>
      </p:sp>
      <p:sp>
        <p:nvSpPr>
          <p:cNvPr id="13317" name="Rectangle 1"/>
          <p:cNvSpPr>
            <a:spLocks noChangeArrowheads="1"/>
          </p:cNvSpPr>
          <p:nvPr/>
        </p:nvSpPr>
        <p:spPr bwMode="auto">
          <a:xfrm>
            <a:off x="228600" y="6019800"/>
            <a:ext cx="3581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hlinkClick r:id="rId3"/>
              </a:rPr>
              <a:t>http://www.rohrerforsenate.org/learn/sam-rohrer-senate-campaign-issues</a:t>
            </a:r>
            <a:endParaRPr lang="en-US" sz="1800"/>
          </a:p>
        </p:txBody>
      </p:sp>
      <p:sp>
        <p:nvSpPr>
          <p:cNvPr id="13319" name="Rectangle 7"/>
          <p:cNvSpPr>
            <a:spLocks noChangeArrowheads="1"/>
          </p:cNvSpPr>
          <p:nvPr/>
        </p:nvSpPr>
        <p:spPr bwMode="auto">
          <a:xfrm>
            <a:off x="0" y="966788"/>
            <a:ext cx="9037638" cy="4772025"/>
          </a:xfrm>
          <a:prstGeom prst="rect">
            <a:avLst/>
          </a:prstGeom>
          <a:noFill/>
          <a:ln w="9525">
            <a:noFill/>
            <a:miter lim="800000"/>
            <a:headEnd/>
            <a:tailEnd/>
          </a:ln>
          <a:effectLst/>
        </p:spPr>
        <p:txBody>
          <a:bodyPr wrap="none" anchor="ctr">
            <a:spAutoFit/>
          </a:bodyPr>
          <a:lstStyle/>
          <a:p>
            <a:pPr algn="l">
              <a:defRPr/>
            </a:pPr>
            <a:r>
              <a:rPr lang="en-US" sz="1600" b="1" dirty="0">
                <a:ea typeface="Calibri" pitchFamily="34" charset="0"/>
                <a:cs typeface="Times New Roman" pitchFamily="18" charset="0"/>
              </a:rPr>
              <a:t>Capital Punishment: </a:t>
            </a:r>
            <a:r>
              <a:rPr lang="en-US" sz="1600" dirty="0">
                <a:ea typeface="Calibri" pitchFamily="34" charset="0"/>
                <a:cs typeface="Times New Roman" pitchFamily="18" charset="0"/>
              </a:rPr>
              <a:t>“A man who commits the worse crime possible they should face the</a:t>
            </a:r>
          </a:p>
          <a:p>
            <a:pPr algn="l">
              <a:defRPr/>
            </a:pPr>
            <a:r>
              <a:rPr lang="en-US" sz="1600" dirty="0">
                <a:ea typeface="Calibri" pitchFamily="34" charset="0"/>
                <a:cs typeface="Times New Roman" pitchFamily="18" charset="0"/>
              </a:rPr>
              <a:t> worse punishment possible” </a:t>
            </a:r>
            <a:endParaRPr lang="en-US" sz="1400" dirty="0"/>
          </a:p>
          <a:p>
            <a:pPr algn="l">
              <a:defRPr/>
            </a:pPr>
            <a:r>
              <a:rPr lang="en-US" sz="1600" b="1" dirty="0">
                <a:ea typeface="Calibri" pitchFamily="34" charset="0"/>
                <a:cs typeface="Times New Roman" pitchFamily="18" charset="0"/>
              </a:rPr>
              <a:t>Civil Rights (U.S., foreign countries</a:t>
            </a:r>
            <a:r>
              <a:rPr lang="en-US" sz="1600" dirty="0">
                <a:ea typeface="Calibri" pitchFamily="34" charset="0"/>
                <a:cs typeface="Times New Roman" pitchFamily="18" charset="0"/>
              </a:rPr>
              <a:t>): Sam Rohrer believes that we should help those who are in </a:t>
            </a:r>
          </a:p>
          <a:p>
            <a:pPr algn="l">
              <a:defRPr/>
            </a:pPr>
            <a:r>
              <a:rPr lang="en-US" sz="1600" dirty="0">
                <a:ea typeface="Calibri" pitchFamily="34" charset="0"/>
                <a:cs typeface="Times New Roman" pitchFamily="18" charset="0"/>
              </a:rPr>
              <a:t>need that could possibly become a threat to us.</a:t>
            </a:r>
            <a:endParaRPr lang="en-US" sz="1400" dirty="0"/>
          </a:p>
          <a:p>
            <a:pPr indent="228600" algn="l">
              <a:defRPr/>
            </a:pPr>
            <a:r>
              <a:rPr lang="en-US" sz="1600" b="1" dirty="0">
                <a:ea typeface="Calibri" pitchFamily="34" charset="0"/>
                <a:cs typeface="Times New Roman" pitchFamily="18" charset="0"/>
              </a:rPr>
              <a:t>Crime &amp; Drugs</a:t>
            </a:r>
            <a:r>
              <a:rPr lang="en-US" sz="1600" dirty="0">
                <a:ea typeface="Calibri" pitchFamily="34" charset="0"/>
                <a:cs typeface="Times New Roman" pitchFamily="18" charset="0"/>
              </a:rPr>
              <a:t>: “We must make our home and our state more safe than it is”</a:t>
            </a:r>
            <a:endParaRPr lang="en-US" sz="1400" dirty="0"/>
          </a:p>
          <a:p>
            <a:pPr indent="228600" algn="l">
              <a:defRPr/>
            </a:pPr>
            <a:r>
              <a:rPr lang="en-US" sz="1600" b="1" dirty="0">
                <a:ea typeface="Calibri" pitchFamily="34" charset="0"/>
                <a:cs typeface="Times New Roman" pitchFamily="18" charset="0"/>
              </a:rPr>
              <a:t>Economy: </a:t>
            </a:r>
            <a:r>
              <a:rPr lang="en-US" sz="1600" dirty="0">
                <a:ea typeface="Calibri" pitchFamily="34" charset="0"/>
                <a:cs typeface="Times New Roman" pitchFamily="18" charset="0"/>
              </a:rPr>
              <a:t>“We should not, and will not borrow anything from any country.</a:t>
            </a:r>
            <a:endParaRPr lang="en-US" sz="1400" dirty="0"/>
          </a:p>
          <a:p>
            <a:pPr algn="l">
              <a:defRPr/>
            </a:pPr>
            <a:r>
              <a:rPr lang="en-US" sz="1600" b="1" dirty="0">
                <a:ea typeface="Calibri" pitchFamily="34" charset="0"/>
                <a:cs typeface="Times New Roman" pitchFamily="18" charset="0"/>
              </a:rPr>
              <a:t>Education (vouchers, testing): </a:t>
            </a:r>
            <a:r>
              <a:rPr lang="en-US" sz="1600" dirty="0">
                <a:ea typeface="Calibri" pitchFamily="34" charset="0"/>
                <a:cs typeface="Times New Roman" pitchFamily="18" charset="0"/>
              </a:rPr>
              <a:t>“The closer education is linked to direct parental involvement, </a:t>
            </a:r>
          </a:p>
          <a:p>
            <a:pPr algn="l">
              <a:defRPr/>
            </a:pPr>
            <a:r>
              <a:rPr lang="en-US" sz="1600" dirty="0">
                <a:ea typeface="Calibri" pitchFamily="34" charset="0"/>
                <a:cs typeface="Times New Roman" pitchFamily="18" charset="0"/>
              </a:rPr>
              <a:t>the more efficient it will be.”</a:t>
            </a:r>
            <a:endParaRPr lang="en-US" sz="1400" dirty="0"/>
          </a:p>
          <a:p>
            <a:pPr indent="228600" algn="l">
              <a:defRPr/>
            </a:pPr>
            <a:r>
              <a:rPr lang="en-US" sz="1600" b="1" dirty="0">
                <a:ea typeface="Calibri" pitchFamily="34" charset="0"/>
                <a:cs typeface="Times New Roman" pitchFamily="18" charset="0"/>
              </a:rPr>
              <a:t>Gun Control</a:t>
            </a:r>
            <a:r>
              <a:rPr lang="en-US" sz="1600" dirty="0">
                <a:ea typeface="Calibri" pitchFamily="34" charset="0"/>
                <a:cs typeface="Times New Roman" pitchFamily="18" charset="0"/>
              </a:rPr>
              <a:t>: “I believe in retaining our gun laws.”</a:t>
            </a:r>
            <a:endParaRPr lang="en-US" sz="1400" dirty="0"/>
          </a:p>
          <a:p>
            <a:pPr algn="l">
              <a:defRPr/>
            </a:pPr>
            <a:r>
              <a:rPr lang="en-US" sz="1600" b="1" dirty="0">
                <a:ea typeface="Calibri" pitchFamily="34" charset="0"/>
                <a:cs typeface="Times New Roman" pitchFamily="18" charset="0"/>
              </a:rPr>
              <a:t>Health Care</a:t>
            </a:r>
            <a:r>
              <a:rPr lang="en-US" sz="1600" dirty="0">
                <a:ea typeface="Calibri" pitchFamily="34" charset="0"/>
                <a:cs typeface="Times New Roman" pitchFamily="18" charset="0"/>
              </a:rPr>
              <a:t>: “I think we should reduce the government’s role in health care and repeal Obama Care.”</a:t>
            </a:r>
            <a:endParaRPr lang="en-US" sz="1400" dirty="0"/>
          </a:p>
          <a:p>
            <a:pPr algn="l">
              <a:defRPr/>
            </a:pPr>
            <a:r>
              <a:rPr lang="en-US" sz="1600" b="1" dirty="0">
                <a:ea typeface="Calibri" pitchFamily="34" charset="0"/>
                <a:cs typeface="Times New Roman" pitchFamily="18" charset="0"/>
              </a:rPr>
              <a:t>Immigration</a:t>
            </a:r>
            <a:r>
              <a:rPr lang="en-US" sz="1600" dirty="0">
                <a:ea typeface="Calibri" pitchFamily="34" charset="0"/>
                <a:cs typeface="Times New Roman" pitchFamily="18" charset="0"/>
              </a:rPr>
              <a:t>: Sam Rohrer thinks that if we are to get the Americans their jobs back we must stop the </a:t>
            </a:r>
          </a:p>
          <a:p>
            <a:pPr algn="l">
              <a:defRPr/>
            </a:pPr>
            <a:r>
              <a:rPr lang="en-US" sz="1600" dirty="0">
                <a:ea typeface="Calibri" pitchFamily="34" charset="0"/>
                <a:cs typeface="Times New Roman" pitchFamily="18" charset="0"/>
              </a:rPr>
              <a:t>immigrants from taking them</a:t>
            </a:r>
            <a:endParaRPr lang="en-US" sz="1400" dirty="0"/>
          </a:p>
          <a:p>
            <a:pPr indent="228600" algn="l">
              <a:defRPr/>
            </a:pPr>
            <a:r>
              <a:rPr lang="en-US" sz="1600" b="1" dirty="0">
                <a:ea typeface="Calibri" pitchFamily="34" charset="0"/>
                <a:cs typeface="Times New Roman" pitchFamily="18" charset="0"/>
              </a:rPr>
              <a:t>Pro Life/Pro Choice</a:t>
            </a:r>
            <a:r>
              <a:rPr lang="en-US" sz="1600" dirty="0">
                <a:ea typeface="Calibri" pitchFamily="34" charset="0"/>
                <a:cs typeface="Times New Roman" pitchFamily="18" charset="0"/>
              </a:rPr>
              <a:t>: Sam Rohrer will protect the unborn.</a:t>
            </a:r>
            <a:endParaRPr lang="en-US" sz="1400" dirty="0"/>
          </a:p>
          <a:p>
            <a:pPr algn="l">
              <a:defRPr/>
            </a:pPr>
            <a:r>
              <a:rPr lang="en-US" sz="1600" b="1" dirty="0">
                <a:ea typeface="Calibri" pitchFamily="34" charset="0"/>
                <a:cs typeface="Times New Roman" pitchFamily="18" charset="0"/>
              </a:rPr>
              <a:t>Same Sex/GLBT</a:t>
            </a:r>
            <a:r>
              <a:rPr lang="en-US" sz="1600" dirty="0">
                <a:ea typeface="Calibri" pitchFamily="34" charset="0"/>
                <a:cs typeface="Times New Roman" pitchFamily="18" charset="0"/>
              </a:rPr>
              <a:t>: “The Bible has always said that it is an abomination for a man to lie with another man,</a:t>
            </a:r>
          </a:p>
          <a:p>
            <a:pPr algn="l">
              <a:defRPr/>
            </a:pPr>
            <a:r>
              <a:rPr lang="en-US" sz="1600" dirty="0">
                <a:ea typeface="Calibri" pitchFamily="34" charset="0"/>
                <a:cs typeface="Times New Roman" pitchFamily="18" charset="0"/>
              </a:rPr>
              <a:t> and I completely agree.”</a:t>
            </a:r>
            <a:endParaRPr lang="en-US" sz="1400" dirty="0"/>
          </a:p>
          <a:p>
            <a:pPr indent="228600" algn="l">
              <a:defRPr/>
            </a:pPr>
            <a:r>
              <a:rPr lang="en-US" sz="1600" b="1" dirty="0">
                <a:ea typeface="Calibri" pitchFamily="34" charset="0"/>
                <a:cs typeface="Times New Roman" pitchFamily="18" charset="0"/>
              </a:rPr>
              <a:t>Social Security</a:t>
            </a:r>
            <a:r>
              <a:rPr lang="en-US" sz="1600" dirty="0">
                <a:ea typeface="Calibri" pitchFamily="34" charset="0"/>
                <a:cs typeface="Times New Roman" pitchFamily="18" charset="0"/>
              </a:rPr>
              <a:t>: “We should eliminate or phase change it over the next few years.”</a:t>
            </a:r>
            <a:endParaRPr lang="en-US" sz="1400" dirty="0"/>
          </a:p>
          <a:p>
            <a:pPr algn="l">
              <a:defRPr/>
            </a:pPr>
            <a:r>
              <a:rPr lang="en-US" sz="1600" b="1" dirty="0">
                <a:ea typeface="Calibri" pitchFamily="34" charset="0"/>
                <a:cs typeface="Times New Roman" pitchFamily="18" charset="0"/>
              </a:rPr>
              <a:t>Taxes (on the Wealthy</a:t>
            </a:r>
            <a:r>
              <a:rPr lang="en-US" sz="1600" dirty="0">
                <a:ea typeface="Calibri" pitchFamily="34" charset="0"/>
                <a:cs typeface="Times New Roman" pitchFamily="18" charset="0"/>
              </a:rPr>
              <a:t>): Sam Rohrer believes in no tax increases and to eliminate property taxes.</a:t>
            </a:r>
            <a:endParaRPr lang="en-US" sz="1400" dirty="0"/>
          </a:p>
          <a:p>
            <a:pPr algn="l">
              <a:defRPr/>
            </a:pPr>
            <a:r>
              <a:rPr lang="en-US" sz="1600" b="1" dirty="0">
                <a:ea typeface="Calibri" pitchFamily="34" charset="0"/>
                <a:cs typeface="Times New Roman" pitchFamily="18" charset="0"/>
              </a:rPr>
              <a:t>War &amp; Peace (troops</a:t>
            </a:r>
            <a:r>
              <a:rPr lang="en-US" sz="1600" dirty="0">
                <a:ea typeface="Calibri" pitchFamily="34" charset="0"/>
                <a:cs typeface="Times New Roman" pitchFamily="18" charset="0"/>
              </a:rPr>
              <a:t>): Sam Rohrer believes that if Israel is to strike Iran with a preemptive attack that we </a:t>
            </a:r>
          </a:p>
          <a:p>
            <a:pPr algn="l">
              <a:defRPr/>
            </a:pPr>
            <a:r>
              <a:rPr lang="en-US" sz="1600" dirty="0">
                <a:ea typeface="Calibri" pitchFamily="34" charset="0"/>
                <a:cs typeface="Times New Roman" pitchFamily="18" charset="0"/>
              </a:rPr>
              <a:t>should attack as well. Though he does believe that there is no reason</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2535"/>
                                        </p:tgtEl>
                                        <p:attrNameLst>
                                          <p:attrName>style.visibility</p:attrName>
                                        </p:attrNameLst>
                                      </p:cBhvr>
                                      <p:to>
                                        <p:strVal val="visible"/>
                                      </p:to>
                                    </p:set>
                                    <p:animEffect transition="in" filter="wipe(down)">
                                      <p:cBhvr>
                                        <p:cTn id="7" dur="500"/>
                                        <p:tgtEl>
                                          <p:spTgt spid="225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5"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subTitle" idx="4294967295"/>
          </p:nvPr>
        </p:nvSpPr>
        <p:spPr>
          <a:xfrm>
            <a:off x="7239000" y="5867400"/>
            <a:ext cx="1905000" cy="990600"/>
          </a:xfrm>
        </p:spPr>
        <p:txBody>
          <a:bodyPr/>
          <a:lstStyle/>
          <a:p>
            <a:pPr marL="0" indent="0" algn="ctr" eaLnBrk="1" fontAlgn="auto" hangingPunct="1">
              <a:spcAft>
                <a:spcPts val="0"/>
              </a:spcAft>
              <a:buFontTx/>
              <a:buNone/>
              <a:defRPr/>
            </a:pPr>
            <a:r>
              <a:rPr lang="en-US" dirty="0" smtClean="0"/>
              <a:t>3,3</a:t>
            </a:r>
          </a:p>
        </p:txBody>
      </p:sp>
      <p:sp>
        <p:nvSpPr>
          <p:cNvPr id="14339" name="AutoShape 4">
            <a:hlinkClick r:id="rId2" action="ppaction://hlinksldjump" highlightClick="1"/>
          </p:cNvPr>
          <p:cNvSpPr>
            <a:spLocks noChangeArrowheads="1"/>
          </p:cNvSpPr>
          <p:nvPr/>
        </p:nvSpPr>
        <p:spPr bwMode="auto">
          <a:xfrm>
            <a:off x="44958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14340" name="TextBox 5"/>
          <p:cNvSpPr txBox="1">
            <a:spLocks noChangeArrowheads="1"/>
          </p:cNvSpPr>
          <p:nvPr/>
        </p:nvSpPr>
        <p:spPr bwMode="auto">
          <a:xfrm>
            <a:off x="914400" y="1600200"/>
            <a:ext cx="708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b="1" i="1"/>
              <a:t>THIS SLIDE INTENTIONALLY LEFT BLANK</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4294967295"/>
          </p:nvPr>
        </p:nvSpPr>
        <p:spPr>
          <a:xfrm>
            <a:off x="7239000" y="5791200"/>
            <a:ext cx="1905000" cy="1066800"/>
          </a:xfrm>
        </p:spPr>
        <p:txBody>
          <a:bodyPr/>
          <a:lstStyle/>
          <a:p>
            <a:pPr marL="0" indent="0" algn="ctr" eaLnBrk="1" fontAlgn="auto" hangingPunct="1">
              <a:spcAft>
                <a:spcPts val="0"/>
              </a:spcAft>
              <a:buFontTx/>
              <a:buNone/>
              <a:defRPr/>
            </a:pPr>
            <a:r>
              <a:rPr lang="en-US" dirty="0" smtClean="0"/>
              <a:t>3,4</a:t>
            </a:r>
          </a:p>
        </p:txBody>
      </p:sp>
      <p:sp>
        <p:nvSpPr>
          <p:cNvPr id="15363" name="AutoShape 4">
            <a:hlinkClick r:id="rId2" action="ppaction://hlinksldjump" highlightClick="1"/>
          </p:cNvPr>
          <p:cNvSpPr>
            <a:spLocks noChangeArrowheads="1"/>
          </p:cNvSpPr>
          <p:nvPr/>
        </p:nvSpPr>
        <p:spPr bwMode="auto">
          <a:xfrm>
            <a:off x="4419600" y="59436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15364" name="TextBox 5"/>
          <p:cNvSpPr txBox="1">
            <a:spLocks noChangeArrowheads="1"/>
          </p:cNvSpPr>
          <p:nvPr/>
        </p:nvSpPr>
        <p:spPr bwMode="auto">
          <a:xfrm>
            <a:off x="914400" y="1600200"/>
            <a:ext cx="708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b="1" i="1"/>
              <a:t>THIS SLIDE INTENTIONALLY LEFT BLANK</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4294967295"/>
          </p:nvPr>
        </p:nvSpPr>
        <p:spPr>
          <a:xfrm>
            <a:off x="7239000" y="5867400"/>
            <a:ext cx="1905000" cy="990600"/>
          </a:xfrm>
        </p:spPr>
        <p:txBody>
          <a:bodyPr/>
          <a:lstStyle/>
          <a:p>
            <a:pPr marL="0" indent="0" algn="ctr" eaLnBrk="1" fontAlgn="auto" hangingPunct="1">
              <a:spcAft>
                <a:spcPts val="0"/>
              </a:spcAft>
              <a:buFontTx/>
              <a:buNone/>
              <a:defRPr/>
            </a:pPr>
            <a:r>
              <a:rPr lang="en-US" smtClean="0"/>
              <a:t>jam</a:t>
            </a:r>
            <a:endParaRPr lang="en-US" dirty="0" smtClean="0"/>
          </a:p>
        </p:txBody>
      </p:sp>
      <p:sp>
        <p:nvSpPr>
          <p:cNvPr id="16387" name="AutoShape 4">
            <a:hlinkClick r:id="rId2" action="ppaction://hlinksldjump" highlightClick="1"/>
          </p:cNvPr>
          <p:cNvSpPr>
            <a:spLocks noChangeArrowheads="1"/>
          </p:cNvSpPr>
          <p:nvPr/>
        </p:nvSpPr>
        <p:spPr bwMode="auto">
          <a:xfrm>
            <a:off x="46482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23559" name="Text Box 7"/>
          <p:cNvSpPr txBox="1">
            <a:spLocks noChangeArrowheads="1"/>
          </p:cNvSpPr>
          <p:nvPr/>
        </p:nvSpPr>
        <p:spPr bwMode="auto">
          <a:xfrm>
            <a:off x="990600" y="152400"/>
            <a:ext cx="70866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Richard Santorum (R) - President</a:t>
            </a:r>
          </a:p>
        </p:txBody>
      </p:sp>
      <p:sp>
        <p:nvSpPr>
          <p:cNvPr id="16389" name="Rectangle 1"/>
          <p:cNvSpPr>
            <a:spLocks noChangeArrowheads="1"/>
          </p:cNvSpPr>
          <p:nvPr/>
        </p:nvSpPr>
        <p:spPr bwMode="auto">
          <a:xfrm>
            <a:off x="-69850" y="5875338"/>
            <a:ext cx="4572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a:hlinkClick r:id="rId3"/>
              </a:rPr>
              <a:t>http://www.ricksantorum.com/issues</a:t>
            </a:r>
            <a:endParaRPr lang="en-US" sz="2000"/>
          </a:p>
        </p:txBody>
      </p:sp>
      <p:sp>
        <p:nvSpPr>
          <p:cNvPr id="16390" name="Rectangle 7"/>
          <p:cNvSpPr>
            <a:spLocks noChangeArrowheads="1"/>
          </p:cNvSpPr>
          <p:nvPr/>
        </p:nvSpPr>
        <p:spPr bwMode="auto">
          <a:xfrm>
            <a:off x="0" y="566738"/>
            <a:ext cx="8686800" cy="551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228600" algn="l"/>
            <a:r>
              <a:rPr lang="en-US" sz="1100" b="1">
                <a:ea typeface="Calibri" pitchFamily="34" charset="0"/>
                <a:cs typeface="Times New Roman" pitchFamily="18" charset="0"/>
              </a:rPr>
              <a:t>Capital Punishment</a:t>
            </a:r>
            <a:r>
              <a:rPr lang="en-US" sz="1100">
                <a:ea typeface="Calibri" pitchFamily="34" charset="0"/>
                <a:cs typeface="Times New Roman" pitchFamily="18" charset="0"/>
              </a:rPr>
              <a:t>: Voted YES on limiting death penalty appeals.</a:t>
            </a:r>
          </a:p>
          <a:p>
            <a:pPr indent="228600" algn="l"/>
            <a:r>
              <a:rPr lang="en-US" sz="1100" b="1">
                <a:ea typeface="Calibri" pitchFamily="34" charset="0"/>
                <a:cs typeface="Times New Roman" pitchFamily="18" charset="0"/>
              </a:rPr>
              <a:t>Civil Rights (U.S., foreign countries</a:t>
            </a:r>
            <a:r>
              <a:rPr lang="en-US" sz="1100">
                <a:ea typeface="Calibri" pitchFamily="34" charset="0"/>
                <a:cs typeface="Times New Roman" pitchFamily="18" charset="0"/>
              </a:rPr>
              <a:t>): Waterboarding gets useful info, like on Osama bin Laden.  </a:t>
            </a:r>
          </a:p>
          <a:p>
            <a:pPr indent="228600" algn="l"/>
            <a:r>
              <a:rPr lang="en-US" sz="1100">
                <a:ea typeface="Calibri" pitchFamily="34" charset="0"/>
                <a:cs typeface="Times New Roman" pitchFamily="18" charset="0"/>
              </a:rPr>
              <a:t>Voted YES on extending the PATRIOT Act's wiretap provision.  Voted NO on requiring CIA reports on detainees &amp; interrogation methods.</a:t>
            </a:r>
          </a:p>
          <a:p>
            <a:pPr indent="228600" algn="l"/>
            <a:r>
              <a:rPr lang="en-US" sz="1100" b="1">
                <a:ea typeface="Calibri" pitchFamily="34" charset="0"/>
                <a:cs typeface="Times New Roman" pitchFamily="18" charset="0"/>
              </a:rPr>
              <a:t>Crime &amp; Drugs</a:t>
            </a:r>
            <a:r>
              <a:rPr lang="en-US" sz="1100">
                <a:ea typeface="Calibri" pitchFamily="34" charset="0"/>
                <a:cs typeface="Times New Roman" pitchFamily="18" charset="0"/>
              </a:rPr>
              <a:t>: Believes we should have increased spending and penalties for drug crimes.</a:t>
            </a:r>
            <a:endParaRPr lang="en-US" sz="1100"/>
          </a:p>
          <a:p>
            <a:pPr indent="228600" algn="l"/>
            <a:r>
              <a:rPr lang="en-US" sz="1100" b="1">
                <a:cs typeface="Calibri" pitchFamily="34" charset="0"/>
              </a:rPr>
              <a:t>Economy:</a:t>
            </a:r>
            <a:r>
              <a:rPr lang="en-US" sz="1100">
                <a:cs typeface="Calibri" pitchFamily="34" charset="0"/>
              </a:rPr>
              <a:t> Desires to cut taxes in several forms for corporate America to spur economic growth: </a:t>
            </a:r>
          </a:p>
          <a:p>
            <a:pPr indent="228600" algn="l"/>
            <a:r>
              <a:rPr lang="en-US" sz="1100">
                <a:cs typeface="Calibri" pitchFamily="34" charset="0"/>
              </a:rPr>
              <a:t>Cut the corporate income tax rate in half, Eliminate the corporate income tax for manufacturers, </a:t>
            </a:r>
          </a:p>
          <a:p>
            <a:pPr indent="228600" algn="l"/>
            <a:r>
              <a:rPr lang="en-US" sz="1100">
                <a:cs typeface="Calibri" pitchFamily="34" charset="0"/>
              </a:rPr>
              <a:t>&amp; Eliminate the tax on repatriated taxable corporate income.</a:t>
            </a:r>
            <a:endParaRPr lang="en-US" sz="1100"/>
          </a:p>
          <a:p>
            <a:pPr indent="228600" algn="l"/>
            <a:r>
              <a:rPr lang="en-US" sz="1100" b="1">
                <a:cs typeface="Calibri" pitchFamily="34" charset="0"/>
              </a:rPr>
              <a:t>Education (vouchers, testing</a:t>
            </a:r>
            <a:r>
              <a:rPr lang="en-US" sz="1100">
                <a:cs typeface="Calibri" pitchFamily="34" charset="0"/>
              </a:rPr>
              <a:t>):  Reclaim the role of parents as the decision makers in their children’s education and incentivize the states to promote parental choice and quality educational options because the </a:t>
            </a:r>
          </a:p>
          <a:p>
            <a:pPr indent="228600" algn="l"/>
            <a:r>
              <a:rPr lang="en-US" sz="1100">
                <a:cs typeface="Calibri" pitchFamily="34" charset="0"/>
              </a:rPr>
              <a:t>family is the foundation of the economy.  Rick Santorum believes that education is the responsibility of the consumer, the parent. Putting “parents first” is how best we put “students first”. Parents have the fundamental right to direct the </a:t>
            </a:r>
          </a:p>
          <a:p>
            <a:pPr indent="228600" algn="l"/>
            <a:r>
              <a:rPr lang="en-US" sz="1100">
                <a:cs typeface="Calibri" pitchFamily="34" charset="0"/>
              </a:rPr>
              <a:t>upbringing and education of their children with local school systems supporting, as desired. Voted no on $5B for grants </a:t>
            </a:r>
          </a:p>
          <a:p>
            <a:pPr indent="228600" algn="l"/>
            <a:r>
              <a:rPr lang="en-US" sz="1100">
                <a:cs typeface="Calibri" pitchFamily="34" charset="0"/>
              </a:rPr>
              <a:t>to educational agencies.  </a:t>
            </a:r>
            <a:endParaRPr lang="en-US" sz="1100"/>
          </a:p>
          <a:p>
            <a:pPr indent="228600" algn="l"/>
            <a:r>
              <a:rPr lang="en-US" sz="1100" b="1">
                <a:cs typeface="Calibri" pitchFamily="34" charset="0"/>
              </a:rPr>
              <a:t>Gun Control</a:t>
            </a:r>
            <a:r>
              <a:rPr lang="en-US" sz="1100">
                <a:cs typeface="Calibri" pitchFamily="34" charset="0"/>
              </a:rPr>
              <a:t>: Senator Santorum understands firsthand the importance of preserving our constitutionally protected rights found in the 2nd Amendment. Senator Santorum fights to preserve this tradition, and will work to ensure these rights are not infringed upon.</a:t>
            </a:r>
            <a:endParaRPr lang="en-US" sz="1100"/>
          </a:p>
          <a:p>
            <a:pPr indent="228600" algn="l"/>
            <a:r>
              <a:rPr lang="en-US" sz="1100" b="1">
                <a:cs typeface="Calibri" pitchFamily="34" charset="0"/>
              </a:rPr>
              <a:t> Health Care</a:t>
            </a:r>
            <a:r>
              <a:rPr lang="en-US" sz="1100">
                <a:cs typeface="Calibri" pitchFamily="34" charset="0"/>
              </a:rPr>
              <a:t>: Repeal and Replace ObamaCare with market based healthcare innovation and competition to improve </a:t>
            </a:r>
          </a:p>
          <a:p>
            <a:pPr indent="228600" algn="l"/>
            <a:r>
              <a:rPr lang="en-US" sz="1100">
                <a:cs typeface="Calibri" pitchFamily="34" charset="0"/>
              </a:rPr>
              <a:t>America and America’s health and create jobs</a:t>
            </a:r>
            <a:endParaRPr lang="en-US" sz="1100"/>
          </a:p>
          <a:p>
            <a:pPr indent="228600" algn="l"/>
            <a:r>
              <a:rPr lang="en-US" sz="1100" b="1">
                <a:cs typeface="Calibri" pitchFamily="34" charset="0"/>
              </a:rPr>
              <a:t>Immigration</a:t>
            </a:r>
            <a:r>
              <a:rPr lang="en-US" sz="1100">
                <a:cs typeface="Calibri" pitchFamily="34" charset="0"/>
              </a:rPr>
              <a:t>: Secure our border, streamline the legal immigration process to attract highly skilled talent and entrepreneurs from around the world and reform the agriculture worker program so it works for America’s farmers. </a:t>
            </a:r>
          </a:p>
          <a:p>
            <a:pPr indent="228600" algn="l"/>
            <a:r>
              <a:rPr lang="en-US" sz="1100">
                <a:cs typeface="Calibri" pitchFamily="34" charset="0"/>
              </a:rPr>
              <a:t> He wants immigration but also wants to see respect for the law.</a:t>
            </a:r>
            <a:endParaRPr lang="en-US" sz="1100"/>
          </a:p>
          <a:p>
            <a:pPr indent="228600" algn="l"/>
            <a:r>
              <a:rPr lang="en-US" sz="1100" b="1">
                <a:cs typeface="Calibri" pitchFamily="34" charset="0"/>
              </a:rPr>
              <a:t>Pro Life/Pro Choice:</a:t>
            </a:r>
            <a:r>
              <a:rPr lang="en-US" sz="1100">
                <a:cs typeface="Calibri" pitchFamily="34" charset="0"/>
              </a:rPr>
              <a:t> Voted against having abortions. Millions of Americans, including myself, know what we  think about human life and marriage. We know not only what we think but why we believe what we believe. </a:t>
            </a:r>
          </a:p>
          <a:p>
            <a:pPr indent="228600" algn="l"/>
            <a:r>
              <a:rPr lang="en-US" sz="1100">
                <a:cs typeface="Calibri" pitchFamily="34" charset="0"/>
              </a:rPr>
              <a:t>We know that some truths are bigger than the next election and should not shift with political consultants’ advice. And among those great, enduring, and foundational truths, I believe, are life and marriage.</a:t>
            </a:r>
            <a:endParaRPr lang="en-US" sz="1100"/>
          </a:p>
          <a:p>
            <a:pPr indent="228600" algn="l"/>
            <a:r>
              <a:rPr lang="en-US" sz="1100" b="1">
                <a:cs typeface="Calibri" pitchFamily="34" charset="0"/>
              </a:rPr>
              <a:t>Same Sex/GLBT</a:t>
            </a:r>
            <a:r>
              <a:rPr lang="en-US" sz="1100">
                <a:cs typeface="Calibri" pitchFamily="34" charset="0"/>
              </a:rPr>
              <a:t>: Same-sex marriage takes us away from purpose of marriage. </a:t>
            </a:r>
            <a:endParaRPr lang="en-US" sz="1100"/>
          </a:p>
          <a:p>
            <a:pPr indent="228600" algn="l"/>
            <a:r>
              <a:rPr lang="en-US" sz="1100" b="1">
                <a:cs typeface="Calibri" pitchFamily="34" charset="0"/>
              </a:rPr>
              <a:t>Social Security</a:t>
            </a:r>
            <a:r>
              <a:rPr lang="en-US" sz="1100">
                <a:cs typeface="Calibri" pitchFamily="34" charset="0"/>
              </a:rPr>
              <a:t>: Reform Social Security and Medicare for sustainable retirements.  Voted yes on deducting Social security payments on income taxes.</a:t>
            </a:r>
            <a:endParaRPr lang="en-US" sz="1100"/>
          </a:p>
          <a:p>
            <a:pPr indent="228600" algn="l"/>
            <a:r>
              <a:rPr lang="en-US" sz="1100" b="1">
                <a:cs typeface="Calibri" pitchFamily="34" charset="0"/>
              </a:rPr>
              <a:t>Taxes (on the Wealthy</a:t>
            </a:r>
            <a:r>
              <a:rPr lang="en-US" sz="1100">
                <a:cs typeface="Calibri" pitchFamily="34" charset="0"/>
              </a:rPr>
              <a:t>): Cut and simplify personal income taxes by cutting the number of tax rates to just two – 10% and 28% returning to the Reagan era pro-growth top tax rate</a:t>
            </a:r>
            <a:endParaRPr lang="en-US" sz="1100"/>
          </a:p>
          <a:p>
            <a:pPr indent="228600" algn="l"/>
            <a:r>
              <a:rPr lang="en-US" sz="1100" b="1">
                <a:cs typeface="Calibri" pitchFamily="34" charset="0"/>
              </a:rPr>
              <a:t>War &amp; Peace (troops)</a:t>
            </a:r>
            <a:r>
              <a:rPr lang="en-US" sz="1100">
                <a:cs typeface="Calibri" pitchFamily="34" charset="0"/>
              </a:rPr>
              <a:t>: Strengthen our national security and national defense so that we are not dependent upon  our foes or competitors for critical manufacturing, technology, energy and other security needs.  Wants troops to stay in Afghanistan until the security of our country is secure.</a:t>
            </a:r>
            <a:endParaRPr lang="en-US" sz="11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559"/>
                                        </p:tgtEl>
                                        <p:attrNameLst>
                                          <p:attrName>style.visibility</p:attrName>
                                        </p:attrNameLst>
                                      </p:cBhvr>
                                      <p:to>
                                        <p:strVal val="visible"/>
                                      </p:to>
                                    </p:set>
                                    <p:animEffect transition="in" filter="wipe(down)">
                                      <p:cBhvr>
                                        <p:cTn id="7" dur="500"/>
                                        <p:tgtEl>
                                          <p:spTgt spid="23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9"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subTitle" idx="4294967295"/>
          </p:nvPr>
        </p:nvSpPr>
        <p:spPr>
          <a:xfrm>
            <a:off x="7467600" y="6019800"/>
            <a:ext cx="1676400" cy="838200"/>
          </a:xfrm>
        </p:spPr>
        <p:txBody>
          <a:bodyPr/>
          <a:lstStyle/>
          <a:p>
            <a:pPr marL="0" indent="0" algn="ctr" eaLnBrk="1" fontAlgn="auto" hangingPunct="1">
              <a:spcAft>
                <a:spcPts val="0"/>
              </a:spcAft>
              <a:buFontTx/>
              <a:buNone/>
              <a:defRPr/>
            </a:pPr>
            <a:r>
              <a:rPr lang="en-US" dirty="0" smtClean="0"/>
              <a:t>bm</a:t>
            </a:r>
          </a:p>
        </p:txBody>
      </p:sp>
      <p:sp>
        <p:nvSpPr>
          <p:cNvPr id="17411" name="AutoShape 4">
            <a:hlinkClick r:id="rId2" action="ppaction://hlinksldjump" highlightClick="1"/>
          </p:cNvPr>
          <p:cNvSpPr>
            <a:spLocks noChangeArrowheads="1"/>
          </p:cNvSpPr>
          <p:nvPr/>
        </p:nvSpPr>
        <p:spPr bwMode="auto">
          <a:xfrm>
            <a:off x="4495800" y="59436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19463" name="Text Box 7"/>
          <p:cNvSpPr txBox="1">
            <a:spLocks noChangeArrowheads="1"/>
          </p:cNvSpPr>
          <p:nvPr/>
        </p:nvSpPr>
        <p:spPr bwMode="auto">
          <a:xfrm>
            <a:off x="1066800" y="3048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Steven Welch (R) – U.S. Senate</a:t>
            </a:r>
          </a:p>
        </p:txBody>
      </p:sp>
      <p:sp>
        <p:nvSpPr>
          <p:cNvPr id="17413" name="Rectangle 1"/>
          <p:cNvSpPr>
            <a:spLocks noChangeArrowheads="1"/>
          </p:cNvSpPr>
          <p:nvPr/>
        </p:nvSpPr>
        <p:spPr bwMode="auto">
          <a:xfrm>
            <a:off x="26988" y="6086475"/>
            <a:ext cx="38084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000">
                <a:hlinkClick r:id="rId3"/>
              </a:rPr>
              <a:t>http://www.welchforpa.com/issues</a:t>
            </a:r>
            <a:r>
              <a:rPr lang="en-US" sz="2000"/>
              <a:t>/</a:t>
            </a:r>
          </a:p>
        </p:txBody>
      </p:sp>
      <p:sp>
        <p:nvSpPr>
          <p:cNvPr id="17414" name="Rectangle 7"/>
          <p:cNvSpPr>
            <a:spLocks noChangeArrowheads="1"/>
          </p:cNvSpPr>
          <p:nvPr/>
        </p:nvSpPr>
        <p:spPr bwMode="auto">
          <a:xfrm>
            <a:off x="0" y="993775"/>
            <a:ext cx="808355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l"/>
            <a:r>
              <a:rPr lang="en-US" sz="1600" b="1">
                <a:ea typeface="Calibri" pitchFamily="34" charset="0"/>
                <a:cs typeface="Times New Roman" pitchFamily="18" charset="0"/>
              </a:rPr>
              <a:t>Capital Punishment</a:t>
            </a:r>
            <a:r>
              <a:rPr lang="en-US" sz="1600">
                <a:ea typeface="Calibri" pitchFamily="34" charset="0"/>
                <a:cs typeface="Times New Roman" pitchFamily="18" charset="0"/>
              </a:rPr>
              <a:t>: This Candidate believes “</a:t>
            </a:r>
            <a:r>
              <a:rPr lang="en-US" sz="1600">
                <a:solidFill>
                  <a:srgbClr val="000000"/>
                </a:solidFill>
                <a:ea typeface="Calibri" pitchFamily="34" charset="0"/>
                <a:cs typeface="Times New Roman" pitchFamily="18" charset="0"/>
              </a:rPr>
              <a:t>Individual choice on family issues; </a:t>
            </a:r>
          </a:p>
          <a:p>
            <a:pPr algn="l"/>
            <a:r>
              <a:rPr lang="en-US" sz="1600">
                <a:solidFill>
                  <a:srgbClr val="000000"/>
                </a:solidFill>
                <a:ea typeface="Calibri" pitchFamily="34" charset="0"/>
                <a:cs typeface="Times New Roman" pitchFamily="18" charset="0"/>
              </a:rPr>
              <a:t>government protects life.”</a:t>
            </a:r>
            <a:endParaRPr lang="en-US" sz="1400">
              <a:ea typeface="Calibri" pitchFamily="34" charset="0"/>
              <a:cs typeface="Times New Roman" pitchFamily="18" charset="0"/>
            </a:endParaRPr>
          </a:p>
          <a:p>
            <a:pPr algn="l"/>
            <a:r>
              <a:rPr lang="en-US" sz="1600" b="1">
                <a:ea typeface="Calibri" pitchFamily="34" charset="0"/>
                <a:cs typeface="Times New Roman" pitchFamily="18" charset="0"/>
              </a:rPr>
              <a:t>Civil Rights (U.S., foreign countries):</a:t>
            </a:r>
            <a:r>
              <a:rPr lang="en-US" sz="1600">
                <a:ea typeface="Calibri" pitchFamily="34" charset="0"/>
                <a:cs typeface="Times New Roman" pitchFamily="18" charset="0"/>
              </a:rPr>
              <a:t> This Candidate believes “</a:t>
            </a:r>
            <a:r>
              <a:rPr lang="en-US" sz="1600">
                <a:solidFill>
                  <a:srgbClr val="000000"/>
                </a:solidFill>
                <a:ea typeface="Calibri" pitchFamily="34" charset="0"/>
                <a:cs typeface="Times New Roman" pitchFamily="18" charset="0"/>
              </a:rPr>
              <a:t>Marriage is a bedrock </a:t>
            </a:r>
          </a:p>
          <a:p>
            <a:pPr algn="l"/>
            <a:r>
              <a:rPr lang="en-US" sz="1600">
                <a:solidFill>
                  <a:srgbClr val="000000"/>
                </a:solidFill>
                <a:ea typeface="Calibri" pitchFamily="34" charset="0"/>
                <a:cs typeface="Times New Roman" pitchFamily="18" charset="0"/>
              </a:rPr>
              <a:t>principle of our civilization.”</a:t>
            </a:r>
            <a:endParaRPr lang="en-US" sz="1400">
              <a:ea typeface="Calibri" pitchFamily="34" charset="0"/>
              <a:cs typeface="Times New Roman" pitchFamily="18" charset="0"/>
            </a:endParaRPr>
          </a:p>
          <a:p>
            <a:pPr algn="l"/>
            <a:r>
              <a:rPr lang="en-US" sz="1600" b="1">
                <a:ea typeface="Calibri" pitchFamily="34" charset="0"/>
                <a:cs typeface="Times New Roman" pitchFamily="18" charset="0"/>
              </a:rPr>
              <a:t>Crime &amp; Drugs</a:t>
            </a:r>
            <a:r>
              <a:rPr lang="en-US" sz="1600">
                <a:ea typeface="Calibri" pitchFamily="34" charset="0"/>
                <a:cs typeface="Times New Roman" pitchFamily="18" charset="0"/>
              </a:rPr>
              <a:t>: No issue stance yet recorded</a:t>
            </a:r>
            <a:endParaRPr lang="en-US" sz="1400">
              <a:ea typeface="Calibri" pitchFamily="34" charset="0"/>
              <a:cs typeface="Times New Roman" pitchFamily="18" charset="0"/>
            </a:endParaRPr>
          </a:p>
          <a:p>
            <a:pPr algn="l"/>
            <a:r>
              <a:rPr lang="en-US" sz="1600" b="1">
                <a:ea typeface="Calibri" pitchFamily="34" charset="0"/>
                <a:cs typeface="Times New Roman" pitchFamily="18" charset="0"/>
              </a:rPr>
              <a:t>Economy:</a:t>
            </a:r>
            <a:r>
              <a:rPr lang="en-US" sz="1600">
                <a:ea typeface="Calibri" pitchFamily="34" charset="0"/>
                <a:cs typeface="Times New Roman" pitchFamily="18" charset="0"/>
              </a:rPr>
              <a:t> No issue stance yet recorded</a:t>
            </a:r>
            <a:endParaRPr lang="en-US" sz="1400">
              <a:ea typeface="Calibri" pitchFamily="34" charset="0"/>
              <a:cs typeface="Times New Roman" pitchFamily="18" charset="0"/>
            </a:endParaRPr>
          </a:p>
          <a:p>
            <a:pPr algn="l"/>
            <a:r>
              <a:rPr lang="en-US" sz="1600" b="1">
                <a:ea typeface="Calibri" pitchFamily="34" charset="0"/>
                <a:cs typeface="Times New Roman" pitchFamily="18" charset="0"/>
              </a:rPr>
              <a:t>Education (vouchers, testing</a:t>
            </a:r>
            <a:r>
              <a:rPr lang="en-US" sz="1600">
                <a:ea typeface="Calibri" pitchFamily="34" charset="0"/>
                <a:cs typeface="Times New Roman" pitchFamily="18" charset="0"/>
              </a:rPr>
              <a:t>): This Candidate believes “</a:t>
            </a:r>
            <a:r>
              <a:rPr lang="en-US" sz="1600">
                <a:solidFill>
                  <a:srgbClr val="000000"/>
                </a:solidFill>
                <a:ea typeface="Calibri" pitchFamily="34" charset="0"/>
                <a:cs typeface="Times New Roman" pitchFamily="18" charset="0"/>
              </a:rPr>
              <a:t>Competition instead of centralization </a:t>
            </a:r>
          </a:p>
          <a:p>
            <a:pPr algn="l"/>
            <a:r>
              <a:rPr lang="en-US" sz="1600">
                <a:solidFill>
                  <a:srgbClr val="000000"/>
                </a:solidFill>
                <a:ea typeface="Calibri" pitchFamily="34" charset="0"/>
                <a:cs typeface="Times New Roman" pitchFamily="18" charset="0"/>
              </a:rPr>
              <a:t>of education policy.”</a:t>
            </a:r>
            <a:endParaRPr lang="en-US" sz="1400">
              <a:ea typeface="Calibri" pitchFamily="34" charset="0"/>
              <a:cs typeface="Times New Roman" pitchFamily="18" charset="0"/>
            </a:endParaRPr>
          </a:p>
          <a:p>
            <a:pPr algn="l"/>
            <a:r>
              <a:rPr lang="en-US" sz="1600" b="1">
                <a:ea typeface="Calibri" pitchFamily="34" charset="0"/>
                <a:cs typeface="Times New Roman" pitchFamily="18" charset="0"/>
              </a:rPr>
              <a:t>Gun Control</a:t>
            </a:r>
            <a:r>
              <a:rPr lang="en-US" sz="1600">
                <a:ea typeface="Calibri" pitchFamily="34" charset="0"/>
                <a:cs typeface="Times New Roman" pitchFamily="18" charset="0"/>
              </a:rPr>
              <a:t>: This Candidate believes “</a:t>
            </a:r>
            <a:r>
              <a:rPr lang="en-US" sz="1600">
                <a:solidFill>
                  <a:srgbClr val="000000"/>
                </a:solidFill>
                <a:ea typeface="Calibri" pitchFamily="34" charset="0"/>
                <a:cs typeface="Times New Roman" pitchFamily="18" charset="0"/>
              </a:rPr>
              <a:t>Punish criminals but don't prevent responsible gun </a:t>
            </a:r>
          </a:p>
          <a:p>
            <a:pPr algn="l"/>
            <a:r>
              <a:rPr lang="en-US" sz="1600">
                <a:solidFill>
                  <a:srgbClr val="000000"/>
                </a:solidFill>
                <a:ea typeface="Calibri" pitchFamily="34" charset="0"/>
                <a:cs typeface="Times New Roman" pitchFamily="18" charset="0"/>
              </a:rPr>
              <a:t>ownership.”</a:t>
            </a:r>
            <a:endParaRPr lang="en-US" sz="1400">
              <a:ea typeface="Calibri" pitchFamily="34" charset="0"/>
              <a:cs typeface="Times New Roman" pitchFamily="18" charset="0"/>
            </a:endParaRPr>
          </a:p>
          <a:p>
            <a:pPr algn="l"/>
            <a:r>
              <a:rPr lang="en-US" sz="1600" b="1">
                <a:ea typeface="Calibri" pitchFamily="34" charset="0"/>
                <a:cs typeface="Times New Roman" pitchFamily="18" charset="0"/>
              </a:rPr>
              <a:t>Health Care:</a:t>
            </a:r>
            <a:r>
              <a:rPr lang="en-US" sz="1600">
                <a:ea typeface="Calibri" pitchFamily="34" charset="0"/>
                <a:cs typeface="Times New Roman" pitchFamily="18" charset="0"/>
              </a:rPr>
              <a:t> This Candidate believes “</a:t>
            </a:r>
            <a:r>
              <a:rPr lang="en-US" sz="1600">
                <a:solidFill>
                  <a:srgbClr val="000000"/>
                </a:solidFill>
                <a:ea typeface="Calibri" pitchFamily="34" charset="0"/>
                <a:cs typeface="Times New Roman" pitchFamily="18" charset="0"/>
              </a:rPr>
              <a:t>Lunacy that consumers don't know real prices, and </a:t>
            </a:r>
          </a:p>
          <a:p>
            <a:pPr algn="l"/>
            <a:r>
              <a:rPr lang="en-US" sz="1600">
                <a:solidFill>
                  <a:srgbClr val="000000"/>
                </a:solidFill>
                <a:ea typeface="Calibri" pitchFamily="34" charset="0"/>
                <a:cs typeface="Times New Roman" pitchFamily="18" charset="0"/>
              </a:rPr>
              <a:t>Replace ObamaCare with tort reform &amp; competition.”  </a:t>
            </a:r>
            <a:endParaRPr lang="en-US" sz="1400">
              <a:ea typeface="Calibri" pitchFamily="34" charset="0"/>
              <a:cs typeface="Times New Roman" pitchFamily="18" charset="0"/>
            </a:endParaRPr>
          </a:p>
          <a:p>
            <a:pPr algn="l"/>
            <a:r>
              <a:rPr lang="en-US" sz="1600" b="1">
                <a:ea typeface="Calibri" pitchFamily="34" charset="0"/>
                <a:cs typeface="Times New Roman" pitchFamily="18" charset="0"/>
              </a:rPr>
              <a:t>Immigration:</a:t>
            </a:r>
            <a:r>
              <a:rPr lang="en-US" sz="1600">
                <a:ea typeface="Calibri" pitchFamily="34" charset="0"/>
                <a:cs typeface="Times New Roman" pitchFamily="18" charset="0"/>
              </a:rPr>
              <a:t> This Candidate believes “</a:t>
            </a:r>
            <a:r>
              <a:rPr lang="en-US" sz="1600">
                <a:solidFill>
                  <a:srgbClr val="000000"/>
                </a:solidFill>
                <a:ea typeface="Calibri" pitchFamily="34" charset="0"/>
                <a:cs typeface="Times New Roman" pitchFamily="18" charset="0"/>
              </a:rPr>
              <a:t>Secure America's borders.”</a:t>
            </a:r>
            <a:endParaRPr lang="en-US" sz="1400">
              <a:ea typeface="Calibri" pitchFamily="34" charset="0"/>
              <a:cs typeface="Times New Roman" pitchFamily="18" charset="0"/>
            </a:endParaRPr>
          </a:p>
          <a:p>
            <a:pPr algn="l"/>
            <a:r>
              <a:rPr lang="en-US" sz="1600" b="1">
                <a:ea typeface="Calibri" pitchFamily="34" charset="0"/>
                <a:cs typeface="Times New Roman" pitchFamily="18" charset="0"/>
              </a:rPr>
              <a:t>Pro Life/Pro Choice:</a:t>
            </a:r>
            <a:r>
              <a:rPr lang="en-US" sz="1600">
                <a:ea typeface="Calibri" pitchFamily="34" charset="0"/>
                <a:cs typeface="Times New Roman" pitchFamily="18" charset="0"/>
              </a:rPr>
              <a:t> This Candidate believes “</a:t>
            </a:r>
            <a:r>
              <a:rPr lang="en-US" sz="1600">
                <a:solidFill>
                  <a:srgbClr val="000000"/>
                </a:solidFill>
                <a:ea typeface="Calibri" pitchFamily="34" charset="0"/>
                <a:cs typeface="Times New Roman" pitchFamily="18" charset="0"/>
              </a:rPr>
              <a:t>Individual choice on family issues; </a:t>
            </a:r>
          </a:p>
          <a:p>
            <a:pPr algn="l"/>
            <a:r>
              <a:rPr lang="en-US" sz="1600">
                <a:solidFill>
                  <a:srgbClr val="000000"/>
                </a:solidFill>
                <a:ea typeface="Calibri" pitchFamily="34" charset="0"/>
                <a:cs typeface="Times New Roman" pitchFamily="18" charset="0"/>
              </a:rPr>
              <a:t>government protects life.”</a:t>
            </a:r>
            <a:endParaRPr lang="en-US" sz="1400">
              <a:ea typeface="Calibri" pitchFamily="34" charset="0"/>
              <a:cs typeface="Times New Roman" pitchFamily="18" charset="0"/>
            </a:endParaRPr>
          </a:p>
          <a:p>
            <a:pPr algn="l"/>
            <a:r>
              <a:rPr lang="en-US" sz="1600" b="1">
                <a:ea typeface="Calibri" pitchFamily="34" charset="0"/>
                <a:cs typeface="Times New Roman" pitchFamily="18" charset="0"/>
              </a:rPr>
              <a:t>Same Sex/GLBT</a:t>
            </a:r>
            <a:r>
              <a:rPr lang="en-US" sz="1600">
                <a:ea typeface="Calibri" pitchFamily="34" charset="0"/>
                <a:cs typeface="Times New Roman" pitchFamily="18" charset="0"/>
              </a:rPr>
              <a:t>: This Candidate has no option on the topic.</a:t>
            </a:r>
            <a:endParaRPr lang="en-US" sz="1400">
              <a:ea typeface="Calibri" pitchFamily="34" charset="0"/>
              <a:cs typeface="Times New Roman" pitchFamily="18" charset="0"/>
            </a:endParaRPr>
          </a:p>
          <a:p>
            <a:pPr algn="l"/>
            <a:r>
              <a:rPr lang="en-US" sz="1600" b="1">
                <a:ea typeface="Calibri" pitchFamily="34" charset="0"/>
                <a:cs typeface="Times New Roman" pitchFamily="18" charset="0"/>
              </a:rPr>
              <a:t>Social Security</a:t>
            </a:r>
            <a:r>
              <a:rPr lang="en-US" sz="1600">
                <a:ea typeface="Calibri" pitchFamily="34" charset="0"/>
                <a:cs typeface="Times New Roman" pitchFamily="18" charset="0"/>
              </a:rPr>
              <a:t>: No issue stance yet recorded</a:t>
            </a:r>
            <a:endParaRPr lang="en-US" sz="1400">
              <a:ea typeface="Calibri" pitchFamily="34" charset="0"/>
              <a:cs typeface="Times New Roman" pitchFamily="18" charset="0"/>
            </a:endParaRPr>
          </a:p>
          <a:p>
            <a:pPr algn="l"/>
            <a:r>
              <a:rPr lang="en-US" sz="1600" b="1">
                <a:ea typeface="Calibri" pitchFamily="34" charset="0"/>
                <a:cs typeface="Times New Roman" pitchFamily="18" charset="0"/>
              </a:rPr>
              <a:t>Taxes (on the Wealthy</a:t>
            </a:r>
            <a:r>
              <a:rPr lang="en-US" sz="1600">
                <a:ea typeface="Calibri" pitchFamily="34" charset="0"/>
                <a:cs typeface="Times New Roman" pitchFamily="18" charset="0"/>
              </a:rPr>
              <a:t>): This Candidate believes “</a:t>
            </a:r>
            <a:r>
              <a:rPr lang="en-US" sz="1600">
                <a:solidFill>
                  <a:srgbClr val="000000"/>
                </a:solidFill>
                <a:ea typeface="Calibri" pitchFamily="34" charset="0"/>
                <a:cs typeface="Times New Roman" pitchFamily="18" charset="0"/>
              </a:rPr>
              <a:t>Simplifying tax code leads to job creation.”</a:t>
            </a:r>
            <a:endParaRPr lang="en-US" sz="1400">
              <a:ea typeface="Calibri" pitchFamily="34" charset="0"/>
              <a:cs typeface="Times New Roman" pitchFamily="18" charset="0"/>
            </a:endParaRPr>
          </a:p>
          <a:p>
            <a:pPr algn="l"/>
            <a:r>
              <a:rPr lang="en-US" sz="1600" b="1">
                <a:ea typeface="Calibri" pitchFamily="34" charset="0"/>
                <a:cs typeface="Times New Roman" pitchFamily="18" charset="0"/>
              </a:rPr>
              <a:t>War &amp; Peace (troops</a:t>
            </a:r>
            <a:r>
              <a:rPr lang="en-US" sz="1600">
                <a:ea typeface="Calibri" pitchFamily="34" charset="0"/>
                <a:cs typeface="Times New Roman" pitchFamily="18" charset="0"/>
              </a:rPr>
              <a:t>): This Candidate believes “</a:t>
            </a:r>
            <a:r>
              <a:rPr lang="en-US" sz="1600">
                <a:solidFill>
                  <a:srgbClr val="000000"/>
                </a:solidFill>
                <a:ea typeface="Calibri" pitchFamily="34" charset="0"/>
                <a:cs typeface="Times New Roman" pitchFamily="18" charset="0"/>
              </a:rPr>
              <a:t>Everything needs to on the table with Iran, </a:t>
            </a:r>
          </a:p>
          <a:p>
            <a:pPr algn="l"/>
            <a:r>
              <a:rPr lang="en-US" sz="1600">
                <a:solidFill>
                  <a:srgbClr val="000000"/>
                </a:solidFill>
                <a:ea typeface="Calibri" pitchFamily="34" charset="0"/>
                <a:cs typeface="Times New Roman" pitchFamily="18" charset="0"/>
              </a:rPr>
              <a:t>but not publicly.”</a:t>
            </a:r>
            <a:endParaRPr lang="en-US" sz="320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463"/>
                                        </p:tgtEl>
                                        <p:attrNameLst>
                                          <p:attrName>style.visibility</p:attrName>
                                        </p:attrNameLst>
                                      </p:cBhvr>
                                      <p:to>
                                        <p:strVal val="visible"/>
                                      </p:to>
                                    </p:set>
                                    <p:animEffect transition="in" filter="wipe(down)">
                                      <p:cBhvr>
                                        <p:cTn id="7" dur="500"/>
                                        <p:tgtEl>
                                          <p:spTgt spid="194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3"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subTitle" idx="4294967295"/>
          </p:nvPr>
        </p:nvSpPr>
        <p:spPr>
          <a:xfrm>
            <a:off x="7620000" y="5867400"/>
            <a:ext cx="1524000" cy="990600"/>
          </a:xfrm>
        </p:spPr>
        <p:txBody>
          <a:bodyPr/>
          <a:lstStyle/>
          <a:p>
            <a:pPr marL="0" indent="0" algn="ctr" eaLnBrk="1" fontAlgn="auto" hangingPunct="1">
              <a:spcAft>
                <a:spcPts val="0"/>
              </a:spcAft>
              <a:buFontTx/>
              <a:buNone/>
              <a:defRPr/>
            </a:pPr>
            <a:r>
              <a:rPr lang="en-US" dirty="0" smtClean="0"/>
              <a:t>4,3</a:t>
            </a:r>
          </a:p>
        </p:txBody>
      </p:sp>
      <p:sp>
        <p:nvSpPr>
          <p:cNvPr id="18435" name="AutoShape 4">
            <a:hlinkClick r:id="rId2" action="ppaction://hlinksldjump" highlightClick="1"/>
          </p:cNvPr>
          <p:cNvSpPr>
            <a:spLocks noChangeArrowheads="1"/>
          </p:cNvSpPr>
          <p:nvPr/>
        </p:nvSpPr>
        <p:spPr bwMode="auto">
          <a:xfrm>
            <a:off x="43434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18436" name="TextBox 5"/>
          <p:cNvSpPr txBox="1">
            <a:spLocks noChangeArrowheads="1"/>
          </p:cNvSpPr>
          <p:nvPr/>
        </p:nvSpPr>
        <p:spPr bwMode="auto">
          <a:xfrm>
            <a:off x="914400" y="1600200"/>
            <a:ext cx="708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b="1" i="1"/>
              <a:t>THIS SLIDE INTENTIONALLY LEFT BLANK</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subTitle" idx="4294967295"/>
          </p:nvPr>
        </p:nvSpPr>
        <p:spPr>
          <a:xfrm>
            <a:off x="6934200" y="5867400"/>
            <a:ext cx="2209800" cy="990600"/>
          </a:xfrm>
        </p:spPr>
        <p:txBody>
          <a:bodyPr/>
          <a:lstStyle/>
          <a:p>
            <a:pPr marL="0" indent="0" algn="ctr" eaLnBrk="1" fontAlgn="auto" hangingPunct="1">
              <a:spcAft>
                <a:spcPts val="0"/>
              </a:spcAft>
              <a:buFontTx/>
              <a:buNone/>
              <a:defRPr/>
            </a:pPr>
            <a:r>
              <a:rPr lang="en-US" dirty="0" smtClean="0"/>
              <a:t>4,4</a:t>
            </a:r>
          </a:p>
        </p:txBody>
      </p:sp>
      <p:sp>
        <p:nvSpPr>
          <p:cNvPr id="19459" name="AutoShape 4">
            <a:hlinkClick r:id="rId2" action="ppaction://hlinksldjump" highlightClick="1"/>
          </p:cNvPr>
          <p:cNvSpPr>
            <a:spLocks noChangeArrowheads="1"/>
          </p:cNvSpPr>
          <p:nvPr/>
        </p:nvSpPr>
        <p:spPr bwMode="auto">
          <a:xfrm>
            <a:off x="4572000" y="59436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19460" name="TextBox 5"/>
          <p:cNvSpPr txBox="1">
            <a:spLocks noChangeArrowheads="1"/>
          </p:cNvSpPr>
          <p:nvPr/>
        </p:nvSpPr>
        <p:spPr bwMode="auto">
          <a:xfrm>
            <a:off x="914400" y="1600200"/>
            <a:ext cx="708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b="1" i="1"/>
              <a:t>THIS SLIDE INTENTIONALLY LEFT BLANK</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subTitle" idx="4294967295"/>
          </p:nvPr>
        </p:nvSpPr>
        <p:spPr>
          <a:xfrm>
            <a:off x="6629400" y="6096000"/>
            <a:ext cx="2514600" cy="762000"/>
          </a:xfrm>
        </p:spPr>
        <p:txBody>
          <a:bodyPr/>
          <a:lstStyle/>
          <a:p>
            <a:pPr marL="0" indent="0" algn="ctr" eaLnBrk="1" fontAlgn="auto" hangingPunct="1">
              <a:spcAft>
                <a:spcPts val="0"/>
              </a:spcAft>
              <a:buFontTx/>
              <a:buNone/>
              <a:defRPr/>
            </a:pPr>
            <a:r>
              <a:rPr lang="en-US" dirty="0" smtClean="0"/>
              <a:t>D.G. &amp; R.W.</a:t>
            </a:r>
          </a:p>
        </p:txBody>
      </p:sp>
      <p:sp>
        <p:nvSpPr>
          <p:cNvPr id="20483" name="AutoShape 4">
            <a:hlinkClick r:id="rId2" action="ppaction://hlinksldjump" highlightClick="1"/>
          </p:cNvPr>
          <p:cNvSpPr>
            <a:spLocks noChangeArrowheads="1"/>
          </p:cNvSpPr>
          <p:nvPr/>
        </p:nvSpPr>
        <p:spPr bwMode="auto">
          <a:xfrm>
            <a:off x="4495800" y="59436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25607" name="Text Box 7"/>
          <p:cNvSpPr txBox="1">
            <a:spLocks noChangeArrowheads="1"/>
          </p:cNvSpPr>
          <p:nvPr/>
        </p:nvSpPr>
        <p:spPr bwMode="auto">
          <a:xfrm>
            <a:off x="990600" y="228600"/>
            <a:ext cx="70866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Ron Paul (R) - President</a:t>
            </a:r>
          </a:p>
        </p:txBody>
      </p:sp>
      <p:pic>
        <p:nvPicPr>
          <p:cNvPr id="20485" name="Picture 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914400"/>
            <a:ext cx="8458200" cy="473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Rectangle 1"/>
          <p:cNvSpPr>
            <a:spLocks noChangeArrowheads="1"/>
          </p:cNvSpPr>
          <p:nvPr/>
        </p:nvSpPr>
        <p:spPr bwMode="auto">
          <a:xfrm>
            <a:off x="419100" y="6102350"/>
            <a:ext cx="3962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hlinkClick r:id="rId4"/>
              </a:rPr>
              <a:t>http://www.ronpaul2012.com/the-issues</a:t>
            </a:r>
            <a:r>
              <a:rPr lang="en-US" sz="18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5607"/>
                                        </p:tgtEl>
                                        <p:attrNameLst>
                                          <p:attrName>style.visibility</p:attrName>
                                        </p:attrNameLst>
                                      </p:cBhvr>
                                      <p:to>
                                        <p:strVal val="visible"/>
                                      </p:to>
                                    </p:set>
                                    <p:animEffect transition="in" filter="wipe(down)">
                                      <p:cBhvr>
                                        <p:cTn id="7" dur="500"/>
                                        <p:tgtEl>
                                          <p:spTgt spid="256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7"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AutoShape 4">
            <a:hlinkClick r:id="rId3" action="ppaction://hlinksldjump" highlightClick="1"/>
          </p:cNvPr>
          <p:cNvSpPr>
            <a:spLocks noChangeArrowheads="1"/>
          </p:cNvSpPr>
          <p:nvPr/>
        </p:nvSpPr>
        <p:spPr bwMode="auto">
          <a:xfrm>
            <a:off x="2590800" y="1143000"/>
            <a:ext cx="1371600" cy="914400"/>
          </a:xfrm>
          <a:prstGeom prst="actionButtonBlank">
            <a:avLst/>
          </a:prstGeom>
          <a:solidFill>
            <a:srgbClr val="FF0000"/>
          </a:solidFill>
          <a:ln w="9525">
            <a:solidFill>
              <a:schemeClr val="tx1"/>
            </a:solidFill>
            <a:miter lim="800000"/>
            <a:headEnd/>
            <a:tailEnd/>
          </a:ln>
        </p:spPr>
        <p:txBody>
          <a:bodyPr wrap="none" anchor="ctr"/>
          <a:lstStyle/>
          <a:p>
            <a:r>
              <a:rPr lang="en-US" sz="1200" b="1"/>
              <a:t>Marc Scargini</a:t>
            </a:r>
          </a:p>
        </p:txBody>
      </p:sp>
      <p:sp>
        <p:nvSpPr>
          <p:cNvPr id="2053" name="AutoShape 5">
            <a:hlinkClick r:id="rId4" action="ppaction://hlinksldjump" highlightClick="1"/>
          </p:cNvPr>
          <p:cNvSpPr>
            <a:spLocks noChangeArrowheads="1"/>
          </p:cNvSpPr>
          <p:nvPr/>
        </p:nvSpPr>
        <p:spPr bwMode="auto">
          <a:xfrm>
            <a:off x="4953000" y="1143000"/>
            <a:ext cx="1371600" cy="914400"/>
          </a:xfrm>
          <a:prstGeom prst="actionButtonBlank">
            <a:avLst/>
          </a:prstGeom>
          <a:solidFill>
            <a:srgbClr val="0070C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hlinkClick r:id="rId4" action="ppaction://hlinksldjump"/>
              </a:rPr>
              <a:t>Joseph Vodvarka</a:t>
            </a:r>
            <a:endParaRPr lang="en-US" sz="1200" b="1" dirty="0">
              <a:hlinkClick r:id="rId4" action="ppaction://hlinksldjump"/>
            </a:endParaRPr>
          </a:p>
        </p:txBody>
      </p:sp>
      <p:sp>
        <p:nvSpPr>
          <p:cNvPr id="2056" name="AutoShape 8">
            <a:hlinkClick r:id="rId5" action="ppaction://hlinksldjump" highlightClick="1"/>
          </p:cNvPr>
          <p:cNvSpPr>
            <a:spLocks noChangeArrowheads="1"/>
          </p:cNvSpPr>
          <p:nvPr/>
        </p:nvSpPr>
        <p:spPr bwMode="auto">
          <a:xfrm>
            <a:off x="2590800" y="2286000"/>
            <a:ext cx="1371600" cy="914400"/>
          </a:xfrm>
          <a:prstGeom prst="actionButtonBlank">
            <a:avLst/>
          </a:prstGeom>
          <a:solidFill>
            <a:srgbClr val="FF000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Tom Smith </a:t>
            </a:r>
            <a:endParaRPr lang="en-US" sz="1200" b="1" dirty="0"/>
          </a:p>
        </p:txBody>
      </p:sp>
      <p:sp>
        <p:nvSpPr>
          <p:cNvPr id="2058" name="AutoShape 10">
            <a:hlinkClick r:id="rId6" action="ppaction://hlinksldjump" highlightClick="1"/>
          </p:cNvPr>
          <p:cNvSpPr>
            <a:spLocks noChangeArrowheads="1"/>
          </p:cNvSpPr>
          <p:nvPr/>
        </p:nvSpPr>
        <p:spPr bwMode="auto">
          <a:xfrm>
            <a:off x="7162800" y="2209800"/>
            <a:ext cx="1371600" cy="914400"/>
          </a:xfrm>
          <a:prstGeom prst="actionButtonBlank">
            <a:avLst/>
          </a:prstGeom>
          <a:solidFill>
            <a:srgbClr val="0070C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Philip Scollo</a:t>
            </a:r>
            <a:endParaRPr lang="en-US" sz="1200" b="1" dirty="0"/>
          </a:p>
        </p:txBody>
      </p:sp>
      <p:sp>
        <p:nvSpPr>
          <p:cNvPr id="1032" name="AutoShape 12">
            <a:hlinkClick r:id="rId7" action="ppaction://hlinksldjump" highlightClick="1"/>
          </p:cNvPr>
          <p:cNvSpPr>
            <a:spLocks noChangeArrowheads="1"/>
          </p:cNvSpPr>
          <p:nvPr/>
        </p:nvSpPr>
        <p:spPr bwMode="auto">
          <a:xfrm>
            <a:off x="381000" y="4495800"/>
            <a:ext cx="1371600" cy="914400"/>
          </a:xfrm>
          <a:prstGeom prst="actionButtonBlank">
            <a:avLst/>
          </a:prstGeom>
          <a:solidFill>
            <a:srgbClr val="FF0000"/>
          </a:solidFill>
          <a:ln w="9525">
            <a:solidFill>
              <a:schemeClr val="tx1"/>
            </a:solidFill>
            <a:miter lim="800000"/>
            <a:headEnd/>
            <a:tailEnd/>
          </a:ln>
        </p:spPr>
        <p:txBody>
          <a:bodyPr wrap="none" anchor="ctr"/>
          <a:lstStyle/>
          <a:p>
            <a:r>
              <a:rPr lang="en-US" sz="1200" b="1"/>
              <a:t>Richard Santorum</a:t>
            </a:r>
          </a:p>
        </p:txBody>
      </p:sp>
      <p:sp>
        <p:nvSpPr>
          <p:cNvPr id="2062" name="AutoShape 14">
            <a:hlinkClick r:id="rId8" action="ppaction://hlinksldjump" highlightClick="1"/>
          </p:cNvPr>
          <p:cNvSpPr>
            <a:spLocks noChangeArrowheads="1"/>
          </p:cNvSpPr>
          <p:nvPr/>
        </p:nvSpPr>
        <p:spPr bwMode="auto">
          <a:xfrm>
            <a:off x="2590800" y="4495800"/>
            <a:ext cx="1371600" cy="914400"/>
          </a:xfrm>
          <a:prstGeom prst="actionButtonBlank">
            <a:avLst/>
          </a:prstGeom>
          <a:solidFill>
            <a:srgbClr val="FF000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Steven Welch</a:t>
            </a:r>
            <a:endParaRPr lang="en-US" sz="1200" b="1" dirty="0"/>
          </a:p>
        </p:txBody>
      </p:sp>
      <p:sp>
        <p:nvSpPr>
          <p:cNvPr id="2071" name="Text Box 23"/>
          <p:cNvSpPr txBox="1">
            <a:spLocks noChangeArrowheads="1"/>
          </p:cNvSpPr>
          <p:nvPr/>
        </p:nvSpPr>
        <p:spPr bwMode="auto">
          <a:xfrm>
            <a:off x="228600" y="381000"/>
            <a:ext cx="1600200" cy="461963"/>
          </a:xfrm>
          <a:prstGeom prst="rect">
            <a:avLst/>
          </a:prstGeom>
          <a:solidFill>
            <a:srgbClr val="C0C0C0"/>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b="1"/>
              <a:t>President</a:t>
            </a:r>
            <a:endParaRPr lang="en-US" sz="2000"/>
          </a:p>
        </p:txBody>
      </p:sp>
      <p:sp>
        <p:nvSpPr>
          <p:cNvPr id="2072" name="Text Box 24"/>
          <p:cNvSpPr txBox="1">
            <a:spLocks noChangeArrowheads="1"/>
          </p:cNvSpPr>
          <p:nvPr/>
        </p:nvSpPr>
        <p:spPr bwMode="auto">
          <a:xfrm>
            <a:off x="2362200" y="381000"/>
            <a:ext cx="1752600" cy="708025"/>
          </a:xfrm>
          <a:prstGeom prst="rect">
            <a:avLst/>
          </a:prstGeom>
          <a:solidFill>
            <a:srgbClr val="C0C0C0"/>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000" b="1"/>
              <a:t>U.S. Senate - R</a:t>
            </a:r>
            <a:endParaRPr lang="en-US" sz="1800"/>
          </a:p>
        </p:txBody>
      </p:sp>
      <p:sp>
        <p:nvSpPr>
          <p:cNvPr id="2073" name="Text Box 25"/>
          <p:cNvSpPr txBox="1">
            <a:spLocks noChangeArrowheads="1"/>
          </p:cNvSpPr>
          <p:nvPr/>
        </p:nvSpPr>
        <p:spPr bwMode="auto">
          <a:xfrm>
            <a:off x="4876800" y="381000"/>
            <a:ext cx="1600200" cy="708025"/>
          </a:xfrm>
          <a:prstGeom prst="rect">
            <a:avLst/>
          </a:prstGeom>
          <a:solidFill>
            <a:srgbClr val="C0C0C0"/>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000" b="1"/>
              <a:t>U.S. Senate - D</a:t>
            </a:r>
          </a:p>
        </p:txBody>
      </p:sp>
      <p:sp>
        <p:nvSpPr>
          <p:cNvPr id="2074" name="Text Box 26"/>
          <p:cNvSpPr txBox="1">
            <a:spLocks noChangeArrowheads="1"/>
          </p:cNvSpPr>
          <p:nvPr/>
        </p:nvSpPr>
        <p:spPr bwMode="auto">
          <a:xfrm>
            <a:off x="7010400" y="381000"/>
            <a:ext cx="1752600" cy="646113"/>
          </a:xfrm>
          <a:prstGeom prst="rect">
            <a:avLst/>
          </a:prstGeom>
          <a:solidFill>
            <a:srgbClr val="C0C0C0"/>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b="1"/>
              <a:t>U.S. Representative</a:t>
            </a:r>
          </a:p>
        </p:txBody>
      </p:sp>
      <p:sp>
        <p:nvSpPr>
          <p:cNvPr id="2075" name="AutoShape 27">
            <a:hlinkClick r:id="rId9" action="ppaction://hlinksldjump" highlightClick="1"/>
          </p:cNvPr>
          <p:cNvSpPr>
            <a:spLocks noChangeArrowheads="1"/>
          </p:cNvSpPr>
          <p:nvPr/>
        </p:nvSpPr>
        <p:spPr bwMode="auto">
          <a:xfrm>
            <a:off x="381000" y="1143000"/>
            <a:ext cx="1371600" cy="914400"/>
          </a:xfrm>
          <a:prstGeom prst="actionButtonBlank">
            <a:avLst/>
          </a:prstGeom>
          <a:solidFill>
            <a:srgbClr val="0070C0"/>
          </a:solidFill>
          <a:ln w="9525">
            <a:solidFill>
              <a:schemeClr val="tx1"/>
            </a:solidFill>
            <a:miter lim="800000"/>
            <a:headEnd/>
            <a:tailEnd/>
          </a:ln>
          <a:effectLst/>
        </p:spPr>
        <p:txBody>
          <a:bodyPr wrap="none" anchor="ctr"/>
          <a:lstStyle/>
          <a:p>
            <a:pPr>
              <a:defRPr/>
            </a:pPr>
            <a:endParaRPr lang="en-US" b="1" dirty="0">
              <a:effectLst>
                <a:outerShdw blurRad="38100" dist="38100" dir="2700000" algn="tl">
                  <a:srgbClr val="FFFFFF"/>
                </a:outerShdw>
              </a:effectLst>
            </a:endParaRPr>
          </a:p>
        </p:txBody>
      </p:sp>
      <p:sp>
        <p:nvSpPr>
          <p:cNvPr id="2076" name="AutoShape 28">
            <a:hlinkClick r:id="rId10" action="ppaction://hlinksldjump" highlightClick="1"/>
          </p:cNvPr>
          <p:cNvSpPr>
            <a:spLocks noChangeArrowheads="1"/>
          </p:cNvSpPr>
          <p:nvPr/>
        </p:nvSpPr>
        <p:spPr bwMode="auto">
          <a:xfrm>
            <a:off x="381000" y="3352800"/>
            <a:ext cx="1371600" cy="914400"/>
          </a:xfrm>
          <a:prstGeom prst="actionButtonBlank">
            <a:avLst/>
          </a:prstGeom>
          <a:solidFill>
            <a:srgbClr val="FF000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Mitt Romney</a:t>
            </a:r>
          </a:p>
        </p:txBody>
      </p:sp>
      <p:sp>
        <p:nvSpPr>
          <p:cNvPr id="2078" name="AutoShape 30">
            <a:hlinkClick r:id="rId11" action="ppaction://hlinksldjump" highlightClick="1"/>
          </p:cNvPr>
          <p:cNvSpPr>
            <a:spLocks noChangeArrowheads="1"/>
          </p:cNvSpPr>
          <p:nvPr/>
        </p:nvSpPr>
        <p:spPr bwMode="auto">
          <a:xfrm>
            <a:off x="2590800" y="3429000"/>
            <a:ext cx="1371600" cy="914400"/>
          </a:xfrm>
          <a:prstGeom prst="actionButtonBlank">
            <a:avLst/>
          </a:prstGeom>
          <a:solidFill>
            <a:srgbClr val="FF000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Sam Rohrer</a:t>
            </a:r>
          </a:p>
        </p:txBody>
      </p:sp>
      <p:sp>
        <p:nvSpPr>
          <p:cNvPr id="2080" name="AutoShape 32">
            <a:hlinkClick r:id="rId12" action="ppaction://hlinksldjump" highlightClick="1"/>
          </p:cNvPr>
          <p:cNvSpPr>
            <a:spLocks noChangeArrowheads="1"/>
          </p:cNvSpPr>
          <p:nvPr/>
        </p:nvSpPr>
        <p:spPr bwMode="auto">
          <a:xfrm>
            <a:off x="4953000" y="2209800"/>
            <a:ext cx="1371600" cy="914400"/>
          </a:xfrm>
          <a:prstGeom prst="actionButtonBlank">
            <a:avLst/>
          </a:prstGeom>
          <a:solidFill>
            <a:srgbClr val="0070C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Bob Casey, Jr.</a:t>
            </a:r>
          </a:p>
        </p:txBody>
      </p:sp>
      <p:sp>
        <p:nvSpPr>
          <p:cNvPr id="1042" name="AutoShape 35">
            <a:hlinkClick r:id="rId13" action="ppaction://hlinksldjump" highlightClick="1"/>
          </p:cNvPr>
          <p:cNvSpPr>
            <a:spLocks noChangeArrowheads="1"/>
          </p:cNvSpPr>
          <p:nvPr/>
        </p:nvSpPr>
        <p:spPr bwMode="auto">
          <a:xfrm>
            <a:off x="381000" y="2286000"/>
            <a:ext cx="1371600" cy="914400"/>
          </a:xfrm>
          <a:prstGeom prst="actionButtonBlank">
            <a:avLst/>
          </a:prstGeom>
          <a:solidFill>
            <a:srgbClr val="FF0000"/>
          </a:solidFill>
          <a:ln w="9525">
            <a:solidFill>
              <a:schemeClr val="tx1"/>
            </a:solidFill>
            <a:miter lim="800000"/>
            <a:headEnd/>
            <a:tailEnd/>
          </a:ln>
        </p:spPr>
        <p:txBody>
          <a:bodyPr wrap="none" anchor="ctr"/>
          <a:lstStyle/>
          <a:p>
            <a:r>
              <a:rPr lang="en-US" sz="1200" b="1"/>
              <a:t>Newt Gingrich</a:t>
            </a:r>
          </a:p>
        </p:txBody>
      </p:sp>
      <p:sp>
        <p:nvSpPr>
          <p:cNvPr id="2084" name="AutoShape 36">
            <a:hlinkClick r:id="rId14" action="ppaction://hlinksldjump" highlightClick="1">
              <a:snd r:embed="rId15" name="WHOOSH.WAV"/>
            </a:hlinkClick>
          </p:cNvPr>
          <p:cNvSpPr>
            <a:spLocks noChangeArrowheads="1"/>
          </p:cNvSpPr>
          <p:nvPr/>
        </p:nvSpPr>
        <p:spPr bwMode="auto">
          <a:xfrm>
            <a:off x="7162800" y="1066800"/>
            <a:ext cx="1371600" cy="914400"/>
          </a:xfrm>
          <a:prstGeom prst="actionButtonBlank">
            <a:avLst/>
          </a:prstGeom>
          <a:solidFill>
            <a:srgbClr val="FF000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hlinkClick r:id="rId14" action="ppaction://hlinksldjump"/>
              </a:rPr>
              <a:t>Thomas Marino</a:t>
            </a:r>
          </a:p>
        </p:txBody>
      </p:sp>
      <p:sp>
        <p:nvSpPr>
          <p:cNvPr id="2085" name="AutoShape 37">
            <a:hlinkClick r:id="rId16" action="ppaction://hlinksldjump" highlightClick="1"/>
          </p:cNvPr>
          <p:cNvSpPr>
            <a:spLocks noChangeArrowheads="1"/>
          </p:cNvSpPr>
          <p:nvPr/>
        </p:nvSpPr>
        <p:spPr bwMode="auto">
          <a:xfrm>
            <a:off x="381000" y="5638800"/>
            <a:ext cx="1371600" cy="914400"/>
          </a:xfrm>
          <a:prstGeom prst="actionButtonBlank">
            <a:avLst/>
          </a:prstGeom>
          <a:solidFill>
            <a:srgbClr val="FF000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Ron Paul</a:t>
            </a:r>
            <a:endParaRPr lang="en-US" sz="1200" b="1" dirty="0">
              <a:solidFill>
                <a:schemeClr val="bg1"/>
              </a:solidFill>
            </a:endParaRPr>
          </a:p>
        </p:txBody>
      </p:sp>
      <p:sp>
        <p:nvSpPr>
          <p:cNvPr id="2086" name="AutoShape 38">
            <a:hlinkClick r:id="rId17" action="ppaction://hlinksldjump" highlightClick="1"/>
          </p:cNvPr>
          <p:cNvSpPr>
            <a:spLocks noChangeArrowheads="1"/>
          </p:cNvSpPr>
          <p:nvPr/>
        </p:nvSpPr>
        <p:spPr bwMode="auto">
          <a:xfrm>
            <a:off x="2590800" y="5638800"/>
            <a:ext cx="1371600" cy="914400"/>
          </a:xfrm>
          <a:prstGeom prst="actionButtonBlank">
            <a:avLst/>
          </a:prstGeom>
          <a:solidFill>
            <a:srgbClr val="FF000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David Alan </a:t>
            </a:r>
          </a:p>
          <a:p>
            <a:pPr>
              <a:defRPr/>
            </a:pPr>
            <a:r>
              <a:rPr lang="en-US" sz="1200" b="1" dirty="0">
                <a:effectLst>
                  <a:outerShdw blurRad="38100" dist="38100" dir="2700000" algn="tl">
                    <a:srgbClr val="FFFFFF"/>
                  </a:outerShdw>
                </a:effectLst>
              </a:rPr>
              <a:t>Christian </a:t>
            </a:r>
            <a:endParaRPr lang="en-US" sz="1200" b="1" dirty="0">
              <a:solidFill>
                <a:srgbClr val="99CC00"/>
              </a:solidFill>
              <a:effectDag name="">
                <a:cont type="tree" name="">
                  <a:effect ref="fillLine"/>
                  <a:outerShdw dist="38100" dir="13500000" algn="br">
                    <a:srgbClr val="D5FF55"/>
                  </a:outerShdw>
                </a:cont>
                <a:cont type="tree" name="">
                  <a:effect ref="fillLine"/>
                  <a:outerShdw dist="38100" dir="2700000" algn="tl">
                    <a:srgbClr val="5B7A00"/>
                  </a:outerShdw>
                </a:cont>
                <a:effect ref="fillLine"/>
              </a:effectDag>
            </a:endParaRPr>
          </a:p>
        </p:txBody>
      </p:sp>
      <p:graphicFrame>
        <p:nvGraphicFramePr>
          <p:cNvPr id="1026" name="Rectangle 41"/>
          <p:cNvGraphicFramePr>
            <a:graphicFrameLocks/>
          </p:cNvGraphicFramePr>
          <p:nvPr/>
        </p:nvGraphicFramePr>
        <p:xfrm>
          <a:off x="1828800" y="381000"/>
          <a:ext cx="7086600" cy="5562600"/>
        </p:xfrm>
        <a:graphic>
          <a:graphicData uri="http://schemas.openxmlformats.org/presentationml/2006/ole">
            <mc:AlternateContent xmlns:mc="http://schemas.openxmlformats.org/markup-compatibility/2006">
              <mc:Choice xmlns:v="urn:schemas-microsoft-com:vml" Requires="v">
                <p:oleObj spid="_x0000_s1048" name="Clip" r:id="rId18" imgW="0" imgH="0" progId="MS_ClipArt_Gallery.2">
                  <p:embed/>
                </p:oleObj>
              </mc:Choice>
              <mc:Fallback>
                <p:oleObj name="Clip" r:id="rId18" imgW="0" imgH="0" progId="MS_ClipArt_Gallery.2">
                  <p:embed/>
                  <p:pic>
                    <p:nvPicPr>
                      <p:cNvPr id="0" name="Rectangle 4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828800" y="381000"/>
                        <a:ext cx="7086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7" name="Rectangle 44"/>
          <p:cNvGraphicFramePr>
            <a:graphicFrameLocks/>
          </p:cNvGraphicFramePr>
          <p:nvPr/>
        </p:nvGraphicFramePr>
        <p:xfrm>
          <a:off x="228600" y="611188"/>
          <a:ext cx="7658100" cy="4799012"/>
        </p:xfrm>
        <a:graphic>
          <a:graphicData uri="http://schemas.openxmlformats.org/presentationml/2006/ole">
            <mc:AlternateContent xmlns:mc="http://schemas.openxmlformats.org/markup-compatibility/2006">
              <mc:Choice xmlns:v="urn:schemas-microsoft-com:vml" Requires="v">
                <p:oleObj spid="_x0000_s1049" name="Clip" r:id="rId19" imgW="0" imgH="0" progId="MS_ClipArt_Gallery.2">
                  <p:embed/>
                </p:oleObj>
              </mc:Choice>
              <mc:Fallback>
                <p:oleObj name="Clip" r:id="rId19" imgW="0" imgH="0" progId="MS_ClipArt_Gallery.2">
                  <p:embed/>
                  <p:pic>
                    <p:nvPicPr>
                      <p:cNvPr id="0" name="Rectangle 44"/>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28600" y="611188"/>
                        <a:ext cx="7658100" cy="479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46" name="Text Box 46"/>
          <p:cNvSpPr txBox="1">
            <a:spLocks noChangeArrowheads="1"/>
          </p:cNvSpPr>
          <p:nvPr/>
        </p:nvSpPr>
        <p:spPr bwMode="auto">
          <a:xfrm>
            <a:off x="609600" y="1371600"/>
            <a:ext cx="83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a:spcBef>
                <a:spcPct val="50000"/>
              </a:spcBef>
            </a:pPr>
            <a:r>
              <a:rPr lang="en-US" sz="1200" b="1"/>
              <a:t>Barack Obama</a:t>
            </a:r>
          </a:p>
        </p:txBody>
      </p:sp>
      <p:sp>
        <p:nvSpPr>
          <p:cNvPr id="32" name="AutoShape 32">
            <a:hlinkClick r:id="rId12" action="ppaction://hlinksldjump" highlightClick="1"/>
          </p:cNvPr>
          <p:cNvSpPr>
            <a:spLocks noChangeArrowheads="1"/>
          </p:cNvSpPr>
          <p:nvPr/>
        </p:nvSpPr>
        <p:spPr bwMode="auto">
          <a:xfrm>
            <a:off x="5029200" y="4191000"/>
            <a:ext cx="3505200" cy="914400"/>
          </a:xfrm>
          <a:prstGeom prst="actionButtonBlank">
            <a:avLst/>
          </a:prstGeom>
          <a:solidFill>
            <a:schemeClr val="bg1">
              <a:lumMod val="65000"/>
            </a:schemeClr>
          </a:solidFill>
          <a:ln w="9525">
            <a:solidFill>
              <a:schemeClr val="tx1"/>
            </a:solidFill>
            <a:miter lim="800000"/>
            <a:headEnd/>
            <a:tailEnd/>
          </a:ln>
          <a:effectLst/>
        </p:spPr>
        <p:txBody>
          <a:bodyPr wrap="none" anchor="ctr"/>
          <a:lstStyle/>
          <a:p>
            <a:pPr>
              <a:defRPr/>
            </a:pPr>
            <a:r>
              <a:rPr lang="en-US" b="1" i="1" dirty="0">
                <a:effectLst>
                  <a:outerShdw blurRad="38100" dist="38100" dir="2700000" algn="tl">
                    <a:srgbClr val="FFFFFF"/>
                  </a:outerShdw>
                </a:effectLst>
                <a:hlinkClick r:id="rId20" action="ppaction://hlinksldjump"/>
              </a:rPr>
              <a:t>Link to PA Candidates</a:t>
            </a:r>
            <a:endParaRPr lang="en-US" b="1" i="1" dirty="0">
              <a:effectLst>
                <a:outerShdw blurRad="38100" dist="38100" dir="2700000" algn="tl">
                  <a:srgbClr val="FFFFFF"/>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071"/>
                                        </p:tgtEl>
                                        <p:attrNameLst>
                                          <p:attrName>style.visibility</p:attrName>
                                        </p:attrNameLst>
                                      </p:cBhvr>
                                      <p:to>
                                        <p:strVal val="visible"/>
                                      </p:to>
                                    </p:set>
                                    <p:anim calcmode="lin" valueType="num">
                                      <p:cBhvr additive="base">
                                        <p:cTn id="7" dur="500" fill="hold"/>
                                        <p:tgtEl>
                                          <p:spTgt spid="2071"/>
                                        </p:tgtEl>
                                        <p:attrNameLst>
                                          <p:attrName>ppt_x</p:attrName>
                                        </p:attrNameLst>
                                      </p:cBhvr>
                                      <p:tavLst>
                                        <p:tav tm="0">
                                          <p:val>
                                            <p:strVal val="#ppt_x"/>
                                          </p:val>
                                        </p:tav>
                                        <p:tav tm="100000">
                                          <p:val>
                                            <p:strVal val="#ppt_x"/>
                                          </p:val>
                                        </p:tav>
                                      </p:tavLst>
                                    </p:anim>
                                    <p:anim calcmode="lin" valueType="num">
                                      <p:cBhvr additive="base">
                                        <p:cTn id="8" dur="500" fill="hold"/>
                                        <p:tgtEl>
                                          <p:spTgt spid="2071"/>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2072"/>
                                        </p:tgtEl>
                                        <p:attrNameLst>
                                          <p:attrName>style.visibility</p:attrName>
                                        </p:attrNameLst>
                                      </p:cBhvr>
                                      <p:to>
                                        <p:strVal val="visible"/>
                                      </p:to>
                                    </p:set>
                                    <p:anim calcmode="lin" valueType="num">
                                      <p:cBhvr additive="base">
                                        <p:cTn id="12" dur="500" fill="hold"/>
                                        <p:tgtEl>
                                          <p:spTgt spid="2072"/>
                                        </p:tgtEl>
                                        <p:attrNameLst>
                                          <p:attrName>ppt_x</p:attrName>
                                        </p:attrNameLst>
                                      </p:cBhvr>
                                      <p:tavLst>
                                        <p:tav tm="0">
                                          <p:val>
                                            <p:strVal val="#ppt_x"/>
                                          </p:val>
                                        </p:tav>
                                        <p:tav tm="100000">
                                          <p:val>
                                            <p:strVal val="#ppt_x"/>
                                          </p:val>
                                        </p:tav>
                                      </p:tavLst>
                                    </p:anim>
                                    <p:anim calcmode="lin" valueType="num">
                                      <p:cBhvr additive="base">
                                        <p:cTn id="13" dur="500" fill="hold"/>
                                        <p:tgtEl>
                                          <p:spTgt spid="2072"/>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2073"/>
                                        </p:tgtEl>
                                        <p:attrNameLst>
                                          <p:attrName>style.visibility</p:attrName>
                                        </p:attrNameLst>
                                      </p:cBhvr>
                                      <p:to>
                                        <p:strVal val="visible"/>
                                      </p:to>
                                    </p:set>
                                    <p:anim calcmode="lin" valueType="num">
                                      <p:cBhvr additive="base">
                                        <p:cTn id="17" dur="500" fill="hold"/>
                                        <p:tgtEl>
                                          <p:spTgt spid="2073"/>
                                        </p:tgtEl>
                                        <p:attrNameLst>
                                          <p:attrName>ppt_x</p:attrName>
                                        </p:attrNameLst>
                                      </p:cBhvr>
                                      <p:tavLst>
                                        <p:tav tm="0">
                                          <p:val>
                                            <p:strVal val="#ppt_x"/>
                                          </p:val>
                                        </p:tav>
                                        <p:tav tm="100000">
                                          <p:val>
                                            <p:strVal val="#ppt_x"/>
                                          </p:val>
                                        </p:tav>
                                      </p:tavLst>
                                    </p:anim>
                                    <p:anim calcmode="lin" valueType="num">
                                      <p:cBhvr additive="base">
                                        <p:cTn id="18" dur="500" fill="hold"/>
                                        <p:tgtEl>
                                          <p:spTgt spid="2073"/>
                                        </p:tgtEl>
                                        <p:attrNameLst>
                                          <p:attrName>ppt_y</p:attrName>
                                        </p:attrNameLst>
                                      </p:cBhvr>
                                      <p:tavLst>
                                        <p:tav tm="0">
                                          <p:val>
                                            <p:strVal val="0-#ppt_h/2"/>
                                          </p:val>
                                        </p:tav>
                                        <p:tav tm="100000">
                                          <p:val>
                                            <p:strVal val="#ppt_y"/>
                                          </p:val>
                                        </p:tav>
                                      </p:tavLst>
                                    </p:anim>
                                  </p:childTnLst>
                                </p:cTn>
                              </p:par>
                            </p:childTnLst>
                          </p:cTn>
                        </p:par>
                        <p:par>
                          <p:cTn id="19" fill="hold" nodeType="afterGroup">
                            <p:stCondLst>
                              <p:cond delay="1500"/>
                            </p:stCondLst>
                            <p:childTnLst>
                              <p:par>
                                <p:cTn id="20" presetID="2" presetClass="entr" presetSubtype="1" fill="hold" grpId="0" nodeType="afterEffect">
                                  <p:stCondLst>
                                    <p:cond delay="0"/>
                                  </p:stCondLst>
                                  <p:childTnLst>
                                    <p:set>
                                      <p:cBhvr>
                                        <p:cTn id="21" dur="1" fill="hold">
                                          <p:stCondLst>
                                            <p:cond delay="0"/>
                                          </p:stCondLst>
                                        </p:cTn>
                                        <p:tgtEl>
                                          <p:spTgt spid="2074"/>
                                        </p:tgtEl>
                                        <p:attrNameLst>
                                          <p:attrName>style.visibility</p:attrName>
                                        </p:attrNameLst>
                                      </p:cBhvr>
                                      <p:to>
                                        <p:strVal val="visible"/>
                                      </p:to>
                                    </p:set>
                                    <p:anim calcmode="lin" valueType="num">
                                      <p:cBhvr additive="base">
                                        <p:cTn id="22" dur="500" fill="hold"/>
                                        <p:tgtEl>
                                          <p:spTgt spid="2074"/>
                                        </p:tgtEl>
                                        <p:attrNameLst>
                                          <p:attrName>ppt_x</p:attrName>
                                        </p:attrNameLst>
                                      </p:cBhvr>
                                      <p:tavLst>
                                        <p:tav tm="0">
                                          <p:val>
                                            <p:strVal val="#ppt_x"/>
                                          </p:val>
                                        </p:tav>
                                        <p:tav tm="100000">
                                          <p:val>
                                            <p:strVal val="#ppt_x"/>
                                          </p:val>
                                        </p:tav>
                                      </p:tavLst>
                                    </p:anim>
                                    <p:anim calcmode="lin" valueType="num">
                                      <p:cBhvr additive="base">
                                        <p:cTn id="23" dur="500" fill="hold"/>
                                        <p:tgtEl>
                                          <p:spTgt spid="207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1" grpId="0" animBg="1" autoUpdateAnimBg="0"/>
      <p:bldP spid="2072" grpId="0" animBg="1" autoUpdateAnimBg="0"/>
      <p:bldP spid="2073" grpId="0" animBg="1" autoUpdateAnimBg="0"/>
      <p:bldP spid="2074"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subTitle" idx="4294967295"/>
          </p:nvPr>
        </p:nvSpPr>
        <p:spPr>
          <a:xfrm>
            <a:off x="7467600" y="5791200"/>
            <a:ext cx="1676400" cy="1066800"/>
          </a:xfrm>
        </p:spPr>
        <p:txBody>
          <a:bodyPr/>
          <a:lstStyle/>
          <a:p>
            <a:pPr marL="0" indent="0" algn="ctr" eaLnBrk="1" fontAlgn="auto" hangingPunct="1">
              <a:spcAft>
                <a:spcPts val="0"/>
              </a:spcAft>
              <a:buFontTx/>
              <a:buNone/>
              <a:defRPr/>
            </a:pPr>
            <a:r>
              <a:rPr lang="en-US" dirty="0" smtClean="0"/>
              <a:t>cc &amp; ml</a:t>
            </a:r>
          </a:p>
        </p:txBody>
      </p:sp>
      <p:sp>
        <p:nvSpPr>
          <p:cNvPr id="21507" name="AutoShape 4">
            <a:hlinkClick r:id="rId2" action="ppaction://hlinksldjump" highlightClick="1"/>
          </p:cNvPr>
          <p:cNvSpPr>
            <a:spLocks noChangeArrowheads="1"/>
          </p:cNvSpPr>
          <p:nvPr/>
        </p:nvSpPr>
        <p:spPr bwMode="auto">
          <a:xfrm>
            <a:off x="4495800" y="58674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26631" name="Text Box 7"/>
          <p:cNvSpPr txBox="1">
            <a:spLocks noChangeArrowheads="1"/>
          </p:cNvSpPr>
          <p:nvPr/>
        </p:nvSpPr>
        <p:spPr bwMode="auto">
          <a:xfrm>
            <a:off x="1066800" y="3048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David Alan Christian (R) – U.S. Senate</a:t>
            </a:r>
          </a:p>
        </p:txBody>
      </p:sp>
      <p:pic>
        <p:nvPicPr>
          <p:cNvPr id="21509"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88" y="1143000"/>
            <a:ext cx="8964612"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Rectangle 1"/>
          <p:cNvSpPr>
            <a:spLocks noChangeArrowheads="1"/>
          </p:cNvSpPr>
          <p:nvPr/>
        </p:nvSpPr>
        <p:spPr bwMode="auto">
          <a:xfrm>
            <a:off x="533400" y="5980113"/>
            <a:ext cx="33147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hlinkClick r:id="rId4"/>
              </a:rPr>
              <a:t>http://daveforsenate.com</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631"/>
                                        </p:tgtEl>
                                        <p:attrNameLst>
                                          <p:attrName>style.visibility</p:attrName>
                                        </p:attrNameLst>
                                      </p:cBhvr>
                                      <p:to>
                                        <p:strVal val="visible"/>
                                      </p:to>
                                    </p:set>
                                    <p:animEffect transition="in" filter="wipe(down)">
                                      <p:cBhvr>
                                        <p:cTn id="7" dur="500"/>
                                        <p:tgtEl>
                                          <p:spTgt spid="266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1"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subTitle" idx="4294967295"/>
          </p:nvPr>
        </p:nvSpPr>
        <p:spPr>
          <a:xfrm>
            <a:off x="7315200" y="5867400"/>
            <a:ext cx="1828800" cy="990600"/>
          </a:xfrm>
        </p:spPr>
        <p:txBody>
          <a:bodyPr/>
          <a:lstStyle/>
          <a:p>
            <a:pPr marL="0" indent="0" algn="ctr" eaLnBrk="1" fontAlgn="auto" hangingPunct="1">
              <a:spcAft>
                <a:spcPts val="0"/>
              </a:spcAft>
              <a:buFontTx/>
              <a:buNone/>
              <a:defRPr/>
            </a:pPr>
            <a:r>
              <a:rPr lang="en-US" dirty="0" smtClean="0"/>
              <a:t>5,3</a:t>
            </a:r>
          </a:p>
        </p:txBody>
      </p:sp>
      <p:sp>
        <p:nvSpPr>
          <p:cNvPr id="22531" name="AutoShape 4">
            <a:hlinkClick r:id="rId2" action="ppaction://hlinksldjump" highlightClick="1"/>
          </p:cNvPr>
          <p:cNvSpPr>
            <a:spLocks noChangeArrowheads="1"/>
          </p:cNvSpPr>
          <p:nvPr/>
        </p:nvSpPr>
        <p:spPr bwMode="auto">
          <a:xfrm>
            <a:off x="4495800" y="59436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22532" name="TextBox 5"/>
          <p:cNvSpPr txBox="1">
            <a:spLocks noChangeArrowheads="1"/>
          </p:cNvSpPr>
          <p:nvPr/>
        </p:nvSpPr>
        <p:spPr bwMode="auto">
          <a:xfrm>
            <a:off x="914400" y="1600200"/>
            <a:ext cx="708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b="1" i="1"/>
              <a:t>THIS SLIDE INTENTIONALLY LEFT BLANK</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subTitle" idx="4294967295"/>
          </p:nvPr>
        </p:nvSpPr>
        <p:spPr>
          <a:xfrm>
            <a:off x="7772400" y="5867400"/>
            <a:ext cx="1371600" cy="990600"/>
          </a:xfrm>
        </p:spPr>
        <p:txBody>
          <a:bodyPr/>
          <a:lstStyle/>
          <a:p>
            <a:pPr marL="0" indent="0" algn="ctr" eaLnBrk="1" fontAlgn="auto" hangingPunct="1">
              <a:spcAft>
                <a:spcPts val="0"/>
              </a:spcAft>
              <a:buFontTx/>
              <a:buNone/>
              <a:defRPr/>
            </a:pPr>
            <a:r>
              <a:rPr lang="en-US" dirty="0" smtClean="0"/>
              <a:t>5,4</a:t>
            </a:r>
          </a:p>
        </p:txBody>
      </p:sp>
      <p:sp>
        <p:nvSpPr>
          <p:cNvPr id="23555" name="AutoShape 4">
            <a:hlinkClick r:id="rId2" action="ppaction://hlinksldjump" highlightClick="1"/>
          </p:cNvPr>
          <p:cNvSpPr>
            <a:spLocks noChangeArrowheads="1"/>
          </p:cNvSpPr>
          <p:nvPr/>
        </p:nvSpPr>
        <p:spPr bwMode="auto">
          <a:xfrm>
            <a:off x="44196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23556" name="TextBox 6"/>
          <p:cNvSpPr txBox="1">
            <a:spLocks noChangeArrowheads="1"/>
          </p:cNvSpPr>
          <p:nvPr/>
        </p:nvSpPr>
        <p:spPr bwMode="auto">
          <a:xfrm>
            <a:off x="914400" y="1600200"/>
            <a:ext cx="708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b="1" i="1"/>
              <a:t>THIS SLIDE INTENTIONALLY LEFT BLANK</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5"/>
          <p:cNvSpPr txBox="1">
            <a:spLocks noChangeArrowheads="1"/>
          </p:cNvSpPr>
          <p:nvPr/>
        </p:nvSpPr>
        <p:spPr bwMode="auto">
          <a:xfrm>
            <a:off x="381000" y="457200"/>
            <a:ext cx="1600200" cy="400050"/>
          </a:xfrm>
          <a:prstGeom prst="rect">
            <a:avLst/>
          </a:prstGeom>
          <a:solidFill>
            <a:srgbClr val="C0C0C0"/>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000" b="1"/>
              <a:t>PA Senate</a:t>
            </a:r>
          </a:p>
        </p:txBody>
      </p:sp>
      <p:sp>
        <p:nvSpPr>
          <p:cNvPr id="3" name="AutoShape 32">
            <a:hlinkClick r:id="rId2" action="ppaction://hlinksldjump" highlightClick="1"/>
          </p:cNvPr>
          <p:cNvSpPr>
            <a:spLocks noChangeArrowheads="1"/>
          </p:cNvSpPr>
          <p:nvPr/>
        </p:nvSpPr>
        <p:spPr bwMode="auto">
          <a:xfrm>
            <a:off x="457200" y="1066800"/>
            <a:ext cx="1371600" cy="838200"/>
          </a:xfrm>
          <a:prstGeom prst="actionButtonBlank">
            <a:avLst/>
          </a:prstGeom>
          <a:solidFill>
            <a:srgbClr val="0070C0"/>
          </a:solidFill>
          <a:ln w="9525">
            <a:solidFill>
              <a:schemeClr val="tx1"/>
            </a:solidFill>
            <a:miter lim="800000"/>
            <a:headEnd/>
            <a:tailEnd/>
          </a:ln>
          <a:effectLst/>
        </p:spPr>
        <p:txBody>
          <a:bodyPr wrap="none" anchor="ctr"/>
          <a:lstStyle/>
          <a:p>
            <a:pPr>
              <a:defRPr/>
            </a:pPr>
            <a:r>
              <a:rPr lang="en-US" sz="1200" b="1" dirty="0" err="1">
                <a:effectLst>
                  <a:outerShdw blurRad="38100" dist="38100" dir="2700000" algn="tl">
                    <a:srgbClr val="FFFFFF"/>
                  </a:outerShdw>
                </a:effectLst>
              </a:rPr>
              <a:t>Luana</a:t>
            </a:r>
            <a:r>
              <a:rPr lang="en-US" sz="1200" b="1" dirty="0">
                <a:effectLst>
                  <a:outerShdw blurRad="38100" dist="38100" dir="2700000" algn="tl">
                    <a:srgbClr val="FFFFFF"/>
                  </a:outerShdw>
                </a:effectLst>
              </a:rPr>
              <a:t> </a:t>
            </a:r>
            <a:r>
              <a:rPr lang="en-US" sz="1200" b="1" dirty="0" err="1">
                <a:effectLst>
                  <a:outerShdw blurRad="38100" dist="38100" dir="2700000" algn="tl">
                    <a:srgbClr val="FFFFFF"/>
                  </a:outerShdw>
                </a:effectLst>
              </a:rPr>
              <a:t>Clevland</a:t>
            </a:r>
            <a:r>
              <a:rPr lang="en-US" sz="1200" b="1" dirty="0">
                <a:effectLst>
                  <a:outerShdw blurRad="38100" dist="38100" dir="2700000" algn="tl">
                    <a:srgbClr val="FFFFFF"/>
                  </a:outerShdw>
                </a:effectLst>
              </a:rPr>
              <a:t> </a:t>
            </a:r>
          </a:p>
        </p:txBody>
      </p:sp>
      <p:sp>
        <p:nvSpPr>
          <p:cNvPr id="4" name="AutoShape 32">
            <a:hlinkClick r:id="rId3" action="ppaction://hlinksldjump" highlightClick="1"/>
          </p:cNvPr>
          <p:cNvSpPr>
            <a:spLocks noChangeArrowheads="1"/>
          </p:cNvSpPr>
          <p:nvPr/>
        </p:nvSpPr>
        <p:spPr bwMode="auto">
          <a:xfrm>
            <a:off x="457200" y="2133600"/>
            <a:ext cx="1371600" cy="838200"/>
          </a:xfrm>
          <a:prstGeom prst="actionButtonBlank">
            <a:avLst/>
          </a:prstGeom>
          <a:solidFill>
            <a:srgbClr val="FF000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Gene Yaw</a:t>
            </a:r>
          </a:p>
        </p:txBody>
      </p:sp>
      <p:sp>
        <p:nvSpPr>
          <p:cNvPr id="5" name="AutoShape 32">
            <a:hlinkClick r:id="rId4" action="ppaction://hlinksldjump" highlightClick="1"/>
          </p:cNvPr>
          <p:cNvSpPr>
            <a:spLocks noChangeArrowheads="1"/>
          </p:cNvSpPr>
          <p:nvPr/>
        </p:nvSpPr>
        <p:spPr bwMode="auto">
          <a:xfrm>
            <a:off x="457200" y="3276600"/>
            <a:ext cx="1371600" cy="914400"/>
          </a:xfrm>
          <a:prstGeom prst="actionButtonBlank">
            <a:avLst/>
          </a:prstGeom>
          <a:solidFill>
            <a:srgbClr val="FF000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David Huffman</a:t>
            </a:r>
          </a:p>
        </p:txBody>
      </p:sp>
      <p:sp>
        <p:nvSpPr>
          <p:cNvPr id="6" name="Text Box 26"/>
          <p:cNvSpPr txBox="1">
            <a:spLocks noChangeArrowheads="1"/>
          </p:cNvSpPr>
          <p:nvPr/>
        </p:nvSpPr>
        <p:spPr bwMode="auto">
          <a:xfrm>
            <a:off x="3352800" y="304800"/>
            <a:ext cx="1752600" cy="646113"/>
          </a:xfrm>
          <a:prstGeom prst="rect">
            <a:avLst/>
          </a:prstGeom>
          <a:solidFill>
            <a:srgbClr val="C0C0C0"/>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b="1"/>
              <a:t>PA Representative</a:t>
            </a:r>
          </a:p>
        </p:txBody>
      </p:sp>
      <p:sp>
        <p:nvSpPr>
          <p:cNvPr id="7" name="AutoShape 32">
            <a:hlinkClick r:id="rId5" action="ppaction://hlinksldjump" highlightClick="1"/>
          </p:cNvPr>
          <p:cNvSpPr>
            <a:spLocks noChangeArrowheads="1"/>
          </p:cNvSpPr>
          <p:nvPr/>
        </p:nvSpPr>
        <p:spPr bwMode="auto">
          <a:xfrm>
            <a:off x="3581400" y="1143000"/>
            <a:ext cx="1371600" cy="838200"/>
          </a:xfrm>
          <a:prstGeom prst="actionButtonBlank">
            <a:avLst/>
          </a:prstGeom>
          <a:solidFill>
            <a:srgbClr val="FF000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Tina Pickett</a:t>
            </a:r>
          </a:p>
        </p:txBody>
      </p:sp>
      <p:sp>
        <p:nvSpPr>
          <p:cNvPr id="8" name="Text Box 26"/>
          <p:cNvSpPr txBox="1">
            <a:spLocks noChangeArrowheads="1"/>
          </p:cNvSpPr>
          <p:nvPr/>
        </p:nvSpPr>
        <p:spPr bwMode="auto">
          <a:xfrm>
            <a:off x="6400800" y="304800"/>
            <a:ext cx="1752600" cy="646113"/>
          </a:xfrm>
          <a:prstGeom prst="rect">
            <a:avLst/>
          </a:prstGeom>
          <a:solidFill>
            <a:srgbClr val="C0C0C0"/>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b="1"/>
              <a:t>PA Attorney General</a:t>
            </a:r>
          </a:p>
        </p:txBody>
      </p:sp>
      <p:sp>
        <p:nvSpPr>
          <p:cNvPr id="9" name="AutoShape 32">
            <a:hlinkClick r:id="rId6" action="ppaction://hlinksldjump" highlightClick="1"/>
          </p:cNvPr>
          <p:cNvSpPr>
            <a:spLocks noChangeArrowheads="1"/>
          </p:cNvSpPr>
          <p:nvPr/>
        </p:nvSpPr>
        <p:spPr bwMode="auto">
          <a:xfrm>
            <a:off x="6553200" y="1143000"/>
            <a:ext cx="1371600" cy="838200"/>
          </a:xfrm>
          <a:prstGeom prst="actionButtonBlank">
            <a:avLst/>
          </a:prstGeom>
          <a:solidFill>
            <a:srgbClr val="FF000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David Freed</a:t>
            </a:r>
          </a:p>
        </p:txBody>
      </p:sp>
      <p:sp>
        <p:nvSpPr>
          <p:cNvPr id="10" name="AutoShape 32">
            <a:hlinkClick r:id="rId7" action="ppaction://hlinksldjump" highlightClick="1"/>
          </p:cNvPr>
          <p:cNvSpPr>
            <a:spLocks noChangeArrowheads="1"/>
          </p:cNvSpPr>
          <p:nvPr/>
        </p:nvSpPr>
        <p:spPr bwMode="auto">
          <a:xfrm>
            <a:off x="6553200" y="2209800"/>
            <a:ext cx="1371600" cy="838200"/>
          </a:xfrm>
          <a:prstGeom prst="actionButtonBlank">
            <a:avLst/>
          </a:prstGeom>
          <a:solidFill>
            <a:srgbClr val="0070C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Kathleen Kane</a:t>
            </a:r>
          </a:p>
        </p:txBody>
      </p:sp>
      <p:sp>
        <p:nvSpPr>
          <p:cNvPr id="11" name="AutoShape 32">
            <a:hlinkClick r:id="rId8" action="ppaction://hlinksldjump" highlightClick="1"/>
          </p:cNvPr>
          <p:cNvSpPr>
            <a:spLocks noChangeArrowheads="1"/>
          </p:cNvSpPr>
          <p:nvPr/>
        </p:nvSpPr>
        <p:spPr bwMode="auto">
          <a:xfrm>
            <a:off x="6553200" y="3276600"/>
            <a:ext cx="1371600" cy="838200"/>
          </a:xfrm>
          <a:prstGeom prst="actionButtonBlank">
            <a:avLst/>
          </a:prstGeom>
          <a:solidFill>
            <a:srgbClr val="0070C0"/>
          </a:solidFill>
          <a:ln w="9525">
            <a:solidFill>
              <a:schemeClr val="tx1"/>
            </a:solidFill>
            <a:miter lim="800000"/>
            <a:headEnd/>
            <a:tailEnd/>
          </a:ln>
          <a:effectLst/>
        </p:spPr>
        <p:txBody>
          <a:bodyPr wrap="none" anchor="ctr"/>
          <a:lstStyle/>
          <a:p>
            <a:pPr>
              <a:defRPr/>
            </a:pPr>
            <a:r>
              <a:rPr lang="en-US" sz="1200" b="1" dirty="0">
                <a:effectLst>
                  <a:outerShdw blurRad="38100" dist="38100" dir="2700000" algn="tl">
                    <a:srgbClr val="FFFFFF"/>
                  </a:outerShdw>
                </a:effectLst>
              </a:rPr>
              <a:t>Patrick Murphy</a:t>
            </a:r>
          </a:p>
        </p:txBody>
      </p:sp>
      <p:sp>
        <p:nvSpPr>
          <p:cNvPr id="12" name="AutoShape 32">
            <a:hlinkClick r:id="rId9" action="ppaction://hlinksldjump" highlightClick="1"/>
          </p:cNvPr>
          <p:cNvSpPr>
            <a:spLocks noChangeArrowheads="1"/>
          </p:cNvSpPr>
          <p:nvPr/>
        </p:nvSpPr>
        <p:spPr bwMode="auto">
          <a:xfrm>
            <a:off x="2209800" y="5257800"/>
            <a:ext cx="4114800" cy="838200"/>
          </a:xfrm>
          <a:prstGeom prst="actionButtonBlank">
            <a:avLst/>
          </a:prstGeom>
          <a:solidFill>
            <a:schemeClr val="bg1">
              <a:lumMod val="65000"/>
            </a:schemeClr>
          </a:solidFill>
          <a:ln w="9525">
            <a:solidFill>
              <a:schemeClr val="tx1"/>
            </a:solidFill>
            <a:miter lim="800000"/>
            <a:headEnd/>
            <a:tailEnd/>
          </a:ln>
          <a:effectLst/>
        </p:spPr>
        <p:txBody>
          <a:bodyPr wrap="none" anchor="ctr"/>
          <a:lstStyle/>
          <a:p>
            <a:pPr>
              <a:defRPr/>
            </a:pPr>
            <a:r>
              <a:rPr lang="en-US" sz="2800" b="1" i="1" dirty="0">
                <a:effectLst>
                  <a:outerShdw blurRad="38100" dist="38100" dir="2700000" algn="tl">
                    <a:srgbClr val="FFFFFF"/>
                  </a:outerShdw>
                </a:effectLst>
                <a:hlinkClick r:id="rId10" action="ppaction://hlinksldjump"/>
              </a:rPr>
              <a:t>Link to U.S. Candidates</a:t>
            </a:r>
            <a:endParaRPr lang="en-US" sz="2800" b="1" i="1" dirty="0">
              <a:effectLst>
                <a:outerShdw blurRad="38100" dist="38100" dir="2700000" algn="tl">
                  <a:srgbClr val="FFFFFF"/>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P spid="6" grpId="0" animBg="1" autoUpdateAnimBg="0"/>
      <p:bldP spid="8"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subTitle" idx="4294967295"/>
          </p:nvPr>
        </p:nvSpPr>
        <p:spPr>
          <a:xfrm>
            <a:off x="7772400" y="5867400"/>
            <a:ext cx="1371600" cy="990600"/>
          </a:xfrm>
        </p:spPr>
        <p:txBody>
          <a:bodyPr/>
          <a:lstStyle/>
          <a:p>
            <a:pPr marL="0" indent="0" algn="ctr" eaLnBrk="1" fontAlgn="auto" hangingPunct="1">
              <a:spcAft>
                <a:spcPts val="0"/>
              </a:spcAft>
              <a:buFontTx/>
              <a:buNone/>
              <a:defRPr/>
            </a:pPr>
            <a:r>
              <a:rPr lang="en-US" smtClean="0"/>
              <a:t>5,4</a:t>
            </a:r>
          </a:p>
        </p:txBody>
      </p:sp>
      <p:sp>
        <p:nvSpPr>
          <p:cNvPr id="25603" name="AutoShape 4">
            <a:hlinkClick r:id="rId2" action="ppaction://hlinksldjump" highlightClick="1"/>
          </p:cNvPr>
          <p:cNvSpPr>
            <a:spLocks noChangeArrowheads="1"/>
          </p:cNvSpPr>
          <p:nvPr/>
        </p:nvSpPr>
        <p:spPr bwMode="auto">
          <a:xfrm>
            <a:off x="44196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28679" name="Text Box 7"/>
          <p:cNvSpPr txBox="1">
            <a:spLocks noChangeArrowheads="1"/>
          </p:cNvSpPr>
          <p:nvPr/>
        </p:nvSpPr>
        <p:spPr bwMode="auto">
          <a:xfrm>
            <a:off x="1066800" y="3048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PA Senate – Luana Clevland (D) </a:t>
            </a:r>
          </a:p>
        </p:txBody>
      </p:sp>
      <p:sp>
        <p:nvSpPr>
          <p:cNvPr id="25605" name="Rectangle 5"/>
          <p:cNvSpPr>
            <a:spLocks noChangeArrowheads="1"/>
          </p:cNvSpPr>
          <p:nvPr/>
        </p:nvSpPr>
        <p:spPr bwMode="auto">
          <a:xfrm>
            <a:off x="228600" y="6211888"/>
            <a:ext cx="3352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hlinkClick r:id="rId3"/>
              </a:rPr>
              <a:t>http://www.facebook.com/luana.cleveland.PaSenate2012</a:t>
            </a:r>
            <a:endParaRPr lang="en-US" sz="1800"/>
          </a:p>
        </p:txBody>
      </p:sp>
      <p:sp>
        <p:nvSpPr>
          <p:cNvPr id="25606" name="TextBox 6"/>
          <p:cNvSpPr txBox="1">
            <a:spLocks noChangeArrowheads="1"/>
          </p:cNvSpPr>
          <p:nvPr/>
        </p:nvSpPr>
        <p:spPr bwMode="auto">
          <a:xfrm>
            <a:off x="1295400" y="5257800"/>
            <a:ext cx="64770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r>
              <a:rPr lang="en-US" sz="1400" b="1" i="1"/>
              <a:t>Note from teacher: Clevland is promoting self on facebook.  There are no platform issues on her site or other valuable voter information.  Her focus is appears to be on natural gas drilling &amp; protecting the environment.</a:t>
            </a:r>
          </a:p>
        </p:txBody>
      </p:sp>
      <p:sp>
        <p:nvSpPr>
          <p:cNvPr id="25607" name="Rectangle 1"/>
          <p:cNvSpPr>
            <a:spLocks noChangeArrowheads="1"/>
          </p:cNvSpPr>
          <p:nvPr/>
        </p:nvSpPr>
        <p:spPr bwMode="auto">
          <a:xfrm>
            <a:off x="0" y="1219200"/>
            <a:ext cx="90932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indent="228600" algn="l"/>
            <a:r>
              <a:rPr lang="en-US" sz="1600" b="1">
                <a:ea typeface="Calibri" pitchFamily="34" charset="0"/>
                <a:cs typeface="Times New Roman" pitchFamily="18" charset="0"/>
              </a:rPr>
              <a:t>Capital Punishment</a:t>
            </a:r>
            <a:r>
              <a:rPr lang="en-US" sz="1600">
                <a:ea typeface="Calibri" pitchFamily="34" charset="0"/>
                <a:cs typeface="Times New Roman" pitchFamily="18" charset="0"/>
              </a:rPr>
              <a:t>: </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Civil Rights (U.S., foreign countries</a:t>
            </a:r>
            <a:r>
              <a:rPr lang="en-US" sz="1600">
                <a:ea typeface="Calibri" pitchFamily="34" charset="0"/>
                <a:cs typeface="Times New Roman" pitchFamily="18" charset="0"/>
              </a:rPr>
              <a:t>):</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Crime &amp; Drugs</a:t>
            </a:r>
            <a:r>
              <a:rPr lang="en-US" sz="1600">
                <a:ea typeface="Calibri" pitchFamily="34" charset="0"/>
                <a:cs typeface="Times New Roman" pitchFamily="18" charset="0"/>
              </a:rPr>
              <a:t>: She is against illegal drug use.</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Economy</a:t>
            </a:r>
            <a:r>
              <a:rPr lang="en-US" sz="1600">
                <a:ea typeface="Calibri" pitchFamily="34" charset="0"/>
                <a:cs typeface="Times New Roman" pitchFamily="18" charset="0"/>
              </a:rPr>
              <a:t>:</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Education (vouchers, testing)</a:t>
            </a:r>
            <a:r>
              <a:rPr lang="en-US" sz="1600">
                <a:ea typeface="Calibri" pitchFamily="34" charset="0"/>
                <a:cs typeface="Times New Roman" pitchFamily="18" charset="0"/>
              </a:rPr>
              <a:t>: “I think it’s really short-sighted when you can’t fund our schools to </a:t>
            </a:r>
          </a:p>
          <a:p>
            <a:pPr indent="228600" algn="l"/>
            <a:r>
              <a:rPr lang="en-US" sz="1600">
                <a:ea typeface="Calibri" pitchFamily="34" charset="0"/>
                <a:cs typeface="Times New Roman" pitchFamily="18" charset="0"/>
              </a:rPr>
              <a:t>get a one-time payment for solving the crisis of our budget.” Her top priority is to support public schools.</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Gun Control</a:t>
            </a:r>
            <a:r>
              <a:rPr lang="en-US" sz="1600">
                <a:ea typeface="Calibri" pitchFamily="34" charset="0"/>
                <a:cs typeface="Times New Roman" pitchFamily="18" charset="0"/>
              </a:rPr>
              <a:t>: She is against illegal gun use.</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Health Care</a:t>
            </a:r>
            <a:r>
              <a:rPr lang="en-US" sz="1600">
                <a:ea typeface="Calibri" pitchFamily="34" charset="0"/>
                <a:cs typeface="Times New Roman" pitchFamily="18" charset="0"/>
              </a:rPr>
              <a:t>: "Medical bills are the number-one cause of bankruptcy in America. If we don't get</a:t>
            </a:r>
          </a:p>
          <a:p>
            <a:pPr indent="228600" algn="l"/>
            <a:r>
              <a:rPr lang="en-US" sz="1600">
                <a:ea typeface="Calibri" pitchFamily="34" charset="0"/>
                <a:cs typeface="Times New Roman" pitchFamily="18" charset="0"/>
              </a:rPr>
              <a:t> a handle on this health care issue, it will bankrupt all of us."</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Immigration</a:t>
            </a:r>
            <a:r>
              <a:rPr lang="en-US" sz="1600">
                <a:ea typeface="Calibri" pitchFamily="34" charset="0"/>
                <a:cs typeface="Times New Roman" pitchFamily="18" charset="0"/>
              </a:rPr>
              <a:t>:</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Pro Life/Pro Choice:</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Same Sex/GLBT:</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Social Security:</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Taxes (on the Wealthy):</a:t>
            </a:r>
            <a:r>
              <a:rPr lang="en-US" sz="1600">
                <a:ea typeface="Calibri" pitchFamily="34" charset="0"/>
                <a:cs typeface="Times New Roman" pitchFamily="18" charset="0"/>
              </a:rPr>
              <a:t> She thinks they should tax to get funding for the recent flood.</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War &amp; Peace (troops):</a:t>
            </a:r>
            <a:endParaRPr lang="en-US" sz="320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679"/>
                                        </p:tgtEl>
                                        <p:attrNameLst>
                                          <p:attrName>style.visibility</p:attrName>
                                        </p:attrNameLst>
                                      </p:cBhvr>
                                      <p:to>
                                        <p:strVal val="visible"/>
                                      </p:to>
                                    </p:set>
                                    <p:animEffect transition="in" filter="wipe(down)">
                                      <p:cBhvr>
                                        <p:cTn id="7" dur="5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9"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subTitle" idx="4294967295"/>
          </p:nvPr>
        </p:nvSpPr>
        <p:spPr>
          <a:xfrm>
            <a:off x="7772400" y="5867400"/>
            <a:ext cx="1371600" cy="990600"/>
          </a:xfrm>
        </p:spPr>
        <p:txBody>
          <a:bodyPr/>
          <a:lstStyle/>
          <a:p>
            <a:pPr marL="0" indent="0" algn="ctr" eaLnBrk="1" fontAlgn="auto" hangingPunct="1">
              <a:spcAft>
                <a:spcPts val="0"/>
              </a:spcAft>
              <a:buFontTx/>
              <a:buNone/>
              <a:defRPr/>
            </a:pPr>
            <a:r>
              <a:rPr lang="en-US" dirty="0" smtClean="0"/>
              <a:t>jam</a:t>
            </a:r>
          </a:p>
        </p:txBody>
      </p:sp>
      <p:sp>
        <p:nvSpPr>
          <p:cNvPr id="26627" name="AutoShape 4">
            <a:hlinkClick r:id="rId2" action="ppaction://hlinksldjump" highlightClick="1"/>
          </p:cNvPr>
          <p:cNvSpPr>
            <a:spLocks noChangeArrowheads="1"/>
          </p:cNvSpPr>
          <p:nvPr/>
        </p:nvSpPr>
        <p:spPr bwMode="auto">
          <a:xfrm>
            <a:off x="44196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28679" name="Text Box 7"/>
          <p:cNvSpPr txBox="1">
            <a:spLocks noChangeArrowheads="1"/>
          </p:cNvSpPr>
          <p:nvPr/>
        </p:nvSpPr>
        <p:spPr bwMode="auto">
          <a:xfrm>
            <a:off x="1066800" y="3048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PA Senate – Gene Yaw (R) </a:t>
            </a:r>
          </a:p>
        </p:txBody>
      </p:sp>
      <p:sp>
        <p:nvSpPr>
          <p:cNvPr id="26629" name="Rectangle 1"/>
          <p:cNvSpPr>
            <a:spLocks noChangeArrowheads="1"/>
          </p:cNvSpPr>
          <p:nvPr/>
        </p:nvSpPr>
        <p:spPr bwMode="auto">
          <a:xfrm>
            <a:off x="228600" y="838200"/>
            <a:ext cx="792480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228600"/>
            <a:r>
              <a:rPr lang="en-US" sz="1600" b="1" i="1">
                <a:ea typeface="Calibri" pitchFamily="34" charset="0"/>
                <a:cs typeface="Times New Roman" pitchFamily="18" charset="0"/>
              </a:rPr>
              <a:t>NO OFFICAL CANDIDACY WEBSITE FOR 2012 ELECTION</a:t>
            </a:r>
          </a:p>
          <a:p>
            <a:pPr indent="228600" algn="l"/>
            <a:endParaRPr lang="en-US" sz="1600" b="1">
              <a:ea typeface="Calibri" pitchFamily="34" charset="0"/>
              <a:cs typeface="Times New Roman" pitchFamily="18" charset="0"/>
            </a:endParaRPr>
          </a:p>
          <a:p>
            <a:pPr indent="228600" algn="l"/>
            <a:r>
              <a:rPr lang="en-US" sz="1600" b="1">
                <a:ea typeface="Calibri" pitchFamily="34" charset="0"/>
                <a:cs typeface="Times New Roman" pitchFamily="18" charset="0"/>
              </a:rPr>
              <a:t>Capital Punishment: </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Civil Rights (U.S., foreign countries):</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Crime &amp; Drugs:</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Economy: </a:t>
            </a:r>
            <a:r>
              <a:rPr lang="en-US" sz="1400">
                <a:ea typeface="Calibri" pitchFamily="34" charset="0"/>
                <a:cs typeface="Times New Roman" pitchFamily="18" charset="0"/>
              </a:rPr>
              <a:t>Jobs and the economy continue to be a threat to all of Pennsylvania. Part of the solution is to explore ways to take advantage of our gas resources which we can use to diversify and expand our existing industrial base while also serving our residential needs. </a:t>
            </a:r>
          </a:p>
          <a:p>
            <a:pPr indent="228600" algn="l"/>
            <a:r>
              <a:rPr lang="en-US" sz="1600" b="1">
                <a:ea typeface="Calibri" pitchFamily="34" charset="0"/>
                <a:cs typeface="Times New Roman" pitchFamily="18" charset="0"/>
              </a:rPr>
              <a:t>Education (vouchers, testing): </a:t>
            </a:r>
            <a:r>
              <a:rPr lang="en-US" sz="1400">
                <a:ea typeface="Calibri" pitchFamily="34" charset="0"/>
                <a:cs typeface="Times New Roman" pitchFamily="18" charset="0"/>
              </a:rPr>
              <a:t>We must address all aspects of education funding from elementary to post-secondary. As a start, it is imperative that we address the pension issue for school employees, as well as other state workers. We must change from the archaic defined benefit plan to a 401K type of defined contribution plan. </a:t>
            </a:r>
          </a:p>
          <a:p>
            <a:pPr indent="228600" algn="l"/>
            <a:r>
              <a:rPr lang="en-US" sz="1600" b="1">
                <a:ea typeface="Calibri" pitchFamily="34" charset="0"/>
                <a:cs typeface="Times New Roman" pitchFamily="18" charset="0"/>
              </a:rPr>
              <a:t>Gun Control:</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Health Care:</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Immigration:</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Pro Life/Pro Choice:</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Same Sex/GLBT:</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Social Security:</a:t>
            </a:r>
            <a:endParaRPr lang="en-US" sz="1400">
              <a:ea typeface="Calibri" pitchFamily="34" charset="0"/>
              <a:cs typeface="Times New Roman" pitchFamily="18" charset="0"/>
            </a:endParaRPr>
          </a:p>
          <a:p>
            <a:pPr indent="228600" algn="l"/>
            <a:r>
              <a:rPr lang="en-US" sz="1600" b="1">
                <a:ea typeface="Calibri" pitchFamily="34" charset="0"/>
                <a:cs typeface="Times New Roman" pitchFamily="18" charset="0"/>
              </a:rPr>
              <a:t>Taxes (on the Wealthy): </a:t>
            </a:r>
            <a:r>
              <a:rPr lang="en-US" sz="1400">
                <a:ea typeface="Calibri" pitchFamily="34" charset="0"/>
                <a:cs typeface="Times New Roman" pitchFamily="18" charset="0"/>
              </a:rPr>
              <a:t>We must also address the heavy tax burden which makes Pennsylvania the least business friendly state in the country. The direct answer to the latter is to lower business taxes and eliminate intrusive government regulation. The way to control taxation is to control expenses which we have not been doing in Pennsylvania for at least the last decade.</a:t>
            </a:r>
          </a:p>
          <a:p>
            <a:pPr indent="228600" algn="l"/>
            <a:r>
              <a:rPr lang="en-US" sz="1600" b="1">
                <a:ea typeface="Calibri" pitchFamily="34" charset="0"/>
                <a:cs typeface="Times New Roman" pitchFamily="18" charset="0"/>
              </a:rPr>
              <a:t>War &amp; Peace (troops):</a:t>
            </a:r>
            <a:endParaRPr lang="en-US" sz="3200">
              <a:ea typeface="Calibri" pitchFamily="34" charset="0"/>
              <a:cs typeface="Times New Roman" pitchFamily="18" charset="0"/>
            </a:endParaRPr>
          </a:p>
        </p:txBody>
      </p:sp>
      <p:sp>
        <p:nvSpPr>
          <p:cNvPr id="26630" name="Rectangle 6"/>
          <p:cNvSpPr>
            <a:spLocks noChangeArrowheads="1"/>
          </p:cNvSpPr>
          <p:nvPr/>
        </p:nvSpPr>
        <p:spPr bwMode="auto">
          <a:xfrm>
            <a:off x="228600" y="6248400"/>
            <a:ext cx="272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a:hlinkClick r:id="rId3"/>
              </a:rPr>
              <a:t>http://senatorgeneyaw.com/</a:t>
            </a:r>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679"/>
                                        </p:tgtEl>
                                        <p:attrNameLst>
                                          <p:attrName>style.visibility</p:attrName>
                                        </p:attrNameLst>
                                      </p:cBhvr>
                                      <p:to>
                                        <p:strVal val="visible"/>
                                      </p:to>
                                    </p:set>
                                    <p:animEffect transition="in" filter="wipe(down)">
                                      <p:cBhvr>
                                        <p:cTn id="7" dur="5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9"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subTitle" idx="4294967295"/>
          </p:nvPr>
        </p:nvSpPr>
        <p:spPr>
          <a:xfrm>
            <a:off x="7772400" y="5867400"/>
            <a:ext cx="1371600" cy="990600"/>
          </a:xfrm>
        </p:spPr>
        <p:txBody>
          <a:bodyPr/>
          <a:lstStyle/>
          <a:p>
            <a:pPr marL="0" indent="0" algn="ctr" eaLnBrk="1" fontAlgn="auto" hangingPunct="1">
              <a:spcAft>
                <a:spcPts val="0"/>
              </a:spcAft>
              <a:buFontTx/>
              <a:buNone/>
              <a:defRPr/>
            </a:pPr>
            <a:r>
              <a:rPr lang="en-US" smtClean="0"/>
              <a:t>5,4</a:t>
            </a:r>
          </a:p>
        </p:txBody>
      </p:sp>
      <p:sp>
        <p:nvSpPr>
          <p:cNvPr id="27651" name="AutoShape 4">
            <a:hlinkClick r:id="rId2" action="ppaction://hlinksldjump" highlightClick="1"/>
          </p:cNvPr>
          <p:cNvSpPr>
            <a:spLocks noChangeArrowheads="1"/>
          </p:cNvSpPr>
          <p:nvPr/>
        </p:nvSpPr>
        <p:spPr bwMode="auto">
          <a:xfrm>
            <a:off x="44196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28679" name="Text Box 7"/>
          <p:cNvSpPr txBox="1">
            <a:spLocks noChangeArrowheads="1"/>
          </p:cNvSpPr>
          <p:nvPr/>
        </p:nvSpPr>
        <p:spPr bwMode="auto">
          <a:xfrm>
            <a:off x="1066800" y="3048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David Huffman – PA Senate (R)</a:t>
            </a:r>
          </a:p>
        </p:txBody>
      </p:sp>
      <p:sp>
        <p:nvSpPr>
          <p:cNvPr id="27653" name="Rectangle 1"/>
          <p:cNvSpPr>
            <a:spLocks noChangeArrowheads="1"/>
          </p:cNvSpPr>
          <p:nvPr/>
        </p:nvSpPr>
        <p:spPr bwMode="auto">
          <a:xfrm>
            <a:off x="0" y="844550"/>
            <a:ext cx="9144000" cy="486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228600" algn="l"/>
            <a:r>
              <a:rPr lang="en-US" sz="1400" b="1">
                <a:ea typeface="Calibri" pitchFamily="34" charset="0"/>
                <a:cs typeface="Times New Roman" pitchFamily="18" charset="0"/>
              </a:rPr>
              <a:t>Capital Punishment: </a:t>
            </a:r>
            <a:endParaRPr lang="en-US" sz="1200">
              <a:ea typeface="Calibri" pitchFamily="34" charset="0"/>
              <a:cs typeface="Times New Roman" pitchFamily="18" charset="0"/>
            </a:endParaRPr>
          </a:p>
          <a:p>
            <a:pPr indent="228600" algn="l"/>
            <a:r>
              <a:rPr lang="en-US" sz="1400" b="1">
                <a:ea typeface="Calibri" pitchFamily="34" charset="0"/>
                <a:cs typeface="Times New Roman" pitchFamily="18" charset="0"/>
              </a:rPr>
              <a:t>Civil Rights (U.S., foreign countries):</a:t>
            </a:r>
            <a:endParaRPr lang="en-US" sz="1200">
              <a:ea typeface="Calibri" pitchFamily="34" charset="0"/>
              <a:cs typeface="Times New Roman" pitchFamily="18" charset="0"/>
            </a:endParaRPr>
          </a:p>
          <a:p>
            <a:pPr indent="228600" algn="l"/>
            <a:r>
              <a:rPr lang="en-US" sz="1400" b="1">
                <a:ea typeface="Calibri" pitchFamily="34" charset="0"/>
                <a:cs typeface="Times New Roman" pitchFamily="18" charset="0"/>
              </a:rPr>
              <a:t>Crime &amp; Drugs:</a:t>
            </a:r>
            <a:endParaRPr lang="en-US" sz="1200">
              <a:ea typeface="Calibri" pitchFamily="34" charset="0"/>
              <a:cs typeface="Times New Roman" pitchFamily="18" charset="0"/>
            </a:endParaRPr>
          </a:p>
          <a:p>
            <a:pPr indent="228600" algn="l"/>
            <a:r>
              <a:rPr lang="en-US" sz="1400" b="1">
                <a:ea typeface="Calibri" pitchFamily="34" charset="0"/>
                <a:cs typeface="Times New Roman" pitchFamily="18" charset="0"/>
              </a:rPr>
              <a:t>Economy: </a:t>
            </a:r>
            <a:r>
              <a:rPr lang="en-US" sz="1400">
                <a:ea typeface="Calibri" pitchFamily="34" charset="0"/>
                <a:cs typeface="Times New Roman" pitchFamily="18" charset="0"/>
              </a:rPr>
              <a:t>I do not support Act 13. Mr. Yaw has not only supported but apparently helped </a:t>
            </a:r>
            <a:endParaRPr lang="en-US" sz="1200">
              <a:ea typeface="Calibri" pitchFamily="34" charset="0"/>
              <a:cs typeface="Times New Roman" pitchFamily="18" charset="0"/>
            </a:endParaRPr>
          </a:p>
          <a:p>
            <a:pPr indent="228600" algn="l"/>
            <a:r>
              <a:rPr lang="en-US" sz="1400">
                <a:ea typeface="Calibri" pitchFamily="34" charset="0"/>
                <a:cs typeface="Times New Roman" pitchFamily="18" charset="0"/>
              </a:rPr>
              <a:t>write the legislation that will destroy jobs in the area. This area, from what I understand, has not had representation on the state Marcellus Shale Commission while Lycoming County has two. How can this happen when there are more well sites here than there are in Lycoming County? Where is Mr. Yaw in helping you with hearing YOUR voice in Harrisburg? I'm not oversimplifying as I realize we all parties have to be responsible, financially &amp; otherwise BUT... jobs have already started to leave as a result of this Act 13. It also placed county commissioners in a no win situation, forcing them to play the game. Whatever happened to letting our local people, who know the situation better than any state people, make decisions locally? This couldn't have happened at a worse time with natural gas prices so low that the impact fee (adding more to the cost of doing business) is causing them to leave for places like Ohio. Fee is just another word for "tax" by the way.</a:t>
            </a:r>
            <a:endParaRPr lang="en-US" sz="1200">
              <a:ea typeface="Calibri" pitchFamily="34" charset="0"/>
              <a:cs typeface="Times New Roman" pitchFamily="18" charset="0"/>
            </a:endParaRPr>
          </a:p>
          <a:p>
            <a:pPr indent="228600" algn="l"/>
            <a:r>
              <a:rPr lang="en-US" sz="1400" b="1">
                <a:ea typeface="Calibri" pitchFamily="34" charset="0"/>
                <a:cs typeface="Times New Roman" pitchFamily="18" charset="0"/>
              </a:rPr>
              <a:t>Education (vouchers, testing):</a:t>
            </a:r>
            <a:endParaRPr lang="en-US" sz="1200">
              <a:ea typeface="Calibri" pitchFamily="34" charset="0"/>
              <a:cs typeface="Times New Roman" pitchFamily="18" charset="0"/>
            </a:endParaRPr>
          </a:p>
          <a:p>
            <a:pPr indent="228600" algn="l"/>
            <a:r>
              <a:rPr lang="en-US" sz="1400" b="1">
                <a:ea typeface="Calibri" pitchFamily="34" charset="0"/>
                <a:cs typeface="Times New Roman" pitchFamily="18" charset="0"/>
              </a:rPr>
              <a:t>Gun Control:</a:t>
            </a:r>
            <a:endParaRPr lang="en-US" sz="1200">
              <a:ea typeface="Calibri" pitchFamily="34" charset="0"/>
              <a:cs typeface="Times New Roman" pitchFamily="18" charset="0"/>
            </a:endParaRPr>
          </a:p>
          <a:p>
            <a:pPr indent="228600" algn="l"/>
            <a:r>
              <a:rPr lang="en-US" sz="1400" b="1">
                <a:ea typeface="Calibri" pitchFamily="34" charset="0"/>
                <a:cs typeface="Times New Roman" pitchFamily="18" charset="0"/>
              </a:rPr>
              <a:t>Health Care:</a:t>
            </a:r>
            <a:endParaRPr lang="en-US" sz="1200">
              <a:ea typeface="Calibri" pitchFamily="34" charset="0"/>
              <a:cs typeface="Times New Roman" pitchFamily="18" charset="0"/>
            </a:endParaRPr>
          </a:p>
          <a:p>
            <a:pPr indent="228600" algn="l"/>
            <a:r>
              <a:rPr lang="en-US" sz="1400" b="1">
                <a:ea typeface="Calibri" pitchFamily="34" charset="0"/>
                <a:cs typeface="Times New Roman" pitchFamily="18" charset="0"/>
              </a:rPr>
              <a:t>Immigration:</a:t>
            </a:r>
            <a:endParaRPr lang="en-US" sz="1200">
              <a:ea typeface="Calibri" pitchFamily="34" charset="0"/>
              <a:cs typeface="Times New Roman" pitchFamily="18" charset="0"/>
            </a:endParaRPr>
          </a:p>
          <a:p>
            <a:pPr indent="228600" algn="l"/>
            <a:r>
              <a:rPr lang="en-US" sz="1400" b="1">
                <a:ea typeface="Calibri" pitchFamily="34" charset="0"/>
                <a:cs typeface="Times New Roman" pitchFamily="18" charset="0"/>
              </a:rPr>
              <a:t>Pro Life/Pro Choice:</a:t>
            </a:r>
            <a:endParaRPr lang="en-US" sz="1200">
              <a:ea typeface="Calibri" pitchFamily="34" charset="0"/>
              <a:cs typeface="Times New Roman" pitchFamily="18" charset="0"/>
            </a:endParaRPr>
          </a:p>
          <a:p>
            <a:pPr indent="228600" algn="l"/>
            <a:r>
              <a:rPr lang="en-US" sz="1400" b="1">
                <a:ea typeface="Calibri" pitchFamily="34" charset="0"/>
                <a:cs typeface="Times New Roman" pitchFamily="18" charset="0"/>
              </a:rPr>
              <a:t>Same Sex/GLBT:</a:t>
            </a:r>
            <a:endParaRPr lang="en-US" sz="1200">
              <a:ea typeface="Calibri" pitchFamily="34" charset="0"/>
              <a:cs typeface="Times New Roman" pitchFamily="18" charset="0"/>
            </a:endParaRPr>
          </a:p>
          <a:p>
            <a:pPr indent="228600" algn="l"/>
            <a:r>
              <a:rPr lang="en-US" sz="1400" b="1">
                <a:ea typeface="Calibri" pitchFamily="34" charset="0"/>
                <a:cs typeface="Times New Roman" pitchFamily="18" charset="0"/>
              </a:rPr>
              <a:t>Social Security:</a:t>
            </a:r>
            <a:endParaRPr lang="en-US" sz="1200">
              <a:ea typeface="Calibri" pitchFamily="34" charset="0"/>
              <a:cs typeface="Times New Roman" pitchFamily="18" charset="0"/>
            </a:endParaRPr>
          </a:p>
          <a:p>
            <a:pPr indent="228600" algn="l"/>
            <a:r>
              <a:rPr lang="en-US" sz="1400" b="1">
                <a:ea typeface="Calibri" pitchFamily="34" charset="0"/>
                <a:cs typeface="Times New Roman" pitchFamily="18" charset="0"/>
              </a:rPr>
              <a:t>Taxes (on the Wealthy):</a:t>
            </a:r>
            <a:r>
              <a:rPr lang="en-US" sz="1400">
                <a:ea typeface="Calibri" pitchFamily="34" charset="0"/>
                <a:cs typeface="Times New Roman" pitchFamily="18" charset="0"/>
              </a:rPr>
              <a:t> I have a proven track record as a fiscal conservative, voting against all tax increases while on the school board. My theme for running as state representative in '10 &amp; '08 was: "Dave Huffman, Taxpayer's Friend.“  </a:t>
            </a:r>
            <a:endParaRPr lang="en-US" sz="1200">
              <a:ea typeface="Calibri" pitchFamily="34" charset="0"/>
              <a:cs typeface="Times New Roman" pitchFamily="18" charset="0"/>
            </a:endParaRPr>
          </a:p>
          <a:p>
            <a:pPr indent="228600" algn="l"/>
            <a:r>
              <a:rPr lang="en-US" sz="1400" b="1">
                <a:ea typeface="Calibri" pitchFamily="34" charset="0"/>
                <a:cs typeface="Times New Roman" pitchFamily="18" charset="0"/>
              </a:rPr>
              <a:t>War &amp; Peace (troops):</a:t>
            </a:r>
            <a:endParaRPr lang="en-US" sz="280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679"/>
                                        </p:tgtEl>
                                        <p:attrNameLst>
                                          <p:attrName>style.visibility</p:attrName>
                                        </p:attrNameLst>
                                      </p:cBhvr>
                                      <p:to>
                                        <p:strVal val="visible"/>
                                      </p:to>
                                    </p:set>
                                    <p:animEffect transition="in" filter="wipe(down)">
                                      <p:cBhvr>
                                        <p:cTn id="7" dur="5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9"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subTitle" idx="4294967295"/>
          </p:nvPr>
        </p:nvSpPr>
        <p:spPr>
          <a:xfrm>
            <a:off x="7772400" y="5867400"/>
            <a:ext cx="1371600" cy="990600"/>
          </a:xfrm>
        </p:spPr>
        <p:txBody>
          <a:bodyPr/>
          <a:lstStyle/>
          <a:p>
            <a:pPr marL="0" indent="0" algn="ctr" eaLnBrk="1" fontAlgn="auto" hangingPunct="1">
              <a:spcAft>
                <a:spcPts val="0"/>
              </a:spcAft>
              <a:buFontTx/>
              <a:buNone/>
              <a:defRPr/>
            </a:pPr>
            <a:r>
              <a:rPr lang="en-US" dirty="0" err="1" smtClean="0"/>
              <a:t>bs</a:t>
            </a:r>
            <a:endParaRPr lang="en-US" dirty="0" smtClean="0"/>
          </a:p>
        </p:txBody>
      </p:sp>
      <p:sp>
        <p:nvSpPr>
          <p:cNvPr id="28675" name="AutoShape 4">
            <a:hlinkClick r:id="rId2" action="ppaction://hlinksldjump" highlightClick="1"/>
          </p:cNvPr>
          <p:cNvSpPr>
            <a:spLocks noChangeArrowheads="1"/>
          </p:cNvSpPr>
          <p:nvPr/>
        </p:nvSpPr>
        <p:spPr bwMode="auto">
          <a:xfrm>
            <a:off x="44196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28679" name="Text Box 7"/>
          <p:cNvSpPr txBox="1">
            <a:spLocks noChangeArrowheads="1"/>
          </p:cNvSpPr>
          <p:nvPr/>
        </p:nvSpPr>
        <p:spPr bwMode="auto">
          <a:xfrm>
            <a:off x="1066800" y="3048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Tina Pickett (R) – PA Representative</a:t>
            </a:r>
          </a:p>
        </p:txBody>
      </p:sp>
      <p:sp>
        <p:nvSpPr>
          <p:cNvPr id="63489" name="Rectangle 1"/>
          <p:cNvSpPr>
            <a:spLocks noChangeArrowheads="1"/>
          </p:cNvSpPr>
          <p:nvPr/>
        </p:nvSpPr>
        <p:spPr bwMode="auto">
          <a:xfrm>
            <a:off x="0" y="931863"/>
            <a:ext cx="7820025" cy="4586287"/>
          </a:xfrm>
          <a:prstGeom prst="rect">
            <a:avLst/>
          </a:prstGeom>
          <a:noFill/>
          <a:ln w="9525">
            <a:noFill/>
            <a:miter lim="800000"/>
            <a:headEnd/>
            <a:tailEnd/>
          </a:ln>
          <a:effectLst/>
        </p:spPr>
        <p:txBody>
          <a:bodyPr wrap="none" anchor="ctr">
            <a:spAutoFit/>
          </a:bodyPr>
          <a:lstStyle/>
          <a:p>
            <a:pPr indent="228600" algn="l">
              <a:defRPr/>
            </a:pPr>
            <a:r>
              <a:rPr lang="en-US" sz="1600" b="1" dirty="0">
                <a:ea typeface="Calibri" pitchFamily="34" charset="0"/>
                <a:cs typeface="Times New Roman" pitchFamily="18" charset="0"/>
              </a:rPr>
              <a:t>Capital Punishment</a:t>
            </a:r>
            <a:r>
              <a:rPr lang="en-US" sz="1600" dirty="0">
                <a:ea typeface="Calibri" pitchFamily="34" charset="0"/>
                <a:cs typeface="Times New Roman" pitchFamily="18" charset="0"/>
              </a:rPr>
              <a:t>: Tina Pickett supports the death penalty.</a:t>
            </a:r>
            <a:endParaRPr lang="en-US" sz="1400" dirty="0"/>
          </a:p>
          <a:p>
            <a:pPr indent="228600" algn="l">
              <a:defRPr/>
            </a:pPr>
            <a:r>
              <a:rPr lang="en-US" sz="1600" b="1" dirty="0">
                <a:ea typeface="Calibri" pitchFamily="34" charset="0"/>
                <a:cs typeface="Times New Roman" pitchFamily="18" charset="0"/>
              </a:rPr>
              <a:t>Civil Rights (U.S., foreign countries</a:t>
            </a:r>
            <a:r>
              <a:rPr lang="en-US" sz="1600" dirty="0">
                <a:ea typeface="Calibri" pitchFamily="34" charset="0"/>
                <a:cs typeface="Times New Roman" pitchFamily="18" charset="0"/>
              </a:rPr>
              <a:t>): This candidate has no official statement. </a:t>
            </a:r>
            <a:endParaRPr lang="en-US" sz="1400" dirty="0"/>
          </a:p>
          <a:p>
            <a:pPr algn="l">
              <a:defRPr/>
            </a:pPr>
            <a:r>
              <a:rPr lang="en-US" sz="1600" b="1" dirty="0">
                <a:ea typeface="Calibri" pitchFamily="34" charset="0"/>
                <a:cs typeface="Times New Roman" pitchFamily="18" charset="0"/>
              </a:rPr>
              <a:t>Crime &amp; Drugs</a:t>
            </a:r>
            <a:r>
              <a:rPr lang="en-US" sz="1600" dirty="0">
                <a:ea typeface="Calibri" pitchFamily="34" charset="0"/>
                <a:cs typeface="Times New Roman" pitchFamily="18" charset="0"/>
              </a:rPr>
              <a:t>: Tina Pickett does not support the decriminalization of marijuana </a:t>
            </a:r>
          </a:p>
          <a:p>
            <a:pPr algn="l">
              <a:defRPr/>
            </a:pPr>
            <a:r>
              <a:rPr lang="en-US" sz="1600" dirty="0">
                <a:ea typeface="Calibri" pitchFamily="34" charset="0"/>
                <a:cs typeface="Times New Roman" pitchFamily="18" charset="0"/>
              </a:rPr>
              <a:t>for medicinal purposes.</a:t>
            </a:r>
            <a:endParaRPr lang="en-US" sz="1400" dirty="0"/>
          </a:p>
          <a:p>
            <a:pPr indent="228600" algn="l">
              <a:defRPr/>
            </a:pPr>
            <a:r>
              <a:rPr lang="en-US" sz="1600" b="1" dirty="0">
                <a:ea typeface="Calibri" pitchFamily="34" charset="0"/>
                <a:cs typeface="Times New Roman" pitchFamily="18" charset="0"/>
              </a:rPr>
              <a:t>Economy</a:t>
            </a:r>
            <a:r>
              <a:rPr lang="en-US" sz="1600" dirty="0">
                <a:ea typeface="Calibri" pitchFamily="34" charset="0"/>
                <a:cs typeface="Times New Roman" pitchFamily="18" charset="0"/>
              </a:rPr>
              <a:t>: Tina Pickett wishes to maintain or decrease all general taxes.</a:t>
            </a:r>
            <a:endParaRPr lang="en-US" sz="1400" dirty="0"/>
          </a:p>
          <a:p>
            <a:pPr algn="l">
              <a:defRPr/>
            </a:pPr>
            <a:r>
              <a:rPr lang="en-US" sz="1600" b="1" dirty="0">
                <a:ea typeface="Calibri" pitchFamily="34" charset="0"/>
                <a:cs typeface="Times New Roman" pitchFamily="18" charset="0"/>
              </a:rPr>
              <a:t>Education (vouchers, testing):</a:t>
            </a:r>
            <a:r>
              <a:rPr lang="en-US" sz="1600" dirty="0">
                <a:ea typeface="Calibri" pitchFamily="34" charset="0"/>
                <a:cs typeface="Times New Roman" pitchFamily="18" charset="0"/>
              </a:rPr>
              <a:t> Tina Pickett does not support funding vouchers for </a:t>
            </a:r>
          </a:p>
          <a:p>
            <a:pPr algn="l">
              <a:defRPr/>
            </a:pPr>
            <a:r>
              <a:rPr lang="en-US" sz="1600" dirty="0">
                <a:ea typeface="Calibri" pitchFamily="34" charset="0"/>
                <a:cs typeface="Times New Roman" pitchFamily="18" charset="0"/>
              </a:rPr>
              <a:t>parents and instead encourages private or corporate investments in school programs and </a:t>
            </a:r>
          </a:p>
          <a:p>
            <a:pPr algn="l">
              <a:defRPr/>
            </a:pPr>
            <a:r>
              <a:rPr lang="en-US" sz="1600" dirty="0">
                <a:ea typeface="Calibri" pitchFamily="34" charset="0"/>
                <a:cs typeface="Times New Roman" pitchFamily="18" charset="0"/>
              </a:rPr>
              <a:t>state funds for capital improvements.  This candidate also supports the requirement of public</a:t>
            </a:r>
          </a:p>
          <a:p>
            <a:pPr algn="l">
              <a:defRPr/>
            </a:pPr>
            <a:r>
              <a:rPr lang="en-US" sz="1600" dirty="0">
                <a:ea typeface="Calibri" pitchFamily="34" charset="0"/>
                <a:cs typeface="Times New Roman" pitchFamily="18" charset="0"/>
              </a:rPr>
              <a:t> high school exit exams.</a:t>
            </a:r>
            <a:endParaRPr lang="en-US" sz="1400" dirty="0"/>
          </a:p>
          <a:p>
            <a:pPr indent="228600" algn="l">
              <a:defRPr/>
            </a:pPr>
            <a:r>
              <a:rPr lang="en-US" sz="1600" b="1" dirty="0">
                <a:ea typeface="Calibri" pitchFamily="34" charset="0"/>
                <a:cs typeface="Times New Roman" pitchFamily="18" charset="0"/>
              </a:rPr>
              <a:t>Gun Control:</a:t>
            </a:r>
            <a:r>
              <a:rPr lang="en-US" sz="1600" dirty="0">
                <a:ea typeface="Calibri" pitchFamily="34" charset="0"/>
                <a:cs typeface="Times New Roman" pitchFamily="18" charset="0"/>
              </a:rPr>
              <a:t> This candidate supports the allowance of citizens to carry concealed guns.</a:t>
            </a:r>
            <a:endParaRPr lang="en-US" sz="1400" dirty="0"/>
          </a:p>
          <a:p>
            <a:pPr algn="l">
              <a:defRPr/>
            </a:pPr>
            <a:r>
              <a:rPr lang="en-US" sz="1600" b="1" dirty="0">
                <a:ea typeface="Calibri" pitchFamily="34" charset="0"/>
                <a:cs typeface="Times New Roman" pitchFamily="18" charset="0"/>
              </a:rPr>
              <a:t>Health Care:</a:t>
            </a:r>
            <a:r>
              <a:rPr lang="en-US" sz="1600" dirty="0">
                <a:solidFill>
                  <a:srgbClr val="313131"/>
                </a:solidFill>
                <a:ea typeface="Calibri" pitchFamily="34" charset="0"/>
                <a:cs typeface="Times New Roman" pitchFamily="18" charset="0"/>
              </a:rPr>
              <a:t> </a:t>
            </a:r>
            <a:r>
              <a:rPr lang="en-US" sz="1600" dirty="0">
                <a:ea typeface="Calibri" pitchFamily="34" charset="0"/>
                <a:cs typeface="Times New Roman" pitchFamily="18" charset="0"/>
              </a:rPr>
              <a:t>“</a:t>
            </a:r>
            <a:r>
              <a:rPr lang="en-US" sz="1600" i="1" dirty="0">
                <a:ea typeface="Calibri" pitchFamily="34" charset="0"/>
                <a:cs typeface="Times New Roman" pitchFamily="18" charset="0"/>
              </a:rPr>
              <a:t>Provide tax incentives to small businesses that provide health care</a:t>
            </a:r>
          </a:p>
          <a:p>
            <a:pPr algn="l">
              <a:defRPr/>
            </a:pPr>
            <a:r>
              <a:rPr lang="en-US" sz="1600" i="1" dirty="0">
                <a:ea typeface="Calibri" pitchFamily="34" charset="0"/>
                <a:cs typeface="Times New Roman" pitchFamily="18" charset="0"/>
              </a:rPr>
              <a:t> to their employment</a:t>
            </a:r>
            <a:r>
              <a:rPr lang="en-US" sz="1600" dirty="0">
                <a:ea typeface="Calibri" pitchFamily="34" charset="0"/>
                <a:cs typeface="Times New Roman" pitchFamily="18" charset="0"/>
              </a:rPr>
              <a:t>”</a:t>
            </a:r>
            <a:endParaRPr lang="en-US" sz="1400" dirty="0"/>
          </a:p>
          <a:p>
            <a:pPr indent="228600" algn="l">
              <a:defRPr/>
            </a:pPr>
            <a:r>
              <a:rPr lang="en-US" sz="1600" b="1" dirty="0">
                <a:ea typeface="Calibri" pitchFamily="34" charset="0"/>
                <a:cs typeface="Times New Roman" pitchFamily="18" charset="0"/>
              </a:rPr>
              <a:t>Immigration</a:t>
            </a:r>
            <a:r>
              <a:rPr lang="en-US" sz="1600" dirty="0">
                <a:ea typeface="Calibri" pitchFamily="34" charset="0"/>
                <a:cs typeface="Times New Roman" pitchFamily="18" charset="0"/>
              </a:rPr>
              <a:t>: This candidate has no official statement on this topic.</a:t>
            </a:r>
            <a:endParaRPr lang="en-US" sz="1400" dirty="0"/>
          </a:p>
          <a:p>
            <a:pPr indent="228600" algn="l">
              <a:defRPr/>
            </a:pPr>
            <a:r>
              <a:rPr lang="en-US" sz="1600" b="1" dirty="0">
                <a:ea typeface="Calibri" pitchFamily="34" charset="0"/>
                <a:cs typeface="Times New Roman" pitchFamily="18" charset="0"/>
              </a:rPr>
              <a:t>Pro Life/Pro Choice</a:t>
            </a:r>
            <a:r>
              <a:rPr lang="en-US" sz="1600" dirty="0">
                <a:ea typeface="Calibri" pitchFamily="34" charset="0"/>
                <a:cs typeface="Times New Roman" pitchFamily="18" charset="0"/>
              </a:rPr>
              <a:t>: This candidate has no official statement on this topic.</a:t>
            </a:r>
            <a:endParaRPr lang="en-US" sz="1400" dirty="0"/>
          </a:p>
          <a:p>
            <a:pPr indent="228600" algn="l">
              <a:defRPr/>
            </a:pPr>
            <a:r>
              <a:rPr lang="en-US" sz="1600" b="1" dirty="0">
                <a:ea typeface="Calibri" pitchFamily="34" charset="0"/>
                <a:cs typeface="Times New Roman" pitchFamily="18" charset="0"/>
              </a:rPr>
              <a:t>Same Sex/GLBT:</a:t>
            </a:r>
            <a:r>
              <a:rPr lang="en-US" sz="1600" dirty="0">
                <a:ea typeface="Calibri" pitchFamily="34" charset="0"/>
                <a:cs typeface="Times New Roman" pitchFamily="18" charset="0"/>
              </a:rPr>
              <a:t> This candidate is against same-sex marriage.</a:t>
            </a:r>
            <a:endParaRPr lang="en-US" sz="1400" dirty="0"/>
          </a:p>
          <a:p>
            <a:pPr indent="228600" algn="l">
              <a:defRPr/>
            </a:pPr>
            <a:r>
              <a:rPr lang="en-US" sz="1600" b="1" dirty="0">
                <a:ea typeface="Calibri" pitchFamily="34" charset="0"/>
                <a:cs typeface="Times New Roman" pitchFamily="18" charset="0"/>
              </a:rPr>
              <a:t>Social Security</a:t>
            </a:r>
            <a:r>
              <a:rPr lang="en-US" sz="1600" dirty="0">
                <a:ea typeface="Calibri" pitchFamily="34" charset="0"/>
                <a:cs typeface="Times New Roman" pitchFamily="18" charset="0"/>
              </a:rPr>
              <a:t>: This candidate has no official statement on this topic</a:t>
            </a:r>
            <a:endParaRPr lang="en-US" sz="1400" dirty="0"/>
          </a:p>
          <a:p>
            <a:pPr indent="228600" algn="l">
              <a:defRPr/>
            </a:pPr>
            <a:r>
              <a:rPr lang="en-US" sz="1600" b="1" dirty="0">
                <a:ea typeface="Calibri" pitchFamily="34" charset="0"/>
                <a:cs typeface="Times New Roman" pitchFamily="18" charset="0"/>
              </a:rPr>
              <a:t>Taxes (on the Wealthy):</a:t>
            </a:r>
            <a:r>
              <a:rPr lang="en-US" sz="1600" dirty="0">
                <a:ea typeface="Calibri" pitchFamily="34" charset="0"/>
                <a:cs typeface="Times New Roman" pitchFamily="18" charset="0"/>
              </a:rPr>
              <a:t> This candidate has no official statement on this topic.</a:t>
            </a:r>
            <a:endParaRPr lang="en-US" sz="1400" dirty="0"/>
          </a:p>
          <a:p>
            <a:pPr indent="228600" algn="l">
              <a:defRPr/>
            </a:pPr>
            <a:r>
              <a:rPr lang="en-US" sz="1600" b="1" dirty="0">
                <a:ea typeface="Calibri" pitchFamily="34" charset="0"/>
                <a:cs typeface="Times New Roman" pitchFamily="18" charset="0"/>
              </a:rPr>
              <a:t>War &amp; Peace (troops):</a:t>
            </a:r>
            <a:r>
              <a:rPr lang="en-US" sz="1600" dirty="0">
                <a:ea typeface="Calibri" pitchFamily="34" charset="0"/>
                <a:cs typeface="Times New Roman" pitchFamily="18" charset="0"/>
              </a:rPr>
              <a:t> This candidate has no official statement on this topic. </a:t>
            </a:r>
            <a:endParaRPr lang="en-US" sz="2000" dirty="0"/>
          </a:p>
        </p:txBody>
      </p:sp>
      <p:sp>
        <p:nvSpPr>
          <p:cNvPr id="28678" name="Rectangle 6"/>
          <p:cNvSpPr>
            <a:spLocks noChangeArrowheads="1"/>
          </p:cNvSpPr>
          <p:nvPr/>
        </p:nvSpPr>
        <p:spPr bwMode="auto">
          <a:xfrm>
            <a:off x="638175" y="5867400"/>
            <a:ext cx="27416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a:hlinkClick r:id="rId3"/>
              </a:rPr>
              <a:t>http://www.reppickett.com</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679"/>
                                        </p:tgtEl>
                                        <p:attrNameLst>
                                          <p:attrName>style.visibility</p:attrName>
                                        </p:attrNameLst>
                                      </p:cBhvr>
                                      <p:to>
                                        <p:strVal val="visible"/>
                                      </p:to>
                                    </p:set>
                                    <p:animEffect transition="in" filter="wipe(down)">
                                      <p:cBhvr>
                                        <p:cTn id="7" dur="5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9"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subTitle" idx="4294967295"/>
          </p:nvPr>
        </p:nvSpPr>
        <p:spPr>
          <a:xfrm>
            <a:off x="7772400" y="5867400"/>
            <a:ext cx="1371600" cy="990600"/>
          </a:xfrm>
        </p:spPr>
        <p:txBody>
          <a:bodyPr/>
          <a:lstStyle/>
          <a:p>
            <a:pPr marL="0" indent="0" algn="ctr" eaLnBrk="1" fontAlgn="auto" hangingPunct="1">
              <a:spcAft>
                <a:spcPts val="0"/>
              </a:spcAft>
              <a:buFontTx/>
              <a:buNone/>
              <a:defRPr/>
            </a:pPr>
            <a:r>
              <a:rPr lang="en-US" dirty="0" err="1" smtClean="0"/>
              <a:t>ab</a:t>
            </a:r>
            <a:endParaRPr lang="en-US" dirty="0" smtClean="0"/>
          </a:p>
        </p:txBody>
      </p:sp>
      <p:sp>
        <p:nvSpPr>
          <p:cNvPr id="29699" name="AutoShape 4">
            <a:hlinkClick r:id="rId2" action="ppaction://hlinksldjump" highlightClick="1"/>
          </p:cNvPr>
          <p:cNvSpPr>
            <a:spLocks noChangeArrowheads="1"/>
          </p:cNvSpPr>
          <p:nvPr/>
        </p:nvSpPr>
        <p:spPr bwMode="auto">
          <a:xfrm>
            <a:off x="44196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28679" name="Text Box 7"/>
          <p:cNvSpPr txBox="1">
            <a:spLocks noChangeArrowheads="1"/>
          </p:cNvSpPr>
          <p:nvPr/>
        </p:nvSpPr>
        <p:spPr bwMode="auto">
          <a:xfrm>
            <a:off x="1066800" y="3048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David Freed (R) - PA Attorney General</a:t>
            </a:r>
          </a:p>
        </p:txBody>
      </p:sp>
      <p:sp>
        <p:nvSpPr>
          <p:cNvPr id="62465" name="Rectangle 1"/>
          <p:cNvSpPr>
            <a:spLocks noChangeArrowheads="1"/>
          </p:cNvSpPr>
          <p:nvPr/>
        </p:nvSpPr>
        <p:spPr bwMode="auto">
          <a:xfrm>
            <a:off x="457200" y="990600"/>
            <a:ext cx="7829550" cy="5140325"/>
          </a:xfrm>
          <a:prstGeom prst="rect">
            <a:avLst/>
          </a:prstGeom>
          <a:noFill/>
          <a:ln w="9525">
            <a:noFill/>
            <a:miter lim="800000"/>
            <a:headEnd/>
            <a:tailEnd/>
          </a:ln>
          <a:effectLst/>
        </p:spPr>
        <p:txBody>
          <a:bodyPr wrap="none" anchor="ctr">
            <a:spAutoFit/>
          </a:bodyPr>
          <a:lstStyle/>
          <a:p>
            <a:pPr indent="28575" algn="l">
              <a:defRPr/>
            </a:pPr>
            <a:r>
              <a:rPr lang="en-US" sz="1400" b="1" dirty="0">
                <a:ea typeface="Calibri" pitchFamily="34" charset="0"/>
                <a:cs typeface="Times New Roman" pitchFamily="18" charset="0"/>
              </a:rPr>
              <a:t>Capital Punishment</a:t>
            </a:r>
            <a:r>
              <a:rPr lang="en-US" sz="1400" dirty="0">
                <a:ea typeface="Calibri" pitchFamily="34" charset="0"/>
                <a:cs typeface="Times New Roman" pitchFamily="18" charset="0"/>
              </a:rPr>
              <a:t>: David Freed says,</a:t>
            </a:r>
            <a:r>
              <a:rPr lang="en-US" sz="1400" b="1" dirty="0">
                <a:latin typeface="Cambria" pitchFamily="18" charset="0"/>
                <a:ea typeface="Calibri" pitchFamily="34" charset="0"/>
                <a:cs typeface="Times New Roman" pitchFamily="18" charset="0"/>
              </a:rPr>
              <a:t> “</a:t>
            </a:r>
            <a:r>
              <a:rPr lang="en-US" sz="1400" dirty="0">
                <a:ea typeface="Calibri" pitchFamily="34" charset="0"/>
                <a:cs typeface="Times New Roman" pitchFamily="18" charset="0"/>
              </a:rPr>
              <a:t>As a District Attorney and career prosecutor, I believe the </a:t>
            </a:r>
          </a:p>
          <a:p>
            <a:pPr indent="28575" algn="l">
              <a:defRPr/>
            </a:pPr>
            <a:r>
              <a:rPr lang="en-US" sz="1400" dirty="0">
                <a:ea typeface="Calibri" pitchFamily="34" charset="0"/>
                <a:cs typeface="Times New Roman" pitchFamily="18" charset="0"/>
              </a:rPr>
              <a:t>death penalty is appropriate”.</a:t>
            </a:r>
            <a:endParaRPr lang="en-US" sz="1400" dirty="0"/>
          </a:p>
          <a:p>
            <a:pPr indent="228600" algn="l">
              <a:defRPr/>
            </a:pPr>
            <a:r>
              <a:rPr lang="en-US" sz="1400" b="1" dirty="0">
                <a:ea typeface="Calibri" pitchFamily="34" charset="0"/>
                <a:cs typeface="Times New Roman" pitchFamily="18" charset="0"/>
              </a:rPr>
              <a:t>Civil Rights (U.S., foreign countries):</a:t>
            </a:r>
            <a:r>
              <a:rPr lang="en-US" sz="1400" dirty="0">
                <a:ea typeface="Calibri" pitchFamily="34" charset="0"/>
                <a:cs typeface="Times New Roman" pitchFamily="18" charset="0"/>
              </a:rPr>
              <a:t> No information provided on this topic.</a:t>
            </a:r>
            <a:endParaRPr lang="en-US" sz="1400" dirty="0"/>
          </a:p>
          <a:p>
            <a:pPr indent="28575" algn="l">
              <a:defRPr/>
            </a:pPr>
            <a:r>
              <a:rPr lang="en-US" sz="1400" b="1" dirty="0">
                <a:ea typeface="Calibri" pitchFamily="34" charset="0"/>
                <a:cs typeface="Times New Roman" pitchFamily="18" charset="0"/>
              </a:rPr>
              <a:t>Crime &amp; Drugs:</a:t>
            </a:r>
            <a:r>
              <a:rPr lang="en-US" sz="1400" dirty="0">
                <a:ea typeface="Calibri" pitchFamily="34" charset="0"/>
                <a:cs typeface="Times New Roman" pitchFamily="18" charset="0"/>
              </a:rPr>
              <a:t> David Freed has handled thousands of cases during his legal career and has tried in </a:t>
            </a:r>
          </a:p>
          <a:p>
            <a:pPr indent="28575" algn="l">
              <a:defRPr/>
            </a:pPr>
            <a:r>
              <a:rPr lang="en-US" sz="1400" dirty="0">
                <a:ea typeface="Calibri" pitchFamily="34" charset="0"/>
                <a:cs typeface="Times New Roman" pitchFamily="18" charset="0"/>
              </a:rPr>
              <a:t>excess of 100 jury trials in both the civil and criminal arenas. His office currently oversees a county-wide </a:t>
            </a:r>
          </a:p>
          <a:p>
            <a:pPr indent="28575" algn="l">
              <a:defRPr/>
            </a:pPr>
            <a:r>
              <a:rPr lang="en-US" sz="1400" dirty="0">
                <a:ea typeface="Calibri" pitchFamily="34" charset="0"/>
                <a:cs typeface="Times New Roman" pitchFamily="18" charset="0"/>
              </a:rPr>
              <a:t>drug task force. He believes in enforcing the fight against the war on drugs and crime.</a:t>
            </a:r>
            <a:endParaRPr lang="en-US" sz="1400" dirty="0"/>
          </a:p>
          <a:p>
            <a:pPr indent="28575" algn="l">
              <a:defRPr/>
            </a:pPr>
            <a:r>
              <a:rPr lang="en-US" sz="1400" b="1" dirty="0">
                <a:ea typeface="Calibri" pitchFamily="34" charset="0"/>
                <a:cs typeface="Times New Roman" pitchFamily="18" charset="0"/>
              </a:rPr>
              <a:t>Economy:</a:t>
            </a:r>
            <a:r>
              <a:rPr lang="en-US" sz="1400" dirty="0">
                <a:ea typeface="Calibri" pitchFamily="34" charset="0"/>
                <a:cs typeface="Times New Roman" pitchFamily="18" charset="0"/>
              </a:rPr>
              <a:t> David Freed believes the state should restore funding for the Homeowners Emergency </a:t>
            </a:r>
          </a:p>
          <a:p>
            <a:pPr indent="28575" algn="l">
              <a:defRPr/>
            </a:pPr>
            <a:r>
              <a:rPr lang="en-US" sz="1400" dirty="0">
                <a:ea typeface="Calibri" pitchFamily="34" charset="0"/>
                <a:cs typeface="Times New Roman" pitchFamily="18" charset="0"/>
              </a:rPr>
              <a:t>Mortgage Assistance Program (HEMAP) and increase funding for Educational</a:t>
            </a:r>
            <a:endParaRPr lang="en-US" sz="1400" dirty="0"/>
          </a:p>
          <a:p>
            <a:pPr indent="228600" algn="l">
              <a:defRPr/>
            </a:pPr>
            <a:r>
              <a:rPr lang="en-US" sz="1400" dirty="0">
                <a:ea typeface="Calibri" pitchFamily="34" charset="0"/>
                <a:cs typeface="Times New Roman" pitchFamily="18" charset="0"/>
              </a:rPr>
              <a:t>Improvement Tax Credits (EITC).</a:t>
            </a:r>
            <a:endParaRPr lang="en-US" sz="1400" dirty="0"/>
          </a:p>
          <a:p>
            <a:pPr indent="28575" algn="l">
              <a:defRPr/>
            </a:pPr>
            <a:r>
              <a:rPr lang="en-US" sz="1400" b="1" dirty="0">
                <a:ea typeface="Calibri" pitchFamily="34" charset="0"/>
                <a:cs typeface="Times New Roman" pitchFamily="18" charset="0"/>
              </a:rPr>
              <a:t>Education (vouchers, testing):</a:t>
            </a:r>
            <a:r>
              <a:rPr lang="en-US" sz="1400" dirty="0">
                <a:ea typeface="Calibri" pitchFamily="34" charset="0"/>
                <a:cs typeface="Times New Roman" pitchFamily="18" charset="0"/>
              </a:rPr>
              <a:t> David Freed supports the legislation that would provide direct grants </a:t>
            </a:r>
          </a:p>
          <a:p>
            <a:pPr indent="28575" algn="l">
              <a:defRPr/>
            </a:pPr>
            <a:r>
              <a:rPr lang="en-US" sz="1400" dirty="0">
                <a:ea typeface="Calibri" pitchFamily="34" charset="0"/>
                <a:cs typeface="Times New Roman" pitchFamily="18" charset="0"/>
              </a:rPr>
              <a:t>to parents to choose a school best suited for their children, including non-public schools.</a:t>
            </a:r>
            <a:endParaRPr lang="en-US" sz="1400" dirty="0"/>
          </a:p>
          <a:p>
            <a:pPr indent="228600" algn="l">
              <a:defRPr/>
            </a:pPr>
            <a:r>
              <a:rPr lang="en-US" sz="1400" b="1" dirty="0">
                <a:ea typeface="Calibri" pitchFamily="34" charset="0"/>
                <a:cs typeface="Times New Roman" pitchFamily="18" charset="0"/>
              </a:rPr>
              <a:t>Gun Control</a:t>
            </a:r>
            <a:r>
              <a:rPr lang="en-US" sz="1400" dirty="0">
                <a:ea typeface="Calibri" pitchFamily="34" charset="0"/>
                <a:cs typeface="Times New Roman" pitchFamily="18" charset="0"/>
              </a:rPr>
              <a:t>: No information provided on this topic.</a:t>
            </a:r>
            <a:endParaRPr lang="en-US" sz="1400" dirty="0"/>
          </a:p>
          <a:p>
            <a:pPr indent="28575" algn="l">
              <a:defRPr/>
            </a:pPr>
            <a:r>
              <a:rPr lang="en-US" sz="1400" b="1" dirty="0">
                <a:ea typeface="Calibri" pitchFamily="34" charset="0"/>
                <a:cs typeface="Times New Roman" pitchFamily="18" charset="0"/>
              </a:rPr>
              <a:t>Health Care:</a:t>
            </a:r>
            <a:r>
              <a:rPr lang="en-US" sz="1400" dirty="0">
                <a:ea typeface="Calibri" pitchFamily="34" charset="0"/>
                <a:cs typeface="Times New Roman" pitchFamily="18" charset="0"/>
              </a:rPr>
              <a:t> David Freed says, "</a:t>
            </a:r>
            <a:r>
              <a:rPr lang="en-US" sz="1400" dirty="0" err="1">
                <a:ea typeface="Calibri" pitchFamily="34" charset="0"/>
                <a:cs typeface="Times New Roman" pitchFamily="18" charset="0"/>
              </a:rPr>
              <a:t>Obamacare</a:t>
            </a:r>
            <a:r>
              <a:rPr lang="en-US" sz="1400" dirty="0">
                <a:ea typeface="Calibri" pitchFamily="34" charset="0"/>
                <a:cs typeface="Times New Roman" pitchFamily="18" charset="0"/>
              </a:rPr>
              <a:t> is an unconstitutional power grab by the federal </a:t>
            </a:r>
          </a:p>
          <a:p>
            <a:pPr indent="28575" algn="l">
              <a:defRPr/>
            </a:pPr>
            <a:r>
              <a:rPr lang="en-US" sz="1400" dirty="0">
                <a:ea typeface="Calibri" pitchFamily="34" charset="0"/>
                <a:cs typeface="Times New Roman" pitchFamily="18" charset="0"/>
              </a:rPr>
              <a:t>government and as attorney general, the citizens of Pennsylvania can be assured that I will protect them </a:t>
            </a:r>
          </a:p>
          <a:p>
            <a:pPr indent="28575" algn="l">
              <a:defRPr/>
            </a:pPr>
            <a:r>
              <a:rPr lang="en-US" sz="1400" dirty="0">
                <a:ea typeface="Calibri" pitchFamily="34" charset="0"/>
                <a:cs typeface="Times New Roman" pitchFamily="18" charset="0"/>
              </a:rPr>
              <a:t>from such overreaching actions".</a:t>
            </a:r>
            <a:endParaRPr lang="en-US" sz="1400" dirty="0"/>
          </a:p>
          <a:p>
            <a:pPr indent="28575" algn="l">
              <a:defRPr/>
            </a:pPr>
            <a:r>
              <a:rPr lang="en-US" sz="1400" b="1" dirty="0">
                <a:ea typeface="Calibri" pitchFamily="34" charset="0"/>
                <a:cs typeface="Times New Roman" pitchFamily="18" charset="0"/>
              </a:rPr>
              <a:t>Immigration:</a:t>
            </a:r>
            <a:r>
              <a:rPr lang="en-US" sz="1400" dirty="0">
                <a:ea typeface="Calibri" pitchFamily="34" charset="0"/>
                <a:cs typeface="Times New Roman" pitchFamily="18" charset="0"/>
              </a:rPr>
              <a:t> David Freed supports the legislation that would add sate restrictions to existing federal </a:t>
            </a:r>
          </a:p>
          <a:p>
            <a:pPr indent="28575" algn="l">
              <a:defRPr/>
            </a:pPr>
            <a:r>
              <a:rPr lang="en-US" sz="1400" dirty="0">
                <a:ea typeface="Calibri" pitchFamily="34" charset="0"/>
                <a:cs typeface="Times New Roman" pitchFamily="18" charset="0"/>
              </a:rPr>
              <a:t>restrictions concerning the hiring of illegal immigrants.  </a:t>
            </a:r>
            <a:endParaRPr lang="en-US" sz="1400" dirty="0"/>
          </a:p>
          <a:p>
            <a:pPr indent="28575" algn="l">
              <a:defRPr/>
            </a:pPr>
            <a:r>
              <a:rPr lang="en-US" sz="1400" b="1" dirty="0">
                <a:ea typeface="Calibri" pitchFamily="34" charset="0"/>
                <a:cs typeface="Times New Roman" pitchFamily="18" charset="0"/>
              </a:rPr>
              <a:t>Pro Life/Pro Choice</a:t>
            </a:r>
            <a:r>
              <a:rPr lang="en-US" sz="1400" dirty="0">
                <a:ea typeface="Calibri" pitchFamily="34" charset="0"/>
                <a:cs typeface="Times New Roman" pitchFamily="18" charset="0"/>
              </a:rPr>
              <a:t>: David Freed says “I oppose legalized abortion, except when the life of the Mother</a:t>
            </a:r>
          </a:p>
          <a:p>
            <a:pPr indent="28575" algn="l">
              <a:defRPr/>
            </a:pPr>
            <a:r>
              <a:rPr lang="en-US" sz="1400" dirty="0">
                <a:ea typeface="Calibri" pitchFamily="34" charset="0"/>
                <a:cs typeface="Times New Roman" pitchFamily="18" charset="0"/>
              </a:rPr>
              <a:t> is in danger or the pregnancy is a result of rape or incest”.</a:t>
            </a:r>
            <a:endParaRPr lang="en-US" sz="1400" dirty="0"/>
          </a:p>
          <a:p>
            <a:pPr indent="28575" algn="l">
              <a:defRPr/>
            </a:pPr>
            <a:r>
              <a:rPr lang="en-US" sz="1400" b="1" dirty="0">
                <a:ea typeface="Calibri" pitchFamily="34" charset="0"/>
                <a:cs typeface="Times New Roman" pitchFamily="18" charset="0"/>
              </a:rPr>
              <a:t>Same Sex/GLBT:</a:t>
            </a:r>
            <a:r>
              <a:rPr lang="en-US" sz="1400" dirty="0">
                <a:ea typeface="Calibri" pitchFamily="34" charset="0"/>
                <a:cs typeface="Times New Roman" pitchFamily="18" charset="0"/>
              </a:rPr>
              <a:t> David Freed supports a change in the Pennsylvania constitution to allow gay marriage.</a:t>
            </a:r>
            <a:endParaRPr lang="en-US" sz="1400" dirty="0"/>
          </a:p>
          <a:p>
            <a:pPr indent="228600" algn="l">
              <a:defRPr/>
            </a:pPr>
            <a:r>
              <a:rPr lang="en-US" sz="1400" b="1" dirty="0">
                <a:ea typeface="Calibri" pitchFamily="34" charset="0"/>
                <a:cs typeface="Times New Roman" pitchFamily="18" charset="0"/>
              </a:rPr>
              <a:t>Social Security</a:t>
            </a:r>
            <a:r>
              <a:rPr lang="en-US" sz="1400" dirty="0">
                <a:ea typeface="Calibri" pitchFamily="34" charset="0"/>
                <a:cs typeface="Times New Roman" pitchFamily="18" charset="0"/>
              </a:rPr>
              <a:t>: No information provided on this topic.</a:t>
            </a:r>
            <a:endParaRPr lang="en-US" sz="1400" dirty="0"/>
          </a:p>
          <a:p>
            <a:pPr indent="228600" algn="l">
              <a:defRPr/>
            </a:pPr>
            <a:r>
              <a:rPr lang="en-US" sz="1400" b="1" dirty="0">
                <a:ea typeface="Calibri" pitchFamily="34" charset="0"/>
                <a:cs typeface="Times New Roman" pitchFamily="18" charset="0"/>
              </a:rPr>
              <a:t>Taxes (on the Wealthy</a:t>
            </a:r>
            <a:r>
              <a:rPr lang="en-US" sz="1400" dirty="0">
                <a:ea typeface="Calibri" pitchFamily="34" charset="0"/>
                <a:cs typeface="Times New Roman" pitchFamily="18" charset="0"/>
              </a:rPr>
              <a:t>): No information provided on this topic.</a:t>
            </a:r>
            <a:endParaRPr lang="en-US" sz="1400" dirty="0"/>
          </a:p>
          <a:p>
            <a:pPr indent="228600" algn="l">
              <a:defRPr/>
            </a:pPr>
            <a:r>
              <a:rPr lang="en-US" sz="1400" b="1" dirty="0">
                <a:ea typeface="Calibri" pitchFamily="34" charset="0"/>
                <a:cs typeface="Times New Roman" pitchFamily="18" charset="0"/>
              </a:rPr>
              <a:t>War &amp; Peace (troops):</a:t>
            </a:r>
            <a:r>
              <a:rPr lang="en-US" sz="1400" dirty="0">
                <a:ea typeface="Calibri" pitchFamily="34" charset="0"/>
                <a:cs typeface="Times New Roman" pitchFamily="18" charset="0"/>
              </a:rPr>
              <a:t> No information provided on this topic.</a:t>
            </a:r>
            <a:endParaRPr lang="en-US" sz="1400" dirty="0"/>
          </a:p>
        </p:txBody>
      </p:sp>
      <p:sp>
        <p:nvSpPr>
          <p:cNvPr id="29702" name="Rectangle 6"/>
          <p:cNvSpPr>
            <a:spLocks noChangeArrowheads="1"/>
          </p:cNvSpPr>
          <p:nvPr/>
        </p:nvSpPr>
        <p:spPr bwMode="auto">
          <a:xfrm>
            <a:off x="638175" y="6172200"/>
            <a:ext cx="2751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800">
                <a:hlinkClick r:id="rId3"/>
              </a:rPr>
              <a:t>http://davidfreedforag.com</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679"/>
                                        </p:tgtEl>
                                        <p:attrNameLst>
                                          <p:attrName>style.visibility</p:attrName>
                                        </p:attrNameLst>
                                      </p:cBhvr>
                                      <p:to>
                                        <p:strVal val="visible"/>
                                      </p:to>
                                    </p:set>
                                    <p:animEffect transition="in" filter="wipe(down)">
                                      <p:cBhvr>
                                        <p:cTn id="7" dur="5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9"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subTitle" idx="4294967295"/>
          </p:nvPr>
        </p:nvSpPr>
        <p:spPr>
          <a:xfrm>
            <a:off x="7239000" y="5867400"/>
            <a:ext cx="1905000" cy="990600"/>
          </a:xfrm>
        </p:spPr>
        <p:txBody>
          <a:bodyPr/>
          <a:lstStyle/>
          <a:p>
            <a:pPr marL="0" indent="0" algn="ctr" eaLnBrk="1" fontAlgn="auto" hangingPunct="1">
              <a:spcAft>
                <a:spcPts val="0"/>
              </a:spcAft>
              <a:buFontTx/>
              <a:buNone/>
              <a:defRPr/>
            </a:pPr>
            <a:r>
              <a:rPr lang="en-US" dirty="0" err="1" smtClean="0"/>
              <a:t>ja</a:t>
            </a:r>
            <a:r>
              <a:rPr lang="en-US" dirty="0" smtClean="0"/>
              <a:t> &amp; </a:t>
            </a:r>
            <a:r>
              <a:rPr lang="en-US" dirty="0" err="1" smtClean="0"/>
              <a:t>tb</a:t>
            </a:r>
            <a:endParaRPr lang="en-US" dirty="0" smtClean="0"/>
          </a:p>
        </p:txBody>
      </p:sp>
      <p:sp>
        <p:nvSpPr>
          <p:cNvPr id="30723" name="AutoShape 4">
            <a:hlinkClick r:id="rId2" action="ppaction://hlinksldjump" highlightClick="1"/>
          </p:cNvPr>
          <p:cNvSpPr>
            <a:spLocks noChangeArrowheads="1"/>
          </p:cNvSpPr>
          <p:nvPr/>
        </p:nvSpPr>
        <p:spPr bwMode="auto">
          <a:xfrm>
            <a:off x="44196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28679" name="Text Box 7"/>
          <p:cNvSpPr txBox="1">
            <a:spLocks noChangeArrowheads="1"/>
          </p:cNvSpPr>
          <p:nvPr/>
        </p:nvSpPr>
        <p:spPr bwMode="auto">
          <a:xfrm>
            <a:off x="1066800" y="3048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Kathleen Kane (D) - PA Attorney General</a:t>
            </a:r>
          </a:p>
        </p:txBody>
      </p:sp>
      <p:sp>
        <p:nvSpPr>
          <p:cNvPr id="30725" name="Rectangle 5"/>
          <p:cNvSpPr>
            <a:spLocks noChangeArrowheads="1"/>
          </p:cNvSpPr>
          <p:nvPr/>
        </p:nvSpPr>
        <p:spPr bwMode="auto">
          <a:xfrm>
            <a:off x="0" y="6172200"/>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hlinkClick r:id="rId3"/>
              </a:rPr>
              <a:t>http://www.kathleengkane.com/the-issues</a:t>
            </a:r>
            <a:r>
              <a:rPr lang="en-US" sz="1800"/>
              <a:t>/</a:t>
            </a:r>
          </a:p>
        </p:txBody>
      </p:sp>
      <p:sp>
        <p:nvSpPr>
          <p:cNvPr id="61441" name="Rectangle 1"/>
          <p:cNvSpPr>
            <a:spLocks noChangeArrowheads="1"/>
          </p:cNvSpPr>
          <p:nvPr/>
        </p:nvSpPr>
        <p:spPr bwMode="auto">
          <a:xfrm>
            <a:off x="304800" y="1524000"/>
            <a:ext cx="8636000" cy="4032250"/>
          </a:xfrm>
          <a:prstGeom prst="rect">
            <a:avLst/>
          </a:prstGeom>
          <a:noFill/>
          <a:ln w="9525">
            <a:noFill/>
            <a:miter lim="800000"/>
            <a:headEnd/>
            <a:tailEnd/>
          </a:ln>
          <a:effectLst/>
        </p:spPr>
        <p:txBody>
          <a:bodyPr wrap="none" anchor="ctr">
            <a:spAutoFit/>
          </a:bodyPr>
          <a:lstStyle/>
          <a:p>
            <a:pPr indent="228600" algn="l">
              <a:defRPr/>
            </a:pPr>
            <a:r>
              <a:rPr lang="en-US" sz="1600" b="1" dirty="0">
                <a:ea typeface="Calibri" pitchFamily="34" charset="0"/>
                <a:cs typeface="Times New Roman" pitchFamily="18" charset="0"/>
              </a:rPr>
              <a:t>Capital Punishment</a:t>
            </a:r>
            <a:r>
              <a:rPr lang="en-US" sz="1600" dirty="0">
                <a:ea typeface="Calibri" pitchFamily="34" charset="0"/>
                <a:cs typeface="Times New Roman" pitchFamily="18" charset="0"/>
              </a:rPr>
              <a:t>: NO OFFICIAL STATEMENT </a:t>
            </a:r>
            <a:endParaRPr lang="en-US" sz="1600" dirty="0"/>
          </a:p>
          <a:p>
            <a:pPr algn="l">
              <a:defRPr/>
            </a:pPr>
            <a:r>
              <a:rPr lang="en-US" sz="1600" b="1" dirty="0">
                <a:ea typeface="Calibri" pitchFamily="34" charset="0"/>
                <a:cs typeface="Times New Roman" pitchFamily="18" charset="0"/>
              </a:rPr>
              <a:t>Civil Rights (U.S., foreign countries):</a:t>
            </a:r>
            <a:r>
              <a:rPr lang="en-US" sz="1600" dirty="0">
                <a:ea typeface="Calibri" pitchFamily="34" charset="0"/>
                <a:cs typeface="Times New Roman" pitchFamily="18" charset="0"/>
              </a:rPr>
              <a:t> will develop and expand the Civil Rights </a:t>
            </a:r>
          </a:p>
          <a:p>
            <a:pPr algn="l">
              <a:defRPr/>
            </a:pPr>
            <a:r>
              <a:rPr lang="en-US" sz="1600" dirty="0">
                <a:ea typeface="Calibri" pitchFamily="34" charset="0"/>
                <a:cs typeface="Times New Roman" pitchFamily="18" charset="0"/>
              </a:rPr>
              <a:t>enforcement section of the Attorney General’s office.</a:t>
            </a:r>
            <a:endParaRPr lang="en-US" sz="1600" dirty="0"/>
          </a:p>
          <a:p>
            <a:pPr algn="l">
              <a:defRPr/>
            </a:pPr>
            <a:r>
              <a:rPr lang="en-US" sz="1600" b="1" dirty="0">
                <a:ea typeface="Calibri" pitchFamily="34" charset="0"/>
                <a:cs typeface="Times New Roman" pitchFamily="18" charset="0"/>
              </a:rPr>
              <a:t>Crime &amp; Drugs</a:t>
            </a:r>
            <a:r>
              <a:rPr lang="en-US" sz="1600" dirty="0">
                <a:ea typeface="Calibri" pitchFamily="34" charset="0"/>
                <a:cs typeface="Times New Roman" pitchFamily="18" charset="0"/>
              </a:rPr>
              <a:t>: During career has prosecuted thousands of criminals for everything </a:t>
            </a:r>
          </a:p>
          <a:p>
            <a:pPr algn="l">
              <a:defRPr/>
            </a:pPr>
            <a:r>
              <a:rPr lang="en-US" sz="1600" dirty="0">
                <a:ea typeface="Calibri" pitchFamily="34" charset="0"/>
                <a:cs typeface="Times New Roman" pitchFamily="18" charset="0"/>
              </a:rPr>
              <a:t>from drugs to robbery.</a:t>
            </a:r>
            <a:endParaRPr lang="en-US" sz="1600" dirty="0"/>
          </a:p>
          <a:p>
            <a:pPr algn="l">
              <a:defRPr/>
            </a:pPr>
            <a:r>
              <a:rPr lang="en-US" sz="1600" b="1" dirty="0">
                <a:ea typeface="Calibri" pitchFamily="34" charset="0"/>
                <a:cs typeface="Times New Roman" pitchFamily="18" charset="0"/>
              </a:rPr>
              <a:t>Economy: </a:t>
            </a:r>
            <a:r>
              <a:rPr lang="en-US" sz="1600" dirty="0">
                <a:ea typeface="Calibri" pitchFamily="34" charset="0"/>
                <a:cs typeface="Times New Roman" pitchFamily="18" charset="0"/>
              </a:rPr>
              <a:t>Recognizes potential economic growth in Pennsylvania from clean energy sources.</a:t>
            </a:r>
            <a:endParaRPr lang="en-US" sz="1600" dirty="0"/>
          </a:p>
          <a:p>
            <a:pPr indent="228600" algn="l">
              <a:defRPr/>
            </a:pPr>
            <a:r>
              <a:rPr lang="en-US" sz="1600" b="1" dirty="0">
                <a:ea typeface="Calibri" pitchFamily="34" charset="0"/>
                <a:cs typeface="Times New Roman" pitchFamily="18" charset="0"/>
              </a:rPr>
              <a:t>Education (vouchers, testing):</a:t>
            </a:r>
            <a:r>
              <a:rPr lang="en-US" sz="1600" dirty="0">
                <a:ea typeface="Calibri" pitchFamily="34" charset="0"/>
                <a:cs typeface="Times New Roman" pitchFamily="18" charset="0"/>
              </a:rPr>
              <a:t> NO OFFICIAL STATEMENT</a:t>
            </a:r>
            <a:endParaRPr lang="en-US" sz="1600" dirty="0"/>
          </a:p>
          <a:p>
            <a:pPr algn="l">
              <a:defRPr/>
            </a:pPr>
            <a:r>
              <a:rPr lang="en-US" sz="1600" b="1" dirty="0">
                <a:ea typeface="Calibri" pitchFamily="34" charset="0"/>
                <a:cs typeface="Times New Roman" pitchFamily="18" charset="0"/>
              </a:rPr>
              <a:t>Gun Control</a:t>
            </a:r>
            <a:r>
              <a:rPr lang="en-US" sz="1600" dirty="0">
                <a:ea typeface="Calibri" pitchFamily="34" charset="0"/>
                <a:cs typeface="Times New Roman" pitchFamily="18" charset="0"/>
              </a:rPr>
              <a:t>: She is a “Staunch” (enthusiastically showing loyalty) gun control  advocate. (supporter)</a:t>
            </a:r>
            <a:endParaRPr lang="en-US" sz="1600" dirty="0"/>
          </a:p>
          <a:p>
            <a:pPr indent="228600" algn="l">
              <a:defRPr/>
            </a:pPr>
            <a:r>
              <a:rPr lang="en-US" sz="1600" b="1" dirty="0">
                <a:ea typeface="Calibri" pitchFamily="34" charset="0"/>
                <a:cs typeface="Times New Roman" pitchFamily="18" charset="0"/>
              </a:rPr>
              <a:t>Health Care: </a:t>
            </a:r>
            <a:r>
              <a:rPr lang="en-US" sz="1600" dirty="0">
                <a:ea typeface="Calibri" pitchFamily="34" charset="0"/>
                <a:cs typeface="Times New Roman" pitchFamily="18" charset="0"/>
              </a:rPr>
              <a:t>NOT PART OF JOB</a:t>
            </a:r>
            <a:endParaRPr lang="en-US" sz="1600" dirty="0"/>
          </a:p>
          <a:p>
            <a:pPr indent="228600" algn="l">
              <a:defRPr/>
            </a:pPr>
            <a:r>
              <a:rPr lang="en-US" sz="1600" b="1" dirty="0">
                <a:ea typeface="Calibri" pitchFamily="34" charset="0"/>
                <a:cs typeface="Times New Roman" pitchFamily="18" charset="0"/>
              </a:rPr>
              <a:t>Immigration: </a:t>
            </a:r>
            <a:r>
              <a:rPr lang="en-US" sz="1600" dirty="0">
                <a:ea typeface="Calibri" pitchFamily="34" charset="0"/>
                <a:cs typeface="Times New Roman" pitchFamily="18" charset="0"/>
              </a:rPr>
              <a:t>NO OFFICIAL STATEMENT</a:t>
            </a:r>
            <a:endParaRPr lang="en-US" sz="1600" dirty="0"/>
          </a:p>
          <a:p>
            <a:pPr algn="l">
              <a:defRPr/>
            </a:pPr>
            <a:r>
              <a:rPr lang="en-US" sz="1600" b="1" dirty="0">
                <a:ea typeface="Calibri" pitchFamily="34" charset="0"/>
                <a:cs typeface="Times New Roman" pitchFamily="18" charset="0"/>
              </a:rPr>
              <a:t>Pro Life/Pro Choice</a:t>
            </a:r>
            <a:r>
              <a:rPr lang="en-US" sz="1600" dirty="0">
                <a:ea typeface="Calibri" pitchFamily="34" charset="0"/>
                <a:cs typeface="Times New Roman" pitchFamily="18" charset="0"/>
              </a:rPr>
              <a:t>: She says she will “protect women’s reproductive rights” Which means </a:t>
            </a:r>
          </a:p>
          <a:p>
            <a:pPr algn="l">
              <a:defRPr/>
            </a:pPr>
            <a:r>
              <a:rPr lang="en-US" sz="1600" dirty="0">
                <a:ea typeface="Calibri" pitchFamily="34" charset="0"/>
                <a:cs typeface="Times New Roman" pitchFamily="18" charset="0"/>
              </a:rPr>
              <a:t>she is for abortion rights. </a:t>
            </a:r>
            <a:endParaRPr lang="en-US" sz="1600" dirty="0"/>
          </a:p>
          <a:p>
            <a:pPr indent="228600" algn="l">
              <a:defRPr/>
            </a:pPr>
            <a:r>
              <a:rPr lang="en-US" sz="1600" b="1" dirty="0">
                <a:ea typeface="Calibri" pitchFamily="34" charset="0"/>
                <a:cs typeface="Times New Roman" pitchFamily="18" charset="0"/>
              </a:rPr>
              <a:t>Same Sex/GLBT</a:t>
            </a:r>
            <a:r>
              <a:rPr lang="en-US" sz="1600" dirty="0">
                <a:ea typeface="Calibri" pitchFamily="34" charset="0"/>
                <a:cs typeface="Times New Roman" pitchFamily="18" charset="0"/>
              </a:rPr>
              <a:t>: Will expand civil rights protection for LGBT citizens.</a:t>
            </a:r>
            <a:endParaRPr lang="en-US" sz="1600" dirty="0"/>
          </a:p>
          <a:p>
            <a:pPr indent="228600" algn="l">
              <a:defRPr/>
            </a:pPr>
            <a:r>
              <a:rPr lang="en-US" sz="1600" b="1" dirty="0">
                <a:ea typeface="Calibri" pitchFamily="34" charset="0"/>
                <a:cs typeface="Times New Roman" pitchFamily="18" charset="0"/>
              </a:rPr>
              <a:t>Social Security</a:t>
            </a:r>
            <a:r>
              <a:rPr lang="en-US" sz="1600" dirty="0">
                <a:ea typeface="Calibri" pitchFamily="34" charset="0"/>
                <a:cs typeface="Times New Roman" pitchFamily="18" charset="0"/>
              </a:rPr>
              <a:t>: NOT PART OF JOB</a:t>
            </a:r>
            <a:endParaRPr lang="en-US" sz="1600" dirty="0"/>
          </a:p>
          <a:p>
            <a:pPr indent="228600" algn="l">
              <a:defRPr/>
            </a:pPr>
            <a:r>
              <a:rPr lang="en-US" sz="1600" b="1" dirty="0">
                <a:ea typeface="Calibri" pitchFamily="34" charset="0"/>
                <a:cs typeface="Times New Roman" pitchFamily="18" charset="0"/>
              </a:rPr>
              <a:t>Taxes (on the Wealthy): </a:t>
            </a:r>
            <a:r>
              <a:rPr lang="en-US" sz="1600" dirty="0">
                <a:ea typeface="Calibri" pitchFamily="34" charset="0"/>
                <a:cs typeface="Times New Roman" pitchFamily="18" charset="0"/>
              </a:rPr>
              <a:t>NO OFFICIAL STATEMENT</a:t>
            </a:r>
            <a:endParaRPr lang="en-US" sz="1600" dirty="0"/>
          </a:p>
          <a:p>
            <a:pPr indent="228600" algn="l">
              <a:defRPr/>
            </a:pPr>
            <a:r>
              <a:rPr lang="en-US" sz="1600" b="1" dirty="0">
                <a:ea typeface="Calibri" pitchFamily="34" charset="0"/>
                <a:cs typeface="Times New Roman" pitchFamily="18" charset="0"/>
              </a:rPr>
              <a:t>War &amp; Peace (troops):</a:t>
            </a:r>
            <a:r>
              <a:rPr lang="en-US" sz="1600" dirty="0">
                <a:ea typeface="Calibri" pitchFamily="34" charset="0"/>
                <a:cs typeface="Times New Roman" pitchFamily="18" charset="0"/>
              </a:rPr>
              <a:t> NOT PART OF JOB</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679"/>
                                        </p:tgtEl>
                                        <p:attrNameLst>
                                          <p:attrName>style.visibility</p:attrName>
                                        </p:attrNameLst>
                                      </p:cBhvr>
                                      <p:to>
                                        <p:strVal val="visible"/>
                                      </p:to>
                                    </p:set>
                                    <p:animEffect transition="in" filter="wipe(down)">
                                      <p:cBhvr>
                                        <p:cTn id="7" dur="5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9"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4294967295"/>
          </p:nvPr>
        </p:nvSpPr>
        <p:spPr>
          <a:xfrm>
            <a:off x="6553200" y="6096000"/>
            <a:ext cx="2590800" cy="762000"/>
          </a:xfrm>
        </p:spPr>
        <p:txBody>
          <a:bodyPr/>
          <a:lstStyle/>
          <a:p>
            <a:pPr marL="0" indent="0" algn="ctr" eaLnBrk="1" fontAlgn="auto" hangingPunct="1">
              <a:spcAft>
                <a:spcPts val="0"/>
              </a:spcAft>
              <a:buFontTx/>
              <a:buNone/>
              <a:defRPr/>
            </a:pPr>
            <a:r>
              <a:rPr lang="en-US" dirty="0" smtClean="0"/>
              <a:t>rc, md &amp; bh</a:t>
            </a:r>
          </a:p>
        </p:txBody>
      </p:sp>
      <p:sp>
        <p:nvSpPr>
          <p:cNvPr id="5123" name="AutoShape 4">
            <a:hlinkClick r:id="rId2" action="ppaction://hlinksldjump" highlightClick="1"/>
          </p:cNvPr>
          <p:cNvSpPr>
            <a:spLocks noChangeArrowheads="1"/>
          </p:cNvSpPr>
          <p:nvPr/>
        </p:nvSpPr>
        <p:spPr bwMode="auto">
          <a:xfrm>
            <a:off x="42672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3078" name="Text Box 6"/>
          <p:cNvSpPr txBox="1">
            <a:spLocks noChangeArrowheads="1"/>
          </p:cNvSpPr>
          <p:nvPr/>
        </p:nvSpPr>
        <p:spPr bwMode="auto">
          <a:xfrm>
            <a:off x="1219200" y="228600"/>
            <a:ext cx="70866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Barack Obama (D) – President</a:t>
            </a:r>
          </a:p>
        </p:txBody>
      </p:sp>
      <p:pic>
        <p:nvPicPr>
          <p:cNvPr id="5125"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14400"/>
            <a:ext cx="8839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2"/>
          <p:cNvSpPr>
            <a:spLocks noChangeArrowheads="1"/>
          </p:cNvSpPr>
          <p:nvPr/>
        </p:nvSpPr>
        <p:spPr bwMode="auto">
          <a:xfrm>
            <a:off x="152400" y="5946775"/>
            <a:ext cx="3733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hlinkClick r:id="rId4"/>
              </a:rPr>
              <a:t>http://www.barackobama.com/record/economy</a:t>
            </a:r>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078"/>
                                        </p:tgtEl>
                                        <p:attrNameLst>
                                          <p:attrName>style.visibility</p:attrName>
                                        </p:attrNameLst>
                                      </p:cBhvr>
                                      <p:to>
                                        <p:strVal val="visible"/>
                                      </p:to>
                                    </p:set>
                                    <p:animEffect transition="in" filter="wipe(down)">
                                      <p:cBhvr>
                                        <p:cTn id="7" dur="5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subTitle" idx="4294967295"/>
          </p:nvPr>
        </p:nvSpPr>
        <p:spPr>
          <a:xfrm>
            <a:off x="7391400" y="5867400"/>
            <a:ext cx="1752600" cy="990600"/>
          </a:xfrm>
        </p:spPr>
        <p:txBody>
          <a:bodyPr/>
          <a:lstStyle/>
          <a:p>
            <a:pPr marL="0" indent="0" algn="ctr" eaLnBrk="1" fontAlgn="auto" hangingPunct="1">
              <a:spcAft>
                <a:spcPts val="0"/>
              </a:spcAft>
              <a:buFontTx/>
              <a:buNone/>
              <a:defRPr/>
            </a:pPr>
            <a:r>
              <a:rPr lang="en-US" dirty="0" err="1" smtClean="0"/>
              <a:t>gs</a:t>
            </a:r>
            <a:r>
              <a:rPr lang="en-US" dirty="0" smtClean="0"/>
              <a:t> &amp; </a:t>
            </a:r>
            <a:r>
              <a:rPr lang="en-US" dirty="0" err="1" smtClean="0"/>
              <a:t>ed</a:t>
            </a:r>
            <a:endParaRPr lang="en-US" dirty="0" smtClean="0"/>
          </a:p>
        </p:txBody>
      </p:sp>
      <p:sp>
        <p:nvSpPr>
          <p:cNvPr id="31747" name="AutoShape 4">
            <a:hlinkClick r:id="rId2" action="ppaction://hlinksldjump" highlightClick="1"/>
          </p:cNvPr>
          <p:cNvSpPr>
            <a:spLocks noChangeArrowheads="1"/>
          </p:cNvSpPr>
          <p:nvPr/>
        </p:nvSpPr>
        <p:spPr bwMode="auto">
          <a:xfrm>
            <a:off x="44196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28679" name="Text Box 7"/>
          <p:cNvSpPr txBox="1">
            <a:spLocks noChangeArrowheads="1"/>
          </p:cNvSpPr>
          <p:nvPr/>
        </p:nvSpPr>
        <p:spPr bwMode="auto">
          <a:xfrm>
            <a:off x="1066800" y="3048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Patrick Murphy (D) - PA Attorney General</a:t>
            </a:r>
          </a:p>
        </p:txBody>
      </p:sp>
      <p:sp>
        <p:nvSpPr>
          <p:cNvPr id="60417" name="Rectangle 1"/>
          <p:cNvSpPr>
            <a:spLocks noChangeArrowheads="1"/>
          </p:cNvSpPr>
          <p:nvPr/>
        </p:nvSpPr>
        <p:spPr bwMode="auto">
          <a:xfrm>
            <a:off x="0" y="1171575"/>
            <a:ext cx="7823200" cy="3540125"/>
          </a:xfrm>
          <a:prstGeom prst="rect">
            <a:avLst/>
          </a:prstGeom>
          <a:noFill/>
          <a:ln w="9525">
            <a:noFill/>
            <a:miter lim="800000"/>
            <a:headEnd/>
            <a:tailEnd/>
          </a:ln>
          <a:effectLst/>
        </p:spPr>
        <p:txBody>
          <a:bodyPr wrap="none" anchor="ctr">
            <a:spAutoFit/>
          </a:bodyPr>
          <a:lstStyle/>
          <a:p>
            <a:pPr indent="228600" algn="l">
              <a:defRPr/>
            </a:pPr>
            <a:r>
              <a:rPr lang="en-US" sz="1600" b="1" dirty="0">
                <a:ea typeface="Calibri" pitchFamily="34" charset="0"/>
                <a:cs typeface="Times New Roman" pitchFamily="18" charset="0"/>
              </a:rPr>
              <a:t>Capital Punishment</a:t>
            </a:r>
            <a:r>
              <a:rPr lang="en-US" sz="1600" dirty="0">
                <a:ea typeface="Calibri" pitchFamily="34" charset="0"/>
                <a:cs typeface="Times New Roman" pitchFamily="18" charset="0"/>
              </a:rPr>
              <a:t>: Patrick Murphy does not have a position on capitol punishment.</a:t>
            </a:r>
            <a:endParaRPr lang="en-US" sz="1400" dirty="0"/>
          </a:p>
          <a:p>
            <a:pPr algn="l">
              <a:defRPr/>
            </a:pPr>
            <a:r>
              <a:rPr lang="en-US" sz="1600" b="1" dirty="0">
                <a:ea typeface="Calibri" pitchFamily="34" charset="0"/>
                <a:cs typeface="Times New Roman" pitchFamily="18" charset="0"/>
              </a:rPr>
              <a:t>      Civil Rights (U.S., foreign countries</a:t>
            </a:r>
            <a:r>
              <a:rPr lang="en-US" sz="1600" dirty="0">
                <a:ea typeface="Calibri" pitchFamily="34" charset="0"/>
                <a:cs typeface="Times New Roman" pitchFamily="18" charset="0"/>
              </a:rPr>
              <a:t>): Votes to prohibit job discrimination based </a:t>
            </a:r>
          </a:p>
          <a:p>
            <a:pPr algn="l">
              <a:defRPr/>
            </a:pPr>
            <a:r>
              <a:rPr lang="en-US" sz="1600" dirty="0">
                <a:ea typeface="Calibri" pitchFamily="34" charset="0"/>
                <a:cs typeface="Times New Roman" pitchFamily="18" charset="0"/>
              </a:rPr>
              <a:t>on sex, race, or religion.</a:t>
            </a:r>
            <a:endParaRPr lang="en-US" sz="1400" dirty="0"/>
          </a:p>
          <a:p>
            <a:pPr indent="228600" algn="l">
              <a:defRPr/>
            </a:pPr>
            <a:r>
              <a:rPr lang="en-US" sz="1600" b="1" dirty="0">
                <a:ea typeface="Calibri" pitchFamily="34" charset="0"/>
                <a:cs typeface="Times New Roman" pitchFamily="18" charset="0"/>
              </a:rPr>
              <a:t>Crime &amp; Drugs</a:t>
            </a:r>
            <a:r>
              <a:rPr lang="en-US" sz="1600" dirty="0">
                <a:ea typeface="Calibri" pitchFamily="34" charset="0"/>
                <a:cs typeface="Times New Roman" pitchFamily="18" charset="0"/>
              </a:rPr>
              <a:t>: Voted “yes” to funding Mexico drug fights</a:t>
            </a:r>
            <a:endParaRPr lang="en-US" sz="1400" dirty="0"/>
          </a:p>
          <a:p>
            <a:pPr indent="228600" algn="l">
              <a:defRPr/>
            </a:pPr>
            <a:r>
              <a:rPr lang="en-US" sz="1600" b="1" dirty="0">
                <a:ea typeface="Calibri" pitchFamily="34" charset="0"/>
                <a:cs typeface="Times New Roman" pitchFamily="18" charset="0"/>
              </a:rPr>
              <a:t>Economy</a:t>
            </a:r>
            <a:r>
              <a:rPr lang="en-US" sz="1600" dirty="0">
                <a:ea typeface="Calibri" pitchFamily="34" charset="0"/>
                <a:cs typeface="Times New Roman" pitchFamily="18" charset="0"/>
              </a:rPr>
              <a:t>: Efforts to get rid of abusive credit practices. </a:t>
            </a:r>
            <a:endParaRPr lang="en-US" sz="1400" dirty="0"/>
          </a:p>
          <a:p>
            <a:pPr indent="228600" algn="l">
              <a:defRPr/>
            </a:pPr>
            <a:r>
              <a:rPr lang="en-US" sz="1600" b="1" dirty="0">
                <a:ea typeface="Calibri" pitchFamily="34" charset="0"/>
                <a:cs typeface="Times New Roman" pitchFamily="18" charset="0"/>
              </a:rPr>
              <a:t>Education (vouchers, testing):</a:t>
            </a:r>
            <a:r>
              <a:rPr lang="en-US" sz="1600" dirty="0">
                <a:ea typeface="Calibri" pitchFamily="34" charset="0"/>
                <a:cs typeface="Times New Roman" pitchFamily="18" charset="0"/>
              </a:rPr>
              <a:t> Unknown Position</a:t>
            </a:r>
            <a:endParaRPr lang="en-US" sz="1400" dirty="0"/>
          </a:p>
          <a:p>
            <a:pPr indent="228600" algn="l">
              <a:defRPr/>
            </a:pPr>
            <a:r>
              <a:rPr lang="en-US" sz="1600" b="1" dirty="0">
                <a:ea typeface="Calibri" pitchFamily="34" charset="0"/>
                <a:cs typeface="Times New Roman" pitchFamily="18" charset="0"/>
              </a:rPr>
              <a:t>Gun Control</a:t>
            </a:r>
            <a:r>
              <a:rPr lang="en-US" sz="1600" dirty="0">
                <a:ea typeface="Calibri" pitchFamily="34" charset="0"/>
                <a:cs typeface="Times New Roman" pitchFamily="18" charset="0"/>
              </a:rPr>
              <a:t>: Wants to restrict gun control.</a:t>
            </a:r>
            <a:endParaRPr lang="en-US" sz="1400" dirty="0"/>
          </a:p>
          <a:p>
            <a:pPr indent="228600" algn="l">
              <a:defRPr/>
            </a:pPr>
            <a:r>
              <a:rPr lang="en-US" sz="1600" b="1" dirty="0">
                <a:ea typeface="Calibri" pitchFamily="34" charset="0"/>
                <a:cs typeface="Times New Roman" pitchFamily="18" charset="0"/>
              </a:rPr>
              <a:t>Health Care</a:t>
            </a:r>
            <a:r>
              <a:rPr lang="en-US" sz="1600" dirty="0">
                <a:ea typeface="Calibri" pitchFamily="34" charset="0"/>
                <a:cs typeface="Times New Roman" pitchFamily="18" charset="0"/>
              </a:rPr>
              <a:t>: Wants to keep the health care program.</a:t>
            </a:r>
            <a:endParaRPr lang="en-US" sz="1400" dirty="0"/>
          </a:p>
          <a:p>
            <a:pPr indent="228600" algn="l">
              <a:defRPr/>
            </a:pPr>
            <a:r>
              <a:rPr lang="en-US" sz="1600" b="1" dirty="0">
                <a:ea typeface="Calibri" pitchFamily="34" charset="0"/>
                <a:cs typeface="Times New Roman" pitchFamily="18" charset="0"/>
              </a:rPr>
              <a:t>Immigration:</a:t>
            </a:r>
            <a:r>
              <a:rPr lang="en-US" sz="1600" dirty="0">
                <a:ea typeface="Calibri" pitchFamily="34" charset="0"/>
                <a:cs typeface="Times New Roman" pitchFamily="18" charset="0"/>
              </a:rPr>
              <a:t> Doesn’t want to give benefits for illegal immigrants.                                    </a:t>
            </a:r>
            <a:endParaRPr lang="en-US" sz="1400" dirty="0"/>
          </a:p>
          <a:p>
            <a:pPr indent="228600" algn="l">
              <a:defRPr/>
            </a:pPr>
            <a:r>
              <a:rPr lang="en-US" sz="1600" b="1" dirty="0">
                <a:ea typeface="Calibri" pitchFamily="34" charset="0"/>
                <a:cs typeface="Times New Roman" pitchFamily="18" charset="0"/>
              </a:rPr>
              <a:t>Pro Life/Pro Choice</a:t>
            </a:r>
            <a:r>
              <a:rPr lang="en-US" sz="1600" dirty="0">
                <a:ea typeface="Calibri" pitchFamily="34" charset="0"/>
                <a:cs typeface="Times New Roman" pitchFamily="18" charset="0"/>
              </a:rPr>
              <a:t>: Pro Choice</a:t>
            </a:r>
            <a:endParaRPr lang="en-US" sz="1400" dirty="0"/>
          </a:p>
          <a:p>
            <a:pPr indent="228600" algn="l">
              <a:defRPr/>
            </a:pPr>
            <a:r>
              <a:rPr lang="en-US" sz="1600" b="1" dirty="0">
                <a:ea typeface="Calibri" pitchFamily="34" charset="0"/>
                <a:cs typeface="Times New Roman" pitchFamily="18" charset="0"/>
              </a:rPr>
              <a:t>Same Sex/GLBT</a:t>
            </a:r>
            <a:r>
              <a:rPr lang="en-US" sz="1600" dirty="0">
                <a:ea typeface="Calibri" pitchFamily="34" charset="0"/>
                <a:cs typeface="Times New Roman" pitchFamily="18" charset="0"/>
              </a:rPr>
              <a:t>: “They should be able to.”</a:t>
            </a:r>
            <a:endParaRPr lang="en-US" sz="1400" dirty="0"/>
          </a:p>
          <a:p>
            <a:pPr indent="228600" algn="l">
              <a:defRPr/>
            </a:pPr>
            <a:r>
              <a:rPr lang="en-US" sz="1600" b="1" dirty="0">
                <a:ea typeface="Calibri" pitchFamily="34" charset="0"/>
                <a:cs typeface="Times New Roman" pitchFamily="18" charset="0"/>
              </a:rPr>
              <a:t>Social Security</a:t>
            </a:r>
            <a:r>
              <a:rPr lang="en-US" sz="1600" dirty="0">
                <a:ea typeface="Calibri" pitchFamily="34" charset="0"/>
                <a:cs typeface="Times New Roman" pitchFamily="18" charset="0"/>
              </a:rPr>
              <a:t>: Supports to strengthen trust funds</a:t>
            </a:r>
            <a:endParaRPr lang="en-US" sz="1400" dirty="0"/>
          </a:p>
          <a:p>
            <a:pPr indent="228600" algn="l">
              <a:defRPr/>
            </a:pPr>
            <a:r>
              <a:rPr lang="en-US" sz="1600" b="1" dirty="0">
                <a:ea typeface="Calibri" pitchFamily="34" charset="0"/>
                <a:cs typeface="Times New Roman" pitchFamily="18" charset="0"/>
              </a:rPr>
              <a:t>Taxes (on the Wealthy):</a:t>
            </a:r>
            <a:r>
              <a:rPr lang="en-US" sz="1600" dirty="0">
                <a:ea typeface="Calibri" pitchFamily="34" charset="0"/>
                <a:cs typeface="Times New Roman" pitchFamily="18" charset="0"/>
              </a:rPr>
              <a:t> Wants to avoid taxing middle levels.</a:t>
            </a:r>
            <a:endParaRPr lang="en-US" sz="1400" dirty="0"/>
          </a:p>
          <a:p>
            <a:pPr indent="228600" algn="l">
              <a:defRPr/>
            </a:pPr>
            <a:r>
              <a:rPr lang="en-US" sz="1600" b="1" dirty="0">
                <a:ea typeface="Calibri" pitchFamily="34" charset="0"/>
                <a:cs typeface="Times New Roman" pitchFamily="18" charset="0"/>
              </a:rPr>
              <a:t>War &amp; Peace (troops):</a:t>
            </a:r>
            <a:r>
              <a:rPr lang="en-US" sz="1600" dirty="0">
                <a:ea typeface="Calibri" pitchFamily="34" charset="0"/>
                <a:cs typeface="Times New Roman" pitchFamily="18" charset="0"/>
              </a:rPr>
              <a:t> Supports military action in Afghanistan.</a:t>
            </a:r>
            <a:endParaRPr lang="en-US" dirty="0"/>
          </a:p>
        </p:txBody>
      </p:sp>
      <p:sp>
        <p:nvSpPr>
          <p:cNvPr id="31750" name="Rectangle 6"/>
          <p:cNvSpPr>
            <a:spLocks noChangeArrowheads="1"/>
          </p:cNvSpPr>
          <p:nvPr/>
        </p:nvSpPr>
        <p:spPr bwMode="auto">
          <a:xfrm>
            <a:off x="0" y="5943600"/>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hlinkClick r:id="rId3"/>
              </a:rPr>
              <a:t>http://www.murphyforpa.com/issues</a:t>
            </a:r>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679"/>
                                        </p:tgtEl>
                                        <p:attrNameLst>
                                          <p:attrName>style.visibility</p:attrName>
                                        </p:attrNameLst>
                                      </p:cBhvr>
                                      <p:to>
                                        <p:strVal val="visible"/>
                                      </p:to>
                                    </p:set>
                                    <p:animEffect transition="in" filter="wipe(down)">
                                      <p:cBhvr>
                                        <p:cTn id="7" dur="5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9"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4294967295"/>
          </p:nvPr>
        </p:nvSpPr>
        <p:spPr>
          <a:xfrm>
            <a:off x="6705600" y="6096000"/>
            <a:ext cx="2438400" cy="762000"/>
          </a:xfrm>
        </p:spPr>
        <p:txBody>
          <a:bodyPr/>
          <a:lstStyle/>
          <a:p>
            <a:pPr marL="0" indent="0" algn="ctr" eaLnBrk="1" fontAlgn="auto" hangingPunct="1">
              <a:spcAft>
                <a:spcPts val="0"/>
              </a:spcAft>
              <a:buFontTx/>
              <a:buNone/>
              <a:defRPr/>
            </a:pPr>
            <a:r>
              <a:rPr lang="en-US" dirty="0" smtClean="0"/>
              <a:t>jam</a:t>
            </a:r>
          </a:p>
        </p:txBody>
      </p:sp>
      <p:sp>
        <p:nvSpPr>
          <p:cNvPr id="6147" name="AutoShape 4">
            <a:hlinkClick r:id="rId2" action="ppaction://hlinksldjump" highlightClick="1"/>
          </p:cNvPr>
          <p:cNvSpPr>
            <a:spLocks noChangeArrowheads="1"/>
          </p:cNvSpPr>
          <p:nvPr/>
        </p:nvSpPr>
        <p:spPr bwMode="auto">
          <a:xfrm>
            <a:off x="41910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7175" name="Text Box 7"/>
          <p:cNvSpPr txBox="1">
            <a:spLocks noChangeArrowheads="1"/>
          </p:cNvSpPr>
          <p:nvPr/>
        </p:nvSpPr>
        <p:spPr bwMode="auto">
          <a:xfrm>
            <a:off x="1066800" y="152400"/>
            <a:ext cx="70866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Marc Scargini (R) – U.S. Senate</a:t>
            </a:r>
          </a:p>
        </p:txBody>
      </p:sp>
      <p:sp>
        <p:nvSpPr>
          <p:cNvPr id="6149" name="Rectangle 1"/>
          <p:cNvSpPr>
            <a:spLocks noChangeArrowheads="1"/>
          </p:cNvSpPr>
          <p:nvPr/>
        </p:nvSpPr>
        <p:spPr bwMode="auto">
          <a:xfrm>
            <a:off x="38100" y="5867400"/>
            <a:ext cx="3543300" cy="43021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r>
              <a:rPr lang="en-US" sz="1100">
                <a:solidFill>
                  <a:schemeClr val="accent2"/>
                </a:solidFill>
                <a:hlinkClick r:id="rId3"/>
              </a:rPr>
              <a:t>http://scaringiforsenate2012.com/isshttp://scaringiforsenate2012.com/issues.phpues.php</a:t>
            </a:r>
            <a:endParaRPr lang="en-US" sz="1100">
              <a:solidFill>
                <a:schemeClr val="accent2"/>
              </a:solidFill>
            </a:endParaRPr>
          </a:p>
        </p:txBody>
      </p:sp>
      <p:sp>
        <p:nvSpPr>
          <p:cNvPr id="6150" name="Rectangle 8"/>
          <p:cNvSpPr>
            <a:spLocks noChangeArrowheads="1"/>
          </p:cNvSpPr>
          <p:nvPr/>
        </p:nvSpPr>
        <p:spPr bwMode="auto">
          <a:xfrm>
            <a:off x="0" y="1146175"/>
            <a:ext cx="9009063"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indent="228600" algn="l"/>
            <a:r>
              <a:rPr lang="en-US" sz="1400" b="1">
                <a:ea typeface="Calibri" pitchFamily="34" charset="0"/>
                <a:cs typeface="Times New Roman" pitchFamily="18" charset="0"/>
              </a:rPr>
              <a:t>Capital Punishment: no statement</a:t>
            </a:r>
            <a:endParaRPr lang="en-US" sz="1400">
              <a:ea typeface="Calibri" pitchFamily="34" charset="0"/>
              <a:cs typeface="Times New Roman" pitchFamily="18" charset="0"/>
            </a:endParaRPr>
          </a:p>
          <a:p>
            <a:pPr indent="228600" algn="l"/>
            <a:r>
              <a:rPr lang="en-US" sz="1400" b="1">
                <a:ea typeface="Calibri" pitchFamily="34" charset="0"/>
                <a:cs typeface="Times New Roman" pitchFamily="18" charset="0"/>
              </a:rPr>
              <a:t>Civil Rights (U.S., foreign countries): no statement</a:t>
            </a:r>
            <a:endParaRPr lang="en-US" sz="1400">
              <a:ea typeface="Calibri" pitchFamily="34" charset="0"/>
              <a:cs typeface="Times New Roman" pitchFamily="18" charset="0"/>
            </a:endParaRPr>
          </a:p>
          <a:p>
            <a:pPr indent="228600" algn="l"/>
            <a:r>
              <a:rPr lang="en-US" sz="1400" b="1">
                <a:ea typeface="Calibri" pitchFamily="34" charset="0"/>
                <a:cs typeface="Times New Roman" pitchFamily="18" charset="0"/>
              </a:rPr>
              <a:t>Crime &amp; Drugs: no statement</a:t>
            </a:r>
            <a:endParaRPr lang="en-US" sz="1400">
              <a:ea typeface="Calibri" pitchFamily="34" charset="0"/>
              <a:cs typeface="Times New Roman" pitchFamily="18" charset="0"/>
            </a:endParaRPr>
          </a:p>
          <a:p>
            <a:pPr indent="228600" algn="l"/>
            <a:r>
              <a:rPr lang="en-US" sz="1400" b="1">
                <a:ea typeface="Calibri" pitchFamily="34" charset="0"/>
                <a:cs typeface="Times New Roman" pitchFamily="18" charset="0"/>
              </a:rPr>
              <a:t>Economy: </a:t>
            </a:r>
            <a:r>
              <a:rPr lang="en-US" sz="1400">
                <a:ea typeface="Calibri" pitchFamily="34" charset="0"/>
                <a:cs typeface="Times New Roman" pitchFamily="18" charset="0"/>
              </a:rPr>
              <a:t>Uncontrolled borrowing and spending have brought us to the edge of ruin. I will back a Balanced </a:t>
            </a:r>
          </a:p>
          <a:p>
            <a:pPr indent="228600" algn="l"/>
            <a:r>
              <a:rPr lang="en-US" sz="1400">
                <a:ea typeface="Calibri" pitchFamily="34" charset="0"/>
                <a:cs typeface="Times New Roman" pitchFamily="18" charset="0"/>
              </a:rPr>
              <a:t>Budget Amendment to save us from bankruptcy, restart the economy and result in a smaller, more limited government.</a:t>
            </a:r>
          </a:p>
          <a:p>
            <a:pPr indent="228600" algn="l"/>
            <a:r>
              <a:rPr lang="en-US" sz="1400" b="1">
                <a:ea typeface="Calibri" pitchFamily="34" charset="0"/>
                <a:cs typeface="Times New Roman" pitchFamily="18" charset="0"/>
              </a:rPr>
              <a:t>Education (vouchers, testing): no statement</a:t>
            </a:r>
            <a:endParaRPr lang="en-US" sz="1400">
              <a:ea typeface="Calibri" pitchFamily="34" charset="0"/>
              <a:cs typeface="Times New Roman" pitchFamily="18" charset="0"/>
            </a:endParaRPr>
          </a:p>
          <a:p>
            <a:pPr indent="228600" algn="l"/>
            <a:r>
              <a:rPr lang="en-US" sz="1400" b="1">
                <a:ea typeface="Calibri" pitchFamily="34" charset="0"/>
                <a:cs typeface="Times New Roman" pitchFamily="18" charset="0"/>
              </a:rPr>
              <a:t>Gun Control: </a:t>
            </a:r>
            <a:r>
              <a:rPr lang="en-US" sz="1400">
                <a:ea typeface="Calibri" pitchFamily="34" charset="0"/>
                <a:cs typeface="Times New Roman" pitchFamily="18" charset="0"/>
              </a:rPr>
              <a:t>Our Founding Fathers believed the right of all law-abiding citizens to keep and bear arms was so basic</a:t>
            </a:r>
          </a:p>
          <a:p>
            <a:pPr indent="228600" algn="l"/>
            <a:r>
              <a:rPr lang="en-US" sz="1400">
                <a:ea typeface="Calibri" pitchFamily="34" charset="0"/>
                <a:cs typeface="Times New Roman" pitchFamily="18" charset="0"/>
              </a:rPr>
              <a:t> to a free society they enumerated it in the Bill of Rights. I will fully support and defend this right. </a:t>
            </a:r>
          </a:p>
          <a:p>
            <a:pPr indent="228600" algn="l"/>
            <a:r>
              <a:rPr lang="en-US" sz="1400" b="1">
                <a:ea typeface="Calibri" pitchFamily="34" charset="0"/>
                <a:cs typeface="Times New Roman" pitchFamily="18" charset="0"/>
              </a:rPr>
              <a:t>Health Care: </a:t>
            </a:r>
            <a:r>
              <a:rPr lang="en-US" sz="1400">
                <a:ea typeface="Calibri" pitchFamily="34" charset="0"/>
                <a:cs typeface="Times New Roman" pitchFamily="18" charset="0"/>
              </a:rPr>
              <a:t>The repeal of ObamaCare must be a top priority: it is unconstitutional, fiscally unsustainable, </a:t>
            </a:r>
          </a:p>
          <a:p>
            <a:pPr indent="228600" algn="l"/>
            <a:r>
              <a:rPr lang="en-US" sz="1400">
                <a:ea typeface="Calibri" pitchFamily="34" charset="0"/>
                <a:cs typeface="Times New Roman" pitchFamily="18" charset="0"/>
              </a:rPr>
              <a:t>and its mandates will cause incalculable job loss.</a:t>
            </a:r>
          </a:p>
          <a:p>
            <a:pPr indent="228600" algn="l"/>
            <a:r>
              <a:rPr lang="en-US" sz="1400" b="1">
                <a:ea typeface="Calibri" pitchFamily="34" charset="0"/>
                <a:cs typeface="Times New Roman" pitchFamily="18" charset="0"/>
              </a:rPr>
              <a:t>Immigration: no statement</a:t>
            </a:r>
            <a:endParaRPr lang="en-US" sz="1400">
              <a:ea typeface="Calibri" pitchFamily="34" charset="0"/>
              <a:cs typeface="Times New Roman" pitchFamily="18" charset="0"/>
            </a:endParaRPr>
          </a:p>
          <a:p>
            <a:pPr indent="228600" algn="l"/>
            <a:r>
              <a:rPr lang="en-US" sz="1400" b="1">
                <a:ea typeface="Calibri" pitchFamily="34" charset="0"/>
                <a:cs typeface="Times New Roman" pitchFamily="18" charset="0"/>
              </a:rPr>
              <a:t>Pro Life/Pro Choice: </a:t>
            </a:r>
            <a:r>
              <a:rPr lang="en-US" sz="1400">
                <a:ea typeface="Calibri" pitchFamily="34" charset="0"/>
                <a:cs typeface="Times New Roman" pitchFamily="18" charset="0"/>
              </a:rPr>
              <a:t>The right to life is the most fundamental of all our rights. Our own Declaration of Independence </a:t>
            </a:r>
          </a:p>
          <a:p>
            <a:pPr indent="228600" algn="l"/>
            <a:r>
              <a:rPr lang="en-US" sz="1400">
                <a:ea typeface="Calibri" pitchFamily="34" charset="0"/>
                <a:cs typeface="Times New Roman" pitchFamily="18" charset="0"/>
              </a:rPr>
              <a:t>states it’s an unalienable, God-given right, and I pledge to support life from conception to the moment of natural death. </a:t>
            </a:r>
          </a:p>
          <a:p>
            <a:pPr indent="228600" algn="l"/>
            <a:r>
              <a:rPr lang="en-US" sz="1400" b="1">
                <a:ea typeface="Calibri" pitchFamily="34" charset="0"/>
                <a:cs typeface="Times New Roman" pitchFamily="18" charset="0"/>
              </a:rPr>
              <a:t>Same Sex/GLBT: no statement</a:t>
            </a:r>
            <a:endParaRPr lang="en-US" sz="1400">
              <a:ea typeface="Calibri" pitchFamily="34" charset="0"/>
              <a:cs typeface="Times New Roman" pitchFamily="18" charset="0"/>
            </a:endParaRPr>
          </a:p>
          <a:p>
            <a:pPr indent="228600" algn="l"/>
            <a:r>
              <a:rPr lang="en-US" sz="1400" b="1">
                <a:ea typeface="Calibri" pitchFamily="34" charset="0"/>
                <a:cs typeface="Times New Roman" pitchFamily="18" charset="0"/>
              </a:rPr>
              <a:t>Social Security: no statement</a:t>
            </a:r>
            <a:endParaRPr lang="en-US" sz="1400">
              <a:ea typeface="Calibri" pitchFamily="34" charset="0"/>
              <a:cs typeface="Times New Roman" pitchFamily="18" charset="0"/>
            </a:endParaRPr>
          </a:p>
          <a:p>
            <a:pPr indent="228600" algn="l"/>
            <a:r>
              <a:rPr lang="en-US" sz="1400" b="1">
                <a:ea typeface="Calibri" pitchFamily="34" charset="0"/>
                <a:cs typeface="Times New Roman" pitchFamily="18" charset="0"/>
              </a:rPr>
              <a:t>Taxes (on the Wealthy): </a:t>
            </a:r>
            <a:r>
              <a:rPr lang="en-US" sz="1400">
                <a:ea typeface="Calibri" pitchFamily="34" charset="0"/>
                <a:cs typeface="Times New Roman" pitchFamily="18" charset="0"/>
              </a:rPr>
              <a:t>The federal government’s taxation of our earnings, savings, investments and death is an </a:t>
            </a:r>
          </a:p>
          <a:p>
            <a:pPr indent="228600" algn="l"/>
            <a:r>
              <a:rPr lang="en-US" sz="1400">
                <a:ea typeface="Calibri" pitchFamily="34" charset="0"/>
                <a:cs typeface="Times New Roman" pitchFamily="18" charset="0"/>
              </a:rPr>
              <a:t>affront to our liberty. I support the repeal of the 16th Amendment, the abolishment of the Internal Revenue Code and</a:t>
            </a:r>
          </a:p>
          <a:p>
            <a:pPr indent="228600" algn="l"/>
            <a:r>
              <a:rPr lang="en-US" sz="1400">
                <a:ea typeface="Calibri" pitchFamily="34" charset="0"/>
                <a:cs typeface="Times New Roman" pitchFamily="18" charset="0"/>
              </a:rPr>
              <a:t>the I.R.S. and restricting the federal government to only those means of revenue permitted by the Constitution. </a:t>
            </a:r>
          </a:p>
          <a:p>
            <a:pPr indent="228600" algn="l"/>
            <a:r>
              <a:rPr lang="en-US" sz="1400" b="1">
                <a:ea typeface="Calibri" pitchFamily="34" charset="0"/>
                <a:cs typeface="Times New Roman" pitchFamily="18" charset="0"/>
              </a:rPr>
              <a:t>War &amp; Peace (troops): </a:t>
            </a:r>
            <a:r>
              <a:rPr lang="en-US" sz="1400">
                <a:ea typeface="Calibri" pitchFamily="34" charset="0"/>
                <a:cs typeface="Times New Roman" pitchFamily="18" charset="0"/>
              </a:rPr>
              <a:t>America should free itself from its self-imposed duty to police the world. We must have </a:t>
            </a:r>
          </a:p>
          <a:p>
            <a:pPr indent="228600" algn="l"/>
            <a:r>
              <a:rPr lang="en-US" sz="1400">
                <a:ea typeface="Calibri" pitchFamily="34" charset="0"/>
                <a:cs typeface="Times New Roman" pitchFamily="18" charset="0"/>
              </a:rPr>
              <a:t>the most powerful military on the earth, but use it only to protect our vital interests. We are a Republic, not an Empire.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wipe(down)">
                                      <p:cBhvr>
                                        <p:cTn id="7" dur="5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subTitle" idx="4294967295"/>
          </p:nvPr>
        </p:nvSpPr>
        <p:spPr>
          <a:xfrm>
            <a:off x="7239000" y="5943600"/>
            <a:ext cx="1905000" cy="914400"/>
          </a:xfrm>
        </p:spPr>
        <p:txBody>
          <a:bodyPr/>
          <a:lstStyle/>
          <a:p>
            <a:pPr marL="0" indent="0" algn="ctr" eaLnBrk="1" fontAlgn="auto" hangingPunct="1">
              <a:spcAft>
                <a:spcPts val="0"/>
              </a:spcAft>
              <a:buFontTx/>
              <a:buNone/>
              <a:defRPr/>
            </a:pPr>
            <a:r>
              <a:rPr lang="en-US" dirty="0" smtClean="0"/>
              <a:t>ko &amp; bn</a:t>
            </a:r>
          </a:p>
        </p:txBody>
      </p:sp>
      <p:sp>
        <p:nvSpPr>
          <p:cNvPr id="7171" name="AutoShape 4">
            <a:hlinkClick r:id="rId3" action="ppaction://hlinksldjump" highlightClick="1"/>
          </p:cNvPr>
          <p:cNvSpPr>
            <a:spLocks noChangeArrowheads="1"/>
          </p:cNvSpPr>
          <p:nvPr/>
        </p:nvSpPr>
        <p:spPr bwMode="auto">
          <a:xfrm>
            <a:off x="41910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10247" name="Text Box 7"/>
          <p:cNvSpPr txBox="1">
            <a:spLocks noChangeArrowheads="1"/>
          </p:cNvSpPr>
          <p:nvPr/>
        </p:nvSpPr>
        <p:spPr bwMode="auto">
          <a:xfrm>
            <a:off x="1066800" y="152400"/>
            <a:ext cx="70866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Joseph John Vodvarka – (D) U.S. Senate</a:t>
            </a:r>
          </a:p>
        </p:txBody>
      </p:sp>
      <p:pic>
        <p:nvPicPr>
          <p:cNvPr id="7173"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990600"/>
            <a:ext cx="852805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247"/>
                                        </p:tgtEl>
                                        <p:attrNameLst>
                                          <p:attrName>style.visibility</p:attrName>
                                        </p:attrNameLst>
                                      </p:cBhvr>
                                      <p:to>
                                        <p:strVal val="visible"/>
                                      </p:to>
                                    </p:set>
                                    <p:animEffect transition="in" filter="wipe(down)">
                                      <p:cBhvr>
                                        <p:cTn id="7" dur="500"/>
                                        <p:tgtEl>
                                          <p:spTgt spid="10247"/>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subTitle" idx="4294967295"/>
          </p:nvPr>
        </p:nvSpPr>
        <p:spPr>
          <a:xfrm>
            <a:off x="7315200" y="5943600"/>
            <a:ext cx="1828800" cy="914400"/>
          </a:xfrm>
        </p:spPr>
        <p:txBody>
          <a:bodyPr/>
          <a:lstStyle/>
          <a:p>
            <a:pPr marL="0" indent="0" algn="ctr" eaLnBrk="1" fontAlgn="auto" hangingPunct="1">
              <a:spcAft>
                <a:spcPts val="0"/>
              </a:spcAft>
              <a:buFontTx/>
              <a:buNone/>
              <a:defRPr/>
            </a:pPr>
            <a:r>
              <a:rPr lang="en-US" dirty="0" smtClean="0"/>
              <a:t>ad</a:t>
            </a:r>
          </a:p>
        </p:txBody>
      </p:sp>
      <p:sp>
        <p:nvSpPr>
          <p:cNvPr id="8195" name="AutoShape 4">
            <a:hlinkClick r:id="rId2" action="ppaction://hlinksldjump" highlightClick="1"/>
          </p:cNvPr>
          <p:cNvSpPr>
            <a:spLocks noChangeArrowheads="1"/>
          </p:cNvSpPr>
          <p:nvPr/>
        </p:nvSpPr>
        <p:spPr bwMode="auto">
          <a:xfrm>
            <a:off x="41910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11272" name="Text Box 8"/>
          <p:cNvSpPr txBox="1">
            <a:spLocks noChangeArrowheads="1"/>
          </p:cNvSpPr>
          <p:nvPr/>
        </p:nvSpPr>
        <p:spPr bwMode="auto">
          <a:xfrm>
            <a:off x="990600" y="228600"/>
            <a:ext cx="72390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Thomas Marino (R) – U.S. Representative</a:t>
            </a:r>
          </a:p>
        </p:txBody>
      </p:sp>
      <p:pic>
        <p:nvPicPr>
          <p:cNvPr id="8197"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3" y="914400"/>
            <a:ext cx="8726487" cy="495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1"/>
          <p:cNvSpPr>
            <a:spLocks noChangeArrowheads="1"/>
          </p:cNvSpPr>
          <p:nvPr/>
        </p:nvSpPr>
        <p:spPr bwMode="auto">
          <a:xfrm>
            <a:off x="249238" y="6132513"/>
            <a:ext cx="33321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a:hlinkClick r:id="rId4"/>
              </a:rPr>
              <a:t>http://marino.house.gov/issues</a:t>
            </a:r>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272"/>
                                        </p:tgtEl>
                                        <p:attrNameLst>
                                          <p:attrName>style.visibility</p:attrName>
                                        </p:attrNameLst>
                                      </p:cBhvr>
                                      <p:to>
                                        <p:strVal val="visible"/>
                                      </p:to>
                                    </p:set>
                                    <p:animEffect transition="in" filter="wipe(down)">
                                      <p:cBhvr>
                                        <p:cTn id="7" dur="500"/>
                                        <p:tgtEl>
                                          <p:spTgt spid="112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2"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subTitle" idx="4294967295"/>
          </p:nvPr>
        </p:nvSpPr>
        <p:spPr>
          <a:xfrm>
            <a:off x="7086600" y="5943600"/>
            <a:ext cx="2057400" cy="914400"/>
          </a:xfrm>
        </p:spPr>
        <p:txBody>
          <a:bodyPr/>
          <a:lstStyle/>
          <a:p>
            <a:pPr marL="0" indent="0" algn="ctr" eaLnBrk="1" fontAlgn="auto" hangingPunct="1">
              <a:spcAft>
                <a:spcPts val="0"/>
              </a:spcAft>
              <a:buFontTx/>
              <a:buNone/>
              <a:defRPr/>
            </a:pPr>
            <a:r>
              <a:rPr lang="en-US" dirty="0" smtClean="0"/>
              <a:t>cw &amp; ck</a:t>
            </a:r>
          </a:p>
        </p:txBody>
      </p:sp>
      <p:sp>
        <p:nvSpPr>
          <p:cNvPr id="2053" name="AutoShape 4">
            <a:hlinkClick r:id="rId3" action="ppaction://hlinksldjump" highlightClick="1"/>
          </p:cNvPr>
          <p:cNvSpPr>
            <a:spLocks noChangeArrowheads="1"/>
          </p:cNvSpPr>
          <p:nvPr/>
        </p:nvSpPr>
        <p:spPr bwMode="auto">
          <a:xfrm>
            <a:off x="4114800" y="60198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graphicFrame>
        <p:nvGraphicFramePr>
          <p:cNvPr id="2050" name="Rectangle 7"/>
          <p:cNvGraphicFramePr>
            <a:graphicFrameLocks/>
          </p:cNvGraphicFramePr>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2057" name="Clip" r:id="rId4" imgW="0" imgH="0" progId="MS_ClipArt_Gallery.2">
                  <p:embed/>
                </p:oleObj>
              </mc:Choice>
              <mc:Fallback>
                <p:oleObj name="Clip" r:id="rId4" imgW="0" imgH="0" progId="MS_ClipArt_Gallery.2">
                  <p:embed/>
                  <p:pic>
                    <p:nvPicPr>
                      <p:cNvPr id="0" name="Rectangle 7"/>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0" y="1397000"/>
                        <a:ext cx="6096000" cy="406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Rectangle 8"/>
          <p:cNvGraphicFramePr>
            <a:graphicFrameLocks/>
          </p:cNvGraphicFramePr>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2058" name="Clip" r:id="rId5" imgW="0" imgH="0" progId="MS_ClipArt_Gallery.2">
                  <p:embed/>
                </p:oleObj>
              </mc:Choice>
              <mc:Fallback>
                <p:oleObj name="Clip" r:id="rId5" imgW="0" imgH="0" progId="MS_ClipArt_Gallery.2">
                  <p:embed/>
                  <p:pic>
                    <p:nvPicPr>
                      <p:cNvPr id="0" name="Rectangle 8"/>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0" y="1397000"/>
                        <a:ext cx="6096000" cy="406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21" name="Text Box 9"/>
          <p:cNvSpPr txBox="1">
            <a:spLocks noChangeArrowheads="1"/>
          </p:cNvSpPr>
          <p:nvPr/>
        </p:nvSpPr>
        <p:spPr bwMode="auto">
          <a:xfrm>
            <a:off x="1066800" y="2286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Newt Gingrich (R) – President</a:t>
            </a:r>
          </a:p>
        </p:txBody>
      </p:sp>
      <p:pic>
        <p:nvPicPr>
          <p:cNvPr id="2055" name="Picture 1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4800" y="715963"/>
            <a:ext cx="8458200" cy="543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Rectangle 1"/>
          <p:cNvSpPr>
            <a:spLocks noChangeArrowheads="1"/>
          </p:cNvSpPr>
          <p:nvPr/>
        </p:nvSpPr>
        <p:spPr bwMode="auto">
          <a:xfrm>
            <a:off x="9525" y="6243638"/>
            <a:ext cx="40020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hlinkClick r:id="rId7"/>
              </a:rPr>
              <a:t>http://www.newt.org/solutions/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321"/>
                                        </p:tgtEl>
                                        <p:attrNameLst>
                                          <p:attrName>style.visibility</p:attrName>
                                        </p:attrNameLst>
                                      </p:cBhvr>
                                      <p:to>
                                        <p:strVal val="visible"/>
                                      </p:to>
                                    </p:set>
                                    <p:animEffect transition="in" filter="wipe(down)">
                                      <p:cBhvr>
                                        <p:cTn id="7" dur="500"/>
                                        <p:tgtEl>
                                          <p:spTgt spid="13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1"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subTitle" idx="4294967295"/>
          </p:nvPr>
        </p:nvSpPr>
        <p:spPr>
          <a:xfrm>
            <a:off x="7696200" y="5638800"/>
            <a:ext cx="1447800" cy="838200"/>
          </a:xfrm>
        </p:spPr>
        <p:txBody>
          <a:bodyPr/>
          <a:lstStyle/>
          <a:p>
            <a:pPr marL="0" indent="0" algn="ctr" eaLnBrk="1" fontAlgn="auto" hangingPunct="1">
              <a:spcAft>
                <a:spcPts val="0"/>
              </a:spcAft>
              <a:buFontTx/>
              <a:buNone/>
              <a:defRPr/>
            </a:pPr>
            <a:r>
              <a:rPr lang="en-US" dirty="0" smtClean="0"/>
              <a:t>ns</a:t>
            </a:r>
          </a:p>
        </p:txBody>
      </p:sp>
      <p:sp>
        <p:nvSpPr>
          <p:cNvPr id="9219" name="AutoShape 4">
            <a:hlinkClick r:id="rId2" action="ppaction://hlinksldjump" highlightClick="1"/>
          </p:cNvPr>
          <p:cNvSpPr>
            <a:spLocks noChangeArrowheads="1"/>
          </p:cNvSpPr>
          <p:nvPr/>
        </p:nvSpPr>
        <p:spPr bwMode="auto">
          <a:xfrm>
            <a:off x="4267200" y="59436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12295" name="Text Box 7"/>
          <p:cNvSpPr txBox="1">
            <a:spLocks noChangeArrowheads="1"/>
          </p:cNvSpPr>
          <p:nvPr/>
        </p:nvSpPr>
        <p:spPr bwMode="auto">
          <a:xfrm>
            <a:off x="990600" y="228600"/>
            <a:ext cx="71628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Tom Smith (R) – U.S. Senate</a:t>
            </a:r>
          </a:p>
        </p:txBody>
      </p:sp>
      <p:sp>
        <p:nvSpPr>
          <p:cNvPr id="9221" name="Rectangle 1"/>
          <p:cNvSpPr>
            <a:spLocks noChangeArrowheads="1"/>
          </p:cNvSpPr>
          <p:nvPr/>
        </p:nvSpPr>
        <p:spPr bwMode="auto">
          <a:xfrm>
            <a:off x="107950" y="5764213"/>
            <a:ext cx="38544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a:hlinkClick r:id="rId3"/>
              </a:rPr>
              <a:t>http://tomsmithforsenate.com/issues</a:t>
            </a:r>
            <a:endParaRPr lang="en-US" sz="2000"/>
          </a:p>
        </p:txBody>
      </p:sp>
      <p:sp>
        <p:nvSpPr>
          <p:cNvPr id="9222" name="Rectangle 7"/>
          <p:cNvSpPr>
            <a:spLocks noChangeArrowheads="1"/>
          </p:cNvSpPr>
          <p:nvPr/>
        </p:nvSpPr>
        <p:spPr bwMode="auto">
          <a:xfrm>
            <a:off x="0" y="738188"/>
            <a:ext cx="8966200" cy="513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228600" algn="l"/>
            <a:r>
              <a:rPr lang="en-US" sz="1800" b="1">
                <a:ea typeface="Calibri" pitchFamily="34" charset="0"/>
                <a:cs typeface="Times New Roman" pitchFamily="18" charset="0"/>
              </a:rPr>
              <a:t>Capital Punishment</a:t>
            </a:r>
            <a:r>
              <a:rPr lang="en-US" sz="1800">
                <a:ea typeface="Calibri" pitchFamily="34" charset="0"/>
                <a:cs typeface="Times New Roman" pitchFamily="18" charset="0"/>
              </a:rPr>
              <a:t>: No information</a:t>
            </a:r>
            <a:endParaRPr lang="en-US" sz="1600">
              <a:ea typeface="Calibri" pitchFamily="34" charset="0"/>
              <a:cs typeface="Times New Roman" pitchFamily="18" charset="0"/>
            </a:endParaRPr>
          </a:p>
          <a:p>
            <a:pPr indent="228600" algn="l"/>
            <a:r>
              <a:rPr lang="en-US" sz="1800" b="1">
                <a:ea typeface="Calibri" pitchFamily="34" charset="0"/>
                <a:cs typeface="Times New Roman" pitchFamily="18" charset="0"/>
              </a:rPr>
              <a:t>Civil Rights (U.S., foreign countries): </a:t>
            </a:r>
            <a:r>
              <a:rPr lang="en-US" sz="1800">
                <a:ea typeface="Calibri" pitchFamily="34" charset="0"/>
                <a:cs typeface="Times New Roman" pitchFamily="18" charset="0"/>
              </a:rPr>
              <a:t>No information</a:t>
            </a:r>
            <a:endParaRPr lang="en-US" sz="1600">
              <a:ea typeface="Calibri" pitchFamily="34" charset="0"/>
              <a:cs typeface="Times New Roman" pitchFamily="18" charset="0"/>
            </a:endParaRPr>
          </a:p>
          <a:p>
            <a:pPr indent="228600" algn="l"/>
            <a:r>
              <a:rPr lang="en-US" sz="1800" b="1">
                <a:ea typeface="Calibri" pitchFamily="34" charset="0"/>
                <a:cs typeface="Times New Roman" pitchFamily="18" charset="0"/>
              </a:rPr>
              <a:t>Crime &amp; Drugs: </a:t>
            </a:r>
            <a:r>
              <a:rPr lang="en-US" sz="1800">
                <a:ea typeface="Calibri" pitchFamily="34" charset="0"/>
                <a:cs typeface="Times New Roman" pitchFamily="18" charset="0"/>
              </a:rPr>
              <a:t>No information</a:t>
            </a:r>
            <a:endParaRPr lang="en-US" sz="1600">
              <a:ea typeface="Calibri" pitchFamily="34" charset="0"/>
              <a:cs typeface="Times New Roman" pitchFamily="18" charset="0"/>
            </a:endParaRPr>
          </a:p>
          <a:p>
            <a:pPr indent="228600" algn="l"/>
            <a:r>
              <a:rPr lang="en-US" sz="1800" b="1">
                <a:ea typeface="Calibri" pitchFamily="34" charset="0"/>
                <a:cs typeface="Times New Roman" pitchFamily="18" charset="0"/>
              </a:rPr>
              <a:t>Economy</a:t>
            </a:r>
            <a:r>
              <a:rPr lang="en-US" sz="1800">
                <a:ea typeface="Calibri" pitchFamily="34" charset="0"/>
                <a:cs typeface="Times New Roman" pitchFamily="18" charset="0"/>
              </a:rPr>
              <a:t>: This candidate demands a balanced budget and limited federal spending.</a:t>
            </a:r>
            <a:endParaRPr lang="en-US" sz="1600">
              <a:ea typeface="Calibri" pitchFamily="34" charset="0"/>
              <a:cs typeface="Times New Roman" pitchFamily="18" charset="0"/>
            </a:endParaRPr>
          </a:p>
          <a:p>
            <a:pPr indent="228600" algn="l"/>
            <a:r>
              <a:rPr lang="en-US" sz="1800" b="1">
                <a:ea typeface="Calibri" pitchFamily="34" charset="0"/>
                <a:cs typeface="Times New Roman" pitchFamily="18" charset="0"/>
              </a:rPr>
              <a:t>Education (vouchers, testing): </a:t>
            </a:r>
            <a:r>
              <a:rPr lang="en-US" sz="1800">
                <a:ea typeface="Calibri" pitchFamily="34" charset="0"/>
                <a:cs typeface="Times New Roman" pitchFamily="18" charset="0"/>
              </a:rPr>
              <a:t>No information</a:t>
            </a:r>
            <a:endParaRPr lang="en-US" sz="1600">
              <a:ea typeface="Calibri" pitchFamily="34" charset="0"/>
              <a:cs typeface="Times New Roman" pitchFamily="18" charset="0"/>
            </a:endParaRPr>
          </a:p>
          <a:p>
            <a:pPr indent="228600" algn="l"/>
            <a:r>
              <a:rPr lang="en-US" sz="1800" b="1">
                <a:ea typeface="Calibri" pitchFamily="34" charset="0"/>
                <a:cs typeface="Times New Roman" pitchFamily="18" charset="0"/>
              </a:rPr>
              <a:t>Gun Control</a:t>
            </a:r>
            <a:r>
              <a:rPr lang="en-US" sz="1800">
                <a:ea typeface="Calibri" pitchFamily="34" charset="0"/>
                <a:cs typeface="Times New Roman" pitchFamily="18" charset="0"/>
              </a:rPr>
              <a:t>: This candidate opposes any attempt to limit the right to bear arms.</a:t>
            </a:r>
            <a:endParaRPr lang="en-US" sz="1600">
              <a:ea typeface="Calibri" pitchFamily="34" charset="0"/>
              <a:cs typeface="Times New Roman" pitchFamily="18" charset="0"/>
            </a:endParaRPr>
          </a:p>
          <a:p>
            <a:pPr indent="228600" algn="l"/>
            <a:r>
              <a:rPr lang="en-US" sz="1800" b="1">
                <a:ea typeface="Calibri" pitchFamily="34" charset="0"/>
                <a:cs typeface="Times New Roman" pitchFamily="18" charset="0"/>
              </a:rPr>
              <a:t>Health Care</a:t>
            </a:r>
            <a:r>
              <a:rPr lang="en-US" sz="1800">
                <a:ea typeface="Calibri" pitchFamily="34" charset="0"/>
                <a:cs typeface="Times New Roman" pitchFamily="18" charset="0"/>
              </a:rPr>
              <a:t>: This candidate will appeal Obama care for a more affordable, </a:t>
            </a:r>
          </a:p>
          <a:p>
            <a:pPr indent="228600" algn="l"/>
            <a:r>
              <a:rPr lang="en-US" sz="1800">
                <a:ea typeface="Calibri" pitchFamily="34" charset="0"/>
                <a:cs typeface="Times New Roman" pitchFamily="18" charset="0"/>
              </a:rPr>
              <a:t>market based solution. </a:t>
            </a:r>
            <a:endParaRPr lang="en-US" sz="1600">
              <a:ea typeface="Calibri" pitchFamily="34" charset="0"/>
              <a:cs typeface="Times New Roman" pitchFamily="18" charset="0"/>
            </a:endParaRPr>
          </a:p>
          <a:p>
            <a:pPr indent="228600" algn="l"/>
            <a:r>
              <a:rPr lang="en-US" sz="1800" b="1">
                <a:ea typeface="Calibri" pitchFamily="34" charset="0"/>
                <a:cs typeface="Times New Roman" pitchFamily="18" charset="0"/>
              </a:rPr>
              <a:t>Immigration:</a:t>
            </a:r>
            <a:r>
              <a:rPr lang="en-US" sz="1800">
                <a:ea typeface="Calibri" pitchFamily="34" charset="0"/>
                <a:cs typeface="Times New Roman" pitchFamily="18" charset="0"/>
              </a:rPr>
              <a:t> This candidate opposes amnesty for those who came to </a:t>
            </a:r>
          </a:p>
          <a:p>
            <a:pPr indent="228600" algn="l"/>
            <a:r>
              <a:rPr lang="en-US" sz="1800">
                <a:ea typeface="Calibri" pitchFamily="34" charset="0"/>
                <a:cs typeface="Times New Roman" pitchFamily="18" charset="0"/>
              </a:rPr>
              <a:t>America illegally.</a:t>
            </a:r>
            <a:endParaRPr lang="en-US" sz="1600">
              <a:ea typeface="Calibri" pitchFamily="34" charset="0"/>
              <a:cs typeface="Times New Roman" pitchFamily="18" charset="0"/>
            </a:endParaRPr>
          </a:p>
          <a:p>
            <a:pPr indent="228600" algn="l"/>
            <a:r>
              <a:rPr lang="en-US" sz="1800" b="1">
                <a:ea typeface="Calibri" pitchFamily="34" charset="0"/>
                <a:cs typeface="Times New Roman" pitchFamily="18" charset="0"/>
              </a:rPr>
              <a:t>Pro Life/Pro Choice: </a:t>
            </a:r>
            <a:r>
              <a:rPr lang="en-US" sz="1800">
                <a:ea typeface="Calibri" pitchFamily="34" charset="0"/>
                <a:cs typeface="Times New Roman" pitchFamily="18" charset="0"/>
              </a:rPr>
              <a:t>This candidate is strongly for Pro Life and will protect </a:t>
            </a:r>
          </a:p>
          <a:p>
            <a:pPr indent="228600" algn="l"/>
            <a:r>
              <a:rPr lang="en-US" sz="1800">
                <a:ea typeface="Calibri" pitchFamily="34" charset="0"/>
                <a:cs typeface="Times New Roman" pitchFamily="18" charset="0"/>
              </a:rPr>
              <a:t>our most vulnerable citizens. </a:t>
            </a:r>
            <a:endParaRPr lang="en-US" sz="1600">
              <a:ea typeface="Calibri" pitchFamily="34" charset="0"/>
              <a:cs typeface="Times New Roman" pitchFamily="18" charset="0"/>
            </a:endParaRPr>
          </a:p>
          <a:p>
            <a:pPr indent="228600" algn="l"/>
            <a:r>
              <a:rPr lang="en-US" sz="1800" b="1">
                <a:ea typeface="Calibri" pitchFamily="34" charset="0"/>
                <a:cs typeface="Times New Roman" pitchFamily="18" charset="0"/>
              </a:rPr>
              <a:t>Same Sex/GLBT: </a:t>
            </a:r>
            <a:r>
              <a:rPr lang="en-US" sz="1800">
                <a:ea typeface="Calibri" pitchFamily="34" charset="0"/>
                <a:cs typeface="Times New Roman" pitchFamily="18" charset="0"/>
              </a:rPr>
              <a:t>No information</a:t>
            </a:r>
            <a:endParaRPr lang="en-US" sz="1600">
              <a:ea typeface="Calibri" pitchFamily="34" charset="0"/>
              <a:cs typeface="Times New Roman" pitchFamily="18" charset="0"/>
            </a:endParaRPr>
          </a:p>
          <a:p>
            <a:pPr indent="228600" algn="l"/>
            <a:r>
              <a:rPr lang="en-US" sz="1800" b="1">
                <a:ea typeface="Calibri" pitchFamily="34" charset="0"/>
                <a:cs typeface="Times New Roman" pitchFamily="18" charset="0"/>
              </a:rPr>
              <a:t>Social Security</a:t>
            </a:r>
            <a:r>
              <a:rPr lang="en-US" sz="1800">
                <a:ea typeface="Calibri" pitchFamily="34" charset="0"/>
                <a:cs typeface="Times New Roman" pitchFamily="18" charset="0"/>
              </a:rPr>
              <a:t>: No information</a:t>
            </a:r>
            <a:endParaRPr lang="en-US" sz="1600">
              <a:ea typeface="Calibri" pitchFamily="34" charset="0"/>
              <a:cs typeface="Times New Roman" pitchFamily="18" charset="0"/>
            </a:endParaRPr>
          </a:p>
          <a:p>
            <a:pPr indent="228600" algn="l"/>
            <a:r>
              <a:rPr lang="en-US" sz="1800" b="1">
                <a:ea typeface="Calibri" pitchFamily="34" charset="0"/>
                <a:cs typeface="Times New Roman" pitchFamily="18" charset="0"/>
              </a:rPr>
              <a:t>Taxes (on the Wealthy): </a:t>
            </a:r>
            <a:r>
              <a:rPr lang="en-US" sz="1800">
                <a:ea typeface="Calibri" pitchFamily="34" charset="0"/>
                <a:cs typeface="Times New Roman" pitchFamily="18" charset="0"/>
              </a:rPr>
              <a:t>This candidate opposes increasing taxes during this </a:t>
            </a:r>
          </a:p>
          <a:p>
            <a:pPr indent="228600" algn="l"/>
            <a:r>
              <a:rPr lang="en-US" sz="1800">
                <a:ea typeface="Calibri" pitchFamily="34" charset="0"/>
                <a:cs typeface="Times New Roman" pitchFamily="18" charset="0"/>
              </a:rPr>
              <a:t>time period.</a:t>
            </a:r>
            <a:endParaRPr lang="en-US" sz="1600">
              <a:ea typeface="Calibri" pitchFamily="34" charset="0"/>
              <a:cs typeface="Times New Roman" pitchFamily="18" charset="0"/>
            </a:endParaRPr>
          </a:p>
          <a:p>
            <a:pPr indent="228600" algn="l"/>
            <a:r>
              <a:rPr lang="en-US" sz="1800" b="1">
                <a:ea typeface="Calibri" pitchFamily="34" charset="0"/>
                <a:cs typeface="Times New Roman" pitchFamily="18" charset="0"/>
              </a:rPr>
              <a:t>War &amp; Peace (troops): </a:t>
            </a:r>
            <a:r>
              <a:rPr lang="en-US" sz="1800">
                <a:ea typeface="Calibri" pitchFamily="34" charset="0"/>
                <a:cs typeface="Times New Roman" pitchFamily="18" charset="0"/>
              </a:rPr>
              <a:t>This candidate believes that it is important for top notch </a:t>
            </a:r>
          </a:p>
          <a:p>
            <a:pPr indent="228600" algn="l"/>
            <a:r>
              <a:rPr lang="en-US" sz="1800">
                <a:ea typeface="Calibri" pitchFamily="34" charset="0"/>
                <a:cs typeface="Times New Roman" pitchFamily="18" charset="0"/>
              </a:rPr>
              <a:t>healthcare for our war veterans.</a:t>
            </a:r>
            <a:endParaRPr lang="en-US" sz="360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animEffect transition="in" filter="wipe(down)">
                                      <p:cBhvr>
                                        <p:cTn id="7" dur="500"/>
                                        <p:tgtEl>
                                          <p:spTgt spid="12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subTitle" idx="4294967295"/>
          </p:nvPr>
        </p:nvSpPr>
        <p:spPr>
          <a:xfrm>
            <a:off x="7010400" y="5791200"/>
            <a:ext cx="2133600" cy="1066800"/>
          </a:xfrm>
        </p:spPr>
        <p:txBody>
          <a:bodyPr/>
          <a:lstStyle/>
          <a:p>
            <a:pPr marL="0" indent="0" algn="ctr" eaLnBrk="1" fontAlgn="auto" hangingPunct="1">
              <a:spcAft>
                <a:spcPts val="0"/>
              </a:spcAft>
              <a:buFontTx/>
              <a:buNone/>
              <a:defRPr/>
            </a:pPr>
            <a:r>
              <a:rPr lang="en-US" dirty="0" smtClean="0"/>
              <a:t>me &amp; md</a:t>
            </a:r>
          </a:p>
        </p:txBody>
      </p:sp>
      <p:sp>
        <p:nvSpPr>
          <p:cNvPr id="10243" name="AutoShape 4">
            <a:hlinkClick r:id="rId2" action="ppaction://hlinksldjump" highlightClick="1"/>
          </p:cNvPr>
          <p:cNvSpPr>
            <a:spLocks noChangeArrowheads="1"/>
          </p:cNvSpPr>
          <p:nvPr/>
        </p:nvSpPr>
        <p:spPr bwMode="auto">
          <a:xfrm>
            <a:off x="4191000" y="5943600"/>
            <a:ext cx="762000" cy="685800"/>
          </a:xfrm>
          <a:prstGeom prst="actionButtonHome">
            <a:avLst/>
          </a:prstGeom>
          <a:solidFill>
            <a:schemeClr val="accent1"/>
          </a:solidFill>
          <a:ln w="9525">
            <a:solidFill>
              <a:schemeClr val="tx1"/>
            </a:solidFill>
            <a:miter lim="800000"/>
            <a:headEnd/>
            <a:tailEnd/>
          </a:ln>
        </p:spPr>
        <p:txBody>
          <a:bodyPr wrap="none" anchor="ctr"/>
          <a:lstStyle/>
          <a:p>
            <a:endParaRPr lang="en-US"/>
          </a:p>
        </p:txBody>
      </p:sp>
      <p:sp>
        <p:nvSpPr>
          <p:cNvPr id="15367" name="Text Box 7"/>
          <p:cNvSpPr txBox="1">
            <a:spLocks noChangeArrowheads="1"/>
          </p:cNvSpPr>
          <p:nvPr/>
        </p:nvSpPr>
        <p:spPr bwMode="auto">
          <a:xfrm>
            <a:off x="838200" y="228600"/>
            <a:ext cx="7239000" cy="461963"/>
          </a:xfrm>
          <a:prstGeom prst="rect">
            <a:avLst/>
          </a:prstGeom>
          <a:solidFill>
            <a:srgbClr val="CCFFCC"/>
          </a:solidFill>
          <a:ln w="38100">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Bob Casey Jr. (D) – U.S. Senate</a:t>
            </a:r>
          </a:p>
        </p:txBody>
      </p:sp>
      <p:pic>
        <p:nvPicPr>
          <p:cNvPr id="10245" name="Picture 10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25" y="914400"/>
            <a:ext cx="8816975"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1"/>
          <p:cNvSpPr>
            <a:spLocks noChangeArrowheads="1"/>
          </p:cNvSpPr>
          <p:nvPr/>
        </p:nvSpPr>
        <p:spPr bwMode="auto">
          <a:xfrm>
            <a:off x="228600" y="6056313"/>
            <a:ext cx="3581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hlinkClick r:id="rId4"/>
              </a:rPr>
              <a:t>http://www.casey.senate.gov/issues</a:t>
            </a:r>
            <a:r>
              <a:rPr lang="en-US" sz="18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wipe(down)">
                                      <p:cBhvr>
                                        <p:cTn id="7" dur="500"/>
                                        <p:tgtEl>
                                          <p:spTgt spid="15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autoUpdateAnimBg="0"/>
    </p:bldLst>
  </p:timing>
</p:sld>
</file>

<file path=ppt/theme/theme1.xml><?xml version="1.0" encoding="utf-8"?>
<a:theme xmlns:a="http://schemas.openxmlformats.org/drawingml/2006/main" name="am flag pp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4681</TotalTime>
  <Words>3551</Words>
  <Application>Microsoft Office PowerPoint</Application>
  <PresentationFormat>On-screen Show (4:3)</PresentationFormat>
  <Paragraphs>342</Paragraphs>
  <Slides>30</Slides>
  <Notes>0</Notes>
  <HiddenSlides>0</HiddenSlides>
  <MMClips>0</MMClips>
  <ScaleCrop>false</ScaleCrop>
  <HeadingPairs>
    <vt:vector size="10"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ariant>
        <vt:lpstr>Custom Shows</vt:lpstr>
      </vt:variant>
      <vt:variant>
        <vt:i4>1</vt:i4>
      </vt:variant>
    </vt:vector>
  </HeadingPairs>
  <TitlesOfParts>
    <vt:vector size="38" baseType="lpstr">
      <vt:lpstr>Times New Roman</vt:lpstr>
      <vt:lpstr>Arial</vt:lpstr>
      <vt:lpstr>Trebuchet MS</vt:lpstr>
      <vt:lpstr>Calibri</vt:lpstr>
      <vt:lpstr>Cambria</vt:lpstr>
      <vt:lpstr>am flag ppt</vt:lpstr>
      <vt:lpstr>Microsoft Clip 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Jeopardy</dc:title>
  <dc:creator>Jerry Myers</dc:creator>
  <dc:description>Created by Jerry Myers is 1998 for a class.</dc:description>
  <cp:lastModifiedBy>Larry Potash</cp:lastModifiedBy>
  <cp:revision>98</cp:revision>
  <cp:lastPrinted>2001-01-31T16:21:13Z</cp:lastPrinted>
  <dcterms:created xsi:type="dcterms:W3CDTF">1998-08-03T22:24:04Z</dcterms:created>
  <dcterms:modified xsi:type="dcterms:W3CDTF">2012-04-25T11:52:39Z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e completed">
    <vt:lpwstr>1998</vt:lpwstr>
  </property>
</Properties>
</file>