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62" r:id="rId5"/>
    <p:sldId id="259" r:id="rId6"/>
    <p:sldId id="261" r:id="rId7"/>
    <p:sldId id="264" r:id="rId8"/>
    <p:sldId id="265" r:id="rId9"/>
    <p:sldId id="267" r:id="rId10"/>
    <p:sldId id="266" r:id="rId11"/>
    <p:sldId id="268" r:id="rId12"/>
    <p:sldId id="274" r:id="rId13"/>
    <p:sldId id="270" r:id="rId14"/>
    <p:sldId id="271" r:id="rId15"/>
    <p:sldId id="269" r:id="rId16"/>
    <p:sldId id="263" r:id="rId17"/>
    <p:sldId id="272" r:id="rId18"/>
    <p:sldId id="273" r:id="rId19"/>
    <p:sldId id="26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580545-F53F-4065-8058-77727F85BC2B}" type="datetimeFigureOut">
              <a:rPr lang="en-US" smtClean="0"/>
              <a:t>1/27/2013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665AF9-2D10-4945-97CB-4A19FB58FED3}"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arenR"/>
            </a:pPr>
            <a:r>
              <a:rPr lang="en-US" baseline="0" dirty="0" smtClean="0"/>
              <a:t>The federal government was now allowed to use wire tapping to learn about terroristic threats.  This included the idea of roving wire taps which was originally reserved to mob activity.  Roving wire taps are when they tap the person (multiple devices that they might use instead of a sing device.</a:t>
            </a:r>
          </a:p>
          <a:p>
            <a:pPr marL="228600" indent="-228600">
              <a:buAutoNum type="arabicParenR"/>
            </a:pPr>
            <a:r>
              <a:rPr lang="en-US" baseline="0" dirty="0" smtClean="0"/>
              <a:t>One of the big issues brought up during the inquiries into the attacks was the fact that the FBI, CIA, and State Departments did not have an easy way to engage in open conversation.</a:t>
            </a:r>
          </a:p>
          <a:p>
            <a:pPr marL="228600" indent="-228600">
              <a:buAutoNum type="arabicParenR"/>
            </a:pPr>
            <a:endParaRPr lang="en-US" dirty="0"/>
          </a:p>
        </p:txBody>
      </p:sp>
      <p:sp>
        <p:nvSpPr>
          <p:cNvPr id="4" name="Slide Number Placeholder 3"/>
          <p:cNvSpPr>
            <a:spLocks noGrp="1"/>
          </p:cNvSpPr>
          <p:nvPr>
            <p:ph type="sldNum" sz="quarter" idx="10"/>
          </p:nvPr>
        </p:nvSpPr>
        <p:spPr/>
        <p:txBody>
          <a:bodyPr/>
          <a:lstStyle/>
          <a:p>
            <a:fld id="{ED665AF9-2D10-4945-97CB-4A19FB58FED3}" type="slidenum">
              <a:rPr lang="en-US" smtClean="0"/>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Department of Homeland Security Act</a:t>
            </a:r>
            <a:r>
              <a:rPr lang="en-US" baseline="0" dirty="0" smtClean="0"/>
              <a:t> was enacted in November 2002.</a:t>
            </a:r>
            <a:endParaRPr lang="en-US" dirty="0"/>
          </a:p>
        </p:txBody>
      </p:sp>
      <p:sp>
        <p:nvSpPr>
          <p:cNvPr id="4" name="Slide Number Placeholder 3"/>
          <p:cNvSpPr>
            <a:spLocks noGrp="1"/>
          </p:cNvSpPr>
          <p:nvPr>
            <p:ph type="sldNum" sz="quarter" idx="10"/>
          </p:nvPr>
        </p:nvSpPr>
        <p:spPr/>
        <p:txBody>
          <a:bodyPr/>
          <a:lstStyle/>
          <a:p>
            <a:fld id="{ED665AF9-2D10-4945-97CB-4A19FB58FED3}" type="slidenum">
              <a:rPr lang="en-US" smtClean="0"/>
              <a:t>10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addition</a:t>
            </a:r>
            <a:r>
              <a:rPr lang="en-US" baseline="0" dirty="0" smtClean="0"/>
              <a:t> of </a:t>
            </a:r>
            <a:endParaRPr lang="en-US" dirty="0"/>
          </a:p>
        </p:txBody>
      </p:sp>
      <p:sp>
        <p:nvSpPr>
          <p:cNvPr id="4" name="Slide Number Placeholder 3"/>
          <p:cNvSpPr>
            <a:spLocks noGrp="1"/>
          </p:cNvSpPr>
          <p:nvPr>
            <p:ph type="sldNum" sz="quarter" idx="10"/>
          </p:nvPr>
        </p:nvSpPr>
        <p:spPr/>
        <p:txBody>
          <a:bodyPr/>
          <a:lstStyle/>
          <a:p>
            <a:fld id="{ED665AF9-2D10-4945-97CB-4A19FB58FED3}" type="slidenum">
              <a:rPr lang="en-US" smtClean="0"/>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26DF5A-38CD-46AA-915E-E1F9E01B1A58}" type="datetimeFigureOut">
              <a:rPr lang="en-US" smtClean="0"/>
              <a:pPr/>
              <a:t>1/27/2013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EAC256-2B08-427E-925F-916E014DB93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26DF5A-38CD-46AA-915E-E1F9E01B1A58}" type="datetimeFigureOut">
              <a:rPr lang="en-US" smtClean="0"/>
              <a:pPr/>
              <a:t>1/27/2013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EAC256-2B08-427E-925F-916E014DB93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26DF5A-38CD-46AA-915E-E1F9E01B1A58}" type="datetimeFigureOut">
              <a:rPr lang="en-US" smtClean="0"/>
              <a:pPr/>
              <a:t>1/27/2013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EAC256-2B08-427E-925F-916E014DB9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26DF5A-38CD-46AA-915E-E1F9E01B1A58}" type="datetimeFigureOut">
              <a:rPr lang="en-US" smtClean="0"/>
              <a:pPr/>
              <a:t>1/27/2013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EAC256-2B08-427E-925F-916E014DB93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26DF5A-38CD-46AA-915E-E1F9E01B1A58}" type="datetimeFigureOut">
              <a:rPr lang="en-US" smtClean="0"/>
              <a:pPr/>
              <a:t>1/27/2013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EAC256-2B08-427E-925F-916E014DB93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26DF5A-38CD-46AA-915E-E1F9E01B1A58}" type="datetimeFigureOut">
              <a:rPr lang="en-US" smtClean="0"/>
              <a:pPr/>
              <a:t>1/27/2013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EAC256-2B08-427E-925F-916E014DB93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26DF5A-38CD-46AA-915E-E1F9E01B1A58}" type="datetimeFigureOut">
              <a:rPr lang="en-US" smtClean="0"/>
              <a:pPr/>
              <a:t>1/27/2013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EAC256-2B08-427E-925F-916E014DB93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26DF5A-38CD-46AA-915E-E1F9E01B1A58}" type="datetimeFigureOut">
              <a:rPr lang="en-US" smtClean="0"/>
              <a:pPr/>
              <a:t>1/27/2013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EAC256-2B08-427E-925F-916E014DB93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26DF5A-38CD-46AA-915E-E1F9E01B1A58}" type="datetimeFigureOut">
              <a:rPr lang="en-US" smtClean="0"/>
              <a:pPr/>
              <a:t>1/27/2013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EAC256-2B08-427E-925F-916E014DB9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26DF5A-38CD-46AA-915E-E1F9E01B1A58}" type="datetimeFigureOut">
              <a:rPr lang="en-US" smtClean="0"/>
              <a:pPr/>
              <a:t>1/27/2013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EAC256-2B08-427E-925F-916E014DB93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26DF5A-38CD-46AA-915E-E1F9E01B1A58}" type="datetimeFigureOut">
              <a:rPr lang="en-US" smtClean="0"/>
              <a:pPr/>
              <a:t>1/27/2013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EAC256-2B08-427E-925F-916E014DB93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26DF5A-38CD-46AA-915E-E1F9E01B1A58}" type="datetimeFigureOut">
              <a:rPr lang="en-US" smtClean="0"/>
              <a:pPr/>
              <a:t>1/27/2013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EAC256-2B08-427E-925F-916E014DB93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binghamton.edu/" TargetMode="External"/><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justice.gov/archive/ll/highlights.htm" TargetMode="External"/><Relationship Id="rId2" Type="http://schemas.openxmlformats.org/officeDocument/2006/relationships/hyperlink" Target="http://www.history.com/" TargetMode="External"/><Relationship Id="rId1" Type="http://schemas.openxmlformats.org/officeDocument/2006/relationships/slideLayout" Target="../slideLayouts/slideLayout2.xml"/><Relationship Id="rId4" Type="http://schemas.openxmlformats.org/officeDocument/2006/relationships/hyperlink" Target="http://www.dhs.gov/creation-department-homeland-security"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Post 9/11</a:t>
            </a:r>
            <a:endParaRPr lang="en-US" dirty="0"/>
          </a:p>
        </p:txBody>
      </p:sp>
      <p:sp>
        <p:nvSpPr>
          <p:cNvPr id="3" name="Subtitle 2"/>
          <p:cNvSpPr>
            <a:spLocks noGrp="1"/>
          </p:cNvSpPr>
          <p:nvPr>
            <p:ph type="subTitle" idx="1"/>
          </p:nvPr>
        </p:nvSpPr>
        <p:spPr/>
        <p:txBody>
          <a:bodyPr/>
          <a:lstStyle/>
          <a:p>
            <a:r>
              <a:rPr lang="en-US" dirty="0" smtClean="0"/>
              <a:t>A long Road</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Department of Homeland Security</a:t>
            </a:r>
            <a:br>
              <a:rPr lang="en-US" dirty="0" smtClean="0"/>
            </a:br>
            <a:r>
              <a:rPr lang="en-US" dirty="0" smtClean="0"/>
              <a:t>Key Facts</a:t>
            </a:r>
            <a:endParaRPr lang="en-US" dirty="0"/>
          </a:p>
        </p:txBody>
      </p:sp>
      <p:sp>
        <p:nvSpPr>
          <p:cNvPr id="3" name="Content Placeholder 2"/>
          <p:cNvSpPr>
            <a:spLocks noGrp="1"/>
          </p:cNvSpPr>
          <p:nvPr>
            <p:ph idx="1"/>
          </p:nvPr>
        </p:nvSpPr>
        <p:spPr/>
        <p:txBody>
          <a:bodyPr/>
          <a:lstStyle/>
          <a:p>
            <a:r>
              <a:rPr lang="en-US" dirty="0" smtClean="0"/>
              <a:t>The department was created within the </a:t>
            </a:r>
            <a:r>
              <a:rPr lang="en-US" dirty="0" smtClean="0"/>
              <a:t>E</a:t>
            </a:r>
            <a:r>
              <a:rPr lang="en-US" dirty="0" smtClean="0"/>
              <a:t>xecutive Branch 11 days after the terrorist attacks</a:t>
            </a:r>
          </a:p>
          <a:p>
            <a:r>
              <a:rPr lang="en-US" dirty="0" smtClean="0"/>
              <a:t>The department was officially </a:t>
            </a:r>
          </a:p>
          <a:p>
            <a:pPr>
              <a:buNone/>
            </a:pPr>
            <a:r>
              <a:rPr lang="en-US" dirty="0" smtClean="0"/>
              <a:t>  </a:t>
            </a:r>
            <a:r>
              <a:rPr lang="en-US" dirty="0" smtClean="0"/>
              <a:t>  made a Cabinet level position </a:t>
            </a:r>
          </a:p>
          <a:p>
            <a:pPr>
              <a:buNone/>
            </a:pPr>
            <a:r>
              <a:rPr lang="en-US" dirty="0" smtClean="0"/>
              <a:t>    under the homeland security act</a:t>
            </a:r>
          </a:p>
          <a:p>
            <a:pPr>
              <a:buNone/>
            </a:pPr>
            <a:r>
              <a:rPr lang="en-US" dirty="0" smtClean="0"/>
              <a:t>    of 2002 </a:t>
            </a:r>
          </a:p>
          <a:p>
            <a:pPr>
              <a:buNone/>
            </a:pPr>
            <a:endParaRPr lang="en-US" dirty="0"/>
          </a:p>
        </p:txBody>
      </p:sp>
      <p:pic>
        <p:nvPicPr>
          <p:cNvPr id="22530" name="Picture 2" descr="http://hewgill.com/threat/200-hsas-chart.jpg"/>
          <p:cNvPicPr>
            <a:picLocks noChangeAspect="1" noChangeArrowheads="1"/>
          </p:cNvPicPr>
          <p:nvPr/>
        </p:nvPicPr>
        <p:blipFill>
          <a:blip r:embed="rId3" cstate="print"/>
          <a:srcRect/>
          <a:stretch>
            <a:fillRect/>
          </a:stretch>
        </p:blipFill>
        <p:spPr bwMode="auto">
          <a:xfrm>
            <a:off x="6493567" y="2895600"/>
            <a:ext cx="2650434" cy="39624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Department of Homeland Security</a:t>
            </a:r>
            <a:br>
              <a:rPr lang="en-US" dirty="0" smtClean="0"/>
            </a:br>
            <a:r>
              <a:rPr lang="en-US" dirty="0" smtClean="0"/>
              <a:t>Key Facts (Cont.)</a:t>
            </a:r>
            <a:endParaRPr lang="en-US" dirty="0"/>
          </a:p>
        </p:txBody>
      </p:sp>
      <p:sp>
        <p:nvSpPr>
          <p:cNvPr id="3" name="Content Placeholder 2"/>
          <p:cNvSpPr>
            <a:spLocks noGrp="1"/>
          </p:cNvSpPr>
          <p:nvPr>
            <p:ph idx="1"/>
          </p:nvPr>
        </p:nvSpPr>
        <p:spPr/>
        <p:txBody>
          <a:bodyPr>
            <a:normAutofit lnSpcReduction="10000"/>
          </a:bodyPr>
          <a:lstStyle/>
          <a:p>
            <a:r>
              <a:rPr lang="en-US" dirty="0" smtClean="0"/>
              <a:t>The creation of the department</a:t>
            </a:r>
          </a:p>
          <a:p>
            <a:pPr>
              <a:buNone/>
            </a:pPr>
            <a:r>
              <a:rPr lang="en-US" dirty="0" smtClean="0"/>
              <a:t>    of Homeland Security included a </a:t>
            </a:r>
          </a:p>
          <a:p>
            <a:pPr>
              <a:buNone/>
            </a:pPr>
            <a:r>
              <a:rPr lang="en-US" dirty="0" smtClean="0"/>
              <a:t>    combination of multiple other    </a:t>
            </a:r>
          </a:p>
          <a:p>
            <a:pPr>
              <a:buNone/>
            </a:pPr>
            <a:r>
              <a:rPr lang="en-US" dirty="0" smtClean="0"/>
              <a:t>    groups such as:  </a:t>
            </a:r>
          </a:p>
          <a:p>
            <a:pPr lvl="1"/>
            <a:r>
              <a:rPr lang="en-US" dirty="0" smtClean="0"/>
              <a:t>Immigration and Naturalization</a:t>
            </a:r>
          </a:p>
          <a:p>
            <a:pPr lvl="1"/>
            <a:r>
              <a:rPr lang="en-US" dirty="0" smtClean="0"/>
              <a:t>U.S. Customs</a:t>
            </a:r>
          </a:p>
          <a:p>
            <a:pPr lvl="1"/>
            <a:r>
              <a:rPr lang="en-US" dirty="0" smtClean="0"/>
              <a:t>TSA</a:t>
            </a:r>
          </a:p>
          <a:p>
            <a:pPr lvl="1"/>
            <a:r>
              <a:rPr lang="en-US" dirty="0" smtClean="0"/>
              <a:t>Federal Law Enforcement Training</a:t>
            </a:r>
          </a:p>
          <a:p>
            <a:pPr lvl="1">
              <a:buNone/>
            </a:pPr>
            <a:r>
              <a:rPr lang="en-US" dirty="0" smtClean="0"/>
              <a:t> </a:t>
            </a:r>
            <a:r>
              <a:rPr lang="en-US" dirty="0" smtClean="0"/>
              <a:t>   Center.</a:t>
            </a:r>
            <a:endParaRPr lang="en-US" dirty="0"/>
          </a:p>
        </p:txBody>
      </p:sp>
      <p:pic>
        <p:nvPicPr>
          <p:cNvPr id="27650" name="Picture 2" descr="http://www.popfi.com/wp-content/uploads/ICE-badge.jpg"/>
          <p:cNvPicPr>
            <a:picLocks noChangeAspect="1" noChangeArrowheads="1"/>
          </p:cNvPicPr>
          <p:nvPr/>
        </p:nvPicPr>
        <p:blipFill>
          <a:blip r:embed="rId3" cstate="print"/>
          <a:srcRect/>
          <a:stretch>
            <a:fillRect/>
          </a:stretch>
        </p:blipFill>
        <p:spPr bwMode="auto">
          <a:xfrm>
            <a:off x="6400800" y="2133600"/>
            <a:ext cx="2819400" cy="41910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Prompt 3</a:t>
            </a:r>
            <a:endParaRPr lang="en-US" dirty="0"/>
          </a:p>
        </p:txBody>
      </p:sp>
      <p:sp>
        <p:nvSpPr>
          <p:cNvPr id="3" name="Content Placeholder 2"/>
          <p:cNvSpPr>
            <a:spLocks noGrp="1"/>
          </p:cNvSpPr>
          <p:nvPr>
            <p:ph idx="1"/>
          </p:nvPr>
        </p:nvSpPr>
        <p:spPr/>
        <p:txBody>
          <a:bodyPr/>
          <a:lstStyle/>
          <a:p>
            <a:r>
              <a:rPr lang="en-US" dirty="0" smtClean="0"/>
              <a:t>How could having multiple intelligence agencies and directors be both beneficial and harmful to the Unites States national security?</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Nationalism/Patriotism</a:t>
            </a:r>
            <a:endParaRPr lang="en-US" dirty="0"/>
          </a:p>
        </p:txBody>
      </p:sp>
      <p:sp>
        <p:nvSpPr>
          <p:cNvPr id="3" name="Content Placeholder 2"/>
          <p:cNvSpPr>
            <a:spLocks noGrp="1"/>
          </p:cNvSpPr>
          <p:nvPr>
            <p:ph idx="1"/>
          </p:nvPr>
        </p:nvSpPr>
        <p:spPr/>
        <p:txBody>
          <a:bodyPr/>
          <a:lstStyle/>
          <a:p>
            <a:r>
              <a:rPr lang="en-US" dirty="0" smtClean="0"/>
              <a:t>With a partner read the article on military recruiting post 9/11.  Answer the following questions on a separate sheet of paper and be prepared to discuss with the class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Nationalism</a:t>
            </a:r>
            <a:endParaRPr lang="en-US" dirty="0"/>
          </a:p>
        </p:txBody>
      </p:sp>
      <p:sp>
        <p:nvSpPr>
          <p:cNvPr id="3" name="Content Placeholder 2"/>
          <p:cNvSpPr>
            <a:spLocks noGrp="1"/>
          </p:cNvSpPr>
          <p:nvPr>
            <p:ph idx="1"/>
          </p:nvPr>
        </p:nvSpPr>
        <p:spPr/>
        <p:txBody>
          <a:bodyPr>
            <a:normAutofit/>
          </a:bodyPr>
          <a:lstStyle/>
          <a:p>
            <a:pPr marL="514350" indent="-514350">
              <a:buAutoNum type="arabicParenR"/>
            </a:pPr>
            <a:r>
              <a:rPr lang="en-US" dirty="0" smtClean="0"/>
              <a:t>How </a:t>
            </a:r>
            <a:r>
              <a:rPr lang="en-US" dirty="0" smtClean="0"/>
              <a:t>is nationalism or </a:t>
            </a:r>
            <a:r>
              <a:rPr lang="en-US" dirty="0" smtClean="0"/>
              <a:t>patriotism exhibited in the article?</a:t>
            </a:r>
          </a:p>
          <a:p>
            <a:pPr marL="514350" indent="-514350">
              <a:buAutoNum type="arabicParenR"/>
            </a:pPr>
            <a:r>
              <a:rPr lang="en-US" dirty="0" smtClean="0"/>
              <a:t>Why would a terrorist attack elicit these feelings?</a:t>
            </a:r>
          </a:p>
          <a:p>
            <a:pPr marL="514350" indent="-514350">
              <a:buAutoNum type="arabicParenR"/>
            </a:pPr>
            <a:r>
              <a:rPr lang="en-US" dirty="0" smtClean="0"/>
              <a:t>What events besides an</a:t>
            </a:r>
          </a:p>
          <a:p>
            <a:pPr marL="514350" indent="-514350">
              <a:buNone/>
            </a:pPr>
            <a:r>
              <a:rPr lang="en-US" dirty="0" smtClean="0"/>
              <a:t>      attack or war could </a:t>
            </a:r>
          </a:p>
          <a:p>
            <a:pPr marL="514350" indent="-514350">
              <a:buNone/>
            </a:pPr>
            <a:r>
              <a:rPr lang="en-US" dirty="0" smtClean="0"/>
              <a:t>      cause the same type of </a:t>
            </a:r>
          </a:p>
          <a:p>
            <a:pPr marL="514350" indent="-514350">
              <a:buNone/>
            </a:pPr>
            <a:r>
              <a:rPr lang="en-US" dirty="0" smtClean="0"/>
              <a:t>      nationalism?</a:t>
            </a:r>
            <a:endParaRPr lang="en-US" dirty="0" smtClean="0"/>
          </a:p>
          <a:p>
            <a:endParaRPr lang="en-US" dirty="0"/>
          </a:p>
        </p:txBody>
      </p:sp>
      <p:pic>
        <p:nvPicPr>
          <p:cNvPr id="29698" name="Picture 2" descr="http://www2.binghamton.edu/anthropology/images/nationalism.jpg"/>
          <p:cNvPicPr>
            <a:picLocks noChangeAspect="1" noChangeArrowheads="1"/>
          </p:cNvPicPr>
          <p:nvPr/>
        </p:nvPicPr>
        <p:blipFill>
          <a:blip r:embed="rId2" cstate="print"/>
          <a:srcRect/>
          <a:stretch>
            <a:fillRect/>
          </a:stretch>
        </p:blipFill>
        <p:spPr bwMode="auto">
          <a:xfrm>
            <a:off x="5257800" y="3276600"/>
            <a:ext cx="3886200" cy="3200401"/>
          </a:xfrm>
          <a:prstGeom prst="rect">
            <a:avLst/>
          </a:prstGeom>
          <a:noFill/>
        </p:spPr>
      </p:pic>
      <p:sp>
        <p:nvSpPr>
          <p:cNvPr id="5" name="TextBox 4"/>
          <p:cNvSpPr txBox="1"/>
          <p:nvPr/>
        </p:nvSpPr>
        <p:spPr>
          <a:xfrm>
            <a:off x="5562600" y="6477000"/>
            <a:ext cx="2667000" cy="381000"/>
          </a:xfrm>
          <a:prstGeom prst="rect">
            <a:avLst/>
          </a:prstGeom>
          <a:noFill/>
        </p:spPr>
        <p:txBody>
          <a:bodyPr wrap="square" rtlCol="0">
            <a:spAutoFit/>
          </a:bodyPr>
          <a:lstStyle/>
          <a:p>
            <a:r>
              <a:rPr lang="en-US" dirty="0" smtClean="0">
                <a:hlinkClick r:id="rId3"/>
              </a:rPr>
              <a:t>www.binghamton.edu</a:t>
            </a:r>
            <a:r>
              <a:rPr lang="en-US" dirty="0" smtClean="0"/>
              <a:t>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Prompt 4</a:t>
            </a:r>
            <a:endParaRPr lang="en-US" dirty="0"/>
          </a:p>
        </p:txBody>
      </p:sp>
      <p:sp>
        <p:nvSpPr>
          <p:cNvPr id="3" name="Content Placeholder 2"/>
          <p:cNvSpPr>
            <a:spLocks noGrp="1"/>
          </p:cNvSpPr>
          <p:nvPr>
            <p:ph idx="1"/>
          </p:nvPr>
        </p:nvSpPr>
        <p:spPr/>
        <p:txBody>
          <a:bodyPr/>
          <a:lstStyle/>
          <a:p>
            <a:r>
              <a:rPr lang="en-US" dirty="0" smtClean="0"/>
              <a:t>How has airport security changed since 9.11.2001?</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Civil Liberties v. National Security</a:t>
            </a:r>
            <a:endParaRPr lang="en-US" dirty="0"/>
          </a:p>
        </p:txBody>
      </p:sp>
      <p:sp>
        <p:nvSpPr>
          <p:cNvPr id="3" name="Content Placeholder 2"/>
          <p:cNvSpPr>
            <a:spLocks noGrp="1"/>
          </p:cNvSpPr>
          <p:nvPr>
            <p:ph idx="1"/>
          </p:nvPr>
        </p:nvSpPr>
        <p:spPr/>
        <p:txBody>
          <a:bodyPr/>
          <a:lstStyle/>
          <a:p>
            <a:r>
              <a:rPr lang="en-US" dirty="0" smtClean="0"/>
              <a:t>Airport Searches (TSA)</a:t>
            </a:r>
          </a:p>
          <a:p>
            <a:endParaRPr lang="en-US" dirty="0" smtClean="0"/>
          </a:p>
          <a:p>
            <a:r>
              <a:rPr lang="en-US" dirty="0" smtClean="0"/>
              <a:t>Suspected Terrorists taken to Guantanamo </a:t>
            </a:r>
            <a:r>
              <a:rPr lang="en-US" dirty="0" smtClean="0"/>
              <a:t>B</a:t>
            </a:r>
            <a:r>
              <a:rPr lang="en-US" dirty="0" smtClean="0"/>
              <a:t>ay</a:t>
            </a:r>
          </a:p>
          <a:p>
            <a:endParaRPr lang="en-US" dirty="0" smtClean="0"/>
          </a:p>
          <a:p>
            <a:r>
              <a:rPr lang="en-US" dirty="0" smtClean="0"/>
              <a:t>Tighter Border control </a:t>
            </a:r>
          </a:p>
          <a:p>
            <a:pPr>
              <a:buNone/>
            </a:pPr>
            <a:r>
              <a:rPr lang="en-US" dirty="0" smtClean="0"/>
              <a:t>    with Mexico and </a:t>
            </a:r>
          </a:p>
          <a:p>
            <a:pPr>
              <a:buNone/>
            </a:pPr>
            <a:r>
              <a:rPr lang="en-US" dirty="0" smtClean="0"/>
              <a:t> </a:t>
            </a:r>
            <a:r>
              <a:rPr lang="en-US" dirty="0" smtClean="0"/>
              <a:t>   Canada</a:t>
            </a:r>
          </a:p>
        </p:txBody>
      </p:sp>
      <p:pic>
        <p:nvPicPr>
          <p:cNvPr id="4" name="Picture 2" descr="http://battellemedia.com/images/cl.jpg"/>
          <p:cNvPicPr>
            <a:picLocks noChangeAspect="1" noChangeArrowheads="1"/>
          </p:cNvPicPr>
          <p:nvPr/>
        </p:nvPicPr>
        <p:blipFill>
          <a:blip r:embed="rId2" cstate="print"/>
          <a:srcRect/>
          <a:stretch>
            <a:fillRect/>
          </a:stretch>
        </p:blipFill>
        <p:spPr bwMode="auto">
          <a:xfrm>
            <a:off x="4678183" y="3505201"/>
            <a:ext cx="4465818" cy="33528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Prompt 5</a:t>
            </a:r>
            <a:endParaRPr lang="en-US" dirty="0"/>
          </a:p>
        </p:txBody>
      </p:sp>
      <p:sp>
        <p:nvSpPr>
          <p:cNvPr id="3" name="Content Placeholder 2"/>
          <p:cNvSpPr>
            <a:spLocks noGrp="1"/>
          </p:cNvSpPr>
          <p:nvPr>
            <p:ph idx="1"/>
          </p:nvPr>
        </p:nvSpPr>
        <p:spPr/>
        <p:txBody>
          <a:bodyPr/>
          <a:lstStyle/>
          <a:p>
            <a:r>
              <a:rPr lang="en-US" dirty="0" smtClean="0"/>
              <a:t>Is national security worth losing rights?</a:t>
            </a:r>
          </a:p>
          <a:p>
            <a:endParaRPr lang="en-US" dirty="0" smtClean="0"/>
          </a:p>
          <a:p>
            <a:r>
              <a:rPr lang="en-US" dirty="0" smtClean="0"/>
              <a:t>Where do we draw the line?</a:t>
            </a:r>
          </a:p>
          <a:p>
            <a:endParaRPr lang="en-US" dirty="0" smtClean="0"/>
          </a:p>
          <a:p>
            <a:r>
              <a:rPr lang="en-US" dirty="0" smtClean="0"/>
              <a:t>When have we seen this happen in the past?</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Assignment</a:t>
            </a:r>
            <a:endParaRPr lang="en-US" dirty="0"/>
          </a:p>
        </p:txBody>
      </p:sp>
      <p:sp>
        <p:nvSpPr>
          <p:cNvPr id="3" name="Content Placeholder 2"/>
          <p:cNvSpPr>
            <a:spLocks noGrp="1"/>
          </p:cNvSpPr>
          <p:nvPr>
            <p:ph idx="1"/>
          </p:nvPr>
        </p:nvSpPr>
        <p:spPr/>
        <p:txBody>
          <a:bodyPr>
            <a:normAutofit lnSpcReduction="10000"/>
          </a:bodyPr>
          <a:lstStyle/>
          <a:p>
            <a:r>
              <a:rPr lang="en-US" dirty="0" smtClean="0"/>
              <a:t>Now that we have a basic overview of the different changes that affected the United States after 9/11, please complete the following research assignment with a partner.</a:t>
            </a:r>
          </a:p>
          <a:p>
            <a:endParaRPr lang="en-US" dirty="0" smtClean="0"/>
          </a:p>
          <a:p>
            <a:r>
              <a:rPr lang="en-US" dirty="0" smtClean="0"/>
              <a:t>Research at least (3) other changes in the U.S. post 9/11 and create a PowerPoint Presentation outlining how the changes impacted U.S. Citizens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Citations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9/11 Pictures/  Statistics:</a:t>
            </a:r>
          </a:p>
          <a:p>
            <a:pPr>
              <a:buNone/>
            </a:pPr>
            <a:r>
              <a:rPr lang="en-US" dirty="0" smtClean="0">
                <a:hlinkClick r:id="rId2"/>
              </a:rPr>
              <a:t>www.history.com</a:t>
            </a:r>
            <a:r>
              <a:rPr lang="en-US" dirty="0" smtClean="0"/>
              <a:t> </a:t>
            </a:r>
            <a:endParaRPr lang="en-US" dirty="0" smtClean="0"/>
          </a:p>
          <a:p>
            <a:pPr>
              <a:buNone/>
            </a:pPr>
            <a:endParaRPr lang="en-US" dirty="0" smtClean="0"/>
          </a:p>
          <a:p>
            <a:r>
              <a:rPr lang="en-US" dirty="0"/>
              <a:t> </a:t>
            </a:r>
            <a:r>
              <a:rPr lang="en-US" dirty="0" smtClean="0"/>
              <a:t>Patriot Act Facts</a:t>
            </a:r>
          </a:p>
          <a:p>
            <a:pPr>
              <a:buNone/>
            </a:pPr>
            <a:r>
              <a:rPr lang="en-US" u="sng" dirty="0" smtClean="0">
                <a:hlinkClick r:id="rId3"/>
              </a:rPr>
              <a:t>http://www.justice.gov/archive/ll/highlights.htm</a:t>
            </a:r>
            <a:endParaRPr lang="en-US" dirty="0" smtClean="0"/>
          </a:p>
          <a:p>
            <a:pPr>
              <a:buNone/>
            </a:pPr>
            <a:endParaRPr lang="en-US" dirty="0" smtClean="0"/>
          </a:p>
          <a:p>
            <a:r>
              <a:rPr lang="en-US" dirty="0" smtClean="0"/>
              <a:t>Department of Homeland Security Facts</a:t>
            </a:r>
          </a:p>
          <a:p>
            <a:pPr>
              <a:buNone/>
            </a:pPr>
            <a:r>
              <a:rPr lang="en-US" dirty="0" smtClean="0">
                <a:hlinkClick r:id="rId4"/>
              </a:rPr>
              <a:t>http://</a:t>
            </a:r>
            <a:r>
              <a:rPr lang="en-US" dirty="0" smtClean="0">
                <a:hlinkClick r:id="rId4"/>
              </a:rPr>
              <a:t>www.dhs.gov/creation-department-homeland-security</a:t>
            </a:r>
            <a:endParaRPr lang="en-US" dirty="0" smtClean="0"/>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1026" name="Picture 2" descr="http://www.history.com/images/media/slideshow/9-11-world-trade-center/destruction-at-base-of-world-trade-center.jpg"/>
          <p:cNvPicPr>
            <a:picLocks noChangeAspect="1" noChangeArrowheads="1"/>
          </p:cNvPicPr>
          <p:nvPr/>
        </p:nvPicPr>
        <p:blipFill>
          <a:blip r:embed="rId2" cstate="print"/>
          <a:srcRect/>
          <a:stretch>
            <a:fillRect/>
          </a:stretch>
        </p:blipFill>
        <p:spPr bwMode="auto">
          <a:xfrm>
            <a:off x="4571999" y="304800"/>
            <a:ext cx="4587721" cy="3124200"/>
          </a:xfrm>
          <a:prstGeom prst="rect">
            <a:avLst/>
          </a:prstGeom>
          <a:noFill/>
        </p:spPr>
      </p:pic>
      <p:pic>
        <p:nvPicPr>
          <p:cNvPr id="1028" name="Picture 4" descr="http://www.history.com/images/media/slideshow/9-11-world-trade-center/overview-of-world-trade-center.jpg"/>
          <p:cNvPicPr>
            <a:picLocks noChangeAspect="1" noChangeArrowheads="1"/>
          </p:cNvPicPr>
          <p:nvPr/>
        </p:nvPicPr>
        <p:blipFill>
          <a:blip r:embed="rId3" cstate="print"/>
          <a:srcRect/>
          <a:stretch>
            <a:fillRect/>
          </a:stretch>
        </p:blipFill>
        <p:spPr bwMode="auto">
          <a:xfrm>
            <a:off x="-1" y="0"/>
            <a:ext cx="4475825" cy="3048000"/>
          </a:xfrm>
          <a:prstGeom prst="rect">
            <a:avLst/>
          </a:prstGeom>
          <a:noFill/>
        </p:spPr>
      </p:pic>
      <p:pic>
        <p:nvPicPr>
          <p:cNvPr id="1030" name="Picture 6" descr="http://www.history.com/images/media/slideshow/9-11-world-trade-center/people-leaving-world-trade-center.jpg"/>
          <p:cNvPicPr>
            <a:picLocks noChangeAspect="1" noChangeArrowheads="1"/>
          </p:cNvPicPr>
          <p:nvPr/>
        </p:nvPicPr>
        <p:blipFill>
          <a:blip r:embed="rId4" cstate="print"/>
          <a:srcRect/>
          <a:stretch>
            <a:fillRect/>
          </a:stretch>
        </p:blipFill>
        <p:spPr bwMode="auto">
          <a:xfrm>
            <a:off x="0" y="3200400"/>
            <a:ext cx="4587720" cy="3276600"/>
          </a:xfrm>
          <a:prstGeom prst="rect">
            <a:avLst/>
          </a:prstGeom>
          <a:noFill/>
        </p:spPr>
      </p:pic>
      <p:pic>
        <p:nvPicPr>
          <p:cNvPr id="1032" name="Picture 8" descr="http://www.history.com/images/media/slideshow/9-11-world-trade-center/tribute-in-light-column.jpg"/>
          <p:cNvPicPr>
            <a:picLocks noChangeAspect="1" noChangeArrowheads="1"/>
          </p:cNvPicPr>
          <p:nvPr/>
        </p:nvPicPr>
        <p:blipFill>
          <a:blip r:embed="rId5" cstate="print"/>
          <a:srcRect/>
          <a:stretch>
            <a:fillRect/>
          </a:stretch>
        </p:blipFill>
        <p:spPr bwMode="auto">
          <a:xfrm>
            <a:off x="4556280" y="3733801"/>
            <a:ext cx="4587720" cy="3124200"/>
          </a:xfrm>
          <a:prstGeom prst="rect">
            <a:avLst/>
          </a:prstGeom>
          <a:noFill/>
        </p:spPr>
      </p:pic>
      <p:sp>
        <p:nvSpPr>
          <p:cNvPr id="8" name="TextBox 7"/>
          <p:cNvSpPr txBox="1"/>
          <p:nvPr/>
        </p:nvSpPr>
        <p:spPr>
          <a:xfrm>
            <a:off x="838200" y="6477000"/>
            <a:ext cx="3810000" cy="381000"/>
          </a:xfrm>
          <a:prstGeom prst="rect">
            <a:avLst/>
          </a:prstGeom>
          <a:noFill/>
        </p:spPr>
        <p:txBody>
          <a:bodyPr wrap="square" rtlCol="0">
            <a:spAutoFit/>
          </a:bodyPr>
          <a:lstStyle/>
          <a:p>
            <a:r>
              <a:rPr lang="en-US" dirty="0" smtClean="0"/>
              <a:t>www.history.com</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www.history.com/images/media/slideshow/9-11-pentagon/firefighters-and-soldiers-unfurl-flag.jpg"/>
          <p:cNvPicPr>
            <a:picLocks noChangeAspect="1" noChangeArrowheads="1"/>
          </p:cNvPicPr>
          <p:nvPr/>
        </p:nvPicPr>
        <p:blipFill>
          <a:blip r:embed="rId2" cstate="print"/>
          <a:srcRect/>
          <a:stretch>
            <a:fillRect/>
          </a:stretch>
        </p:blipFill>
        <p:spPr bwMode="auto">
          <a:xfrm>
            <a:off x="5791200" y="-1"/>
            <a:ext cx="3352800" cy="6858001"/>
          </a:xfrm>
          <a:prstGeom prst="rect">
            <a:avLst/>
          </a:prstGeom>
          <a:noFill/>
        </p:spPr>
      </p:pic>
      <p:sp>
        <p:nvSpPr>
          <p:cNvPr id="2" name="Title 1"/>
          <p:cNvSpPr>
            <a:spLocks noGrp="1"/>
          </p:cNvSpPr>
          <p:nvPr>
            <p:ph type="title"/>
          </p:nvPr>
        </p:nvSpPr>
        <p:spPr/>
        <p:txBody>
          <a:bodyPr>
            <a:normAutofit fontScale="90000"/>
          </a:bodyPr>
          <a:lstStyle/>
          <a:p>
            <a:r>
              <a:rPr lang="en-US" dirty="0" smtClean="0"/>
              <a:t>9.11.2001</a:t>
            </a:r>
            <a:br>
              <a:rPr lang="en-US" dirty="0" smtClean="0"/>
            </a:br>
            <a:r>
              <a:rPr lang="en-US" dirty="0" smtClean="0"/>
              <a:t>Background</a:t>
            </a:r>
            <a:endParaRPr lang="en-US" dirty="0"/>
          </a:p>
        </p:txBody>
      </p:sp>
      <p:sp>
        <p:nvSpPr>
          <p:cNvPr id="3" name="Content Placeholder 2"/>
          <p:cNvSpPr>
            <a:spLocks noGrp="1"/>
          </p:cNvSpPr>
          <p:nvPr>
            <p:ph idx="1"/>
          </p:nvPr>
        </p:nvSpPr>
        <p:spPr>
          <a:xfrm>
            <a:off x="457200" y="1600200"/>
            <a:ext cx="5334000" cy="4953000"/>
          </a:xfrm>
        </p:spPr>
        <p:txBody>
          <a:bodyPr>
            <a:normAutofit fontScale="85000" lnSpcReduction="10000"/>
          </a:bodyPr>
          <a:lstStyle/>
          <a:p>
            <a:r>
              <a:rPr lang="en-US" dirty="0" smtClean="0"/>
              <a:t>Morning of 9/11/2001 four planes hijacked  by Islamic Extremists from al-Qaeda.</a:t>
            </a:r>
          </a:p>
          <a:p>
            <a:r>
              <a:rPr lang="en-US" dirty="0" smtClean="0"/>
              <a:t>2 planes hit the World Trade Center buildings</a:t>
            </a:r>
          </a:p>
          <a:p>
            <a:r>
              <a:rPr lang="en-US" dirty="0" smtClean="0"/>
              <a:t>1 plane hit the Pentagon</a:t>
            </a:r>
          </a:p>
          <a:p>
            <a:r>
              <a:rPr lang="en-US" dirty="0" smtClean="0"/>
              <a:t>1 plane crashed in a field in Pennsylvania</a:t>
            </a:r>
          </a:p>
          <a:p>
            <a:r>
              <a:rPr lang="en-US" dirty="0" smtClean="0"/>
              <a:t>More than 3000 people killed</a:t>
            </a:r>
          </a:p>
          <a:p>
            <a:r>
              <a:rPr lang="en-US" dirty="0" smtClean="0"/>
              <a:t>Over 400 police/firefighters killed</a:t>
            </a:r>
          </a:p>
          <a:p>
            <a:r>
              <a:rPr lang="en-US" dirty="0" smtClean="0"/>
              <a:t>Led by Osama bin Laden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 1</a:t>
            </a:r>
            <a:endParaRPr lang="en-US" dirty="0"/>
          </a:p>
        </p:txBody>
      </p:sp>
      <p:sp>
        <p:nvSpPr>
          <p:cNvPr id="3" name="Content Placeholder 2"/>
          <p:cNvSpPr>
            <a:spLocks noGrp="1"/>
          </p:cNvSpPr>
          <p:nvPr>
            <p:ph idx="1"/>
          </p:nvPr>
        </p:nvSpPr>
        <p:spPr/>
        <p:txBody>
          <a:bodyPr/>
          <a:lstStyle/>
          <a:p>
            <a:r>
              <a:rPr lang="en-US" dirty="0" smtClean="0"/>
              <a:t>Given the background information on 9/11/01 what measures/changes do you feel should have gone in place to prevent a second attack?</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Major</a:t>
            </a:r>
            <a:r>
              <a:rPr lang="en-US" dirty="0" smtClean="0"/>
              <a:t> </a:t>
            </a:r>
            <a:r>
              <a:rPr lang="en-US" dirty="0" smtClean="0"/>
              <a:t>Changes</a:t>
            </a:r>
            <a:br>
              <a:rPr lang="en-US" dirty="0" smtClean="0"/>
            </a:br>
            <a:r>
              <a:rPr lang="en-US" dirty="0" smtClean="0"/>
              <a:t>Post 9.11.01</a:t>
            </a:r>
            <a:endParaRPr lang="en-US" dirty="0"/>
          </a:p>
        </p:txBody>
      </p:sp>
      <p:sp>
        <p:nvSpPr>
          <p:cNvPr id="3" name="Content Placeholder 2"/>
          <p:cNvSpPr>
            <a:spLocks noGrp="1"/>
          </p:cNvSpPr>
          <p:nvPr>
            <p:ph idx="1"/>
          </p:nvPr>
        </p:nvSpPr>
        <p:spPr/>
        <p:txBody>
          <a:bodyPr/>
          <a:lstStyle/>
          <a:p>
            <a:r>
              <a:rPr lang="en-US" dirty="0" smtClean="0"/>
              <a:t>U.S. Patriot Act</a:t>
            </a:r>
            <a:endParaRPr lang="en-US" dirty="0" smtClean="0"/>
          </a:p>
          <a:p>
            <a:pPr>
              <a:buNone/>
            </a:pPr>
            <a:endParaRPr lang="en-US" dirty="0" smtClean="0"/>
          </a:p>
          <a:p>
            <a:r>
              <a:rPr lang="en-US" dirty="0" smtClean="0"/>
              <a:t>Department of Homeland Security</a:t>
            </a:r>
          </a:p>
          <a:p>
            <a:endParaRPr lang="en-US" dirty="0" smtClean="0"/>
          </a:p>
          <a:p>
            <a:r>
              <a:rPr lang="en-US" dirty="0" smtClean="0"/>
              <a:t>Nationalism/Patriotism</a:t>
            </a:r>
          </a:p>
          <a:p>
            <a:endParaRPr lang="en-US" dirty="0" smtClean="0"/>
          </a:p>
          <a:p>
            <a:r>
              <a:rPr lang="en-US" dirty="0" smtClean="0"/>
              <a:t>Civil Liberties v. National Security</a:t>
            </a:r>
            <a:endParaRPr lang="en-US" dirty="0" smtClean="0"/>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 Patriot Act</a:t>
            </a:r>
            <a:br>
              <a:rPr lang="en-US" dirty="0" smtClean="0"/>
            </a:br>
            <a:r>
              <a:rPr lang="en-US" dirty="0" smtClean="0"/>
              <a:t>Key Facts</a:t>
            </a:r>
            <a:endParaRPr lang="en-US" dirty="0"/>
          </a:p>
        </p:txBody>
      </p:sp>
      <p:sp>
        <p:nvSpPr>
          <p:cNvPr id="3" name="Content Placeholder 2"/>
          <p:cNvSpPr>
            <a:spLocks noGrp="1"/>
          </p:cNvSpPr>
          <p:nvPr>
            <p:ph idx="1"/>
          </p:nvPr>
        </p:nvSpPr>
        <p:spPr/>
        <p:txBody>
          <a:bodyPr>
            <a:normAutofit fontScale="92500"/>
          </a:bodyPr>
          <a:lstStyle/>
          <a:p>
            <a:r>
              <a:rPr lang="en-US" dirty="0" smtClean="0"/>
              <a:t>Passed in October 2001 due to the attacks</a:t>
            </a:r>
          </a:p>
          <a:p>
            <a:r>
              <a:rPr lang="en-US" dirty="0" smtClean="0"/>
              <a:t>Created new rules for the Legal System</a:t>
            </a:r>
          </a:p>
          <a:p>
            <a:r>
              <a:rPr lang="en-US" dirty="0" smtClean="0"/>
              <a:t>Allows the government the same rights for fighting terrorists as they did for fighting the mob</a:t>
            </a:r>
          </a:p>
          <a:p>
            <a:r>
              <a:rPr lang="en-US" dirty="0" smtClean="0"/>
              <a:t>Opened up a network for </a:t>
            </a:r>
          </a:p>
          <a:p>
            <a:pPr>
              <a:buNone/>
            </a:pPr>
            <a:r>
              <a:rPr lang="en-US" dirty="0" smtClean="0"/>
              <a:t>    agencies to communicate</a:t>
            </a:r>
          </a:p>
          <a:p>
            <a:r>
              <a:rPr lang="en-US" dirty="0" smtClean="0"/>
              <a:t>Increased the penalties for</a:t>
            </a:r>
          </a:p>
          <a:p>
            <a:pPr>
              <a:buNone/>
            </a:pPr>
            <a:r>
              <a:rPr lang="en-US" dirty="0" smtClean="0"/>
              <a:t>    terroristic activities</a:t>
            </a:r>
            <a:endParaRPr lang="en-US" dirty="0"/>
          </a:p>
        </p:txBody>
      </p:sp>
      <p:sp>
        <p:nvSpPr>
          <p:cNvPr id="2050" name="AutoShape 2" descr="data:image/jpeg;base64,/9j/4AAQSkZJRgABAQAAAQABAAD/2wCEAAkGBhQSEBQUEhQWFRUUFxMaGRgYGBUdGhgcGRgXFxgXFxcYGyYeFxkjGxkaIC8gJCcpLCwsFx8xNTAqNSYrLCkBCQoKDgwOFA8PGTEkHB4qKTY0KTUsKTU1NSksNSwpLDUqLCw1MSkuLC4sKSwwLDY1KikpKSkpKTU1LjUsKSk1MP/AABEIAL0BCwMBIgACEQEDEQH/xAAcAAEAAwEBAQEBAAAAAAAAAAAABQYHBAMCAQj/xABOEAABAwICBQUKCwQJBAMAAAABAAIDBBESIQUGBzFRQWFxgZETFCIyNHJzobLSFyMzQlJTgpKTscEWNVTRFSVDYmOis8LwJKPh4kRkg//EABcBAQEBAQAAAAAAAAAAAAAAAAACAQP/xAAdEQEBAAEFAQEAAAAAAAAAAAAAARECAxIxQSEi/9oADAMBAAIRAxEAPwDcUREBERAREQEREFK2ga0T0kkIhc0B7Xk3aDuIA39K4dStcqmpqxHK5pZgecmgG4tbMLn2tfK0/mSe01RmzT94N9HL/tQa8iIgyOp2i1ge4B7LBzgPAbyEhX/UvS0lTSNllILy6QXAtkHEDLoWNVnyj/Pf7RWsbNj/AFezz5fbKD31q10jo/BA7pKRcMBsAOQvPIObebdaoFXtFrXm4kbGODGN/NwJ9ag9J17p5pJXG5e4noHIOgCw6lfdT9QYJKeOae8hkGINuQ0A7r4cybc9kFVZrzWj/wCQ7rbGfzap3Q21KRrgKlge3lcwWcOfDezugWVqqtnlE9pAiwH6THOBHaSD1hZXrBog0tQ+FxvhsQfpNObTbk/mCg3Olqmysa+Nwc1wBBHKCvVZ7sn0oSJoCbhuF7ebESHDouAeklaEg5NK6RbBBJK7dG0nptuHWbDrWVfCTW/TZ+G1WTappfDFHTtOchxu81vi9rvZWbx07nBxaCQwAuPAEhtz1kDrQapqBrZJV91ZMQZGWcLAC7TkchwI/wAwVwWG6q6X72q4pD4t8L/NdkezI/ZW5BAREQEREBERAREQEREBERAREQEREBERBmm1r5Wn8yT82qM2afvBvo5f9qk9rXytP5kn5tUZs0/eDfRy/wC1BryIiD+faz5R/nv9orWdmw/q9nny+2Vk1Z8o/wA9/tFazs1H9Xs8+X2ygzHWHRDqapkicMgSWn6TSThI6sukFSGr2vE9I0MGGSMfMdfK+ZwuGY9YWp6e1bhq2BsrcxfC4ZObffY8OY5LP9J7LqhlzC5ko4HwXdh8H1oJ6g2qwOsJY5IzxFnt7RZ3qU/R1dHVnEwwyutyhpcAOIcMQGfrWO1+gaiD5WF7AOUtOH7wu31rijlLSHNJBGYIJBHOCNyD+gYaVjPEY1vQAPyXqqdqBre6paYZjeVguHfTbuuf7wNr8bjnUnrvpfveikcDZ7/AZxu7K46G3PUgyzWvS3fNXLIDdt8LPNbkD15u+0rlqBq4H0MxkHlOJo81t2gj7RceoLOqandI9rGC7nua1o5ybBb3o+ibDEyNu5jWtHULX696DBKiAse5jh4TS5rhzg2PrWx6i6X74ooyTd8fxbultrHrbY9qou0rRPcqvugHgzjF9pvgu9WE/aK9NmOl+51RhJ8GYZee25Ha3EOxBq6IiAiIgIiICIiAiIgIiICIiAiIgIiIM42txeFTO5pR62FQWz2pDNIR3yxh7estuPWLda0DX3QJqaXwBeSI42jlORDmjnI9YCx1ri0gi4IOR3EEH1EFB/Qy+XvABJNgBcngAsv0dtUmY0NljbKR865aT0gAgnosuPT+0OepjMbWtiY7J2EkucOGIgWHGwzQVeV93OPEk9putU1bq3U+hRKxoc5rZH4TcAjujid2fi5rMKChfNI2OMYnvNgP1PADeSt0odFMjpmwb2NYGHnFrG/Tn2oM3m2qVR8VkLep5/3LTqGsbLGyRhu17Q4dBF1iGsOgn0k7on3tmWO5HN5D08h4Fd+rmu81IMAAkjzOB1xYnfhcN3RmEGz2WXbTtDxRSRSRtDHSY8TWiwOHD4VhuOduddUu1t1vBpwDzyEjsDAqZpjTMtVKZJnXduAAsGjg0cgQSuz15GkYbcokB6MDj+YCktqOl8dQ2EHwYRc+e/P1Nt94r12eaL7k2WulFo42PwX5eV7hzWGEcSTwVLrat0sr5HeNI5zj0k3t1bupB44rcy/e6c/rWubPNCiOia5zRimJfmBuOTB0YRf7Ss/e7fot7Ag/nsv5/WvWlqXRva9mTmOa4dINwt+fSMIILWkHI5BYVpzRhp6mWE/McQOdpzafukINw0ZXtnhjlbuka13RcZjqOXUupUTZXpjFFJTuOcZxN8128Dod7YV7QEREBERAREQEREBEUDW68UkUjo5JCHsNnDBIbHfvDbFBPIq38IlF9afw5PdX0zaDQn+3t0skH+1BYkXJo/S0M4vDIyQDfhINukbx1rrQEX4Sq58IlD9afuSe6gsiren9Q6eqcX2Mch3uZbPnc05E8+/nUrojTsNU1zoH4g02OThY2vucAu9Bm8uyR3zagdcZ/Ry+6fZJn8ZUZcGsse1zj+SsJ2h0Q/tTl/hye6nwiUX1p/Dk91B3aC1YgpAe5N8I73uzcea/IOYWCllW/hEovrT+HJ7qfCJRfWn8OT3UEvpXQ8VSzBMwOHJxB4tIzB6FTKzZMwm8U7mjg9od6wQrZ+00He3fOM9xvbFhdvxYPFtffzKP+ESi+tP4cnuoKyzZLJfOoZbmjd7ymNF7MKeMh0rnTEchs1nW0ZnoJXd8IlD9afw5PdXTTa60bzYVDB512+2Ag6NOaEFRTmAOMbThvhA3NN8IG4DIKq/BLF9fJ91qvjXgi4NwdxC86qpbGxz3mzWNLnHM2AFzkN6D6iiDWhrRYNAAHADIBfarXwiUP1p/Dk91WGnnD2Ne03a4BwPEEXHqQeirOs2osdZKJDI6NwaGnCGm9iSCb8uZCsyi9L6zU9NlNK1rvoi5f04G3NudBDaA2ftpZ2ysneSA4Fpa2zgRuNuex6lbVTnbUabkbKeezB6i+67qLX6lk+c5nO4XA6XMLg3rIQWNF8QzNe0OaQ5pzBBBB5wRvX5U1DY2Oe42axpcTnkALnIcyD0RVr4RKL60/hye6v34RKL60/hye6gsiKt/CJRfWn8OT3U+ESi+tP4cnuoLIi8qSqbIxr2G7XtDmmxFwRcZHML1QFiGuXl9R6T9AtvWIa5eX1HpP0CDn0Zq9UVDS6GIvDTYkFosbXtmRyL9rtWqmFpdLA9rRvda4HSWk261e9k3yE/pR7DVenNBFjmCg/n+hrnwyCSJxa9u4j8jxHMVtmrOmxV0zJbWJuHDg4ZEdHKOYhY3p+mbHVTsZ4rZHgDgATl1bupX7ZM49wnHIJG+tgv+QQTGvul+4UT7Gz5fi2/a8Y9Tb+pY0rjtO0t3SqEQPgwNsfPdYnsGEdq4NWNVzVQVT7ZxstHzv8b8hb7aDq2baY7jV9zJs2cYftC5Z+o+0Fri/nmKUtcHNNi0gg8CDcHtW86G0kKinjlHz2g24Hc4dRuOpBkcmo9aXH/p3bz86P3lH6T0FPT4e7xlmK+G5ab2tfxSeIW8rPNre6m6ZvyjQUGhoXzSCOJuJ7r2aLZ2BJ3kDcCpb9hq3+Hd96P3196g/vGDpk/03raEGeV2j5IdAmOVpY8PzBtlea43EjcVnbW3IA3nJbFtF/d0vTF7bVkFP47fOb+YQTB1Hrf4d3bH7yjK/RssDsMrHMdwcLXHEchC39U/ahG00QLrYhIzDxzviA+zfsQVTZ/rO6CdsLiTDKcNj8xx8Ut4AnIjnutI1m8iqfQy+wVh1KD3RmHxsTLdOIW9a3HWbyKp9DL7BQYSVvWgfJIPQxew1YKVr+ldNmk0QyVtsfcYWsv9NzWtaerxupBAbQ9oxic6mpHfGDKR43tP0GcmLi7k3b91JodXpZDjleW4szY3cSeVxO8r21X0OHOMkudsyTvJ3m5O7iSVY6zSUjXNigiu91t+WR4DxjlnnYEDmU23OIqSd1Gt1TjtulPP4SiazQDo3B0Ujmkbg+4PUcipvBUOc5prIRLuwAhoudwxFhaTvyxbzvX5RSTGQwTYTMAT3N7cOPlwskaLE2zzaWnkOSnTm5xVasTuYemputskUnc3+A8nccmSHdZ3I155Hgb7ArS62bvijm7mCXPilaG7iHFpGE33G6yavoGyNNgWuafFcPDYd9uzqO8K9aiaWdJGxzjmSYpOd7B4D/tNy6SOCuVFikDUat/h3fej99RuktEy07gyZhY4i4BLTlci/gk8oK31ZVtV8sj9C323rWKvo3RMtQ4thYXuAuQC0WFwL+ERykKS/Yat/h3fej99S+yryuT0LvbjWqIODQFO6OlgY8YXNjjBGWRDQCMl3oiAsQ1y8vqPSfoFt6xDXLy+o9J+gQSGqGujaKORhiL8bg64cBbwQLZjmUlpHatI5hbDCIyfnOdiI5w3CBfpv0KG1Z1MfWse9kjWYHYbEE3yB5OlTkeyWT51QwdDHH83BBQnOJJJNySSSd5J3k8Stb1Uou8NHOkmFnEOleOUZANb02A6yvTQGz6CmcHuJlkG4uAs08WtHLzknmUdtT0vghZA05ynE7zWbu11vulBmlVUuke57zdz3Oc485Nytn1K0T3vRRNIs54xv6XZ2PQLDqWLwSBrmktxAEEtva4BvYnkvuV5+FqX+Hj++73UFc1w0T3vWSsAs0nGzzX55dBuOpW7ZTpe7ZKdx8X4xnQbB46jY/aKqes+s5rXMc6JrHMBFw4m4JBANwNxv2lc2rule9qqKXka7wudpyd6jfqCDdlnm1vdTdM35RrQmuuLjMFZ7tb3U3TN+UaCtag/vGDpk/03raFi+oP7xg6ZP9N62hBWtov7ul6YvbasdY+xBHIQezNbFtF/d0vTF7bVj8LLuaOJA7TZBanbT6z/AAh9g/q5QWmNPz1TgZ34sN7CwDRfgBy8+9Sut+pbqMh7SXwuNsRGbTyNdbLPkP8Aw8mq+sApZQ58TJGEi92tL287HHcebd0b0E5qDqe98rKiZpbGwhzAci9w3G30Qc78pAV/1m8iqfQy+wV20dYyWNskbg5jwCCOUf8AORcWs3kVT6GX2Cgwkq+691AFBQNe7CzC1zj5sIAyG8+GVQitL1t0YJdGUjjujbDc8A6LDc/awoODULRol+McPiwQWsOd+Dn8eIbuG/Mr1nrBFNNOWuIDw172+F3Nri7wnNBuWXDb4c9/HP01GkdTxYZBdnzZG5ttyYvondvXrrDEI3GYNbLC/NzT4u/FhJHiG4xNdyFZx5SyN6v1n9VNG6oDqrGyKR7g+RrXFoJvYtvy5A2PhWJJBKndZaBkEdHLFUGe0rBG5xjcQ0WeQ17Bct3WB3YyLgFffc6R0uKVsj2PD3GIs3h2bRj7phFs7neSL2ubrr0FBG9zZGxtp6aLMMbk0AEHDi/tHuc1pe/gBzXja2sauV+YXu7uZxnro2jU4hImaMxYED5wv4vSDmDyHpK+9nnhCptfJ0DxcWIN3Xy42C8tYtJNl/6iQfEszjB/tX/NIHKwceU7shnLbN6J3e0kr/GqJR2NPJ/m7FXqfF4WVbVvLI/Qt9t61VZVtW8sj9C323qkv3ZV5XJ6E+2xaosr2VeVyehPtsWqICIiAsQ1y8vqPSfoFt6xvW3RMzq6oc2GVwL8iI3kHIbiBmgtOyb5Cf0o9hqvapWy+jfHDMJGOYTICA5rm38AZi4zV1QFiOuOl++ayR4N2tOBnmtyuOYm561rOtNY+KkldE1zpC3C0NBJu7K9hwvfqWM/0HUfUTfhyfyQTmquorqyJ0hk7m0OwjwcWKwBJ8YZZ27VN/BH/wDZ/wC1/wC6uer2i+96WKLlY0YudxzcfvEqRQZ0dkfCp/7f/us/mhLHOa4Wc0kEcCDYjtX9CrKdoGrcgrDJFG97ZQHHA1zrOGTgcIyvkesoLjs+0x3eiaCbvh+LdxsPEP3bdYKgdre6m6ZvyjXDs67vBVYXwytZM2xJY8AObdzSSRlyj7SldqVFJIKfubHvsZb4Wuda4Za9hkgqeoP7xg6ZP9N62hZFqPomZmkIXPhka0Y7lzHgD4t4zJFgtdQVraL+7pemL22rIaX5RnnN/MLYdfqdz6CRrGuc4mPJoJPjt5BmsrptCVGNvxE3jN/s38RzINur6Fk0T45BdrwQR+o4EbweZYdp3Qz6Wd0T+TNp5HNO5w/5vBC3lVnXrVnvqDEwfHRXLP7w5WdfJzgcSgqezbWXuUve0h8CU+B/dfw6Hfn0q/6zeRVPoZfYKxgaFqN4gm/Dk/lktQpdIy1Oi5u6RvbMIpWOBY4F5wGzmgjPFzctwgyArdNHUbZaCKN4u18EQP3G+tYydB1H1E34cn8lt2hGEU0AIIIiiBB3ghguCEFJ0bouSmkdGyTBI35rvk5ByEDn5lICrAPxsEkTvpwm7TuFyB08oVl0nolk7bOyI3OG8fzH/Mjmq/Joiqh+Tku3g8Oc377fDb1td0rldH3MdJqlmKj54KK4cX26YI8X+n+iiq3TcLbdxhlqHjcZfEHQywbv5lOllYd8dMefupA7C24XrT6AkefjXsA+jC0uJ/8A0cAB2LbyvbfzOlRptCVOkKgGZ3LmB4sbePTwC1WgpGxsYxgsyNoa0cw5f/PTxXxRaObG3C1oa3lG8uPF7uVdquTDnaLKtq3lkfoW+29aqsz2m6Nlkq4zHHI8dyAu1jiL435XA3rWOfZV5XJ6F3txrVFmezLR0sdVIZI5GAxEXcxwF8bMrkb1piAiIgIiICIiAiIgIiICIiAi4dOaTFPTyyn5jSRznc0dZICx79sq3+Jk/wAvuoNvRUXZxrPJO6WKd5e4APYTa9vFcMuBwnrKvSAiKK1h1jio48chuTk1g8Zx5uA4nkQSqLHdK7QquYnC/uLeRse/recyeiyhXaXnJuZpr8e6Se8g3xFi2jdeauEj40yD6MnhA9Z8Idq0zVfWyOtYcPgSN8ZhO7+80/Obz9qCdRZ3tD1jqKeqYyGVzGmJpIAbvxPF8weQBVf9uK3+Id2R+6g2xFif7cVv8Q7sj91P24rf4h3ZH7qDbLIs72eax1FRVOZNK57RE4gEN3hzBfIDie1aIgIiICIiAiIgIiICIiAiIgIiICIiAiL8JtvQZ/tW0tZsVODvPdHdAuGDtufshZ/T0Tntkc0ZRNDncwLg38z6iuvWTSvfNVLLfJzrN81uTfUL9ZV/2eaBHeMhePKcQPmAFg9ZcesIM+1f0qaapil5GO8Lnacneok9IC3drrgEZgr+f66jdFK+N3jMc5p6ja/Xv61rOzzS/dqNrSbvh8A8bDNh+7l9koLLLKGtLnGwaCSeAGZKwzWDTTqqofK7ccmj6LR4o/U85K1jXqqMej5yMi5oZ99wafUSsVsgu+pGojahonqL9zJ8BguMdjYucd4bfLLf+d5GqFHhw97RW80X+9v9akNH0giijjbuY1rR1ABdCDLNedR207e7wX7ncBzDc4L7iCcy2+We646q3q7XvhqY5Iw5xac2tBJc05OFgDyesBblU0zZGlj2hzXb2kXB6QUp6VkYsxrWDg0ADsCCP0nqzTVLw+aPG4NABxPGVyQLAjiVDab1Io46aZ7IQHMjkc04pMiGkg5utvVuUbrJ5HU+hl9goMJWu6J1Ho308T3QgudHGScUmZLQSfG4rIlvWgvJYPRRew1B4aL1YpqZ5fDHgcQWk4nnIkG3hE8oClURAREQEREBERAREQEREBERAREQEREBVzX7S3cKJ9jZ0vxbftXxHqaD6lY1k+03S/daoRA+DALHz3WLuwYR2oKnTwY3tZcNxOa25NgLm1yTuA3rb6PStLFGyNs8OFjWtHxke4C3FYhDSvffAxzrb8LXG3TYL0/o2X6qT8N/8kFk2jxRGpbLFIx4lb4WBzXWc2wubHK7cP3SvzZxpfuNYGE+DOMP2hmw9tx9pVw6Ol+qk+4/+S8Y5C0hzTYggg8CDcHtQa/tHZfR8nM6I/52rH2nMdIW0TOGkNGkt3zRZDg8Z26niyxYjig/odpyX6oLUvTTaikjN7vYAx45Q5otfoIz61OoCKsbQNO970jmtdaSXwW2JBA+c4EZiwyvxIVF0Rr7Wsc1of3a5ADZBckk2ADhZ2/jdBsKjdZPI6j0MvsFSLb2F9/Ko7WTyOp9DL7BQYSt60F5LB6KL2GrBVvWgvJYPRRew1B3IiICIiAiIgIiICIiAiIgIiICIiAiIg5tJVwhhklduja5x57C9uvcsEqah0j3Pebue5zj0k3P5rdtMaIZUxGKQuDSWk4TYmxuATwvbsUB8GFH/iff/wDCDo2faK7jRMJ8aX4w/athH3QO0qyr5YwAAAWAAAHCy+kH4QsM1m0V3tVyxfNDrt812bezd1LdFB6d1Pgq3tfKHYmtw3a61xe4vlna57UFZ2U6XuJadx3fGM6Dk8dtj9ork2gamuY91TC27HXMjRvYeV4H0TvPA82616K1Ep6eVssZkDm3td9xmLEEWzCsSDAtF6Wlp344XljubcRwcDk4KynalV4bYYb/AEsLr9mOyuultQKScl2AxuO90ZtfnLbFvqUP8E0V/l5LdDPzsgzvSOkpJ5DJM8vceU8g4ADIDmCueznVNzpBVStIY35MH5x+n5o5OJ6FZtF7PaSEhxYZXDlkNx90AN7QrMgKN1k8jqPQy+wVJLxraQSxvjdfC9rmm2+zhY2580H8+retBeSweii9hqrnwWUn0pvvN9xWOLRLWta1rngMa1os61wGhov1D1lB3IuZ1ECb4njMnJ3Eg/pboKd5ZeO/pxcxH6oOlFzijGRxPyv8453N81894b/DkzBHjcb59OfqCDqXzI+wJzNgTkLnqHKud9ACScbxfg48LZcF+vob/PeOhyD4g0tE8Ah4zBOfAG2fJ/NJNLRtxXd4t781hiNzuGS+DoSIuxFt+Y7rfNFuDbm3nHivb+jo7ghoFsW7lxXvfje6D0pagPYHDcRz/qvVfLGWHb6819ICIiAiIgIiICIiAiIgIiICIiAiIgIiICIiAiIgIiICIiAiIgIiICIiAiIg/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data:image/jpeg;base64,/9j/4AAQSkZJRgABAQAAAQABAAD/2wCEAAkGBhQSEBQUEhQWFRUUFxMaGRgYGBUdGhgcGRgXFxgXFxcYGyYeFxkjGxkaIC8gJCcpLCwsFx8xNTAqNSYrLCkBCQoKDgwOFA8PGTEkHB4qKTY0KTUsKTU1NSksNSwpLDUqLCw1MSkuLC4sKSwwLDY1KikpKSkpKTU1LjUsKSk1MP/AABEIAL0BCwMBIgACEQEDEQH/xAAcAAEAAwEBAQEBAAAAAAAAAAAABQYHBAMCAQj/xABOEAABAwICBQUKCwQJBAMAAAABAAIDBBESIQUGBzFRQWFxgZETFCIyNHJzobLSFyMzQlJTgpKTscEWNVTRFSVDYmOis8LwJKPh4kRkg//EABcBAQEBAQAAAAAAAAAAAAAAAAACAQP/xAAdEQEBAAEFAQEAAAAAAAAAAAAAARECAxIxQSEi/9oADAMBAAIRAxEAPwDcUREBERAREQEREFK2ga0T0kkIhc0B7Xk3aDuIA39K4dStcqmpqxHK5pZgecmgG4tbMLn2tfK0/mSe01RmzT94N9HL/tQa8iIgyOp2i1ge4B7LBzgPAbyEhX/UvS0lTSNllILy6QXAtkHEDLoWNVnyj/Pf7RWsbNj/AFezz5fbKD31q10jo/BA7pKRcMBsAOQvPIObebdaoFXtFrXm4kbGODGN/NwJ9ag9J17p5pJXG5e4noHIOgCw6lfdT9QYJKeOae8hkGINuQ0A7r4cybc9kFVZrzWj/wCQ7rbGfzap3Q21KRrgKlge3lcwWcOfDezugWVqqtnlE9pAiwH6THOBHaSD1hZXrBog0tQ+FxvhsQfpNObTbk/mCg3Olqmysa+Nwc1wBBHKCvVZ7sn0oSJoCbhuF7ebESHDouAeklaEg5NK6RbBBJK7dG0nptuHWbDrWVfCTW/TZ+G1WTappfDFHTtOchxu81vi9rvZWbx07nBxaCQwAuPAEhtz1kDrQapqBrZJV91ZMQZGWcLAC7TkchwI/wAwVwWG6q6X72q4pD4t8L/NdkezI/ZW5BAREQEREBERAREQEREBERAREQEREBERBmm1r5Wn8yT82qM2afvBvo5f9qk9rXytP5kn5tUZs0/eDfRy/wC1BryIiD+faz5R/nv9orWdmw/q9nny+2Vk1Z8o/wA9/tFazs1H9Xs8+X2ygzHWHRDqapkicMgSWn6TSThI6sukFSGr2vE9I0MGGSMfMdfK+ZwuGY9YWp6e1bhq2BsrcxfC4ZObffY8OY5LP9J7LqhlzC5ko4HwXdh8H1oJ6g2qwOsJY5IzxFnt7RZ3qU/R1dHVnEwwyutyhpcAOIcMQGfrWO1+gaiD5WF7AOUtOH7wu31rijlLSHNJBGYIJBHOCNyD+gYaVjPEY1vQAPyXqqdqBre6paYZjeVguHfTbuuf7wNr8bjnUnrvpfveikcDZ7/AZxu7K46G3PUgyzWvS3fNXLIDdt8LPNbkD15u+0rlqBq4H0MxkHlOJo81t2gj7RceoLOqandI9rGC7nua1o5ybBb3o+ibDEyNu5jWtHULX696DBKiAse5jh4TS5rhzg2PrWx6i6X74ooyTd8fxbultrHrbY9qou0rRPcqvugHgzjF9pvgu9WE/aK9NmOl+51RhJ8GYZee25Ha3EOxBq6IiAiIgIiICIiAiIgIiICIiAiIgIiIM42txeFTO5pR62FQWz2pDNIR3yxh7estuPWLda0DX3QJqaXwBeSI42jlORDmjnI9YCx1ri0gi4IOR3EEH1EFB/Qy+XvABJNgBcngAsv0dtUmY0NljbKR865aT0gAgnosuPT+0OepjMbWtiY7J2EkucOGIgWHGwzQVeV93OPEk9putU1bq3U+hRKxoc5rZH4TcAjujid2fi5rMKChfNI2OMYnvNgP1PADeSt0odFMjpmwb2NYGHnFrG/Tn2oM3m2qVR8VkLep5/3LTqGsbLGyRhu17Q4dBF1iGsOgn0k7on3tmWO5HN5D08h4Fd+rmu81IMAAkjzOB1xYnfhcN3RmEGz2WXbTtDxRSRSRtDHSY8TWiwOHD4VhuOduddUu1t1vBpwDzyEjsDAqZpjTMtVKZJnXduAAsGjg0cgQSuz15GkYbcokB6MDj+YCktqOl8dQ2EHwYRc+e/P1Nt94r12eaL7k2WulFo42PwX5eV7hzWGEcSTwVLrat0sr5HeNI5zj0k3t1bupB44rcy/e6c/rWubPNCiOia5zRimJfmBuOTB0YRf7Ss/e7fot7Ag/nsv5/WvWlqXRva9mTmOa4dINwt+fSMIILWkHI5BYVpzRhp6mWE/McQOdpzafukINw0ZXtnhjlbuka13RcZjqOXUupUTZXpjFFJTuOcZxN8128Dod7YV7QEREBERAREQEREBEUDW68UkUjo5JCHsNnDBIbHfvDbFBPIq38IlF9afw5PdX0zaDQn+3t0skH+1BYkXJo/S0M4vDIyQDfhINukbx1rrQEX4Sq58IlD9afuSe6gsiren9Q6eqcX2Mch3uZbPnc05E8+/nUrojTsNU1zoH4g02OThY2vucAu9Bm8uyR3zagdcZ/Ry+6fZJn8ZUZcGsse1zj+SsJ2h0Q/tTl/hye6nwiUX1p/Dk91B3aC1YgpAe5N8I73uzcea/IOYWCllW/hEovrT+HJ7qfCJRfWn8OT3UEvpXQ8VSzBMwOHJxB4tIzB6FTKzZMwm8U7mjg9od6wQrZ+00He3fOM9xvbFhdvxYPFtffzKP+ESi+tP4cnuoKyzZLJfOoZbmjd7ymNF7MKeMh0rnTEchs1nW0ZnoJXd8IlD9afw5PdXTTa60bzYVDB512+2Ag6NOaEFRTmAOMbThvhA3NN8IG4DIKq/BLF9fJ91qvjXgi4NwdxC86qpbGxz3mzWNLnHM2AFzkN6D6iiDWhrRYNAAHADIBfarXwiUP1p/Dk91WGnnD2Ne03a4BwPEEXHqQeirOs2osdZKJDI6NwaGnCGm9iSCb8uZCsyi9L6zU9NlNK1rvoi5f04G3NudBDaA2ftpZ2ysneSA4Fpa2zgRuNuex6lbVTnbUabkbKeezB6i+67qLX6lk+c5nO4XA6XMLg3rIQWNF8QzNe0OaQ5pzBBBB5wRvX5U1DY2Oe42axpcTnkALnIcyD0RVr4RKL60/hye6v34RKL60/hye6gsiKt/CJRfWn8OT3U+ESi+tP4cnuoLIi8qSqbIxr2G7XtDmmxFwRcZHML1QFiGuXl9R6T9AtvWIa5eX1HpP0CDn0Zq9UVDS6GIvDTYkFosbXtmRyL9rtWqmFpdLA9rRvda4HSWk261e9k3yE/pR7DVenNBFjmCg/n+hrnwyCSJxa9u4j8jxHMVtmrOmxV0zJbWJuHDg4ZEdHKOYhY3p+mbHVTsZ4rZHgDgATl1bupX7ZM49wnHIJG+tgv+QQTGvul+4UT7Gz5fi2/a8Y9Tb+pY0rjtO0t3SqEQPgwNsfPdYnsGEdq4NWNVzVQVT7ZxstHzv8b8hb7aDq2baY7jV9zJs2cYftC5Z+o+0Fri/nmKUtcHNNi0gg8CDcHtW86G0kKinjlHz2g24Hc4dRuOpBkcmo9aXH/p3bz86P3lH6T0FPT4e7xlmK+G5ab2tfxSeIW8rPNre6m6ZvyjQUGhoXzSCOJuJ7r2aLZ2BJ3kDcCpb9hq3+Hd96P3196g/vGDpk/03raEGeV2j5IdAmOVpY8PzBtlea43EjcVnbW3IA3nJbFtF/d0vTF7bVkFP47fOb+YQTB1Hrf4d3bH7yjK/RssDsMrHMdwcLXHEchC39U/ahG00QLrYhIzDxzviA+zfsQVTZ/rO6CdsLiTDKcNj8xx8Ut4AnIjnutI1m8iqfQy+wVh1KD3RmHxsTLdOIW9a3HWbyKp9DL7BQYSVvWgfJIPQxew1YKVr+ldNmk0QyVtsfcYWsv9NzWtaerxupBAbQ9oxic6mpHfGDKR43tP0GcmLi7k3b91JodXpZDjleW4szY3cSeVxO8r21X0OHOMkudsyTvJ3m5O7iSVY6zSUjXNigiu91t+WR4DxjlnnYEDmU23OIqSd1Gt1TjtulPP4SiazQDo3B0Ujmkbg+4PUcipvBUOc5prIRLuwAhoudwxFhaTvyxbzvX5RSTGQwTYTMAT3N7cOPlwskaLE2zzaWnkOSnTm5xVasTuYemputskUnc3+A8nccmSHdZ3I155Hgb7ArS62bvijm7mCXPilaG7iHFpGE33G6yavoGyNNgWuafFcPDYd9uzqO8K9aiaWdJGxzjmSYpOd7B4D/tNy6SOCuVFikDUat/h3fej99RuktEy07gyZhY4i4BLTlci/gk8oK31ZVtV8sj9C323rWKvo3RMtQ4thYXuAuQC0WFwL+ERykKS/Yat/h3fej99S+yryuT0LvbjWqIODQFO6OlgY8YXNjjBGWRDQCMl3oiAsQ1y8vqPSfoFt6xDXLy+o9J+gQSGqGujaKORhiL8bg64cBbwQLZjmUlpHatI5hbDCIyfnOdiI5w3CBfpv0KG1Z1MfWse9kjWYHYbEE3yB5OlTkeyWT51QwdDHH83BBQnOJJJNySSSd5J3k8Stb1Uou8NHOkmFnEOleOUZANb02A6yvTQGz6CmcHuJlkG4uAs08WtHLzknmUdtT0vghZA05ynE7zWbu11vulBmlVUuke57zdz3Oc485Nytn1K0T3vRRNIs54xv6XZ2PQLDqWLwSBrmktxAEEtva4BvYnkvuV5+FqX+Hj++73UFc1w0T3vWSsAs0nGzzX55dBuOpW7ZTpe7ZKdx8X4xnQbB46jY/aKqes+s5rXMc6JrHMBFw4m4JBANwNxv2lc2rule9qqKXka7wudpyd6jfqCDdlnm1vdTdM35RrQmuuLjMFZ7tb3U3TN+UaCtag/vGDpk/03raFi+oP7xg6ZP9N62hBWtov7ul6YvbasdY+xBHIQezNbFtF/d0vTF7bVj8LLuaOJA7TZBanbT6z/AAh9g/q5QWmNPz1TgZ34sN7CwDRfgBy8+9Sut+pbqMh7SXwuNsRGbTyNdbLPkP8Aw8mq+sApZQ58TJGEi92tL287HHcebd0b0E5qDqe98rKiZpbGwhzAci9w3G30Qc78pAV/1m8iqfQy+wV20dYyWNskbg5jwCCOUf8AORcWs3kVT6GX2Cgwkq+691AFBQNe7CzC1zj5sIAyG8+GVQitL1t0YJdGUjjujbDc8A6LDc/awoODULRol+McPiwQWsOd+Dn8eIbuG/Mr1nrBFNNOWuIDw172+F3Nri7wnNBuWXDb4c9/HP01GkdTxYZBdnzZG5ttyYvondvXrrDEI3GYNbLC/NzT4u/FhJHiG4xNdyFZx5SyN6v1n9VNG6oDqrGyKR7g+RrXFoJvYtvy5A2PhWJJBKndZaBkEdHLFUGe0rBG5xjcQ0WeQ17Bct3WB3YyLgFffc6R0uKVsj2PD3GIs3h2bRj7phFs7neSL2ubrr0FBG9zZGxtp6aLMMbk0AEHDi/tHuc1pe/gBzXja2sauV+YXu7uZxnro2jU4hImaMxYED5wv4vSDmDyHpK+9nnhCptfJ0DxcWIN3Xy42C8tYtJNl/6iQfEszjB/tX/NIHKwceU7shnLbN6J3e0kr/GqJR2NPJ/m7FXqfF4WVbVvLI/Qt9t61VZVtW8sj9C323qkv3ZV5XJ6E+2xaosr2VeVyehPtsWqICIiAsQ1y8vqPSfoFt6xvW3RMzq6oc2GVwL8iI3kHIbiBmgtOyb5Cf0o9hqvapWy+jfHDMJGOYTICA5rm38AZi4zV1QFiOuOl++ayR4N2tOBnmtyuOYm561rOtNY+KkldE1zpC3C0NBJu7K9hwvfqWM/0HUfUTfhyfyQTmquorqyJ0hk7m0OwjwcWKwBJ8YZZ27VN/BH/wDZ/wC1/wC6uer2i+96WKLlY0YudxzcfvEqRQZ0dkfCp/7f/us/mhLHOa4Wc0kEcCDYjtX9CrKdoGrcgrDJFG97ZQHHA1zrOGTgcIyvkesoLjs+0x3eiaCbvh+LdxsPEP3bdYKgdre6m6ZvyjXDs67vBVYXwytZM2xJY8AObdzSSRlyj7SldqVFJIKfubHvsZb4Wuda4Za9hkgqeoP7xg6ZP9N62hZFqPomZmkIXPhka0Y7lzHgD4t4zJFgtdQVraL+7pemL22rIaX5RnnN/MLYdfqdz6CRrGuc4mPJoJPjt5BmsrptCVGNvxE3jN/s38RzINur6Fk0T45BdrwQR+o4EbweZYdp3Qz6Wd0T+TNp5HNO5w/5vBC3lVnXrVnvqDEwfHRXLP7w5WdfJzgcSgqezbWXuUve0h8CU+B/dfw6Hfn0q/6zeRVPoZfYKxgaFqN4gm/Dk/lktQpdIy1Oi5u6RvbMIpWOBY4F5wGzmgjPFzctwgyArdNHUbZaCKN4u18EQP3G+tYydB1H1E34cn8lt2hGEU0AIIIiiBB3ghguCEFJ0bouSmkdGyTBI35rvk5ByEDn5lICrAPxsEkTvpwm7TuFyB08oVl0nolk7bOyI3OG8fzH/Mjmq/Joiqh+Tku3g8Oc377fDb1td0rldH3MdJqlmKj54KK4cX26YI8X+n+iiq3TcLbdxhlqHjcZfEHQywbv5lOllYd8dMefupA7C24XrT6AkefjXsA+jC0uJ/8A0cAB2LbyvbfzOlRptCVOkKgGZ3LmB4sbePTwC1WgpGxsYxgsyNoa0cw5f/PTxXxRaObG3C1oa3lG8uPF7uVdquTDnaLKtq3lkfoW+29aqsz2m6Nlkq4zHHI8dyAu1jiL435XA3rWOfZV5XJ6F3txrVFmezLR0sdVIZI5GAxEXcxwF8bMrkb1piAiIgIiICIiAiIgIiICIiAi4dOaTFPTyyn5jSRznc0dZICx79sq3+Jk/wAvuoNvRUXZxrPJO6WKd5e4APYTa9vFcMuBwnrKvSAiKK1h1jio48chuTk1g8Zx5uA4nkQSqLHdK7QquYnC/uLeRse/recyeiyhXaXnJuZpr8e6Se8g3xFi2jdeauEj40yD6MnhA9Z8Idq0zVfWyOtYcPgSN8ZhO7+80/Obz9qCdRZ3tD1jqKeqYyGVzGmJpIAbvxPF8weQBVf9uK3+Id2R+6g2xFif7cVv8Q7sj91P24rf4h3ZH7qDbLIs72eax1FRVOZNK57RE4gEN3hzBfIDie1aIgIiICIiAiIgIiICIiAiIgIiICIiAiL8JtvQZ/tW0tZsVODvPdHdAuGDtufshZ/T0Tntkc0ZRNDncwLg38z6iuvWTSvfNVLLfJzrN81uTfUL9ZV/2eaBHeMhePKcQPmAFg9ZcesIM+1f0qaapil5GO8Lnacneok9IC3drrgEZgr+f66jdFK+N3jMc5p6ja/Xv61rOzzS/dqNrSbvh8A8bDNh+7l9koLLLKGtLnGwaCSeAGZKwzWDTTqqofK7ccmj6LR4o/U85K1jXqqMej5yMi5oZ99wafUSsVsgu+pGojahonqL9zJ8BguMdjYucd4bfLLf+d5GqFHhw97RW80X+9v9akNH0giijjbuY1rR1ABdCDLNedR207e7wX7ncBzDc4L7iCcy2+We646q3q7XvhqY5Iw5xac2tBJc05OFgDyesBblU0zZGlj2hzXb2kXB6QUp6VkYsxrWDg0ADsCCP0nqzTVLw+aPG4NABxPGVyQLAjiVDab1Io46aZ7IQHMjkc04pMiGkg5utvVuUbrJ5HU+hl9goMJWu6J1Ho308T3QgudHGScUmZLQSfG4rIlvWgvJYPRRew1B4aL1YpqZ5fDHgcQWk4nnIkG3hE8oClURAREQEREBERAREQEREBERAREQEREBVzX7S3cKJ9jZ0vxbftXxHqaD6lY1k+03S/daoRA+DALHz3WLuwYR2oKnTwY3tZcNxOa25NgLm1yTuA3rb6PStLFGyNs8OFjWtHxke4C3FYhDSvffAxzrb8LXG3TYL0/o2X6qT8N/8kFk2jxRGpbLFIx4lb4WBzXWc2wubHK7cP3SvzZxpfuNYGE+DOMP2hmw9tx9pVw6Ol+qk+4/+S8Y5C0hzTYggg8CDcHtQa/tHZfR8nM6I/52rH2nMdIW0TOGkNGkt3zRZDg8Z26niyxYjig/odpyX6oLUvTTaikjN7vYAx45Q5otfoIz61OoCKsbQNO970jmtdaSXwW2JBA+c4EZiwyvxIVF0Rr7Wsc1of3a5ADZBckk2ADhZ2/jdBsKjdZPI6j0MvsFSLb2F9/Ko7WTyOp9DL7BQYSt60F5LB6KL2GrBVvWgvJYPRRew1B3IiICIiAiIgIiICIiAiIgIiICIiAiIg5tJVwhhklduja5x57C9uvcsEqah0j3Pebue5zj0k3P5rdtMaIZUxGKQuDSWk4TYmxuATwvbsUB8GFH/iff/wDCDo2faK7jRMJ8aX4w/athH3QO0qyr5YwAAAWAAAHCy+kH4QsM1m0V3tVyxfNDrt812bezd1LdFB6d1Pgq3tfKHYmtw3a61xe4vlna57UFZ2U6XuJadx3fGM6Dk8dtj9ork2gamuY91TC27HXMjRvYeV4H0TvPA82616K1Ep6eVssZkDm3td9xmLEEWzCsSDAtF6Wlp344XljubcRwcDk4KynalV4bYYb/AEsLr9mOyuultQKScl2AxuO90ZtfnLbFvqUP8E0V/l5LdDPzsgzvSOkpJ5DJM8vceU8g4ADIDmCueznVNzpBVStIY35MH5x+n5o5OJ6FZtF7PaSEhxYZXDlkNx90AN7QrMgKN1k8jqPQy+wVJLxraQSxvjdfC9rmm2+zhY2580H8+retBeSweii9hqrnwWUn0pvvN9xWOLRLWta1rngMa1os61wGhov1D1lB3IuZ1ECb4njMnJ3Eg/pboKd5ZeO/pxcxH6oOlFzijGRxPyv8453N81894b/DkzBHjcb59OfqCDqXzI+wJzNgTkLnqHKud9ACScbxfg48LZcF+vob/PeOhyD4g0tE8Ah4zBOfAG2fJ/NJNLRtxXd4t781hiNzuGS+DoSIuxFt+Y7rfNFuDbm3nHivb+jo7ghoFsW7lxXvfje6D0pagPYHDcRz/qvVfLGWHb6819ICIiAiIgIiICIiAiIgIiICIiAiIgIiICIiAiIgIiICIiAiIgIiICIiAiIg/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4" name="AutoShape 6" descr="data:image/jpeg;base64,/9j/4AAQSkZJRgABAQAAAQABAAD/2wCEAAkGBhQSEBQUEhQWFRUUFxMaGRgYGBUdGhgcGRgXFxgXFxcYGyYeFxkjGxkaIC8gJCcpLCwsFx8xNTAqNSYrLCkBCQoKDgwOFA8PGTEkHB4qKTY0KTUsKTU1NSksNSwpLDUqLCw1MSkuLC4sKSwwLDY1KikpKSkpKTU1LjUsKSk1MP/AABEIAL0BCwMBIgACEQEDEQH/xAAcAAEAAwEBAQEBAAAAAAAAAAAABQYHBAMCAQj/xABOEAABAwICBQUKCwQJBAMAAAABAAIDBBESIQUGBzFRQWFxgZETFCIyNHJzobLSFyMzQlJTgpKTscEWNVTRFSVDYmOis8LwJKPh4kRkg//EABcBAQEBAQAAAAAAAAAAAAAAAAACAQP/xAAdEQEBAAEFAQEAAAAAAAAAAAAAARECAxIxQSEi/9oADAMBAAIRAxEAPwDcUREBERAREQEREFK2ga0T0kkIhc0B7Xk3aDuIA39K4dStcqmpqxHK5pZgecmgG4tbMLn2tfK0/mSe01RmzT94N9HL/tQa8iIgyOp2i1ge4B7LBzgPAbyEhX/UvS0lTSNllILy6QXAtkHEDLoWNVnyj/Pf7RWsbNj/AFezz5fbKD31q10jo/BA7pKRcMBsAOQvPIObebdaoFXtFrXm4kbGODGN/NwJ9ag9J17p5pJXG5e4noHIOgCw6lfdT9QYJKeOae8hkGINuQ0A7r4cybc9kFVZrzWj/wCQ7rbGfzap3Q21KRrgKlge3lcwWcOfDezugWVqqtnlE9pAiwH6THOBHaSD1hZXrBog0tQ+FxvhsQfpNObTbk/mCg3Olqmysa+Nwc1wBBHKCvVZ7sn0oSJoCbhuF7ebESHDouAeklaEg5NK6RbBBJK7dG0nptuHWbDrWVfCTW/TZ+G1WTappfDFHTtOchxu81vi9rvZWbx07nBxaCQwAuPAEhtz1kDrQapqBrZJV91ZMQZGWcLAC7TkchwI/wAwVwWG6q6X72q4pD4t8L/NdkezI/ZW5BAREQEREBERAREQEREBERAREQEREBERBmm1r5Wn8yT82qM2afvBvo5f9qk9rXytP5kn5tUZs0/eDfRy/wC1BryIiD+faz5R/nv9orWdmw/q9nny+2Vk1Z8o/wA9/tFazs1H9Xs8+X2ygzHWHRDqapkicMgSWn6TSThI6sukFSGr2vE9I0MGGSMfMdfK+ZwuGY9YWp6e1bhq2BsrcxfC4ZObffY8OY5LP9J7LqhlzC5ko4HwXdh8H1oJ6g2qwOsJY5IzxFnt7RZ3qU/R1dHVnEwwyutyhpcAOIcMQGfrWO1+gaiD5WF7AOUtOH7wu31rijlLSHNJBGYIJBHOCNyD+gYaVjPEY1vQAPyXqqdqBre6paYZjeVguHfTbuuf7wNr8bjnUnrvpfveikcDZ7/AZxu7K46G3PUgyzWvS3fNXLIDdt8LPNbkD15u+0rlqBq4H0MxkHlOJo81t2gj7RceoLOqandI9rGC7nua1o5ybBb3o+ibDEyNu5jWtHULX696DBKiAse5jh4TS5rhzg2PrWx6i6X74ooyTd8fxbultrHrbY9qou0rRPcqvugHgzjF9pvgu9WE/aK9NmOl+51RhJ8GYZee25Ha3EOxBq6IiAiIgIiICIiAiIgIiICIiAiIgIiIM42txeFTO5pR62FQWz2pDNIR3yxh7estuPWLda0DX3QJqaXwBeSI42jlORDmjnI9YCx1ri0gi4IOR3EEH1EFB/Qy+XvABJNgBcngAsv0dtUmY0NljbKR865aT0gAgnosuPT+0OepjMbWtiY7J2EkucOGIgWHGwzQVeV93OPEk9putU1bq3U+hRKxoc5rZH4TcAjujid2fi5rMKChfNI2OMYnvNgP1PADeSt0odFMjpmwb2NYGHnFrG/Tn2oM3m2qVR8VkLep5/3LTqGsbLGyRhu17Q4dBF1iGsOgn0k7on3tmWO5HN5D08h4Fd+rmu81IMAAkjzOB1xYnfhcN3RmEGz2WXbTtDxRSRSRtDHSY8TWiwOHD4VhuOduddUu1t1vBpwDzyEjsDAqZpjTMtVKZJnXduAAsGjg0cgQSuz15GkYbcokB6MDj+YCktqOl8dQ2EHwYRc+e/P1Nt94r12eaL7k2WulFo42PwX5eV7hzWGEcSTwVLrat0sr5HeNI5zj0k3t1bupB44rcy/e6c/rWubPNCiOia5zRimJfmBuOTB0YRf7Ss/e7fot7Ag/nsv5/WvWlqXRva9mTmOa4dINwt+fSMIILWkHI5BYVpzRhp6mWE/McQOdpzafukINw0ZXtnhjlbuka13RcZjqOXUupUTZXpjFFJTuOcZxN8128Dod7YV7QEREBERAREQEREBEUDW68UkUjo5JCHsNnDBIbHfvDbFBPIq38IlF9afw5PdX0zaDQn+3t0skH+1BYkXJo/S0M4vDIyQDfhINukbx1rrQEX4Sq58IlD9afuSe6gsiren9Q6eqcX2Mch3uZbPnc05E8+/nUrojTsNU1zoH4g02OThY2vucAu9Bm8uyR3zagdcZ/Ry+6fZJn8ZUZcGsse1zj+SsJ2h0Q/tTl/hye6nwiUX1p/Dk91B3aC1YgpAe5N8I73uzcea/IOYWCllW/hEovrT+HJ7qfCJRfWn8OT3UEvpXQ8VSzBMwOHJxB4tIzB6FTKzZMwm8U7mjg9od6wQrZ+00He3fOM9xvbFhdvxYPFtffzKP+ESi+tP4cnuoKyzZLJfOoZbmjd7ymNF7MKeMh0rnTEchs1nW0ZnoJXd8IlD9afw5PdXTTa60bzYVDB512+2Ag6NOaEFRTmAOMbThvhA3NN8IG4DIKq/BLF9fJ91qvjXgi4NwdxC86qpbGxz3mzWNLnHM2AFzkN6D6iiDWhrRYNAAHADIBfarXwiUP1p/Dk91WGnnD2Ne03a4BwPEEXHqQeirOs2osdZKJDI6NwaGnCGm9iSCb8uZCsyi9L6zU9NlNK1rvoi5f04G3NudBDaA2ftpZ2ysneSA4Fpa2zgRuNuex6lbVTnbUabkbKeezB6i+67qLX6lk+c5nO4XA6XMLg3rIQWNF8QzNe0OaQ5pzBBBB5wRvX5U1DY2Oe42axpcTnkALnIcyD0RVr4RKL60/hye6v34RKL60/hye6gsiKt/CJRfWn8OT3U+ESi+tP4cnuoLIi8qSqbIxr2G7XtDmmxFwRcZHML1QFiGuXl9R6T9AtvWIa5eX1HpP0CDn0Zq9UVDS6GIvDTYkFosbXtmRyL9rtWqmFpdLA9rRvda4HSWk261e9k3yE/pR7DVenNBFjmCg/n+hrnwyCSJxa9u4j8jxHMVtmrOmxV0zJbWJuHDg4ZEdHKOYhY3p+mbHVTsZ4rZHgDgATl1bupX7ZM49wnHIJG+tgv+QQTGvul+4UT7Gz5fi2/a8Y9Tb+pY0rjtO0t3SqEQPgwNsfPdYnsGEdq4NWNVzVQVT7ZxstHzv8b8hb7aDq2baY7jV9zJs2cYftC5Z+o+0Fri/nmKUtcHNNi0gg8CDcHtW86G0kKinjlHz2g24Hc4dRuOpBkcmo9aXH/p3bz86P3lH6T0FPT4e7xlmK+G5ab2tfxSeIW8rPNre6m6ZvyjQUGhoXzSCOJuJ7r2aLZ2BJ3kDcCpb9hq3+Hd96P3196g/vGDpk/03raEGeV2j5IdAmOVpY8PzBtlea43EjcVnbW3IA3nJbFtF/d0vTF7bVkFP47fOb+YQTB1Hrf4d3bH7yjK/RssDsMrHMdwcLXHEchC39U/ahG00QLrYhIzDxzviA+zfsQVTZ/rO6CdsLiTDKcNj8xx8Ut4AnIjnutI1m8iqfQy+wVh1KD3RmHxsTLdOIW9a3HWbyKp9DL7BQYSVvWgfJIPQxew1YKVr+ldNmk0QyVtsfcYWsv9NzWtaerxupBAbQ9oxic6mpHfGDKR43tP0GcmLi7k3b91JodXpZDjleW4szY3cSeVxO8r21X0OHOMkudsyTvJ3m5O7iSVY6zSUjXNigiu91t+WR4DxjlnnYEDmU23OIqSd1Gt1TjtulPP4SiazQDo3B0Ujmkbg+4PUcipvBUOc5prIRLuwAhoudwxFhaTvyxbzvX5RSTGQwTYTMAT3N7cOPlwskaLE2zzaWnkOSnTm5xVasTuYemputskUnc3+A8nccmSHdZ3I155Hgb7ArS62bvijm7mCXPilaG7iHFpGE33G6yavoGyNNgWuafFcPDYd9uzqO8K9aiaWdJGxzjmSYpOd7B4D/tNy6SOCuVFikDUat/h3fej99RuktEy07gyZhY4i4BLTlci/gk8oK31ZVtV8sj9C323rWKvo3RMtQ4thYXuAuQC0WFwL+ERykKS/Yat/h3fej99S+yryuT0LvbjWqIODQFO6OlgY8YXNjjBGWRDQCMl3oiAsQ1y8vqPSfoFt6xDXLy+o9J+gQSGqGujaKORhiL8bg64cBbwQLZjmUlpHatI5hbDCIyfnOdiI5w3CBfpv0KG1Z1MfWse9kjWYHYbEE3yB5OlTkeyWT51QwdDHH83BBQnOJJJNySSSd5J3k8Stb1Uou8NHOkmFnEOleOUZANb02A6yvTQGz6CmcHuJlkG4uAs08WtHLzknmUdtT0vghZA05ynE7zWbu11vulBmlVUuke57zdz3Oc485Nytn1K0T3vRRNIs54xv6XZ2PQLDqWLwSBrmktxAEEtva4BvYnkvuV5+FqX+Hj++73UFc1w0T3vWSsAs0nGzzX55dBuOpW7ZTpe7ZKdx8X4xnQbB46jY/aKqes+s5rXMc6JrHMBFw4m4JBANwNxv2lc2rule9qqKXka7wudpyd6jfqCDdlnm1vdTdM35RrQmuuLjMFZ7tb3U3TN+UaCtag/vGDpk/03raFi+oP7xg6ZP9N62hBWtov7ul6YvbasdY+xBHIQezNbFtF/d0vTF7bVj8LLuaOJA7TZBanbT6z/AAh9g/q5QWmNPz1TgZ34sN7CwDRfgBy8+9Sut+pbqMh7SXwuNsRGbTyNdbLPkP8Aw8mq+sApZQ58TJGEi92tL287HHcebd0b0E5qDqe98rKiZpbGwhzAci9w3G30Qc78pAV/1m8iqfQy+wV20dYyWNskbg5jwCCOUf8AORcWs3kVT6GX2Cgwkq+691AFBQNe7CzC1zj5sIAyG8+GVQitL1t0YJdGUjjujbDc8A6LDc/awoODULRol+McPiwQWsOd+Dn8eIbuG/Mr1nrBFNNOWuIDw172+F3Nri7wnNBuWXDb4c9/HP01GkdTxYZBdnzZG5ttyYvondvXrrDEI3GYNbLC/NzT4u/FhJHiG4xNdyFZx5SyN6v1n9VNG6oDqrGyKR7g+RrXFoJvYtvy5A2PhWJJBKndZaBkEdHLFUGe0rBG5xjcQ0WeQ17Bct3WB3YyLgFffc6R0uKVsj2PD3GIs3h2bRj7phFs7neSL2ubrr0FBG9zZGxtp6aLMMbk0AEHDi/tHuc1pe/gBzXja2sauV+YXu7uZxnro2jU4hImaMxYED5wv4vSDmDyHpK+9nnhCptfJ0DxcWIN3Xy42C8tYtJNl/6iQfEszjB/tX/NIHKwceU7shnLbN6J3e0kr/GqJR2NPJ/m7FXqfF4WVbVvLI/Qt9t61VZVtW8sj9C323qkv3ZV5XJ6E+2xaosr2VeVyehPtsWqICIiAsQ1y8vqPSfoFt6xvW3RMzq6oc2GVwL8iI3kHIbiBmgtOyb5Cf0o9hqvapWy+jfHDMJGOYTICA5rm38AZi4zV1QFiOuOl++ayR4N2tOBnmtyuOYm561rOtNY+KkldE1zpC3C0NBJu7K9hwvfqWM/0HUfUTfhyfyQTmquorqyJ0hk7m0OwjwcWKwBJ8YZZ27VN/BH/wDZ/wC1/wC6uer2i+96WKLlY0YudxzcfvEqRQZ0dkfCp/7f/us/mhLHOa4Wc0kEcCDYjtX9CrKdoGrcgrDJFG97ZQHHA1zrOGTgcIyvkesoLjs+0x3eiaCbvh+LdxsPEP3bdYKgdre6m6ZvyjXDs67vBVYXwytZM2xJY8AObdzSSRlyj7SldqVFJIKfubHvsZb4Wuda4Za9hkgqeoP7xg6ZP9N62hZFqPomZmkIXPhka0Y7lzHgD4t4zJFgtdQVraL+7pemL22rIaX5RnnN/MLYdfqdz6CRrGuc4mPJoJPjt5BmsrptCVGNvxE3jN/s38RzINur6Fk0T45BdrwQR+o4EbweZYdp3Qz6Wd0T+TNp5HNO5w/5vBC3lVnXrVnvqDEwfHRXLP7w5WdfJzgcSgqezbWXuUve0h8CU+B/dfw6Hfn0q/6zeRVPoZfYKxgaFqN4gm/Dk/lktQpdIy1Oi5u6RvbMIpWOBY4F5wGzmgjPFzctwgyArdNHUbZaCKN4u18EQP3G+tYydB1H1E34cn8lt2hGEU0AIIIiiBB3ghguCEFJ0bouSmkdGyTBI35rvk5ByEDn5lICrAPxsEkTvpwm7TuFyB08oVl0nolk7bOyI3OG8fzH/Mjmq/Joiqh+Tku3g8Oc377fDb1td0rldH3MdJqlmKj54KK4cX26YI8X+n+iiq3TcLbdxhlqHjcZfEHQywbv5lOllYd8dMefupA7C24XrT6AkefjXsA+jC0uJ/8A0cAB2LbyvbfzOlRptCVOkKgGZ3LmB4sbePTwC1WgpGxsYxgsyNoa0cw5f/PTxXxRaObG3C1oa3lG8uPF7uVdquTDnaLKtq3lkfoW+29aqsz2m6Nlkq4zHHI8dyAu1jiL435XA3rWOfZV5XJ6F3txrVFmezLR0sdVIZI5GAxEXcxwF8bMrkb1piAiIgIiICIiAiIgIiICIiAi4dOaTFPTyyn5jSRznc0dZICx79sq3+Jk/wAvuoNvRUXZxrPJO6WKd5e4APYTa9vFcMuBwnrKvSAiKK1h1jio48chuTk1g8Zx5uA4nkQSqLHdK7QquYnC/uLeRse/recyeiyhXaXnJuZpr8e6Se8g3xFi2jdeauEj40yD6MnhA9Z8Idq0zVfWyOtYcPgSN8ZhO7+80/Obz9qCdRZ3tD1jqKeqYyGVzGmJpIAbvxPF8weQBVf9uK3+Id2R+6g2xFif7cVv8Q7sj91P24rf4h3ZH7qDbLIs72eax1FRVOZNK57RE4gEN3hzBfIDie1aIgIiICIiAiIgIiICIiAiIgIiICIiAiL8JtvQZ/tW0tZsVODvPdHdAuGDtufshZ/T0Tntkc0ZRNDncwLg38z6iuvWTSvfNVLLfJzrN81uTfUL9ZV/2eaBHeMhePKcQPmAFg9ZcesIM+1f0qaapil5GO8Lnacneok9IC3drrgEZgr+f66jdFK+N3jMc5p6ja/Xv61rOzzS/dqNrSbvh8A8bDNh+7l9koLLLKGtLnGwaCSeAGZKwzWDTTqqofK7ccmj6LR4o/U85K1jXqqMej5yMi5oZ99wafUSsVsgu+pGojahonqL9zJ8BguMdjYucd4bfLLf+d5GqFHhw97RW80X+9v9akNH0giijjbuY1rR1ABdCDLNedR207e7wX7ncBzDc4L7iCcy2+We646q3q7XvhqY5Iw5xac2tBJc05OFgDyesBblU0zZGlj2hzXb2kXB6QUp6VkYsxrWDg0ADsCCP0nqzTVLw+aPG4NABxPGVyQLAjiVDab1Io46aZ7IQHMjkc04pMiGkg5utvVuUbrJ5HU+hl9goMJWu6J1Ho308T3QgudHGScUmZLQSfG4rIlvWgvJYPRRew1B4aL1YpqZ5fDHgcQWk4nnIkG3hE8oClURAREQEREBERAREQEREBERAREQEREBVzX7S3cKJ9jZ0vxbftXxHqaD6lY1k+03S/daoRA+DALHz3WLuwYR2oKnTwY3tZcNxOa25NgLm1yTuA3rb6PStLFGyNs8OFjWtHxke4C3FYhDSvffAxzrb8LXG3TYL0/o2X6qT8N/8kFk2jxRGpbLFIx4lb4WBzXWc2wubHK7cP3SvzZxpfuNYGE+DOMP2hmw9tx9pVw6Ol+qk+4/+S8Y5C0hzTYggg8CDcHtQa/tHZfR8nM6I/52rH2nMdIW0TOGkNGkt3zRZDg8Z26niyxYjig/odpyX6oLUvTTaikjN7vYAx45Q5otfoIz61OoCKsbQNO970jmtdaSXwW2JBA+c4EZiwyvxIVF0Rr7Wsc1of3a5ADZBckk2ADhZ2/jdBsKjdZPI6j0MvsFSLb2F9/Ko7WTyOp9DL7BQYSt60F5LB6KL2GrBVvWgvJYPRRew1B3IiICIiAiIgIiICIiAiIgIiICIiAiIg5tJVwhhklduja5x57C9uvcsEqah0j3Pebue5zj0k3P5rdtMaIZUxGKQuDSWk4TYmxuATwvbsUB8GFH/iff/wDCDo2faK7jRMJ8aX4w/athH3QO0qyr5YwAAAWAAAHCy+kH4QsM1m0V3tVyxfNDrt812bezd1LdFB6d1Pgq3tfKHYmtw3a61xe4vlna57UFZ2U6XuJadx3fGM6Dk8dtj9ork2gamuY91TC27HXMjRvYeV4H0TvPA82616K1Ep6eVssZkDm3td9xmLEEWzCsSDAtF6Wlp344XljubcRwcDk4KynalV4bYYb/AEsLr9mOyuultQKScl2AxuO90ZtfnLbFvqUP8E0V/l5LdDPzsgzvSOkpJ5DJM8vceU8g4ADIDmCueznVNzpBVStIY35MH5x+n5o5OJ6FZtF7PaSEhxYZXDlkNx90AN7QrMgKN1k8jqPQy+wVJLxraQSxvjdfC9rmm2+zhY2580H8+retBeSweii9hqrnwWUn0pvvN9xWOLRLWta1rngMa1os61wGhov1D1lB3IuZ1ECb4njMnJ3Eg/pboKd5ZeO/pxcxH6oOlFzijGRxPyv8453N81894b/DkzBHjcb59OfqCDqXzI+wJzNgTkLnqHKud9ACScbxfg48LZcF+vob/PeOhyD4g0tE8Ah4zBOfAG2fJ/NJNLRtxXd4t781hiNzuGS+DoSIuxFt+Y7rfNFuDbm3nHivb+jo7ghoFsW7lxXvfje6D0pagPYHDcRz/qvVfLGWHb6819ICIiAiIgIiICIiAiIgIiICIiAiIgIiICIiAiIgIiICIiAiIgIiICIiAiIg/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056" name="Picture 8" descr="https://wikispaces.psu.edu/download/attachments/73243416/patriot-act.gif?version=1&amp;modificationDate=1302275095000"/>
          <p:cNvPicPr>
            <a:picLocks noChangeAspect="1" noChangeArrowheads="1"/>
          </p:cNvPicPr>
          <p:nvPr/>
        </p:nvPicPr>
        <p:blipFill>
          <a:blip r:embed="rId3" cstate="print"/>
          <a:srcRect/>
          <a:stretch>
            <a:fillRect/>
          </a:stretch>
        </p:blipFill>
        <p:spPr bwMode="auto">
          <a:xfrm>
            <a:off x="5715000" y="3962400"/>
            <a:ext cx="3429000" cy="2431915"/>
          </a:xfrm>
          <a:prstGeom prst="rect">
            <a:avLst/>
          </a:prstGeom>
          <a:noFill/>
        </p:spPr>
      </p:pic>
      <p:sp>
        <p:nvSpPr>
          <p:cNvPr id="8" name="TextBox 7"/>
          <p:cNvSpPr txBox="1"/>
          <p:nvPr/>
        </p:nvSpPr>
        <p:spPr>
          <a:xfrm>
            <a:off x="6172200" y="6488668"/>
            <a:ext cx="2524089" cy="369332"/>
          </a:xfrm>
          <a:prstGeom prst="rect">
            <a:avLst/>
          </a:prstGeom>
          <a:noFill/>
        </p:spPr>
        <p:txBody>
          <a:bodyPr wrap="none" rtlCol="0">
            <a:spAutoFit/>
          </a:bodyPr>
          <a:lstStyle/>
          <a:p>
            <a:r>
              <a:rPr lang="en-US" dirty="0" smtClean="0"/>
              <a:t>www.wikispaces.psu.edu</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 Patriot Act</a:t>
            </a:r>
            <a:br>
              <a:rPr lang="en-US" dirty="0" smtClean="0"/>
            </a:br>
            <a:r>
              <a:rPr lang="en-US" dirty="0" smtClean="0"/>
              <a:t>Key Facts (Cont…)</a:t>
            </a:r>
            <a:endParaRPr lang="en-US" dirty="0"/>
          </a:p>
        </p:txBody>
      </p:sp>
      <p:sp>
        <p:nvSpPr>
          <p:cNvPr id="3" name="Content Placeholder 2"/>
          <p:cNvSpPr>
            <a:spLocks noGrp="1"/>
          </p:cNvSpPr>
          <p:nvPr>
            <p:ph idx="1"/>
          </p:nvPr>
        </p:nvSpPr>
        <p:spPr/>
        <p:txBody>
          <a:bodyPr/>
          <a:lstStyle/>
          <a:p>
            <a:r>
              <a:rPr lang="en-US" dirty="0" smtClean="0"/>
              <a:t>The Federal Government claims that the Patriot Act has allowed the government to be much more proactive in stopping possible attacks prior to them happening.</a:t>
            </a:r>
          </a:p>
          <a:p>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 2</a:t>
            </a:r>
            <a:endParaRPr lang="en-US" dirty="0"/>
          </a:p>
        </p:txBody>
      </p:sp>
      <p:sp>
        <p:nvSpPr>
          <p:cNvPr id="3" name="Content Placeholder 2"/>
          <p:cNvSpPr>
            <a:spLocks noGrp="1"/>
          </p:cNvSpPr>
          <p:nvPr>
            <p:ph idx="1"/>
          </p:nvPr>
        </p:nvSpPr>
        <p:spPr/>
        <p:txBody>
          <a:bodyPr/>
          <a:lstStyle/>
          <a:p>
            <a:r>
              <a:rPr lang="en-US" dirty="0" smtClean="0"/>
              <a:t>How would you feel if you found out the Federal government had been listening in on all of your families calls.  Explain your answer.</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21506" name="AutoShape 2" descr="data:image/jpeg;base64,/9j/4AAQSkZJRgABAQAAAQABAAD/2wCEAAkGBhQSERUUEhQVFRUVFxoaGBgYFxwcHRgfGx8cGRceGB4fGyYhHxkkGh0aIy8gIycpLCwsGCAxNTAqNSYtLCkBCQoKDgwOGg8PGiwkHyUyKiwtLCovKS81LCwsKiwsLDAvKSoqMiksLCwpLCksLCwsLDAsLC8sKSksKiwsLCwsLP/AABEIAOEA4QMBIgACEQEDEQH/xAAcAAACAwEBAQEAAAAAAAAAAAAABgQFBwMCCAH/xABIEAACAQIEAgcEBwUFCAEFAAABAgMEEQAFEiEGMQcTIkFRYXEyQoGRFCNSobHB0WJykuHwM1OCosIVJDRjg7LS4kMWJURzo//EABoBAQADAQEBAAAAAAAAAAAAAAADBAUCAQb/xAAzEQACAQIFAQYFBAIDAQAAAAAAAQIDEQQSITFRQRMiYXGh8DKBkbHhBRTB0SPxM0JDJP/aAAwDAQACEQMRAD8A3HBgwYAMGDBgAwYMGADBgwYAMGItZmUcXtsAfDmflijq+LDyjW3m36D9cAM2OM1Yie06r6kDCXLmM0psWY37h+gx7hyGZvcI/esP54AZn4ggHv39AT+WOJ4oh/a/hxVpwnJ3sg+Z/LHYcInvlH8P/tgCcOKIf2v4cdU4igPv29VP6YrDwge6Ufw/+2OT8JydzofW4/I4AYoa+N/ZdT6EYkYSpuH5l9zV+6Qf544pVzQmwZ08jf8AA7YAe8GFek4sYbSKGHiNj+n4YvKLN45fZbf7J2P8/hgCZgwYMAGDBgwAYMGDABgwYMAGDBgwAYMGDABgwYMAGDBiuzXOVhFvac8l/M+AwBMqapY11OQB/XLxOFnMeJ2baLsL4+8f0xXySy1EnezHkByHp4DF/lvDSpZpLO3h7o/X44AoqPKpZjcA2PNm5fPmfhi8p+GokGqVtVtzc6VH9eZxVVHHXXVJo6FQZtJYyTakjVRbdVI1yHfYAAEb3ti6yqnMtMIqsw1DqSkhADK5RuyWW1g9grFbbE4kdNxV5HCknsV1Rx/l1P2euSwNiY0Z1U+DMilQfK98W+b5wsVJLUqVZUhaRSDcNZSy28QdvnjLMkpZI0zTKFiMzaiYVuoCq+wkYsRZV+qba5ueWGjOcoenyqmoV0ySSSQw7khWs3WyC9iQmlGF7cu7FiVGEWkn19N7kanJpv3csuj3i411OwmAWphYpMlrWO9jbuBsRbuKtis6TsxngekME8sXXTLEwXTax7wCp7W/PyG2KLPhU5XXR5lN1ASdurnjhLbi3tduxZtr3AG6j7RxK6V8whnWg0OsimdZDpuR1Z2LG3u7EX8sdxprtVJbP3Y5cnkae6LGhzeop86WhNQ9TDJCXPWBNcRAY7lFX7I5j3x8ZvFMtbSrV1a1KLEgUxwtHrBAVQbm6lWaQtyJ2scLfDEiZVmMscgBpqtRJBUkXIB3Cu9r6bbbnmFPvYuOmbNFTLniDDXK8a6bjVa5e9udjotfBx/yxSWjt0358j2/cbZKyHiLMJY6SWSCnMdSy3MZk1RqVZtTKQQBYc9XNgLG+LqXiOE1n0KRSJWXWgYBlkWxJIsTa1mFmA9na+J2VUghp4o+6ONE/hUD8sZXHMWzehr2J01k06xjwiRRFD/ECX/xYijGNRy0tvbz3X2Om3FI0mr4Zif2bofLl8v0tihrsjli3tqUe8vd6jmMUnHPSHO0kVPlxt1kvViewIdwQCsVwQUBIDPy5gcjjQPpJpqcvUyGTqwS7rGQbX5lFvyG5I8CbDEcqUopN9eh2pptrgocu4kePZ+2vnzHoe/44Z6OvSVbob+I7x6jFVPlUNSglgZe0Lq6EFW+X4jFDJHLTyd6sORHI/qMRHQ94MVOT58svZayv4dzen6YtseHoYMGDABgwYMAGDBgwAYMGDABgwYr84zQQp4sfZH5nyGAOWd50IRpWxc/5fM/phaoqF6hz82Y93r5+WCio3qJOfPdmPd/PwGHOlpViQKosB/RJ88AU9fmdNl0a6z2nIVEFjJMx2AUd+5HgBfcjFDnfFuaUy9e9BEYF3dVmLSIO8sQLbd5AYDxxbcZcFQ5hA2yCYgGOYDcFblASNyhubj9q/MDFVwHxp1kMtPXkR1FICJesIAZF2LknY25MeRuD72LUIxyZkr8r+iGTd7XtwUPG9WKinp85oGZZIey+w1KpJUhgbi6sSO8EPfli+ybNaWkEbwTS1D1zRMY2fXJvdXmKhbiwsGGygR2Frb8ejrhu+W1Eba44qqaRoxYahEwVF2YEDUo7xyIOPVbxHluSoYqdFaXvSPdif8AmyG9vQkkeGOqtSEU4Po/Tx8md0KFStLuK7ZLzLhGofNRWwPFCFi6slgZDJcHcoNNrXA3b3Btiz4liodSPWyIpj3QNMyC+4JCBxc2JF7E2NsIy12c5rvEPokDcmuUuP3v7RvVQBiyyvoUgB1VU0kznc27APjc7sfW4xUdacrW6aGl+yo0r9vPXha/hFhmPStlqkHU0xW9isRNr87F9P3YrpenKl92Cc+ugf6zhqouAqCL2KWI+brrPze+LWLLIV9mKMeiKPwGI+9ye58HHaEn5u32M/j6c6b3oJx6FD/qGOzdJOUVX/ER+V5oA/3jVh8ky6JvajjI80U/lirrOCKGX26WHfvVAp+a2OPVnWzGfBy0cJLyd/uiLBLQ1lP9Hp6gBLEBYJdDgG4Ite9rE7EEeW2IWedHwnjo42kYpSar6QEd1sAiLayqbBQTty7r7V+a9CtK+8DyQN3b61HwPa/zYqWpc6yzdG+mQDu3ksPQ/WLt9kkDHca04HjweHrf8U9eJaeuxKyKj67PA0kLU0VLAFpYZFCE2FiUFyGC6nJKk27OPfStxE8jLltNqZ5BqqCilikY3tpG5uO0R4AD3sWfDvShS1o6ma9PIwKlWaytfYhJBax9dJ8MeYOGJMsqJqqCNqxZh2wzXqEtv2GbaRSbXBs2w3a2LVOtGcs3VLRePvUzq+GqUO5NWufnDuSwEwvlM7JFG6rU2vplCoG9l009cTpDMuki7A77BrmqYJpHpmP1iqGKkEHS3J0vzF7i4vYixxXTZpHQ0qWitK5stPG2tnmftsoY7ntEkueQ38sJXDlJM3ETGpfXLHTF30+zGXC2jj/YUSWv3m578MvaXk3snblkd8tkhizTKWga/Nb9lv18Di6yLPddo5D2+4/a/wDb8ceMq4jirHmg0+wzqDuUlVSATG9gCVJAYD2W8RY4p82ytoH2vpPst+R8xis4tOzJU77DvgxU5DnHWrpb215/tDx/XFtjk9DBgwYAMGDBgAwYMGAOdROEUs2wAucJFRO9RLe1yxso8B3D+vPFpxTmN2ES8hu3r3D4Df4+WO3D1GscbTyEAWJueSqNyT8vkPPHoLbLcvEKBRz94+JxIkUEEHkRvjzTVKyKHjZXVhdWUggjxBGxx5rKRZY3jkGpHUqw33BFiNt+WHXUGB0nGtTlE708U8dVToxCrq1rp7tLA3Rrc1GwN9jhmoeMsnralKiriMNQoA+su0bEeySV2JHcXA7vAWV+kjo/iy4q0dQGEh7ELDtgDmbjYqPEgfHCNjdVKnWjnjvytDNdSUHlZ9H8WR1dZAP9m1EIjbZ2Vu037rrcAeNrHz7sceEui6mpLPIBPPz1MOyp/YU/9xufTGBZXnE1M+uCV4m8VNr+o5EeRuMbN0fdK4q2FNV2SdtkkXZZD4W5LJ4dx8tgc6vgJQ7y1RpUv1KXZ9ktPLr5ses64hp6RNdRKsY7rndv3VG7H0GM3zzp4QXWkgLftynSPgi7kepHphE6SMgmpa1hPK83WDWkrm5Zb2sfAqdrDbkQADbCti5QwdPKpN3KFTETvZaDhmHS1mMt/rxGD3Roq/eQW+/FNLxhWt7VXUn/AKz/AJNiowYvKlCOyRWc5PdltHxdWryq6kf9aT/yxbUHSpmMX/5BceEiq33kavvwp4MHSg90gpyWzNdyXp6NwKunFu94T/oY/wCrGkcP8W0tat6eVXI5rydfVTv8eXnj5ax3oDJ1qdTr63UNGi+rUeWm29/TFSrgactY6E8MTJb6n0bxX0d01cCxXq5u6VBuf3xyceu/mMJVFxDW5JIsFaDNSk2RxvYf8tj4D/42+Fu944QlrIqXVmjxAqAdVwGVe/rm9i/LcfG5wu8R9M9HHdYYzVMDzsFjuOVmYEn1C/HGP+3lKTUNfFbG3Tx+SGSsrx4e68n0GqgyimmnjzCC2pkYagBZw1hcgi6uNIFxY2FjcAWT8z4cmirayqqKiKlp6gqhfX9aY1C3WPawZ9IF7kgXsL4Sc36ZK+a4RkgXwjXf+Jrm/mLY4cFZCubVRFXVuHAuFa7PIB7QRmJAI8Nzbe2xtoww86acqj0t5mVKrCcrQRtWQ5mktAHy+JQi6khR7op0NoubAkLcE8rnvsTjzkWYGqjlpqrSKmBtMoXYb7xyR/sMtiL73uDhSquLnk05dkcRGhQrSspUQjkfaFw173Zhe97AnfEul6PZKFI5qRnmrjIOskdrI6t/aCUFr9Vbe41PqCn0rSpxSebRva+/z4JFJ9Pn+CXJG9PL4MpuD3EfoRhzoKwSoHXv5jwPeMV+fZaZItVh1iC+3f8AaA/EfzxUcN5jok0E9l9vQ93z5fLFQnG/BgwY8AYMGDABjjWVIjRnPui/r4D547YX+LKuyrGO/tH0Gw+/8MAUlFTmeYA+8SWPlzP9eeLTpBEgoG6qNnUNH1qR3DNEGHWqtt90uNu4nHfhWlsjSHv2HoOf3/hi5oqxZY0kjN0kUMpsRcMLg2O/LHcXlalwctXVjLaLjKpn+pySgWGLVdndAqg7X2BCKdvFibcsMORLLXuv0wvDU5fPZlhe0cupVZSw3uCttr8ieWqwaM4hZ00JOaeRj2GAQkkb20uCGFuYG9u8YV87qxlGWsQ2uokO8h5yTOO1Ib9wAJA5AKoxNOtHLdK31v8AUUqM6k1Ba3GDO+FaWtA+kQpIQLBuTDyDKQ1r32vjB+P+EWpqlxDSTR067K7EuH/a1C4UeCk3sN/Aax0T8PvBR9bKzF6g69JY2VT7O3LU19RPPceGGzNRMYXFOUExXsGS+kHxawJ258sMNiZU34cXOsXh4Kbgne3Wx8m470EbtLGsd9ZdQlueokBbed7YZOLOBK6n11FXoYM3ak65SWY+AJDE+QH4Y/eiumV81pg24Bdh6qjMv3gH4Y3HVWRzWpkKDzKLGvp9mXraRfeCSE+hKAferfLGUYeOmWVjmkga9ljjC+mnVt/iLYR8c4WOWlFHVZ3mz9VSSABcnYAd/phtyro1mlCdZNT0zS+xHM5WVt7X6vTe23fis4Q4l+gVBnESyMEZUDclZrWbx2FxtbnzxsHR10nHMJWhniVJQpZWS+lgCNQsSSDyPMg27rY4xFSpBXitOTqlCEtG9TMeKujGroY+tcJJF7zxknR4awQCB57jzwpY+tMy1dTJ1di+htOoXF7HTcd4vzGPlfNs1aokMjJGhPuxRrGo+Cjn5m588cYTESqp5uh7XpRhsQ8ab0E5cj1U0rAFoo10eWskMR52FvRjjMsaR0EzkV8q9zQMf4XS34n54lxV+ylY4o/Gig4943mr53BYrAjERxjlYGwZvFzzueV7DCtidntN1dVOn2JpF/hdh+WJ3DfBtTXXNMqNoI1XkRSvgSC2q3mBiSOSnBdEcvNKXieeGMilnmS1LLUR6hrVNSgjv7ewU+ptj6FyPgaipCHgp0VxyZruw8bMxJHwx74PpauOmVK5keVdgyEkle7WSBdxyuOe3ffHfieKoalk+iPonC3Q2BuRvpswIuRsD3EjGLicTKbstvB7mlh6CTS556EijymOKSWRAQZirOPdLAadQH2iLX8dI77355zn9PSJrqJViU7DUdz+6BuT6DC30X8WtWUxWVrzwnS5PNgd0Y+fMHzXzxApuFEzDM6ues7aU0iwxQk9kAIr6mHeDquByJJvewxXp5Z96T0X+ifEUp0Jum1qNGRcaUdYxWnnV2G+mxVreIVgCR5jFLnlD1UptsrdpfLxHwP5YjdIVJSUdMkkUUUVSJE+jdWiq5cMLgaQLppuGB2sbcyMM/EtJrh1d6G/wOx/I/DHs4pJSjez5Iot7MmZRW9bErd/JvUc/wBfjiZhX4Tq7O0Z5MLj1HP7vww0YiOwwYMGADCTn1Rrnf8AZ7I+HP774dHawJPdvhGy9OsnS/vPc/PUcAM08EaUwhkcoJF6q4Nm1SAjs7HtXJIxW/8A0DDHvSST0h/5Mh0H1jfUh+Qx24v4SGYJHG8rxojF+xbUWtZDc9wu21t7jcWwsLwrnNJ/wtclQn2KgG/zOo/JhizTSy6Ts+GRS31RaZflvX1nV14Waeh0SwTLdNSy3HbQG2sNH6bDbnhZ4t/+5Z1DRjeGn/tPDueX5jSnrh04eyuWlSeprZFkqJQGlKCyIkanQieQGo37yx9Sp9DVKZZKutk3aR9IPmx6yT7ynyxBXd5KK2939TUwH+KFSv1SsvN6eiNQVbCwx+4oeJ+Naag0CpZgZNRUKpb2bXvblzGLPKsx6+JZQjoGF1EgAYjuJFza/gbHyGDhJLNbQz8yvYSukHo0lzGUSpVadK2WJ1ui+JUqbgk87gnl3ADGOQzNl1eGjdJXp5PaQnQxGzqCQDa11Jt42vj6iYXFsZD0n8H5fQUeuKC0sjhEJlkIXmzNYvY2UEb95GNDCYj/AM5arZbFWtS/7osOMeG487pY6yhYGZVtpJALDmY3+zIpJtfY3PcQRjVZlksTmOSN0ce6ykH5W3xfdH+aT09dTdW7ok00aMPdkUsFYWOxtfnzF+7FnV8fVktTJHPXSQRq0oBiQCxXUEHYs1iQBe/8rlOM6TcFqvUgk4zWZ6MWqfhOskF0pahh4iF7fPTbG3dHPAceXxiWUg1Mi2Yki0YNiUX7rnvI8MYu2YvNEwllqpKh2XqgXZlYbhr3uS1+VvA8u/xJQq+kJTzaoVvVX397cja6Cxtv4euPa0JVFlbt78xTlGDulc+oRUKeTKfiMfMub8F1kUsg+i1GhXYBhE5BAJsQQLWIxzEEIdpmpplppNawgHk9uyNZFm0k/G3rj8gqGgjZdVVFVa1KqrMq6CLkkCzatx8B8DHQoOjfK738PydVKiqboqJIWU2YEHwIsfkcbJ0VcMGghmr6z6q8dgG2KoCGYsOYLELZee3nhFk48q4REYa6WY6NTiVQ/Vvc9kGTVewt2hbn8p/ShxHUz1LUxYmKJY20INiTGjuzW52LHnsB4YkqqdS0Nk9/l8jmGWHe3E/MKvr6iSRiE62VnJN7LrYsb2BNhfuHdjXOB+iaammjqjWKLWIEKlhIp3ILNYaWH7J7iLGxwvdEvD1FXCaKph1SR2dWEjrdW2IIVgNmA3t73ljbsvy9IIkiiGlIwFUXJsByFySfmcVsXiHH/HHTnbYloUr95kjBjjVTFELKjSEe6pFz6aiBf1IxRcPce01ZM0ERkWVFJZJIyhGkhWBv3gkbYy1CTV0i42k7CTVL/svP1cbQVfPwHWGzfKUBvINhw4m4P66QTU9VJR1DgIWjO0oUEqHS41MADYg3AB8NqXpqyrXRpMPagkG/gr9k/wCbRizrKE5rlcBVyjv1T61JBUg6ZrEd+kyAetjtjyjLLO17GhjF21CFbd/C/lt6FJR8H0tFUCqzPMBPMm6dawWxHIhS7MxHcOQPdyw38PcTQ5gkxhOpEkMd9+0NKnVYgEDtEf4ThHr+jKmpJqYx01RWXZ+tBsQV0kAliURSJNJsTuNXO2GzJsqanzCYQ03VUrxRgsNCr1iajdEBuQVcAmw3Tvxcq5ZRve7t4LrwZMLp2tYraRzFOt/cex+dj918PeEriCHTUP8AtWPzG/33w20E2uJG8VB+7fFInJGDBgwBFzR7QyH9hvwwr8NJeoHkGP3W/PDHnp/3eT0/MYoeFB9c37h/FcANmDBgwAt9ItZ1WWVLDvj0fxkJ+DYh9E9H1eVwm28hdz8WIH+VRjl0vyWyxx9qSMf5r/libw3mCUuUU8sl9CQRs2kXIBtc277XubeBxyledkaDeXBecvsjNelbOkGcRGROsjp0j1R3tq3MhBNjsbrfbkMOfBHHs+aVDaYlgghALm+t3LXCLewAGxJ2J7Nr74Rc54dbNsyrJoJF6lACJOYYrENKL59nf7PfvYFGpM5mijaOKWREfdlVioba3asd9sbqoRqU1H/skvlc+f7Rxm30Z9W09Wj6tDBtLFTY3sRzHqMeaqgjlt1kaPpN11KGsfEXGxxmXCXSBFajy6gjYnZXlcBQLAvMyrcksbORewuRz5Y1ETLq03Gq17X3tyvbwv3+WMqpTlTZdjNSQqcU8CfS6uknWQRrTG5XTfVpZXULuAORBPptjFswZ2rKqkXqgJqp7vIACpV3t2zuq7m+PpfGGcTRUUdbU3pGlczOWMk7BbkkmyIF235Fji7gpyleO9lptyVMU4U0pN2FEzyupaSpVWowFhUk6jZuURA3sbtcnEeeWyrIKktJUahOu4Kgt75uNer2reW++GdM6RRaOjok/wChrPzkZsd6TieYMoCwKCQLLTQDmR/y8aWWfHv6fMzv3VLx9/MVmp4mleH6X9RGHaNyraWa1wAl+yWNgT5b2tj3BmUyg1gqh14bq9JJMhUpbVuCNGns/wBDDnxJxDKlVPGqwaEldVBp4TYA2A3jviPLLJ1fWS5dTtH9s0mgfxJp+eOVmaTaWvl/XU6/cQu1rp4fkT60SQRdQ3UsJgkuoaXYbGw1c1O5uuxvjcqPo9Mea/TxLcFTePTYg6BGLG+4sPAHGa0FFSVEiIKBg7Ef8PNJ47nS4cWHfjfsUcZUlGy2ve+3gXsK4VLta7ckeHLokcukaK5FiwQBiOdiQLkXx0nqFRdTkKBa5PIX2Fz3b4/WmUEKSAWvYX3Ntzbx2wj8Q9IMVLVS0dchMUiApIo1XSQFWWReexDi63uLbd5zoQlUdlqXZSUUSukDiyfLRHOiJNC7aHRiVZWsSpVhfYgG4IO4HjjOOHeMFqM+hqViEPXfVuofVqLKUBvpXmdHd7uEupzuoaLqTNK8AbsqzEr2fZsDy27sWnBmTSmaGq06YYqiEFzsGYyKAifaY33tyFybY2I4eNOm776q5QdVzkrG+cb0fW5fVJ/yXI9VGtfvAxR9DlZry1V/u5JF+ZD/AOvF8ueRVIqYoSXESssjgdkMQRoB95gNzbYXG++E/oMk/wB0nXwmB+aL+mMGScZK59DSebBzXDT+6NKwYMGOjPFbixPrEPiv4E/ri44de9OnlcfInFZxeN4/Rv8ATidwufqP8TYAt8GDBgCBno/3eT0/MYoeFD9cf3D+K4ZMzj1QyDxRvwwq8NyWqF8ww+6/5YAcsGF3ibjmnoGVanWodCyELq1EGzKLciLg72G+FgdLUtQxTL8vmmIA7T9kC97EhbgA2PNhyOJo0JyV0tOTh1Ip2bLXpeivlkh+y8Z/zAfnjrkcUc+SwwyOqCam6q5IG5Urtc7kc7eWIuYpNU5DKtQrCdImEgbnqha5Pgb6L3GxviiyGlgq+Hws8nVCndiJdOrq2ViykjvGl7EeBOI4xtWs37uaLebAXXSX3RWZbW1NHFVQtC7VCqKc6BqUyTaFhluNtTpYEnc9VHfdjhN4u4QNAKe8gkM0Zc6R2QQbWU+8LW7W18MWTpapiKTIzakssAlC1GzqjLEyKokhNnIHZtuLEG9zX5auZU1ZPJG0bwQulNGecSU531W5yO6up8AtvPGyp9nK/Tr9vyYLjmiZZleay00glgcpIoIDAC41AqbXB7icaDwD0iRUcFVNUvJNUyutlJJZwqm2pzsFBJ/IHFHVdGdSJYIYl6yWSESSWsEiuzLZmO22n4m9r4UWFjbFiUadZWIk502fUGUZ8GjpFkYGeoiEhUdwK63Nu5ASFHqPPGScex6cxqB+2D81U/nhQ4f4omo5uuiIMnVmMFwWsCABbfusLDl5Y0WbheozKZJ0tplhp3eRthdowr2A5kMjXA8vHFelSWHqOUno1/JHi3KvTUYrW/8AAv8ADvDUtbIUisNIuzNcKo7rkA7nuHkfDFlxFwTLQyIxIeJnUK42352Zb7HY+I2xseU5RHTRLHEoVQB3bseV2Pex8cdqyjSVCkihlPMEf1v54gl+oSz6LunUf0yKp2b73JjvEnSYkNZOpoKd5opXRJT+ySFLLp3bz1D4YXYelTMlk65pNaNsY2QdUR4AAC3wN/G+G3iDNMuFZM8uXh545GF9dkkINtTryJPfdTfzxFHSXOzFZY4ZIDsYCg06fAcz87jyxYhTvFWp9Or+2/8AB5PE04ytm+i+/tkXKOkx5KiGGlpIKVppo1keMXZgXGoL2QALX8beXPGxz5knW/Ry+iR4yyeJG4YrfmVNiR5jGacK57Rx1KCjokgZyTJIzl9CKC8mm/IaQeVh5HGdcS8a1FcYWmI1QhgrKNLG5BubG2oWG4tiGeG7Wdksvnq/enJYpYiKjdO44cWdJUdbl+htUNZFKjDTexZSVZo2G67E7GxF+/Gf5nnM9W6GZ2lcKEUmxa1yQNhcm5PPffEAnDHwXlTPIZV2KWWM2vaRgbPbv6tQ0lhzZY15uMXY04UY3RE5yqOzLvOOGzLTQiMRwxU5aIvquJJdmq5WPMRoEI1HnpUKNwBOiy1BBEqmZFSeEm/YWnUsPr5DuGq3BGmPcorqNPZBx3alCKscdwo0hRbXyu0fZG0j31Oq8nctKxEUaEzIqS0UDiR0hR3meRmDJGyhgWjIIapqWcn6xboDyW1hiq5u1r+/fvoTpIc8hmcU1QxphSwqr6Ea5key9qSQnvIA53Y2JJxQ9BkX+5zN4zW+SL+uO7VSxZJUyg1D9ZGw66oP1kxcdWrAEkrH2uyu229t7n10b0MiZKxi/tZRMyb27W6Jv3bqMZFTWrY26PdwU3y0vpqaBgwqZLxN1BFJmDJFMijRIzWjqFHZDozH2+WpCb333BwyJXRswUOpZlLAAg3UEAkeQLL88eyg4lBSTKLi87xjyb/TidwuPqPVmxV8WPeVR4J+JP6YuuH0tTp53PzJxwdFjgwYMAfjC4thEpG6qdb+49j8DY/dh8wl8Q0+mdvBrMPjz+8HAF7nkFMDFPU6R1TaVZhdVMll7W1gL6dza3jhPzbpCoabMBMJ1kR6cxyCLt2ZHDRbjsm4eQc8Ndfly19A0TmwlSxNr2II3tccmF+Ywo55mOX5VIkFLQpPVNYhFXUwvy1OQzXPMKLm2+22LVFRlo7t66eBDUutdEXfCXGa5k1QnVskYCaA62Z0cMrnmQRqB3HiMK3RW7QzV2XtpLLqKBxdSVvG2od6kFDbwvhgybjaUyoK+gelMlkSY9pbseyjmwKXPK+17csL/HyHL81p8wUHq5CBJbxA0OPUxkEeanEFeOSSaVvX1NT9PfawnQb1ktPNaoWc3yWsoJWllg6mHWDamk+qY32srOWBPlpYcxbni7gzWoj+jwRxRD6W0JUxkgJEZHmaOUuTac9oG5Nxfmd8NvHPDSVEX0iCKWaocKsZjnZAFO+rdwoULc+Zte+MsNRUUbzI0SRrGdLJIWn6yV07FgW0tIFa+pQoUd24VtSnNVo9L+/G5iSi6bHjiDj2KmpmWN9c0cYp1C8lltaV3PLs7BT3nXba5GJY0DLc0h6qGnkaNQagLNR6DoOmPQJTLqvqLBdgwW9uQuTUVGVpGl0gRwG6u0pm65pBo1IyRSaUN2OkEm4U7k4sUVGndWIql56nTo54N+n1I1ozQIfrCsioR4c7sR+6PiMbbxDwiJadI6Y9S0ItGFJVbfZNu7z7vicZxkfSrR0dMogoQtQVtJpsqki/vks5HfY3tyxYTdPSAnTTlgIxa5tqk2v46Yxv4k7csUcZQq4m8XHQmpypwjZsq8yoKynP1omUfa1MV/iBt9+IdPXya1+sf2h77ePrjT+jzPaqtp2nqliVHY9UEVgSouCWuxuL7D0J7xifmfBlLNuYwj3uHQaTfnuBsfiMfL1/0ucJNQlt73JVG6ujOuIs4yhaudplqutSVw8S20SMCQSDfYE7+0PTHDJuMWrH6pMojkpjtaJDrTz63Zb/AMPrjQqbo7olmkneJZpZZGcmTtAajeyqeyAPG1/PBx3mdTSUZmo0iPVWLqyk2TvKhWHLv8rnux9Qq8ZWjG7fi9iLsFG8mkvJbnvh/gampmaREcs62IkIbSD7S7beR3PrjIulLgQUUvWwRlad/F1IVj7qr7QX1v692GSj6eh9X1tMRuRLoa/hpaO/xup8rNiPP0xUtShjraESAX0nsuCfdNmAKX23BJGJKUcRCeaSvyctUcmWOhk6qSQACSdgBzPp541PJaHqI0iUA6QdZ5hnJtISf7sOugWBMhhQKDoa1BkThtFQIKYWcIqorxyGVriMQM7mNnUlH7Ww1C4Pfx4j4vYSGOn0hU2V76yNgOz7moABesAJOnslVsot1L1HlRFFKCuxiz2uRAetdVVgdmudYNibqp1SAkXKqyoxA1ysAEW54WikrYlmoo0jMZEYnqSXIvbreogH1ca6dPskciu43xj1PBJUTKi6pJZXAFySWZjYXJ/E4+oeGsjWjpYqdNxGtiftMd3b4sSfjiribUYpdSajeb8BF6X61o6OCk1tJJK4JJABYJ5KABd2WwA93FxxBlpjy+moY5o4ZWMSK7MFt1RV3ZQSNTagNhv2sLVG3+1M+Mg7UFJyPcdB7P8AFKS3mFxO4z4lCZgGkpHqqWlQo5ChlSWTQ7EggqSI9A3ItrO+M3Dxc6mZe/bNrHNUaEKHXd+b/pFjR9D9JZmqmmq5W9qSSRgfgFa/zLYsuFOAIcvnmeDVokRFAZtRUgsX3sNjdPH2TjrkXSHQ1YHVzqrfYk7DfAHY/wCEnF3HmCNCJlN0KBwbEXBGoGx33HjiSdStrGdzNjGG8RSz6bVO/kbfIW/G+HGih0Rov2VA+Qwl5dEZZ1B31Nc/9xw9YrkoYMGDABih4rpLorj3TY+h/nb54vsc6mAOjKeTC2AKDhSs2aM/vD8D+XzxT5TLTUmZVzVUiRzzOrRvKQoaHQoAjZttnDAgfZGPyGRoJrnmjWI8RyPzGGXPMrpKmDVVJG8SqX1PtoFrkhtiu3MgjliWnJK6ez4OJK+ol8c8aRVarl9CwnmqHRSybpGAwYnVyJFr7bAAknYYa+LMjTMKSWEMpYHskEHRIu4BtyO9iOdmOF2WrpKASpllPEZUQmabcxwKBf62S5ZjttEpufLHvolhqJIpqypkZmq3BUGwFkGgNYbC/LbuRcTVKcXTutEud23+DylVlCopJ6/axw6JeJi0bUM91mp7hQ3MqDYr6odvQjwOKzjzhNaRzXvMznr5JFQqAiExu6X5kt1qRC/gALbDEvpL4ZkglXM6PaSMgygeW2u3eLdlh4b+Jw05BnNNm1ICyKwuvWxNvpZSGF/EXFwe8fEYr0Krpyt7saWOoxrR/cU9nv4S/pnz1xBSiNok98QRmQeDMC1j56Cl/O+JJ4wl0W5S3U9apKklW1q7KtlaUG9pCNVma5N7jQ+lLowLM9ZRqSSS00Q5k8y6DvPeV+I7xjH8b9KcK0Ez5yopQkOOcwrmFI1dGoWohIFWiiwcNsk6juJOzAd4vt3p2L3hDiUUUshePrY5omikTVpurWvY2O4t9+KI4kgnG8enQ5k07Pqbz0UcYLLTxwzSx9aSUiiRbaY4kXcgcr2Y3Y792NEx8o5HnktJMJoCBIoYAkXtqBUmx2vv3407hHpgVI6SCfUzGR1nmc8gxbq2vfc3ZdRPIKfHbMxODlmzQLlGurWkbBhF6T+MBT07xxSxicaC0TrfrI5LowAPMcydJuNPhhd4q6YFIrqeIHlop5UPM7LISQdrdoqw8PTGX59xBNWSCWdgzhFS9rXC3sTba+55Y8w+Dk2pT2FWukrRLzhro+apjEzyqsZBIVCryMF5kjUFjUd7SMtsXEWT0lHCJ2GsFiqknW0jAbrDpBQkGwLDsIT7c3sYTv8A6mn+iilDBYdRZlVQC/KwkIALAEXAPj5CzjwxnQmaXMK0xMKGBVp4BpALbKpWMclDEbgW1OLeyALtRVN29OF6fUgg47Io884ikhd4YtMTAaZDHcaWJ1yInasFVzp1Aazo3YjCtj9d7kk8yb/PGk9GXRgakrU1a2gG6IecvgSP7v8A7vTnLKUKMLv/AGRpSqSsi86GeBjGPp062ZhaBT3Kdi/qw2Hlc+8MMfShxb9DpTHGfr5wVS3NV5O3y2HmfI4Y89zyKjgaaU2RBsBzY+6qjxP8+QxnHBOTy5pWNmVWPq1b6lO4lfZA/YTx72+OPna9aVWV/aPosDh4wj2tT4Y+r4LrhahTJsraeoFpGAeQd9ztHGPMXA8izd2GHhPLYo0d4J2nimcyAllezN7dnABa+3tEkWtiDW8Q5ZVziklkilkViBGwbSXsUIvbQz2JAFyQeW+KOt6Np6NzPk87RE7tBIbo/kCb/wCa/wC8MTQglHI3ZvnZ++SlWrSq1HUepd8U9G9JVrfqY0lLLeRQVNtQ13C7MSmoDUDvbFjxNUhIhGu2raw7lX+gMcOCM4qaqn6+qSOPUbIqeC7MxNzszXsPAA3N8VObVhmmJG49lR5d3zO/xxxNy+CT2OY23XUs+E6TdpD3dkfify+eGbEXLaPqolTvA39TufvxKxEdhgwYMAGDBgwAucU5dylX0b8j+Xyx+cM5gCDC/npv3+K/n88MUkYYEEXBFiMJGY0TQS2BPO6N+HxGAI3F/B0xpI6GgRVheRnkLOqADVrWMWGoi552JsguTikzzjKtgZKKkenMy2RYaWJpOrCiwDSSNa4HcE2tdiMP8kUeYUzRSXVrc1NmRh7LoeYIO4+Ixw4I4MioIAoReuItLIDqLnyJAIXvC228zubkK0VHvavjm/VkEoO+h54UWrih0ZnJE7ORpa4Bu5I6phYAkbWI56rd1ylcScNz5RUGuoBeA/2kfMKDzDD+78DzU47cW8TnNKpcso5FSIt9dMSO0V7RWP7VrX23YjuUEluyOpnjnajmvURrGHWpPPQbhUnuLNJse0t7gXIG+Iq1FtZno97eHvoW8Ji3Rk0tYvRp9ffJL4V4ugr4tcRsw9uM+0h8/EeDDY+uwWeOuiSKrLTUxWGc7kW7Eh/aA9lj9oc+8HniHxH0bSQyfTMpfq3Ha6pTYG/PqzysfsHY93cMSuGeltGPU16/R5lNixBCE/tA7ofXbzHLENOtKlK60ZbrYKFaOeh3o8dV75MWzrh+ekk6uoiaNu6/JvNWGzD0OK/H1lVUkNTFpkWOaNxexAZT4Ed3xGELPOg6llJand6cn3fbT5Ehh/F8MbFLHxfxqxgzwrXwmFYMaDmHQjXJ/ZmGYd1n0n5MAPvxTTdGGZLzpHP7rI34OcXFXpvaSK7pTXQV8GGeLozzJuVJJ8Sg/Fhi2oOhTMJPbEUQ/akufkgb8cHXpreSCpTfQQsSssyuWokEcEbSOfdUX+J8B5nbGyZJ0FQIQamZ5j9lB1a/E3LH4EY0HK8ngpY9EEaRIOekAXt3seZPmcVKmPhH4NSeGFk/iM84H6GkhKzV2mRxuIRui/vn3z5ez+9h/wA+4ggooTLOwVRsAPaY9yoO8/h32GFbirpYp6e8dNaom5AKewp82HtHyX5jFLkvANVmEoqs1Zgvuw8jbnYgf2aeQ7R77Hc49WvKrK71/g3aGAjTjnrd2Pq/JfyRKCgqM/qRNPqiooz2VB5+Kqe9j7z93IeGHniSOb6M9LlvVLKqBT2wvUoVOmwFyHYCyk8ud9sTKTP6ZakUEJXWkZJVNIEYFgFtf2t72ANgLm1xenqKFsrc1ERklpXN6pGJd0awBqFJ3bYDWvgLjlbHVKnld3vur9SHFYrtrRirQWiS6fnlmeV+YpNFBSCgWDMaeVAqjTGGCbmzMwJLWHZJJJNwTjQMnz/NZpljloUp1uC8pfUAoN2AUHdiNhvte/difxdwnT5lTatId9GqGRGAO4ulmsQUJtsbje/PfHfJ6L/Z9IqyyNNJsXdmJLvYDa/JQAAPJfG+LNStCUNteHf+yjGElLc68SZloTq19phv5L/Pl88QOGMu1P1h9lOXmf5fmMV8cb1EvizG5PcB+gGHalphGgReQH9H1xSJzrgwYMAGDBgwAYMGDABiHmeXCZNJ2PNT4H9MTMGAESOSSnl8GXmO4j8wcXea0KZjSsiyyQtYgMjEFCQVIYAgMpBIseY5WO4sM3yhZl8HHst+R8sKkcklPJ9lhzB5EfmMdJtO6PGr6Mg5JkMH0cZVLBJFMGEjui6g+gg9ckpHZD20Dky3tta+GPi3iCLK6G6qo0qI4Yu4m1lFvsgC58h4nFvlmbpMNtmHNT+XiMIfEGSyrmMNVmLddRwg6Gjj2ja91adASQt+brcdhbhRixGSqS73nbl+BE1lWhc9GvD9RT0ymolcmQFuoIXTFqIKhdrqbXuo7ILWAFt7XiTg6lrV+vjGoCwkXsuvo3ePI3HliZDn8DU5qRIBAAx6xrqLKSCdxupI2Pfta98ZZx9nstbTRTI4SlepSKONSC0ntEvNY9ndRpj5i9zva3ipyrzebQ7jVdCzg9SY/AWZZeS2XVBkj59WSAfijdgnzBBx0g6Xp6chMwo3RvtKChPor7H4NjQs/r3gp5JowjGJS5DkgFVBZhcA2Nhttir4a4sizCiM5iNgWV4rdYQV3sAF7V1II278VlSllzR2NL9/CbtXgpPnZ/VEKi6W8vkG8rRnweNvxUMPvxaxcdUDcquD4uB+NsUhyrJaqIz9XAsYIBezQC55X9jniFHwHkszBYpULHkqVQYn0GonHjhUXQXwMusl9GNMnG9AvOrp/hIp/A4rKzpXy6MbTGQ+CIx+8gD78cI+h/LxzSQ+srflbE6Lo/y2nUuaeIKoJZpCWAA3JOtiLWxz3j3/AOKPWb+iFeq6ZmlbRQ0kkjHkWuT/AAJc/wCYYjnhXN8y/wCNm+jwn/4/L/8AWp3/AMbXw55NxZSNJHBTxuqyhjGwgaOJtABOglVDXFyNIOynyvUcS8T1aV8FGSlNFUEhJ1HWObEgCzAKrE6drNbWNziVYecnaXmcvH06SvQgl4vV+uiLXh7gWjy9TIq3dQS00liQANyO5Ra/IepOIiZnW18XXURip4dWqIyBi84Q+9baOJyLcma2+2PUeUg0uYUUNRJNJZx9Ye0jTRhgC1gCGbUbgADUR3YrOi3jKI0q0k7CGop7xlHOksATa1/eHIjncX78Txp5YuUVe1vpzYz6taVWd6j3JXGnR/1irU0IWCsg7SaLKJNyxU7AaiSbE87kHY7R8o6VUlh6qSCU1wuhpljbtty5kWRPHVbTvz72Kl4k66uMMGmWFIiZZE3EclxpUtfSxK37I3W1zz2tK/MEhGpuZ5Acz/LBzslGor8HGXW8WV3D1H9BoIY5WF4owGtyvzIXxAJsPIYo66teok5eSqO7+fnj8rK6Socd/cqju9PPzwyZJkghGprGQ/5fIfriBu7uyRKysdcmyoQpvu7e0fyHlixwYMcnoYMGDABgwYMAGDBgwAYMGDABiHmOWJMtm5jkw5j+XliZgwAjVuXyQMCbjfsuP62Pli2y3if3Zv4gP+4fmMMMkYYEMAQeYOF7MeFu+E/4T+R/X54A95lwwlTJBIJT1cTKwh2aFtNwOxtZh3G9gQDY2wndJuSRippJI6Yp/vEbTTqlk06t+sIPMc9TAbHY88Wsc0sDWGpD3g8j8OR9cXNHxWOUq281/T+eJoVpQaZHKCaseeP21UggBsaqWKAejsOs/wD5h8IdTXf7HrswhXsx1UDS04HISEEIo8O0WX/CuNDqsto6t0kO8qW0Msjo62va2lge8/M+OOXFHBkdbLSys2lqaUPyvrW4Yodxa5Ub79/jiSlVjFZZba3/AI+xzODeq3OebUApsmlhH/xUTp8ViK3+e+KDg7hSnq8jhSWNNTJJaTSNSNrfSwbncbfhyw28W0Es9JLDAELSoyXdioUMCCdla5Hht64WaHIczjoEooxTRWQo0/WuxAJOoqnVLZrHbtY9hK8N7O9xJd7bod+iHPZanL/rmLNFIY9R3LABWW57yA1r+Qwx8UZN9LpJqcNpMqFQ3geYv5XAv5Y8cK8NR0FMkEVyFuWY83Y+0x/TuAAxb4hqTXaOUOdDuMXltIyen4rr8rEUeZUqyQR2RKhLEoLaAbja+naxCMRfni/6Wsl+k5cZo93pyJkI56ffsf3e1/gGOj8FVU9OKWqrFan1doLGTK6K+pFaVn8Atzpv5nnhlzFKfq+qmEZj27Dbg6bEDT3jYbYnlVipRnHdPW35+ZGoNpp7CVwxnlN1cDZdSkzSCJZxGjBEW95NbkhOsXU5BJLHa+xw15vwfRVDdZUU8Tt3uRYm32iLX+OOE3E0aKFhTYbDbSo9AO75YpqiulnNiS3goG3yGIZVLyvG6+ZIo2VmW0ucxQIIqVEVV2GlQqL6AWv/AFzxUw08tQ+12J5seQ9T3emLTLuFid5TpH2Rz+J7sMcFOqLpQAAdwxFc6IeVZOsI8XPNvyHgMWGDBjw9DBgwYAMGDBgAwYMGADBgwYAMGDBgAwYMGADBgwYA5T0yuLOoYeYxTVfCiHeNivkdx+v44vsGAEuo4emT3dQ8VN/u5/diOtXNFtqdPI3/AAOHzH4yg898AJsfEk494H1UflbHYcVy/ZT5H/ywxyZZE3ONP4Rjkchg/ux9/wCuAKI8Vy/ZT5H/AMscZOJZj3qPRR+d8MQyGD+7HzP646plUQ5Rp/CMAJ75hNJtrdvIX/AY60+QzP7hHm238/uw6IgHIAemPWAF6k4TA3ke/kuw+fP8MXVNRJGLIoX07/U8zjvgwAYMGDABgwYMAGDBgwAYMGDABgwYMAGDBgwAYMGDABgwYMAGDBgwAYMGDABgwYMAGDBgwAYMGDABgwYMAGDBgwAYMGDABgwYMAGDBgwAYMGDABgwYMAf/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1508" name="Picture 4" descr="http://blog.christianitytoday.com/ctpolitics/upload/2009/04/homelandsecurity.png"/>
          <p:cNvPicPr>
            <a:picLocks noChangeAspect="1" noChangeArrowheads="1"/>
          </p:cNvPicPr>
          <p:nvPr/>
        </p:nvPicPr>
        <p:blipFill>
          <a:blip r:embed="rId2" cstate="print"/>
          <a:srcRect/>
          <a:stretch>
            <a:fillRect/>
          </a:stretch>
        </p:blipFill>
        <p:spPr bwMode="auto">
          <a:xfrm>
            <a:off x="1219200" y="0"/>
            <a:ext cx="6858000" cy="68580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512</TotalTime>
  <Words>628</Words>
  <Application>Microsoft Office PowerPoint</Application>
  <PresentationFormat>On-screen Show (4:3)</PresentationFormat>
  <Paragraphs>98</Paragraphs>
  <Slides>19</Slides>
  <Notes>3</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Post 9/11</vt:lpstr>
      <vt:lpstr>Slide 2</vt:lpstr>
      <vt:lpstr>9.11.2001 Background</vt:lpstr>
      <vt:lpstr>Discussion Question 1</vt:lpstr>
      <vt:lpstr>Major Changes Post 9.11.01</vt:lpstr>
      <vt:lpstr>U.S. Patriot Act Key Facts</vt:lpstr>
      <vt:lpstr>U.S. Patriot Act Key Facts (Cont…)</vt:lpstr>
      <vt:lpstr>Discussion Question 2</vt:lpstr>
      <vt:lpstr>Slide 9</vt:lpstr>
      <vt:lpstr>Department of Homeland Security Key Facts</vt:lpstr>
      <vt:lpstr>Department of Homeland Security Key Facts (Cont.)</vt:lpstr>
      <vt:lpstr>Discussion Prompt 3</vt:lpstr>
      <vt:lpstr>Nationalism/Patriotism</vt:lpstr>
      <vt:lpstr>Nationalism</vt:lpstr>
      <vt:lpstr>Discussion Prompt 4</vt:lpstr>
      <vt:lpstr>Civil Liberties v. National Security</vt:lpstr>
      <vt:lpstr>Discussion Prompt 5</vt:lpstr>
      <vt:lpstr>Research Assignment</vt:lpstr>
      <vt:lpstr>Citations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 9/11</dc:title>
  <dc:creator>kathryn Coles</dc:creator>
  <cp:lastModifiedBy>kathryn Coles</cp:lastModifiedBy>
  <cp:revision>6</cp:revision>
  <dcterms:created xsi:type="dcterms:W3CDTF">2013-01-27T01:40:53Z</dcterms:created>
  <dcterms:modified xsi:type="dcterms:W3CDTF">2013-01-28T01:33:54Z</dcterms:modified>
</cp:coreProperties>
</file>