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7" r:id="rId2"/>
    <p:sldId id="276" r:id="rId3"/>
    <p:sldId id="277" r:id="rId4"/>
    <p:sldId id="268" r:id="rId5"/>
    <p:sldId id="269" r:id="rId6"/>
    <p:sldId id="267" r:id="rId7"/>
    <p:sldId id="312" r:id="rId8"/>
    <p:sldId id="270" r:id="rId9"/>
    <p:sldId id="271" r:id="rId10"/>
    <p:sldId id="272" r:id="rId11"/>
    <p:sldId id="328" r:id="rId12"/>
    <p:sldId id="273" r:id="rId13"/>
    <p:sldId id="278" r:id="rId14"/>
    <p:sldId id="279" r:id="rId15"/>
    <p:sldId id="275" r:id="rId16"/>
    <p:sldId id="280" r:id="rId17"/>
    <p:sldId id="281" r:id="rId18"/>
    <p:sldId id="274" r:id="rId19"/>
    <p:sldId id="282" r:id="rId20"/>
    <p:sldId id="283" r:id="rId21"/>
    <p:sldId id="327" r:id="rId22"/>
    <p:sldId id="284" r:id="rId23"/>
    <p:sldId id="285" r:id="rId24"/>
    <p:sldId id="287" r:id="rId25"/>
    <p:sldId id="290" r:id="rId26"/>
    <p:sldId id="289" r:id="rId27"/>
    <p:sldId id="317" r:id="rId28"/>
    <p:sldId id="313" r:id="rId29"/>
    <p:sldId id="314" r:id="rId30"/>
    <p:sldId id="315" r:id="rId31"/>
    <p:sldId id="316" r:id="rId32"/>
    <p:sldId id="288" r:id="rId33"/>
    <p:sldId id="286" r:id="rId34"/>
    <p:sldId id="303" r:id="rId35"/>
    <p:sldId id="304" r:id="rId36"/>
    <p:sldId id="305" r:id="rId37"/>
    <p:sldId id="306" r:id="rId38"/>
    <p:sldId id="307" r:id="rId39"/>
    <p:sldId id="308" r:id="rId40"/>
    <p:sldId id="318" r:id="rId41"/>
    <p:sldId id="309" r:id="rId42"/>
    <p:sldId id="310" r:id="rId43"/>
    <p:sldId id="311" r:id="rId44"/>
    <p:sldId id="319" r:id="rId45"/>
    <p:sldId id="320" r:id="rId46"/>
    <p:sldId id="321" r:id="rId47"/>
    <p:sldId id="322" r:id="rId48"/>
    <p:sldId id="323" r:id="rId49"/>
    <p:sldId id="324" r:id="rId50"/>
    <p:sldId id="325" r:id="rId51"/>
    <p:sldId id="326" r:id="rId52"/>
    <p:sldId id="266" r:id="rId5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 autoAdjust="0"/>
    <p:restoredTop sz="94617" autoAdjust="0"/>
  </p:normalViewPr>
  <p:slideViewPr>
    <p:cSldViewPr>
      <p:cViewPr varScale="1">
        <p:scale>
          <a:sx n="114" d="100"/>
          <a:sy n="114" d="100"/>
        </p:scale>
        <p:origin x="-7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C31851-F862-4DCA-9F77-C9271C5F4E4B}" type="doc">
      <dgm:prSet loTypeId="urn:microsoft.com/office/officeart/2005/8/layout/hList6" loCatId="list" qsTypeId="urn:microsoft.com/office/officeart/2005/8/quickstyle/simple1" qsCatId="simple" csTypeId="urn:microsoft.com/office/officeart/2005/8/colors/accent2_1" csCatId="accent2" phldr="1"/>
      <dgm:spPr/>
    </dgm:pt>
    <dgm:pt modelId="{1E85322E-CEEE-4C15-8A9A-0297BCCEC5EA}">
      <dgm:prSet phldrT="[Text]"/>
      <dgm:spPr/>
      <dgm:t>
        <a:bodyPr/>
        <a:lstStyle/>
        <a:p>
          <a:r>
            <a:rPr lang="en-US" dirty="0" smtClean="0"/>
            <a:t>Temperance</a:t>
          </a:r>
          <a:endParaRPr lang="en-US" dirty="0"/>
        </a:p>
      </dgm:t>
    </dgm:pt>
    <dgm:pt modelId="{35F12168-85D2-4454-A83D-67681683F977}" type="parTrans" cxnId="{59F22B2B-B8EF-4D30-B266-5765A45FEA2F}">
      <dgm:prSet/>
      <dgm:spPr/>
      <dgm:t>
        <a:bodyPr/>
        <a:lstStyle/>
        <a:p>
          <a:endParaRPr lang="en-US"/>
        </a:p>
      </dgm:t>
    </dgm:pt>
    <dgm:pt modelId="{1157FCEB-862D-4A4D-93D0-57A78D879838}" type="sibTrans" cxnId="{59F22B2B-B8EF-4D30-B266-5765A45FEA2F}">
      <dgm:prSet/>
      <dgm:spPr/>
      <dgm:t>
        <a:bodyPr/>
        <a:lstStyle/>
        <a:p>
          <a:endParaRPr lang="en-US"/>
        </a:p>
      </dgm:t>
    </dgm:pt>
    <dgm:pt modelId="{518F3616-05A3-4F29-B371-1EDF0FBA40C3}">
      <dgm:prSet phldrT="[Text]"/>
      <dgm:spPr/>
      <dgm:t>
        <a:bodyPr/>
        <a:lstStyle/>
        <a:p>
          <a:r>
            <a:rPr lang="en-US" dirty="0" smtClean="0"/>
            <a:t>Women’s Rights</a:t>
          </a:r>
          <a:endParaRPr lang="en-US" dirty="0"/>
        </a:p>
      </dgm:t>
    </dgm:pt>
    <dgm:pt modelId="{B4BFD5F0-18CB-4327-91ED-938C710F565C}" type="parTrans" cxnId="{62D7BA63-2FAC-46D1-93AB-52AD333062A1}">
      <dgm:prSet/>
      <dgm:spPr/>
      <dgm:t>
        <a:bodyPr/>
        <a:lstStyle/>
        <a:p>
          <a:endParaRPr lang="en-US"/>
        </a:p>
      </dgm:t>
    </dgm:pt>
    <dgm:pt modelId="{360D9568-CB19-40B1-844D-0063415B5FB8}" type="sibTrans" cxnId="{62D7BA63-2FAC-46D1-93AB-52AD333062A1}">
      <dgm:prSet/>
      <dgm:spPr/>
      <dgm:t>
        <a:bodyPr/>
        <a:lstStyle/>
        <a:p>
          <a:endParaRPr lang="en-US"/>
        </a:p>
      </dgm:t>
    </dgm:pt>
    <dgm:pt modelId="{4E1431C4-653C-4F70-81C4-CD5DCAFF09D4}">
      <dgm:prSet phldrT="[Text]"/>
      <dgm:spPr/>
      <dgm:t>
        <a:bodyPr/>
        <a:lstStyle/>
        <a:p>
          <a:r>
            <a:rPr lang="en-US" dirty="0" smtClean="0"/>
            <a:t>Deviancy</a:t>
          </a:r>
          <a:endParaRPr lang="en-US" dirty="0"/>
        </a:p>
      </dgm:t>
    </dgm:pt>
    <dgm:pt modelId="{CEF9D098-54E7-4E8A-9280-E8BC36CC6513}" type="parTrans" cxnId="{D9124481-8340-49B6-B346-37A10D2FD4DE}">
      <dgm:prSet/>
      <dgm:spPr/>
      <dgm:t>
        <a:bodyPr/>
        <a:lstStyle/>
        <a:p>
          <a:endParaRPr lang="en-US"/>
        </a:p>
      </dgm:t>
    </dgm:pt>
    <dgm:pt modelId="{FFC9AFB1-D38D-4F4C-A7B2-761983332F58}" type="sibTrans" cxnId="{D9124481-8340-49B6-B346-37A10D2FD4DE}">
      <dgm:prSet/>
      <dgm:spPr/>
      <dgm:t>
        <a:bodyPr/>
        <a:lstStyle/>
        <a:p>
          <a:endParaRPr lang="en-US"/>
        </a:p>
      </dgm:t>
    </dgm:pt>
    <dgm:pt modelId="{3FE006D3-1556-417D-A91B-815E3480D72D}">
      <dgm:prSet phldrT="[Text]"/>
      <dgm:spPr/>
      <dgm:t>
        <a:bodyPr/>
        <a:lstStyle/>
        <a:p>
          <a:r>
            <a:rPr lang="en-US" dirty="0" smtClean="0"/>
            <a:t>Education</a:t>
          </a:r>
          <a:endParaRPr lang="en-US" dirty="0"/>
        </a:p>
      </dgm:t>
    </dgm:pt>
    <dgm:pt modelId="{6604D35C-EC08-4697-AAE4-E9660AA591CF}" type="parTrans" cxnId="{9BE19426-F5A3-4599-AAC7-1D1BBC7A38F1}">
      <dgm:prSet/>
      <dgm:spPr/>
      <dgm:t>
        <a:bodyPr/>
        <a:lstStyle/>
        <a:p>
          <a:endParaRPr lang="en-US"/>
        </a:p>
      </dgm:t>
    </dgm:pt>
    <dgm:pt modelId="{AF83CC6C-43CD-486F-83D0-FE222DB5B025}" type="sibTrans" cxnId="{9BE19426-F5A3-4599-AAC7-1D1BBC7A38F1}">
      <dgm:prSet/>
      <dgm:spPr/>
      <dgm:t>
        <a:bodyPr/>
        <a:lstStyle/>
        <a:p>
          <a:endParaRPr lang="en-US"/>
        </a:p>
      </dgm:t>
    </dgm:pt>
    <dgm:pt modelId="{C33D4DEC-54F3-4272-9D3D-34475EEFFDA9}" type="pres">
      <dgm:prSet presAssocID="{FBC31851-F862-4DCA-9F77-C9271C5F4E4B}" presName="Name0" presStyleCnt="0">
        <dgm:presLayoutVars>
          <dgm:dir/>
          <dgm:resizeHandles val="exact"/>
        </dgm:presLayoutVars>
      </dgm:prSet>
      <dgm:spPr/>
    </dgm:pt>
    <dgm:pt modelId="{68E9370D-9FD0-460D-ADBF-797E7C97A07A}" type="pres">
      <dgm:prSet presAssocID="{1E85322E-CEEE-4C15-8A9A-0297BCCEC5E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DA0E06-F245-4EA4-B88E-A370BBEA7A85}" type="pres">
      <dgm:prSet presAssocID="{1157FCEB-862D-4A4D-93D0-57A78D879838}" presName="sibTrans" presStyleCnt="0"/>
      <dgm:spPr/>
    </dgm:pt>
    <dgm:pt modelId="{2CC06A33-8D37-4913-8275-41464B4F6025}" type="pres">
      <dgm:prSet presAssocID="{518F3616-05A3-4F29-B371-1EDF0FBA40C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0475DC-7A2B-499C-B535-97694CDA4532}" type="pres">
      <dgm:prSet presAssocID="{360D9568-CB19-40B1-844D-0063415B5FB8}" presName="sibTrans" presStyleCnt="0"/>
      <dgm:spPr/>
    </dgm:pt>
    <dgm:pt modelId="{4B994076-ED4D-4940-AD4A-D78CC6244BEA}" type="pres">
      <dgm:prSet presAssocID="{4E1431C4-653C-4F70-81C4-CD5DCAFF09D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7A9E60-B0CA-4473-83FB-8BEB0E204E42}" type="pres">
      <dgm:prSet presAssocID="{FFC9AFB1-D38D-4F4C-A7B2-761983332F58}" presName="sibTrans" presStyleCnt="0"/>
      <dgm:spPr/>
    </dgm:pt>
    <dgm:pt modelId="{2519ABC3-66C5-4E0D-A1E9-6169EAAA9668}" type="pres">
      <dgm:prSet presAssocID="{3FE006D3-1556-417D-A91B-815E3480D72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F22B2B-B8EF-4D30-B266-5765A45FEA2F}" srcId="{FBC31851-F862-4DCA-9F77-C9271C5F4E4B}" destId="{1E85322E-CEEE-4C15-8A9A-0297BCCEC5EA}" srcOrd="0" destOrd="0" parTransId="{35F12168-85D2-4454-A83D-67681683F977}" sibTransId="{1157FCEB-862D-4A4D-93D0-57A78D879838}"/>
    <dgm:cxn modelId="{0B6EE5EF-C04E-41E5-89FE-2E4DBFBDC0D4}" type="presOf" srcId="{1E85322E-CEEE-4C15-8A9A-0297BCCEC5EA}" destId="{68E9370D-9FD0-460D-ADBF-797E7C97A07A}" srcOrd="0" destOrd="0" presId="urn:microsoft.com/office/officeart/2005/8/layout/hList6"/>
    <dgm:cxn modelId="{62D7BA63-2FAC-46D1-93AB-52AD333062A1}" srcId="{FBC31851-F862-4DCA-9F77-C9271C5F4E4B}" destId="{518F3616-05A3-4F29-B371-1EDF0FBA40C3}" srcOrd="1" destOrd="0" parTransId="{B4BFD5F0-18CB-4327-91ED-938C710F565C}" sibTransId="{360D9568-CB19-40B1-844D-0063415B5FB8}"/>
    <dgm:cxn modelId="{F5833153-0DA7-49A4-966E-F033964D8C83}" type="presOf" srcId="{4E1431C4-653C-4F70-81C4-CD5DCAFF09D4}" destId="{4B994076-ED4D-4940-AD4A-D78CC6244BEA}" srcOrd="0" destOrd="0" presId="urn:microsoft.com/office/officeart/2005/8/layout/hList6"/>
    <dgm:cxn modelId="{9BE19426-F5A3-4599-AAC7-1D1BBC7A38F1}" srcId="{FBC31851-F862-4DCA-9F77-C9271C5F4E4B}" destId="{3FE006D3-1556-417D-A91B-815E3480D72D}" srcOrd="3" destOrd="0" parTransId="{6604D35C-EC08-4697-AAE4-E9660AA591CF}" sibTransId="{AF83CC6C-43CD-486F-83D0-FE222DB5B025}"/>
    <dgm:cxn modelId="{048AAF61-7318-4BBA-BE14-E88FF3BC30F5}" type="presOf" srcId="{FBC31851-F862-4DCA-9F77-C9271C5F4E4B}" destId="{C33D4DEC-54F3-4272-9D3D-34475EEFFDA9}" srcOrd="0" destOrd="0" presId="urn:microsoft.com/office/officeart/2005/8/layout/hList6"/>
    <dgm:cxn modelId="{D9124481-8340-49B6-B346-37A10D2FD4DE}" srcId="{FBC31851-F862-4DCA-9F77-C9271C5F4E4B}" destId="{4E1431C4-653C-4F70-81C4-CD5DCAFF09D4}" srcOrd="2" destOrd="0" parTransId="{CEF9D098-54E7-4E8A-9280-E8BC36CC6513}" sibTransId="{FFC9AFB1-D38D-4F4C-A7B2-761983332F58}"/>
    <dgm:cxn modelId="{28E84AB2-2AF6-4397-B38B-7C9AC7850FBE}" type="presOf" srcId="{518F3616-05A3-4F29-B371-1EDF0FBA40C3}" destId="{2CC06A33-8D37-4913-8275-41464B4F6025}" srcOrd="0" destOrd="0" presId="urn:microsoft.com/office/officeart/2005/8/layout/hList6"/>
    <dgm:cxn modelId="{83E8BF67-73F3-4237-9D79-857CD039FB45}" type="presOf" srcId="{3FE006D3-1556-417D-A91B-815E3480D72D}" destId="{2519ABC3-66C5-4E0D-A1E9-6169EAAA9668}" srcOrd="0" destOrd="0" presId="urn:microsoft.com/office/officeart/2005/8/layout/hList6"/>
    <dgm:cxn modelId="{273BA5F9-9479-46F4-B9CB-7C99DA7F7D92}" type="presParOf" srcId="{C33D4DEC-54F3-4272-9D3D-34475EEFFDA9}" destId="{68E9370D-9FD0-460D-ADBF-797E7C97A07A}" srcOrd="0" destOrd="0" presId="urn:microsoft.com/office/officeart/2005/8/layout/hList6"/>
    <dgm:cxn modelId="{9F631358-67F9-4D86-8C86-4C7B840DAB14}" type="presParOf" srcId="{C33D4DEC-54F3-4272-9D3D-34475EEFFDA9}" destId="{30DA0E06-F245-4EA4-B88E-A370BBEA7A85}" srcOrd="1" destOrd="0" presId="urn:microsoft.com/office/officeart/2005/8/layout/hList6"/>
    <dgm:cxn modelId="{C66BDC8D-AE98-489C-B634-F00B21491B19}" type="presParOf" srcId="{C33D4DEC-54F3-4272-9D3D-34475EEFFDA9}" destId="{2CC06A33-8D37-4913-8275-41464B4F6025}" srcOrd="2" destOrd="0" presId="urn:microsoft.com/office/officeart/2005/8/layout/hList6"/>
    <dgm:cxn modelId="{383D1F88-226F-45D7-89E7-AF0F95B66956}" type="presParOf" srcId="{C33D4DEC-54F3-4272-9D3D-34475EEFFDA9}" destId="{2F0475DC-7A2B-499C-B535-97694CDA4532}" srcOrd="3" destOrd="0" presId="urn:microsoft.com/office/officeart/2005/8/layout/hList6"/>
    <dgm:cxn modelId="{6165B776-D8C8-4603-98D7-C3B86C9D4E21}" type="presParOf" srcId="{C33D4DEC-54F3-4272-9D3D-34475EEFFDA9}" destId="{4B994076-ED4D-4940-AD4A-D78CC6244BEA}" srcOrd="4" destOrd="0" presId="urn:microsoft.com/office/officeart/2005/8/layout/hList6"/>
    <dgm:cxn modelId="{E7EAA0FE-E3E7-4209-A6E9-FFC1734A3730}" type="presParOf" srcId="{C33D4DEC-54F3-4272-9D3D-34475EEFFDA9}" destId="{F27A9E60-B0CA-4473-83FB-8BEB0E204E42}" srcOrd="5" destOrd="0" presId="urn:microsoft.com/office/officeart/2005/8/layout/hList6"/>
    <dgm:cxn modelId="{0D84B965-1155-46ED-B7E5-993C213B59DB}" type="presParOf" srcId="{C33D4DEC-54F3-4272-9D3D-34475EEFFDA9}" destId="{2519ABC3-66C5-4E0D-A1E9-6169EAAA9668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E9370D-9FD0-460D-ADBF-797E7C97A07A}">
      <dsp:nvSpPr>
        <dsp:cNvPr id="0" name=""/>
        <dsp:cNvSpPr/>
      </dsp:nvSpPr>
      <dsp:spPr>
        <a:xfrm rot="16200000">
          <a:off x="182112" y="-179908"/>
          <a:ext cx="1803400" cy="2163216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0" rIns="162719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Temperance</a:t>
          </a:r>
          <a:endParaRPr lang="en-US" sz="2600" kern="1200" dirty="0"/>
        </a:p>
      </dsp:txBody>
      <dsp:txXfrm rot="5400000">
        <a:off x="2204" y="360680"/>
        <a:ext cx="2163216" cy="1082040"/>
      </dsp:txXfrm>
    </dsp:sp>
    <dsp:sp modelId="{2CC06A33-8D37-4913-8275-41464B4F6025}">
      <dsp:nvSpPr>
        <dsp:cNvPr id="0" name=""/>
        <dsp:cNvSpPr/>
      </dsp:nvSpPr>
      <dsp:spPr>
        <a:xfrm rot="16200000">
          <a:off x="2507570" y="-179908"/>
          <a:ext cx="1803400" cy="2163216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0" rIns="162719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Women’s Rights</a:t>
          </a:r>
          <a:endParaRPr lang="en-US" sz="2600" kern="1200" dirty="0"/>
        </a:p>
      </dsp:txBody>
      <dsp:txXfrm rot="5400000">
        <a:off x="2327662" y="360680"/>
        <a:ext cx="2163216" cy="1082040"/>
      </dsp:txXfrm>
    </dsp:sp>
    <dsp:sp modelId="{4B994076-ED4D-4940-AD4A-D78CC6244BEA}">
      <dsp:nvSpPr>
        <dsp:cNvPr id="0" name=""/>
        <dsp:cNvSpPr/>
      </dsp:nvSpPr>
      <dsp:spPr>
        <a:xfrm rot="16200000">
          <a:off x="4833029" y="-179908"/>
          <a:ext cx="1803400" cy="2163216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0" rIns="162719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Deviancy</a:t>
          </a:r>
          <a:endParaRPr lang="en-US" sz="2600" kern="1200" dirty="0"/>
        </a:p>
      </dsp:txBody>
      <dsp:txXfrm rot="5400000">
        <a:off x="4653121" y="360680"/>
        <a:ext cx="2163216" cy="1082040"/>
      </dsp:txXfrm>
    </dsp:sp>
    <dsp:sp modelId="{2519ABC3-66C5-4E0D-A1E9-6169EAAA9668}">
      <dsp:nvSpPr>
        <dsp:cNvPr id="0" name=""/>
        <dsp:cNvSpPr/>
      </dsp:nvSpPr>
      <dsp:spPr>
        <a:xfrm rot="16200000">
          <a:off x="7158487" y="-179908"/>
          <a:ext cx="1803400" cy="2163216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0" rIns="162719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Education</a:t>
          </a:r>
          <a:endParaRPr lang="en-US" sz="2600" kern="1200" dirty="0"/>
        </a:p>
      </dsp:txBody>
      <dsp:txXfrm rot="5400000">
        <a:off x="6978579" y="360680"/>
        <a:ext cx="2163216" cy="1082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32D712-2525-4D77-8733-ECACB3AE42B2}" type="datetimeFigureOut">
              <a:rPr lang="en-US" smtClean="0"/>
              <a:pPr/>
              <a:t>11/2/2011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C6916-CE24-4855-A922-41DCF06FEB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624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9242DA-C3A4-4E30-A67F-E97CEB483AD5}" type="slidenum">
              <a:rPr lang="en-US"/>
              <a:pPr/>
              <a:t>26</a:t>
            </a:fld>
            <a:endParaRPr lang="en-US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269" y="4343400"/>
            <a:ext cx="5485463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Basic Outline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F34B8-C1BA-4B60-AC63-72A552185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"/>
            <a:ext cx="20574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76200"/>
            <a:ext cx="60198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Basic Outline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CD793-615B-42C4-BB48-3E52B6E32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8037"/>
            <a:ext cx="8229600" cy="868363"/>
          </a:xfrm>
        </p:spPr>
        <p:txBody>
          <a:bodyPr/>
          <a:lstStyle>
            <a:lvl1pPr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5000"/>
            <a:ext cx="76200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The Basic Outline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BC11132-BD6D-4D32-93CA-1F6D13B64A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Basic Outline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F6A41-17E9-4225-A719-765C84AD28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838200"/>
            <a:ext cx="37338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838200"/>
            <a:ext cx="37338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Basic Outline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7CD66-7D94-4AA8-8E7E-19D725711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Basic Outline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5FDBF-039D-48B0-9F5D-A407F309D6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Basic Outline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FB053-E6C8-422F-BCFE-E0D09AF3DC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Basic Outline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678A8-6A34-4006-88A3-9F136EA661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Basic Outline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7854D-D850-4686-9E14-F779DAE75D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Basic Outline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D0C91-21C4-4659-8279-CFDCA1B925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752600"/>
            <a:ext cx="7620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150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The Basic Outline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14800" y="6248400"/>
            <a:ext cx="1066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E8AA5624-C619-4626-AB27-FF8EC5E2B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cover/>
  </p:transition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5400">
          <a:solidFill>
            <a:srgbClr val="92D050"/>
          </a:solidFill>
          <a:latin typeface="Comic Sans MS" pitchFamily="66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400">
          <a:solidFill>
            <a:srgbClr val="92D050"/>
          </a:solidFill>
          <a:latin typeface="Comic Sans MS" pitchFamily="66" charset="0"/>
        </a:defRPr>
      </a:lvl2pPr>
      <a:lvl3pPr algn="l" rtl="0" fontAlgn="base">
        <a:spcBef>
          <a:spcPct val="0"/>
        </a:spcBef>
        <a:spcAft>
          <a:spcPct val="0"/>
        </a:spcAft>
        <a:defRPr sz="5400">
          <a:solidFill>
            <a:srgbClr val="92D050"/>
          </a:solidFill>
          <a:latin typeface="Comic Sans MS" pitchFamily="66" charset="0"/>
        </a:defRPr>
      </a:lvl3pPr>
      <a:lvl4pPr algn="l" rtl="0" fontAlgn="base">
        <a:spcBef>
          <a:spcPct val="0"/>
        </a:spcBef>
        <a:spcAft>
          <a:spcPct val="0"/>
        </a:spcAft>
        <a:defRPr sz="5400">
          <a:solidFill>
            <a:srgbClr val="92D050"/>
          </a:solidFill>
          <a:latin typeface="Comic Sans MS" pitchFamily="66" charset="0"/>
        </a:defRPr>
      </a:lvl4pPr>
      <a:lvl5pPr algn="l" rtl="0" fontAlgn="base">
        <a:spcBef>
          <a:spcPct val="0"/>
        </a:spcBef>
        <a:spcAft>
          <a:spcPct val="0"/>
        </a:spcAft>
        <a:defRPr sz="5400">
          <a:solidFill>
            <a:srgbClr val="92D050"/>
          </a:solidFill>
          <a:latin typeface="Comic Sans MS" pitchFamily="66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osmickSans 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osmickSans 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osmickSans 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osmickSans " pitchFamily="2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Comic Sans MS" pitchFamily="66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Comic Sans MS" pitchFamily="66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Comic Sans MS" pitchFamily="66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Comic Sans MS" pitchFamily="66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Comic Sans MS" pitchFamily="66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\\localhost\Users\robertbrown\Desktop\Independent%20George%20-%20Worlds%20collide%20%5bwww.keepvid.com%5d.mp4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743200"/>
            <a:ext cx="8229600" cy="1600200"/>
          </a:xfrm>
        </p:spPr>
        <p:txBody>
          <a:bodyPr/>
          <a:lstStyle/>
          <a:p>
            <a:pPr algn="ctr"/>
            <a:r>
              <a:rPr lang="en-US" sz="6600" b="1" dirty="0" smtClean="0">
                <a:solidFill>
                  <a:schemeClr val="tx1"/>
                </a:solidFill>
              </a:rPr>
              <a:t>Perfecting Society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67200"/>
            <a:ext cx="6400800" cy="533400"/>
          </a:xfrm>
        </p:spPr>
        <p:txBody>
          <a:bodyPr/>
          <a:lstStyle/>
          <a:p>
            <a:r>
              <a:rPr lang="en-US" b="1" dirty="0" smtClean="0"/>
              <a:t>A Concept-Based Approach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39000" y="64008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© 2010 AIHE</a:t>
            </a:r>
            <a:endParaRPr lang="en-US" sz="1400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Basic Outline</a:t>
            </a:r>
            <a:endParaRPr lang="en-US"/>
          </a:p>
        </p:txBody>
      </p:sp>
      <p:pic>
        <p:nvPicPr>
          <p:cNvPr id="4" name="Picture 4" descr="ch12_01"/>
          <p:cNvPicPr>
            <a:picLocks noChangeAspect="1" noChangeArrowheads="1"/>
          </p:cNvPicPr>
          <p:nvPr/>
        </p:nvPicPr>
        <p:blipFill>
          <a:blip r:embed="rId2" cstate="print">
            <a:lum bright="-6000" contrast="12000"/>
          </a:blip>
          <a:srcRect/>
          <a:stretch>
            <a:fillRect/>
          </a:stretch>
        </p:blipFill>
        <p:spPr bwMode="auto">
          <a:xfrm>
            <a:off x="0" y="0"/>
            <a:ext cx="9137672" cy="6858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5" name="Picture 4" descr="ch12_01"/>
          <p:cNvPicPr>
            <a:picLocks noChangeAspect="1" noChangeArrowheads="1"/>
          </p:cNvPicPr>
          <p:nvPr/>
        </p:nvPicPr>
        <p:blipFill>
          <a:blip r:embed="rId2" cstate="print">
            <a:lum bright="-6000" contrast="12000"/>
          </a:blip>
          <a:srcRect l="79222" t="23333" r="4934" b="57778"/>
          <a:stretch>
            <a:fillRect/>
          </a:stretch>
        </p:blipFill>
        <p:spPr bwMode="auto">
          <a:xfrm>
            <a:off x="6705600" y="1479884"/>
            <a:ext cx="2438400" cy="22539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rgbClr val="000000"/>
                </a:solidFill>
              </a:rPr>
              <a:t>What is the lesson?</a:t>
            </a: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048000"/>
            <a:ext cx="838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omic Sans MS"/>
                <a:cs typeface="Comic Sans MS"/>
              </a:rPr>
              <a:t>Man needs to become more God-like and that means attempting to improve and perfect himself as well as improve his society.</a:t>
            </a:r>
            <a:endParaRPr lang="en-US" sz="3200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39000" y="64008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© 2010 AIHE</a:t>
            </a:r>
            <a:endParaRPr lang="en-US" sz="1400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Temperance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4840287" cy="1284287"/>
          </a:xfrm>
        </p:spPr>
        <p:txBody>
          <a:bodyPr/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battle against Demon Rum!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39000" y="64008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© 2010 AIHE</a:t>
            </a:r>
            <a:endParaRPr lang="en-US" sz="1400" dirty="0"/>
          </a:p>
        </p:txBody>
      </p:sp>
      <p:pic>
        <p:nvPicPr>
          <p:cNvPr id="40962" name="Picture 2" descr="http://www.sha.org/bottle/Bases/1822ricketts.jpg"/>
          <p:cNvPicPr>
            <a:picLocks noChangeAspect="1" noChangeArrowheads="1"/>
          </p:cNvPicPr>
          <p:nvPr/>
        </p:nvPicPr>
        <p:blipFill>
          <a:blip r:embed="rId2" cstate="print"/>
          <a:srcRect l="15738" r="16066"/>
          <a:stretch>
            <a:fillRect/>
          </a:stretch>
        </p:blipFill>
        <p:spPr bwMode="auto">
          <a:xfrm>
            <a:off x="5257800" y="1752600"/>
            <a:ext cx="1981200" cy="49119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chemeClr val="tx1"/>
                </a:solidFill>
              </a:rPr>
              <a:t>The Problem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114800" cy="42672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American per capita alcohol consumption was increasing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1830 = 7 gallons of hard liquor per year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1820’s = ½ pint of liquor per man per day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6800" y="2133600"/>
            <a:ext cx="3810000" cy="30469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… but the decisions themselves were often made in private multi-course banquets over cases of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madeira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port, and brandy. … most strove to be known as ‘two-bottle men’”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9200" y="5257800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Freedom Just Around the Corner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”, p. 203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39000" y="64008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© 2010 AIHE</a:t>
            </a:r>
            <a:endParaRPr lang="en-US" sz="1400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chemeClr val="tx1"/>
                </a:solidFill>
              </a:rPr>
              <a:t>Consequences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6800" y="2209800"/>
            <a:ext cx="3733800" cy="3810000"/>
          </a:xfrm>
        </p:spPr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Poverty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Abuse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Running around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Abandonment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Death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3" descr="Drunkard's Progress"/>
          <p:cNvPicPr>
            <a:picLocks noChangeAspect="1" noChangeArrowheads="1"/>
          </p:cNvPicPr>
          <p:nvPr/>
        </p:nvPicPr>
        <p:blipFill>
          <a:blip r:embed="rId2" cstate="print">
            <a:lum bright="-6000" contrast="18000"/>
          </a:blip>
          <a:srcRect/>
          <a:stretch>
            <a:fillRect/>
          </a:stretch>
        </p:blipFill>
        <p:spPr bwMode="auto">
          <a:xfrm>
            <a:off x="152400" y="2438400"/>
            <a:ext cx="4645275" cy="3505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39000" y="64008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© 2010 AIHE</a:t>
            </a:r>
            <a:endParaRPr lang="en-US" sz="1400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Basic Outline</a:t>
            </a:r>
            <a:endParaRPr lang="en-US"/>
          </a:p>
        </p:txBody>
      </p:sp>
      <p:pic>
        <p:nvPicPr>
          <p:cNvPr id="3" name="Picture 3" descr="Drunkard's Progress"/>
          <p:cNvPicPr>
            <a:picLocks noChangeAspect="1" noChangeArrowheads="1"/>
          </p:cNvPicPr>
          <p:nvPr/>
        </p:nvPicPr>
        <p:blipFill>
          <a:blip r:embed="rId2" cstate="print">
            <a:lum bright="-6000" contrast="18000"/>
          </a:blip>
          <a:srcRect/>
          <a:stretch>
            <a:fillRect/>
          </a:stretch>
        </p:blipFill>
        <p:spPr bwMode="auto">
          <a:xfrm>
            <a:off x="-1" y="0"/>
            <a:ext cx="9088581" cy="6858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" name="Picture 3" descr="Drunkard's Progress"/>
          <p:cNvPicPr>
            <a:picLocks noChangeAspect="1" noChangeArrowheads="1"/>
          </p:cNvPicPr>
          <p:nvPr/>
        </p:nvPicPr>
        <p:blipFill>
          <a:blip r:embed="rId2" cstate="print">
            <a:lum bright="-6000" contrast="18000"/>
          </a:blip>
          <a:srcRect l="28506" t="66667" r="27058"/>
          <a:stretch>
            <a:fillRect/>
          </a:stretch>
        </p:blipFill>
        <p:spPr bwMode="auto">
          <a:xfrm>
            <a:off x="0" y="152400"/>
            <a:ext cx="6596380" cy="3733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3" descr="Drunkard's Progress"/>
          <p:cNvPicPr>
            <a:picLocks noChangeAspect="1" noChangeArrowheads="1"/>
          </p:cNvPicPr>
          <p:nvPr/>
        </p:nvPicPr>
        <p:blipFill>
          <a:blip r:embed="rId2" cstate="print">
            <a:lum bright="-6000" contrast="18000"/>
          </a:blip>
          <a:srcRect l="72104" t="33334" r="18674" b="34444"/>
          <a:stretch>
            <a:fillRect/>
          </a:stretch>
        </p:blipFill>
        <p:spPr bwMode="auto">
          <a:xfrm>
            <a:off x="6781800" y="1219200"/>
            <a:ext cx="1676400" cy="4419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American Temperance Society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620000" cy="4495800"/>
          </a:xfrm>
        </p:spPr>
        <p:txBody>
          <a:bodyPr/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Founded in 1826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Moved toward radicalism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a message of moderation to one of abstinence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Focused their energies on the laboring classes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Factory owners saw merit in the message and supported it 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1840s the movement gained steam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workers had come onboard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Believed the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drunkeness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meant ruin in a bad economy (panic of 1837)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39000" y="64008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© 2010 AIHE</a:t>
            </a:r>
            <a:endParaRPr lang="en-US" sz="1400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Gaining Traction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the movement grew so did demands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Demanded that cities and even states pass legislation against booze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Shifted from a stance of moral persuasion to one of morality-based legislation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a controversial but effective effort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number of localities and even one state passed laws against alcohol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39000" y="64008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© 2010 AIHE</a:t>
            </a:r>
            <a:endParaRPr lang="en-US" sz="1400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Basic Outline</a:t>
            </a:r>
            <a:endParaRPr lang="en-US"/>
          </a:p>
        </p:txBody>
      </p:sp>
      <p:pic>
        <p:nvPicPr>
          <p:cNvPr id="3" name="Picture 12" descr="Alcohol Consumption"/>
          <p:cNvPicPr>
            <a:picLocks noChangeAspect="1" noChangeArrowheads="1"/>
          </p:cNvPicPr>
          <p:nvPr/>
        </p:nvPicPr>
        <p:blipFill>
          <a:blip r:embed="rId2" cstate="print">
            <a:lum bright="-24000" contrast="48000"/>
          </a:blip>
          <a:srcRect l="50150" t="23293" r="3163" b="2149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3810000" y="609600"/>
            <a:ext cx="1600200" cy="3276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886200" y="5029200"/>
            <a:ext cx="1600200" cy="685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rot="16200000" flipH="1">
            <a:off x="7048500" y="2857500"/>
            <a:ext cx="2286000" cy="685800"/>
          </a:xfrm>
          <a:prstGeom prst="straightConnector1">
            <a:avLst/>
          </a:prstGeom>
          <a:ln w="5715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6743700" y="3086100"/>
            <a:ext cx="2133600" cy="76200"/>
          </a:xfrm>
          <a:prstGeom prst="straightConnector1">
            <a:avLst/>
          </a:prstGeom>
          <a:ln w="5715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543800" y="914400"/>
            <a:ext cx="76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?</a:t>
            </a:r>
            <a:endParaRPr lang="en-US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Women’s Rights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39000" y="64008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© 2010 AIHE</a:t>
            </a:r>
            <a:endParaRPr lang="en-US" sz="1400" dirty="0"/>
          </a:p>
        </p:txBody>
      </p:sp>
      <p:pic>
        <p:nvPicPr>
          <p:cNvPr id="33794" name="Picture 2" descr="http://www.spartacus.schoolnet.co.uk/CHwom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828800"/>
            <a:ext cx="3152775" cy="39909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The American Landscape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5000"/>
            <a:ext cx="7620000" cy="27432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women were not allowed to vote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 blacks and slaves were excluded from the political process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major parties of the period tried to avoid addressing controversial issues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48768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Reform movements allowed the voiceless a chance to effect some form of meaningful change in society.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9000" y="64008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© 2010 AIHE</a:t>
            </a:r>
            <a:endParaRPr lang="en-US" sz="1400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chemeClr val="tx1"/>
                </a:solidFill>
              </a:rPr>
              <a:t>Separate Spheres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0" y="2209800"/>
            <a:ext cx="4114800" cy="3886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Men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029200" y="2286000"/>
            <a:ext cx="4114800" cy="3886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Women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Explosion 2 7"/>
          <p:cNvSpPr/>
          <p:nvPr/>
        </p:nvSpPr>
        <p:spPr>
          <a:xfrm>
            <a:off x="2590800" y="2514600"/>
            <a:ext cx="4343400" cy="3352800"/>
          </a:xfrm>
          <a:prstGeom prst="irregularSeal2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22" name="Picture 2" descr="http://www.fashion-era.com/images/Victorians/1895tailmar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4419600"/>
            <a:ext cx="942975" cy="1556484"/>
          </a:xfrm>
          <a:prstGeom prst="rect">
            <a:avLst/>
          </a:prstGeom>
          <a:noFill/>
        </p:spPr>
      </p:pic>
      <p:pic>
        <p:nvPicPr>
          <p:cNvPr id="30724" name="Picture 4" descr="http://t3.gstatic.com/images?q=tbn:xG2fXnxz34n5yM:http://i144.photobucket.com/albums/r187/dstorms/victorian/men.gif&amp;t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438400"/>
            <a:ext cx="1314450" cy="15335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chemeClr val="tx1"/>
                </a:solidFill>
              </a:rPr>
              <a:t>Worlds Collide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4" name="Independent George - Worlds collide [www.keepvid.com].mp4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43000" y="1752600"/>
            <a:ext cx="6781800" cy="4933950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The Cult of Domesticity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5000"/>
            <a:ext cx="7620000" cy="25908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role of women is to be the homemaker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 was to be the guardian of the home, civilize the husband and family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 stay out of the male sphere since it is not natural for them to do so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4419600"/>
            <a:ext cx="8001000" cy="193899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PressWriter Symbols" pitchFamily="2" charset="2"/>
              <a:buNone/>
            </a:pPr>
            <a:r>
              <a:rPr lang="en-US" sz="2400" b="1" i="1" dirty="0" smtClean="0">
                <a:latin typeface="Comic Sans MS" pitchFamily="66" charset="0"/>
              </a:rPr>
              <a:t>The power of woman is her dependence.  A woman who gives up that dependence on man to become a reformer yields the power God has given her for her protection, and her character becomes unnatural!</a:t>
            </a:r>
            <a:endParaRPr lang="en-US" sz="2400" b="1" i="1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9000" y="64008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© 2010 AIHE</a:t>
            </a:r>
            <a:endParaRPr lang="en-US" sz="1400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Rights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4191000" cy="42672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were three socio-political rights that were almost universally lacking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Voting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Ownership of property if married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Couldn’t initiate divorce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Retaining earned wages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Basic Outline</a:t>
            </a:r>
            <a:endParaRPr lang="en-US"/>
          </a:p>
        </p:txBody>
      </p:sp>
      <p:pic>
        <p:nvPicPr>
          <p:cNvPr id="5" name="Picture 9" descr="10LucyStone18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066800"/>
            <a:ext cx="3108325" cy="33909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" name="Picture 13" descr="Grimke-sist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948112"/>
            <a:ext cx="4191000" cy="2909888"/>
          </a:xfrm>
          <a:prstGeom prst="rect">
            <a:avLst/>
          </a:prstGeom>
          <a:noFill/>
        </p:spPr>
      </p:pic>
      <p:pic>
        <p:nvPicPr>
          <p:cNvPr id="7" name="Picture 7" descr="mot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0"/>
            <a:ext cx="1768475" cy="21859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8" name="Picture 10" descr="Elizabeth Cady Stanton and child"/>
          <p:cNvPicPr>
            <a:picLocks noChangeAspect="1" noChangeArrowheads="1"/>
          </p:cNvPicPr>
          <p:nvPr/>
        </p:nvPicPr>
        <p:blipFill>
          <a:blip r:embed="rId5" cstate="print">
            <a:lum bright="6000" contrast="6000"/>
          </a:blip>
          <a:srcRect/>
          <a:stretch>
            <a:fillRect/>
          </a:stretch>
        </p:blipFill>
        <p:spPr bwMode="auto">
          <a:xfrm>
            <a:off x="7391400" y="2286000"/>
            <a:ext cx="1752600" cy="21383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Engrained Inequality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simply an accepted part of society, much like slavery in the south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Abolitionist movement is what jarred it to the forefront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Experienced discrimination in the Abolitionist ranks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Led some liberal women to split from the Abolitionists and concentrate on Women’s rights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39000" y="64008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© 2010 AIHE</a:t>
            </a:r>
            <a:endParaRPr lang="en-US" sz="1400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Seneca Falls – 1848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Spawned by treatment in London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were Quakers – measure of equality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designed to </a:t>
            </a:r>
          </a:p>
          <a:p>
            <a:pPr lvl="1"/>
            <a:r>
              <a:rPr lang="en-US" dirty="0" smtClean="0"/>
              <a:t>"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discuss the social, civil, and religious condition and rights of woman.“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Elizabeth Cady Stanton drew up the Declaration of Rights and Sentiments before the meeting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39000" y="64008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© 2010 AIHE</a:t>
            </a:r>
            <a:endParaRPr lang="en-US" sz="1400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498" name="Picture 2" descr="sba%20grou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34500" name="Text Box 4"/>
          <p:cNvSpPr txBox="1">
            <a:spLocks noChangeArrowheads="1"/>
          </p:cNvSpPr>
          <p:nvPr/>
        </p:nvSpPr>
        <p:spPr bwMode="auto">
          <a:xfrm>
            <a:off x="1828800" y="152400"/>
            <a:ext cx="5638800" cy="5222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latin typeface="Comic Sans MS" pitchFamily="66" charset="0"/>
              </a:rPr>
              <a:t>Seneca Falls Convention, 1848</a:t>
            </a:r>
          </a:p>
        </p:txBody>
      </p:sp>
      <p:sp>
        <p:nvSpPr>
          <p:cNvPr id="234501" name="Text Box 5"/>
          <p:cNvSpPr txBox="1">
            <a:spLocks noChangeArrowheads="1"/>
          </p:cNvSpPr>
          <p:nvPr/>
        </p:nvSpPr>
        <p:spPr bwMode="auto">
          <a:xfrm>
            <a:off x="4495800" y="3352800"/>
            <a:ext cx="1219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>
                <a:solidFill>
                  <a:schemeClr val="bg1"/>
                </a:solidFill>
              </a:rPr>
              <a:t>Elizabeth Cady Stanton</a:t>
            </a:r>
          </a:p>
        </p:txBody>
      </p:sp>
      <p:sp>
        <p:nvSpPr>
          <p:cNvPr id="234502" name="Oval 6"/>
          <p:cNvSpPr>
            <a:spLocks noChangeArrowheads="1"/>
          </p:cNvSpPr>
          <p:nvPr/>
        </p:nvSpPr>
        <p:spPr bwMode="auto">
          <a:xfrm>
            <a:off x="4724400" y="2286000"/>
            <a:ext cx="762000" cy="838200"/>
          </a:xfrm>
          <a:prstGeom prst="ellips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4503" name="Text Box 7"/>
          <p:cNvSpPr txBox="1">
            <a:spLocks noChangeArrowheads="1"/>
          </p:cNvSpPr>
          <p:nvPr/>
        </p:nvSpPr>
        <p:spPr bwMode="auto">
          <a:xfrm>
            <a:off x="3200400" y="3352800"/>
            <a:ext cx="121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 err="1">
                <a:solidFill>
                  <a:schemeClr val="bg1"/>
                </a:solidFill>
              </a:rPr>
              <a:t>Lucretia</a:t>
            </a:r>
            <a:r>
              <a:rPr lang="en-US" sz="1800" dirty="0">
                <a:solidFill>
                  <a:schemeClr val="bg1"/>
                </a:solidFill>
              </a:rPr>
              <a:t> Mott</a:t>
            </a:r>
          </a:p>
        </p:txBody>
      </p:sp>
      <p:sp>
        <p:nvSpPr>
          <p:cNvPr id="234504" name="Oval 8"/>
          <p:cNvSpPr>
            <a:spLocks noChangeArrowheads="1"/>
          </p:cNvSpPr>
          <p:nvPr/>
        </p:nvSpPr>
        <p:spPr bwMode="auto">
          <a:xfrm>
            <a:off x="3429000" y="2286000"/>
            <a:ext cx="762000" cy="838200"/>
          </a:xfrm>
          <a:prstGeom prst="ellips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4505" name="Text Box 9"/>
          <p:cNvSpPr txBox="1">
            <a:spLocks noChangeArrowheads="1"/>
          </p:cNvSpPr>
          <p:nvPr/>
        </p:nvSpPr>
        <p:spPr bwMode="auto">
          <a:xfrm>
            <a:off x="2133600" y="3200400"/>
            <a:ext cx="121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>
                <a:solidFill>
                  <a:schemeClr val="bg1"/>
                </a:solidFill>
              </a:rPr>
              <a:t>Susan B. Anthony</a:t>
            </a:r>
          </a:p>
        </p:txBody>
      </p:sp>
      <p:sp>
        <p:nvSpPr>
          <p:cNvPr id="234506" name="Oval 10"/>
          <p:cNvSpPr>
            <a:spLocks noChangeArrowheads="1"/>
          </p:cNvSpPr>
          <p:nvPr/>
        </p:nvSpPr>
        <p:spPr bwMode="auto">
          <a:xfrm>
            <a:off x="2362200" y="2133600"/>
            <a:ext cx="762000" cy="838200"/>
          </a:xfrm>
          <a:prstGeom prst="ellips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34507" name="Picture 11" descr="Photograph:Sojourner Trut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4800600"/>
            <a:ext cx="1419225" cy="18288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34508" name="Oval 12"/>
          <p:cNvSpPr>
            <a:spLocks noChangeArrowheads="1"/>
          </p:cNvSpPr>
          <p:nvPr/>
        </p:nvSpPr>
        <p:spPr bwMode="auto">
          <a:xfrm>
            <a:off x="6019800" y="5334000"/>
            <a:ext cx="1371600" cy="914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4509" name="Text Box 13"/>
          <p:cNvSpPr txBox="1">
            <a:spLocks noChangeArrowheads="1"/>
          </p:cNvSpPr>
          <p:nvPr/>
        </p:nvSpPr>
        <p:spPr bwMode="auto">
          <a:xfrm>
            <a:off x="5943600" y="5486400"/>
            <a:ext cx="152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Sojourner Truth</a:t>
            </a:r>
          </a:p>
        </p:txBody>
      </p:sp>
      <p:sp>
        <p:nvSpPr>
          <p:cNvPr id="234510" name="Text Box 14"/>
          <p:cNvSpPr txBox="1">
            <a:spLocks noChangeArrowheads="1"/>
          </p:cNvSpPr>
          <p:nvPr/>
        </p:nvSpPr>
        <p:spPr bwMode="auto">
          <a:xfrm>
            <a:off x="0" y="6400800"/>
            <a:ext cx="4953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i="1">
                <a:solidFill>
                  <a:schemeClr val="bg1"/>
                </a:solidFill>
              </a:rPr>
              <a:t>Picture is from the 40</a:t>
            </a:r>
            <a:r>
              <a:rPr lang="en-US" sz="1200" i="1" baseline="30000">
                <a:solidFill>
                  <a:schemeClr val="bg1"/>
                </a:solidFill>
              </a:rPr>
              <a:t>th</a:t>
            </a:r>
            <a:r>
              <a:rPr lang="en-US" sz="1200" i="1">
                <a:solidFill>
                  <a:schemeClr val="bg1"/>
                </a:solidFill>
              </a:rPr>
              <a:t> Anniversary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500" grpId="0" animBg="1"/>
      <p:bldP spid="234501" grpId="0"/>
      <p:bldP spid="234502" grpId="0" animBg="1"/>
      <p:bldP spid="234503" grpId="0"/>
      <p:bldP spid="234504" grpId="0" animBg="1"/>
      <p:bldP spid="234505" grpId="0"/>
      <p:bldP spid="234506" grpId="0" animBg="1"/>
      <p:bldP spid="234508" grpId="0" animBg="1"/>
      <p:bldP spid="2345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ARTIST Time!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 of Primary Sources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39000" y="64008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© 2010 AIHE</a:t>
            </a:r>
            <a:endParaRPr lang="en-US" sz="1400" dirty="0"/>
          </a:p>
        </p:txBody>
      </p:sp>
      <p:pic>
        <p:nvPicPr>
          <p:cNvPr id="66562" name="Picture 2" descr="http://www.lysator.liu.se/~tab/artist/the-arti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2057400"/>
            <a:ext cx="2781300" cy="2580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382000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What does A.R.T.I.S.T. stand for?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869280"/>
            <a:ext cx="4038600" cy="498872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2">
                    <a:lumMod val="90000"/>
                  </a:schemeClr>
                </a:solidFill>
              </a:rPr>
              <a:t>A</a:t>
            </a:r>
            <a:r>
              <a:rPr lang="en-US" dirty="0" smtClean="0"/>
              <a:t>uthor</a:t>
            </a:r>
          </a:p>
          <a:p>
            <a:r>
              <a:rPr lang="en-US" sz="4400" dirty="0" smtClean="0">
                <a:solidFill>
                  <a:schemeClr val="tx2">
                    <a:lumMod val="90000"/>
                  </a:schemeClr>
                </a:solidFill>
              </a:rPr>
              <a:t>R</a:t>
            </a:r>
            <a:r>
              <a:rPr lang="en-US" dirty="0" smtClean="0"/>
              <a:t>eason</a:t>
            </a:r>
          </a:p>
          <a:p>
            <a:r>
              <a:rPr lang="en-US" sz="4400" dirty="0" smtClean="0">
                <a:solidFill>
                  <a:schemeClr val="tx2">
                    <a:lumMod val="90000"/>
                  </a:schemeClr>
                </a:solidFill>
              </a:rPr>
              <a:t>T</a:t>
            </a:r>
            <a:r>
              <a:rPr lang="en-US" dirty="0" smtClean="0"/>
              <a:t>o whom</a:t>
            </a:r>
          </a:p>
          <a:p>
            <a:r>
              <a:rPr lang="en-US" sz="4400" dirty="0" smtClean="0">
                <a:solidFill>
                  <a:schemeClr val="tx2">
                    <a:lumMod val="90000"/>
                  </a:schemeClr>
                </a:solidFill>
              </a:rPr>
              <a:t>I</a:t>
            </a:r>
            <a:r>
              <a:rPr lang="en-US" dirty="0" smtClean="0"/>
              <a:t>mmediate effect</a:t>
            </a:r>
          </a:p>
          <a:p>
            <a:r>
              <a:rPr lang="en-US" sz="4400" dirty="0" smtClean="0">
                <a:solidFill>
                  <a:schemeClr val="tx2">
                    <a:lumMod val="90000"/>
                  </a:schemeClr>
                </a:solidFill>
              </a:rPr>
              <a:t>S</a:t>
            </a:r>
            <a:r>
              <a:rPr lang="en-US" dirty="0" smtClean="0"/>
              <a:t>ubsequent effects</a:t>
            </a:r>
          </a:p>
          <a:p>
            <a:r>
              <a:rPr lang="en-US" sz="4400" dirty="0" smtClean="0">
                <a:solidFill>
                  <a:schemeClr val="tx2">
                    <a:lumMod val="90000"/>
                  </a:schemeClr>
                </a:solidFill>
              </a:rPr>
              <a:t>T</a:t>
            </a:r>
            <a:r>
              <a:rPr lang="en-US" dirty="0" smtClean="0"/>
              <a:t>ime period</a:t>
            </a:r>
          </a:p>
          <a:p>
            <a:endParaRPr lang="en-US" dirty="0" smtClean="0"/>
          </a:p>
        </p:txBody>
      </p:sp>
      <p:pic>
        <p:nvPicPr>
          <p:cNvPr id="5124" name="Picture 2" descr="http://www.polyvore.com/cgi/img-thing?.out=jpg&amp;size=l&amp;tid=112917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5519" y="2133600"/>
            <a:ext cx="3886200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239000" y="64008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© 2010 AIHE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 rot="-840000">
            <a:off x="2780743" y="2404816"/>
            <a:ext cx="5861081" cy="1323439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omic Sans MS" pitchFamily="66" charset="0"/>
              </a:rPr>
              <a:t>Painting history with BROAD STROKES!</a:t>
            </a:r>
            <a:endParaRPr lang="en-US" sz="40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allAtOnce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What is R&amp;B?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905000"/>
            <a:ext cx="5105400" cy="4419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R&amp;B is the logical extension of the ARTIST analysis.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R&amp;B stand for Reliability and Big picture ideas respectively.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absolutely imperative that students have a grasp of the reliability of historical documents as well as the big picture ideas contained in them.</a:t>
            </a:r>
          </a:p>
        </p:txBody>
      </p:sp>
      <p:pic>
        <p:nvPicPr>
          <p:cNvPr id="15362" name="Picture 2" descr="http://www.atomicart.com/Typography/RN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3600"/>
            <a:ext cx="3790950" cy="3495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&quot;No&quot; Symbol 7"/>
          <p:cNvSpPr/>
          <p:nvPr/>
        </p:nvSpPr>
        <p:spPr>
          <a:xfrm>
            <a:off x="152400" y="2286000"/>
            <a:ext cx="3657600" cy="3200400"/>
          </a:xfrm>
          <a:prstGeom prst="noSmoking">
            <a:avLst>
              <a:gd name="adj" fmla="val 595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39000" y="64008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© 2010 AIHE</a:t>
            </a:r>
            <a:endParaRPr lang="en-US" sz="1400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The American Mindset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problems were seen as clashes of good and evil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was on the side of the good and Satan was on the side of the evil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idea of the decisive battle between God and Satan, good and evil, was an outgrowth of the Second Great Awakening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While some Reformers did not subscribe to evangelical reform, almost all borrowed from it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39000" y="64008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© 2010 AIHE</a:t>
            </a:r>
            <a:endParaRPr lang="en-US" sz="1400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524000"/>
          </a:xfrm>
        </p:spPr>
        <p:txBody>
          <a:bodyPr/>
          <a:lstStyle/>
          <a:p>
            <a:r>
              <a:rPr lang="en-US" sz="4400" dirty="0" smtClean="0"/>
              <a:t>Reliability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students have applied the A.R.T.I.S.T. process, ask them to draw conclusions from the document or source. </a:t>
            </a:r>
          </a:p>
          <a:p>
            <a:pPr lvl="1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Ask leading questions to get your students to fully process the document and its place in history.</a:t>
            </a:r>
          </a:p>
          <a:p>
            <a:pPr lvl="1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Attempt to determine the reliability of the document(s).</a:t>
            </a:r>
          </a:p>
          <a:p>
            <a:pPr lvl="2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 include possible biases and unique points of view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39000" y="64008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© 2010 AIHE</a:t>
            </a:r>
            <a:endParaRPr lang="en-US" sz="1400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524000"/>
          </a:xfrm>
        </p:spPr>
        <p:txBody>
          <a:bodyPr/>
          <a:lstStyle/>
          <a:p>
            <a:r>
              <a:rPr lang="en-US" sz="4400" dirty="0" smtClean="0"/>
              <a:t>Big Picture Ideas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students have applied the A.R.T.I.S.T. process –AND- have determined the reliability of the document, ask them to draw big picture conclusions from the document or source. </a:t>
            </a:r>
          </a:p>
          <a:p>
            <a:pPr lvl="1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Ask leading questions to get your students to fully process the document and its place in the larger scope of American history.</a:t>
            </a:r>
          </a:p>
          <a:p>
            <a:pPr lvl="1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Actively discuss the main ideas embodied in the document or source.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39000" y="64008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© 2010 AIHE</a:t>
            </a:r>
            <a:endParaRPr lang="en-US" sz="1400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Basic Outline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" y="20574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3554" name="Picture 2" descr="http://www.myloc.gov/_assets/Exhibitions/creatingtheus/DeclarationofIndependence/DeclarationLegacy/Assets/us0111_01a_enlarge_72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Basic Outline</a:t>
            </a:r>
            <a:endParaRPr lang="en-US"/>
          </a:p>
        </p:txBody>
      </p:sp>
      <p:pic>
        <p:nvPicPr>
          <p:cNvPr id="3" name="Picture 4" descr="EarlyFeminism"/>
          <p:cNvPicPr>
            <a:picLocks noChangeAspect="1" noChangeArrowheads="1"/>
          </p:cNvPicPr>
          <p:nvPr/>
        </p:nvPicPr>
        <p:blipFill>
          <a:blip r:embed="rId2" cstate="print">
            <a:lum bright="-12000" contrast="12000"/>
          </a:blip>
          <a:srcRect l="934" t="1875" r="27103" b="4338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Deviancy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42" name="Picture 2" descr="http://www.victorianlondon.org/crime/pickpocke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066800"/>
            <a:ext cx="4191000" cy="4819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239000" y="64008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© 2010 AIHE</a:t>
            </a:r>
            <a:endParaRPr lang="en-US" sz="1400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Societal Problems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3886200" cy="42672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major problems facing the burgeoning nation in the 1830’s – 1840’s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Poverty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Crime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Insanity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http://i.dailymail.co.uk/i/pix/2008/08/08/article-1042885-0066560F00000258-962_468x2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399" y="2209800"/>
            <a:ext cx="5112325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239000" y="64008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© 2010 AIHE</a:t>
            </a:r>
            <a:endParaRPr lang="en-US" sz="1400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Solution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86000"/>
            <a:ext cx="7620000" cy="38862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Reformers believed in the idea of the “institution” to help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assumption was that a series of regimented and institutionalized processes could “cure” deviancy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Basic Outline</a:t>
            </a:r>
            <a:endParaRPr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Poverty and Crime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762000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big question was from whence did they spring?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(study the cause, find the cure)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819400"/>
            <a:ext cx="449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New Idea:</a:t>
            </a:r>
          </a:p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Cause of poverty and crime was from drunken fathers and failure of parental discipline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0600" y="2895600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Colonial Ideas:</a:t>
            </a:r>
          </a:p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Defects in character, evil, and God’s will caused these deviancies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838200" y="5334000"/>
            <a:ext cx="7620000" cy="1143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The premise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was that you could alter human nature.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Crime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institution here became known as the Penitentiary (as opposed to the prison)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Penitentiary would serve as the substitute for parental discipline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Solitary confinement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Quiet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Little interaction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Heavily regimented schedule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39000" y="64008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© 2010 AIHE</a:t>
            </a:r>
            <a:endParaRPr lang="en-US" sz="1400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Basic Outline</a:t>
            </a:r>
            <a:endParaRPr lang="en-US"/>
          </a:p>
        </p:txBody>
      </p:sp>
      <p:pic>
        <p:nvPicPr>
          <p:cNvPr id="5122" name="Picture 2" descr="http://www.keepmywords.com/wp-content/uploads/2010/01/eastern_state_penitentiary_aeri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736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752600"/>
            <a:ext cx="81534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In France, I had almost always seen the spirit of religion and the spirit of freedom pursuing courses diametrically opposed to each other; but in America, I found that they were intimately united, and that they reigned in common over the same country… Religion was the foremost of the political institutions of the United States.</a:t>
            </a:r>
          </a:p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   -- Alexis de Tocqueville, 1832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09600" y="4800600"/>
            <a:ext cx="72390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09600" y="5257800"/>
            <a:ext cx="58674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239000" y="64008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© 2010 AIHE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838200"/>
            <a:ext cx="59007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0000"/>
                </a:solidFill>
                <a:latin typeface="Comic Sans MS"/>
                <a:cs typeface="Comic Sans MS"/>
              </a:rPr>
              <a:t>An Outsider’s View</a:t>
            </a:r>
            <a:endParaRPr lang="en-US" sz="44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Basic Outline</a:t>
            </a:r>
            <a:endParaRPr lang="en-US"/>
          </a:p>
        </p:txBody>
      </p:sp>
      <p:pic>
        <p:nvPicPr>
          <p:cNvPr id="71682" name="Picture 2" descr="http://thingsyoushoulddo.com/wp2/wp-content/uploads/2007/10/eastern-state-penitentia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8745" cy="6858000"/>
          </a:xfrm>
          <a:prstGeom prst="rect">
            <a:avLst/>
          </a:prstGeom>
          <a:noFill/>
        </p:spPr>
      </p:pic>
      <p:pic>
        <p:nvPicPr>
          <p:cNvPr id="71686" name="Picture 6" descr="http://www.filemagazine.com/thecollection/archives/images/easternstatepen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1634" y="1"/>
            <a:ext cx="3952366" cy="4038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168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Poverty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4953000" cy="42672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Again, same causes and a philosophically similar solution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Almshouse (or Poor House)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Physically take the poor out of their wretched conditions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Expose them to a regimented daily routine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39000" y="64008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© 2010 AIHE</a:t>
            </a:r>
            <a:endParaRPr lang="en-US" sz="1400" dirty="0"/>
          </a:p>
        </p:txBody>
      </p:sp>
      <p:pic>
        <p:nvPicPr>
          <p:cNvPr id="4098" name="Picture 2" descr="http://wotan.liu.edu/home/mptakacs/almshou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667000"/>
            <a:ext cx="3906014" cy="2595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The Insane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5000"/>
            <a:ext cx="6324600" cy="42672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standard practice was to confine to prisons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1841 – Dorothea Dix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Chained, naked, beaten with rods and lashed into obedience”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answer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Asylum – a place where the insane could be exposed to a regimented life that would hopefully cure their issues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Dorothea Dix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</a:blip>
          <a:srcRect/>
          <a:stretch>
            <a:fillRect/>
          </a:stretch>
        </p:blipFill>
        <p:spPr bwMode="auto">
          <a:xfrm>
            <a:off x="6781800" y="457200"/>
            <a:ext cx="2209800" cy="296735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39000" y="64008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© 2010 AIHE</a:t>
            </a:r>
            <a:endParaRPr lang="en-US" sz="1400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What do we get out of this?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 major commonalities: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belief that deviancy can be “cured”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change in environment is necessary to “cure” deviancy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Freedom is at the root of deviancy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Regimentation is needed to help “cure” deviancy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39000" y="64008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© 2010 AIHE</a:t>
            </a:r>
            <a:endParaRPr lang="en-US" sz="1400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4343400"/>
            <a:ext cx="4002087" cy="136207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Education Reform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9874" name="Picture 2" descr="http://www.octhebeach.com/museum/images/Museums-157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905000"/>
            <a:ext cx="5334000" cy="3819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239000" y="64008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© 2010 AIHE</a:t>
            </a:r>
            <a:endParaRPr lang="en-US" sz="1400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The Problem of Rural Schools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5000"/>
            <a:ext cx="7620000" cy="23622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very rigorous and short terms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Taught an outdated curriculum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“graded”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Primitive conditions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4343400"/>
            <a:ext cx="7315200" cy="83099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The Other Problem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Wingdings" pitchFamily="2" charset="2"/>
              </a:rPr>
              <a:t> people liked them because they were microcosms of their communities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9000" y="64008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© 2010 AIHE</a:t>
            </a:r>
            <a:endParaRPr lang="en-US" sz="1400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The Idea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3810000" cy="42672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Reform the educational system to: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Equip children for life in an increasingly industrial society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7826" name="Picture 2" descr="http://t2.gstatic.com/images?q=tbn:h2L623iJinqOSM:http://www.nps.gov/bowa/bowajpg/class3.jpg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286000"/>
            <a:ext cx="4390159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239000" y="64008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© 2010 AIHE</a:t>
            </a:r>
            <a:endParaRPr lang="en-US" sz="1400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Goals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5000"/>
            <a:ext cx="5562600" cy="42672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 supported as opposed to local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month term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Teacher training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Adequate texts and resources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Compulsory attendance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Structured to absorb idle time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39000" y="64008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© 2010 AIHE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2488198"/>
            <a:ext cx="4227027" cy="2845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“Other” Goals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Spread a common culture and values</a:t>
            </a:r>
          </a:p>
          <a:p>
            <a:pPr marL="914400" lvl="1" indent="-514350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Industry, honesty, sobriety, and patriotism</a:t>
            </a:r>
          </a:p>
          <a:p>
            <a:pPr marL="514350" indent="-514350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in name of the economy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Punctuality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Obedience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Competitiveness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ethic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9000" y="64008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© 2010 AIHE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3539699"/>
            <a:ext cx="4114800" cy="2886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Failure to Gain Ground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South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Agrarian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Wealthy hired private tutors or sent away for school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Parochial schools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Were against the secularization of education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39000" y="64008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© 2010 AIHE</a:t>
            </a:r>
            <a:endParaRPr lang="en-US" sz="1400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Essential Question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819400"/>
            <a:ext cx="8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How did religious revivalism help spark social reforms in America, and what impact did the reforms have?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9000" y="64008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© 2010 AIHE</a:t>
            </a:r>
            <a:endParaRPr lang="en-US" sz="1400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Gaining Traction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Working class liked the “free” part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Manufacturers and business leaders liked the values that were being taught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Reformers, such as women, saw opportunity</a:t>
            </a:r>
          </a:p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Nativists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liked the homogenization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39000" y="64008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© 2010 AIHE</a:t>
            </a:r>
            <a:endParaRPr lang="en-US" sz="1400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School as Melting Pot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1905000"/>
            <a:ext cx="4191000" cy="42672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Forged a common culture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Assimilated divergent groups into one common mass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Shared experiences helped cement a more common culture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39000" y="64008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© 2010 AIHE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057400"/>
            <a:ext cx="3810000" cy="4330700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08038"/>
            <a:ext cx="8229600" cy="868362"/>
          </a:xfrm>
        </p:spPr>
        <p:txBody>
          <a:bodyPr/>
          <a:lstStyle/>
          <a:p>
            <a:r>
              <a:rPr lang="en-US" smtClean="0"/>
              <a:t>Conclusion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3505200"/>
            <a:ext cx="8001000" cy="156966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How did religious revivalism help spark social reforms in America, and what impact did the reforms have?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36220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Can we now answer our Essential Question?</a:t>
            </a:r>
            <a:endParaRPr lang="en-US" sz="32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39000" y="64008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© 2010 AIHE</a:t>
            </a:r>
            <a:endParaRPr lang="en-US" sz="1400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868363"/>
          </a:xfrm>
        </p:spPr>
        <p:txBody>
          <a:bodyPr/>
          <a:lstStyle/>
          <a:p>
            <a:r>
              <a:rPr lang="en-US" sz="4200" dirty="0" smtClean="0">
                <a:solidFill>
                  <a:schemeClr val="tx1"/>
                </a:solidFill>
              </a:rPr>
              <a:t>Impact of Second Great Awakening</a:t>
            </a:r>
            <a:endParaRPr lang="en-US" sz="4200" dirty="0">
              <a:solidFill>
                <a:schemeClr val="tx1"/>
              </a:solidFill>
            </a:endParaRPr>
          </a:p>
        </p:txBody>
      </p:sp>
      <p:sp>
        <p:nvSpPr>
          <p:cNvPr id="7" name="Cube 6"/>
          <p:cNvSpPr/>
          <p:nvPr/>
        </p:nvSpPr>
        <p:spPr>
          <a:xfrm>
            <a:off x="1371600" y="3048000"/>
            <a:ext cx="3124200" cy="1219200"/>
          </a:xfrm>
          <a:prstGeom prst="cub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Social Reforms</a:t>
            </a:r>
            <a:endParaRPr lang="en-US" dirty="0"/>
          </a:p>
        </p:txBody>
      </p:sp>
      <p:sp>
        <p:nvSpPr>
          <p:cNvPr id="6" name="Cube 5"/>
          <p:cNvSpPr/>
          <p:nvPr/>
        </p:nvSpPr>
        <p:spPr>
          <a:xfrm>
            <a:off x="0" y="1676400"/>
            <a:ext cx="3124200" cy="1219200"/>
          </a:xfrm>
          <a:prstGeom prst="cub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Religious Revivalism</a:t>
            </a:r>
            <a:endParaRPr lang="en-US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0" y="4495800"/>
          <a:ext cx="9144000" cy="180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2" name="Shape 11"/>
          <p:cNvCxnSpPr>
            <a:stCxn id="6" idx="5"/>
            <a:endCxn id="7" idx="0"/>
          </p:cNvCxnSpPr>
          <p:nvPr/>
        </p:nvCxnSpPr>
        <p:spPr>
          <a:xfrm flipH="1">
            <a:off x="3086099" y="2133600"/>
            <a:ext cx="38101" cy="914400"/>
          </a:xfrm>
          <a:prstGeom prst="curvedConnector4">
            <a:avLst>
              <a:gd name="adj1" fmla="val -2032781"/>
              <a:gd name="adj2" fmla="val 35626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hape 13"/>
          <p:cNvCxnSpPr>
            <a:stCxn id="7" idx="5"/>
          </p:cNvCxnSpPr>
          <p:nvPr/>
        </p:nvCxnSpPr>
        <p:spPr>
          <a:xfrm>
            <a:off x="4495800" y="3505200"/>
            <a:ext cx="457200" cy="914400"/>
          </a:xfrm>
          <a:prstGeom prst="curved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48200" y="1981200"/>
            <a:ext cx="4191000" cy="92333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There are others, such as abolition and utopias, but we are leaving them out for the sake of time.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39000" y="64008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© 2010 AIHE</a:t>
            </a:r>
            <a:endParaRPr lang="en-US" sz="1400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8E9370D-9FD0-460D-ADBF-797E7C97A0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graphicEl>
                                              <a:dgm id="{68E9370D-9FD0-460D-ADBF-797E7C97A0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graphicEl>
                                              <a:dgm id="{68E9370D-9FD0-460D-ADBF-797E7C97A0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graphicEl>
                                              <a:dgm id="{68E9370D-9FD0-460D-ADBF-797E7C97A0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CC06A33-8D37-4913-8275-41464B4F60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graphicEl>
                                              <a:dgm id="{2CC06A33-8D37-4913-8275-41464B4F60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graphicEl>
                                              <a:dgm id="{2CC06A33-8D37-4913-8275-41464B4F60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graphicEl>
                                              <a:dgm id="{2CC06A33-8D37-4913-8275-41464B4F60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B994076-ED4D-4940-AD4A-D78CC6244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graphicEl>
                                              <a:dgm id="{4B994076-ED4D-4940-AD4A-D78CC6244B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graphicEl>
                                              <a:dgm id="{4B994076-ED4D-4940-AD4A-D78CC6244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graphicEl>
                                              <a:dgm id="{4B994076-ED4D-4940-AD4A-D78CC6244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519ABC3-66C5-4E0D-A1E9-6169EAAA96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graphicEl>
                                              <a:dgm id="{2519ABC3-66C5-4E0D-A1E9-6169EAAA96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graphicEl>
                                              <a:dgm id="{2519ABC3-66C5-4E0D-A1E9-6169EAAA96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graphicEl>
                                              <a:dgm id="{2519ABC3-66C5-4E0D-A1E9-6169EAAA96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Dgm bld="one"/>
        </p:bldSub>
      </p:bldGraphic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Basic Outline</a:t>
            </a:r>
            <a:endParaRPr lang="en-US"/>
          </a:p>
        </p:txBody>
      </p:sp>
      <p:pic>
        <p:nvPicPr>
          <p:cNvPr id="1026" name="Picture 2" descr="http://www1.assumption.edu/users/mcClymer/his260/Eastham_campmee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37433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" y="50292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Comic Sans MS" pitchFamily="66" charset="0"/>
              </a:rPr>
              <a:t>The Soul Shaking Conversion</a:t>
            </a:r>
            <a:endParaRPr lang="en-US" sz="28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04800" y="3581400"/>
            <a:ext cx="1600200" cy="1143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19600" y="2362200"/>
            <a:ext cx="1600200" cy="1447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chemeClr val="tx1"/>
                </a:solidFill>
              </a:rPr>
              <a:t>Map of 2</a:t>
            </a:r>
            <a:r>
              <a:rPr lang="en-US" sz="4400" baseline="30000" dirty="0" smtClean="0">
                <a:solidFill>
                  <a:schemeClr val="tx1"/>
                </a:solidFill>
              </a:rPr>
              <a:t>nd</a:t>
            </a:r>
            <a:r>
              <a:rPr lang="en-US" sz="4400" dirty="0" smtClean="0">
                <a:solidFill>
                  <a:schemeClr val="tx1"/>
                </a:solidFill>
              </a:rPr>
              <a:t> Great Awakening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Basic Outline</a:t>
            </a:r>
            <a:endParaRPr lang="en-US"/>
          </a:p>
        </p:txBody>
      </p:sp>
      <p:pic>
        <p:nvPicPr>
          <p:cNvPr id="4" name="Picture 3" descr="13"/>
          <p:cNvPicPr>
            <a:picLocks noChangeAspect="1" noChangeArrowheads="1"/>
          </p:cNvPicPr>
          <p:nvPr/>
        </p:nvPicPr>
        <p:blipFill>
          <a:blip r:embed="rId2" cstate="print"/>
          <a:srcRect l="1869" t="6386"/>
          <a:stretch>
            <a:fillRect/>
          </a:stretch>
        </p:blipFill>
        <p:spPr bwMode="auto">
          <a:xfrm>
            <a:off x="228599" y="1676400"/>
            <a:ext cx="8731463" cy="487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5105400" y="1524000"/>
            <a:ext cx="2667000" cy="114300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chemeClr val="tx1"/>
                </a:solidFill>
              </a:rPr>
              <a:t>Revival Quote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2057400"/>
            <a:ext cx="7391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There can be no revival when Mr. Amen and Mr. Wet-Eyes are not found in the audience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3810000"/>
            <a:ext cx="7772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48" charset="0"/>
              </a:rPr>
              <a:t>…the candles and lamps illuminating the encampment; hundreds moving to and fro…;the preaching, praying, singing, and shouting,… 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9000" y="64008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© 2010 AIHE</a:t>
            </a:r>
            <a:endParaRPr lang="en-US" sz="1400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Education-Teacher2">
  <a:themeElements>
    <a:clrScheme name="Basic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asic2">
      <a:majorFont>
        <a:latin typeface="GosmickSans 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sic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1119</TotalTime>
  <Words>1600</Words>
  <Application>Microsoft Office PowerPoint</Application>
  <PresentationFormat>On-screen Show (4:3)</PresentationFormat>
  <Paragraphs>251</Paragraphs>
  <Slides>52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Education-Teacher2</vt:lpstr>
      <vt:lpstr>Perfecting Society</vt:lpstr>
      <vt:lpstr>The American Landscape</vt:lpstr>
      <vt:lpstr>The American Mindset</vt:lpstr>
      <vt:lpstr>PowerPoint Presentation</vt:lpstr>
      <vt:lpstr>Essential Question</vt:lpstr>
      <vt:lpstr>Impact of Second Great Awakening</vt:lpstr>
      <vt:lpstr>PowerPoint Presentation</vt:lpstr>
      <vt:lpstr>Map of 2nd Great Awakening</vt:lpstr>
      <vt:lpstr>Revival Quote</vt:lpstr>
      <vt:lpstr>PowerPoint Presentation</vt:lpstr>
      <vt:lpstr>What is the lesson?</vt:lpstr>
      <vt:lpstr>Temperance</vt:lpstr>
      <vt:lpstr>The Problem</vt:lpstr>
      <vt:lpstr>Consequences</vt:lpstr>
      <vt:lpstr>PowerPoint Presentation</vt:lpstr>
      <vt:lpstr>American Temperance Society</vt:lpstr>
      <vt:lpstr>Gaining Traction</vt:lpstr>
      <vt:lpstr>PowerPoint Presentation</vt:lpstr>
      <vt:lpstr>Women’s Rights</vt:lpstr>
      <vt:lpstr>Separate Spheres</vt:lpstr>
      <vt:lpstr>Worlds Collide</vt:lpstr>
      <vt:lpstr>The Cult of Domesticity</vt:lpstr>
      <vt:lpstr>Rights</vt:lpstr>
      <vt:lpstr>Engrained Inequality</vt:lpstr>
      <vt:lpstr>Seneca Falls – 1848 </vt:lpstr>
      <vt:lpstr>PowerPoint Presentation</vt:lpstr>
      <vt:lpstr>ARTIST Time!</vt:lpstr>
      <vt:lpstr>What does A.R.T.I.S.T. stand for?</vt:lpstr>
      <vt:lpstr>What is R&amp;B?</vt:lpstr>
      <vt:lpstr>Reliability</vt:lpstr>
      <vt:lpstr>Big Picture Ideas</vt:lpstr>
      <vt:lpstr>PowerPoint Presentation</vt:lpstr>
      <vt:lpstr>PowerPoint Presentation</vt:lpstr>
      <vt:lpstr>Deviancy</vt:lpstr>
      <vt:lpstr>Societal Problems</vt:lpstr>
      <vt:lpstr>Solution</vt:lpstr>
      <vt:lpstr>Poverty and Crime</vt:lpstr>
      <vt:lpstr>Crime</vt:lpstr>
      <vt:lpstr>PowerPoint Presentation</vt:lpstr>
      <vt:lpstr>PowerPoint Presentation</vt:lpstr>
      <vt:lpstr>Poverty</vt:lpstr>
      <vt:lpstr>The Insane</vt:lpstr>
      <vt:lpstr>What do we get out of this?</vt:lpstr>
      <vt:lpstr>Education Reform</vt:lpstr>
      <vt:lpstr>The Problem of Rural Schools</vt:lpstr>
      <vt:lpstr>The Idea</vt:lpstr>
      <vt:lpstr>Goals</vt:lpstr>
      <vt:lpstr>“Other” Goals</vt:lpstr>
      <vt:lpstr>Failure to Gain Ground</vt:lpstr>
      <vt:lpstr>Gaining Traction</vt:lpstr>
      <vt:lpstr>School as Melting Pot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Basic Outline</dc:title>
  <dc:creator>Summitsoft Corporation</dc:creator>
  <cp:lastModifiedBy>Robby</cp:lastModifiedBy>
  <cp:revision>17</cp:revision>
  <dcterms:created xsi:type="dcterms:W3CDTF">2010-09-13T19:08:32Z</dcterms:created>
  <dcterms:modified xsi:type="dcterms:W3CDTF">2011-11-02T12:55:04Z</dcterms:modified>
</cp:coreProperties>
</file>