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2" r:id="rId4"/>
    <p:sldMasterId id="2147483653" r:id="rId5"/>
    <p:sldMasterId id="2147483654" r:id="rId6"/>
    <p:sldMasterId id="2147483655" r:id="rId7"/>
  </p:sldMasterIdLst>
  <p:sldIdLst>
    <p:sldId id="256" r:id="rId8"/>
    <p:sldId id="319" r:id="rId9"/>
    <p:sldId id="318" r:id="rId10"/>
    <p:sldId id="284" r:id="rId11"/>
    <p:sldId id="285" r:id="rId12"/>
    <p:sldId id="286" r:id="rId13"/>
    <p:sldId id="263" r:id="rId14"/>
    <p:sldId id="292" r:id="rId15"/>
    <p:sldId id="307" r:id="rId16"/>
    <p:sldId id="279" r:id="rId17"/>
    <p:sldId id="294" r:id="rId18"/>
    <p:sldId id="295" r:id="rId19"/>
    <p:sldId id="264" r:id="rId20"/>
    <p:sldId id="273" r:id="rId21"/>
    <p:sldId id="297" r:id="rId22"/>
    <p:sldId id="298" r:id="rId23"/>
    <p:sldId id="299" r:id="rId24"/>
    <p:sldId id="293" r:id="rId25"/>
    <p:sldId id="308" r:id="rId26"/>
    <p:sldId id="309" r:id="rId27"/>
    <p:sldId id="296" r:id="rId28"/>
    <p:sldId id="301" r:id="rId29"/>
    <p:sldId id="300" r:id="rId30"/>
    <p:sldId id="302" r:id="rId31"/>
    <p:sldId id="303" r:id="rId32"/>
    <p:sldId id="304" r:id="rId33"/>
    <p:sldId id="305" r:id="rId34"/>
    <p:sldId id="265" r:id="rId35"/>
    <p:sldId id="312" r:id="rId36"/>
    <p:sldId id="314" r:id="rId37"/>
    <p:sldId id="306" r:id="rId38"/>
    <p:sldId id="313" r:id="rId39"/>
    <p:sldId id="266" r:id="rId40"/>
    <p:sldId id="291" r:id="rId41"/>
    <p:sldId id="310" r:id="rId42"/>
    <p:sldId id="311" r:id="rId43"/>
    <p:sldId id="315" r:id="rId44"/>
    <p:sldId id="317" r:id="rId45"/>
    <p:sldId id="267" r:id="rId46"/>
  </p:sldIdLst>
  <p:sldSz cx="13004800" cy="9753600"/>
  <p:notesSz cx="6858000" cy="9144000"/>
  <p:defaultTextStyle>
    <a:defPPr>
      <a:defRPr lang="en-US"/>
    </a:defPPr>
    <a:lvl1pPr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1pPr>
    <a:lvl2pPr marL="4572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2pPr>
    <a:lvl3pPr marL="9144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3pPr>
    <a:lvl4pPr marL="13716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4pPr>
    <a:lvl5pPr marL="1828800" algn="ctr" rtl="0" fontAlgn="base">
      <a:spcBef>
        <a:spcPct val="0"/>
      </a:spcBef>
      <a:spcAft>
        <a:spcPct val="0"/>
      </a:spcAft>
      <a:defRPr sz="3600" kern="1200">
        <a:solidFill>
          <a:srgbClr val="45433A"/>
        </a:solidFill>
        <a:latin typeface="Hoefler Text" charset="0"/>
        <a:ea typeface="ヒラギノ明朝 ProN W3" charset="0"/>
        <a:cs typeface="ヒラギノ明朝 ProN W3" charset="0"/>
        <a:sym typeface="Hoefler Text" charset="0"/>
      </a:defRPr>
    </a:lvl5pPr>
    <a:lvl6pPr marL="22860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6pPr>
    <a:lvl7pPr marL="27432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7pPr>
    <a:lvl8pPr marL="32004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8pPr>
    <a:lvl9pPr marL="3657600" algn="l" defTabSz="914400" rtl="0" eaLnBrk="1" latinLnBrk="0" hangingPunct="1">
      <a:defRPr sz="3600" kern="1200">
        <a:solidFill>
          <a:srgbClr val="45433A"/>
        </a:solidFill>
        <a:latin typeface="Hoefler Text" charset="0"/>
        <a:ea typeface="ヒラギノ明朝 ProN W3" charset="0"/>
        <a:cs typeface="ヒラギノ明朝 ProN W3"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05" autoAdjust="0"/>
  </p:normalViewPr>
  <p:slideViewPr>
    <p:cSldViewPr>
      <p:cViewPr>
        <p:scale>
          <a:sx n="50" d="100"/>
          <a:sy n="50" d="100"/>
        </p:scale>
        <p:origin x="-462" y="-114"/>
      </p:cViewPr>
      <p:guideLst>
        <p:guide orient="horz" pos="3072"/>
        <p:guide pos="4096"/>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2463800"/>
            <a:ext cx="2692400" cy="384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2463800"/>
            <a:ext cx="7924800" cy="384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2273300"/>
            <a:ext cx="5308600"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3300"/>
            <a:ext cx="5308600"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838200"/>
            <a:ext cx="2692400" cy="208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838200"/>
            <a:ext cx="7924800" cy="208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newsfla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newsfla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newsfla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newsfla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newsfla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newsfla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5041900"/>
            <a:ext cx="53086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41900"/>
            <a:ext cx="53086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newsfla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838200"/>
            <a:ext cx="2925762" cy="787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838200"/>
            <a:ext cx="8624888" cy="787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newsfla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newsfla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spd="slow">
    <p:newsfla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newsfla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newsfla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newsfla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322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newsfla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newsfla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newsfla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newsfla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newsfla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newsfla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newsfla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117600" y="2463800"/>
            <a:ext cx="10769600" cy="25400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Academy Engraved LET" charset="0"/>
              </a:rPr>
              <a:t>Click to edit Master title style</a:t>
            </a:r>
          </a:p>
        </p:txBody>
      </p:sp>
      <p:sp>
        <p:nvSpPr>
          <p:cNvPr id="1026" name="Rectangle 2"/>
          <p:cNvSpPr>
            <a:spLocks noGrp="1" noChangeArrowheads="1"/>
          </p:cNvSpPr>
          <p:nvPr>
            <p:ph type="body" idx="1"/>
          </p:nvPr>
        </p:nvSpPr>
        <p:spPr bwMode="auto">
          <a:xfrm>
            <a:off x="1117600" y="5041900"/>
            <a:ext cx="10769600" cy="1270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Bodoni SvtyTwo SC ITC TT-Book" charset="0"/>
              </a:rPr>
              <a:t>Click to edit Master text styles</a:t>
            </a:r>
          </a:p>
          <a:p>
            <a:pPr lvl="1"/>
            <a:r>
              <a:rPr lang="en-US" smtClean="0">
                <a:sym typeface="Bodoni SvtyTwo SC ITC TT-Book" charset="0"/>
              </a:rPr>
              <a:t>Second level</a:t>
            </a:r>
          </a:p>
          <a:p>
            <a:pPr lvl="2"/>
            <a:r>
              <a:rPr lang="en-US" smtClean="0">
                <a:sym typeface="Bodoni SvtyTwo SC ITC TT-Book" charset="0"/>
              </a:rPr>
              <a:t>Third level</a:t>
            </a:r>
          </a:p>
          <a:p>
            <a:pPr lvl="3"/>
            <a:r>
              <a:rPr lang="en-US" smtClean="0">
                <a:sym typeface="Bodoni SvtyTwo SC ITC TT-Book" charset="0"/>
              </a:rPr>
              <a:t>Fourth level</a:t>
            </a:r>
          </a:p>
          <a:p>
            <a:pPr lvl="4"/>
            <a:r>
              <a:rPr lang="en-US" smtClean="0">
                <a:sym typeface="Bodoni SvtyTwo SC ITC TT-Book" charset="0"/>
              </a:rPr>
              <a:t>Fifth level</a:t>
            </a:r>
          </a:p>
        </p:txBody>
      </p:sp>
      <p:grpSp>
        <p:nvGrpSpPr>
          <p:cNvPr id="1027" name="Group 3"/>
          <p:cNvGrpSpPr>
            <a:grpSpLocks/>
          </p:cNvGrpSpPr>
          <p:nvPr/>
        </p:nvGrpSpPr>
        <p:grpSpPr bwMode="auto">
          <a:xfrm>
            <a:off x="1498600" y="4838700"/>
            <a:ext cx="10007600" cy="88900"/>
            <a:chOff x="0" y="0"/>
            <a:chExt cx="6304" cy="56"/>
          </a:xfrm>
        </p:grpSpPr>
        <p:pic>
          <p:nvPicPr>
            <p:cNvPr id="1028" name="Picture 4"/>
            <p:cNvPicPr>
              <a:picLocks noChangeArrowheads="1"/>
            </p:cNvPicPr>
            <p:nvPr/>
          </p:nvPicPr>
          <p:blipFill>
            <a:blip r:embed="rId14"/>
            <a:srcRect/>
            <a:stretch>
              <a:fillRect/>
            </a:stretch>
          </p:blipFill>
          <p:spPr bwMode="auto">
            <a:xfrm>
              <a:off x="0" y="24"/>
              <a:ext cx="3064" cy="8"/>
            </a:xfrm>
            <a:prstGeom prst="rect">
              <a:avLst/>
            </a:prstGeom>
            <a:noFill/>
            <a:ln w="12700" cap="flat">
              <a:noFill/>
              <a:miter lim="800000"/>
              <a:headEnd/>
              <a:tailEnd/>
            </a:ln>
          </p:spPr>
        </p:pic>
        <p:pic>
          <p:nvPicPr>
            <p:cNvPr id="1029" name="Picture 5"/>
            <p:cNvPicPr>
              <a:picLocks noChangeArrowheads="1"/>
            </p:cNvPicPr>
            <p:nvPr/>
          </p:nvPicPr>
          <p:blipFill>
            <a:blip r:embed="rId14"/>
            <a:srcRect/>
            <a:stretch>
              <a:fillRect/>
            </a:stretch>
          </p:blipFill>
          <p:spPr bwMode="auto">
            <a:xfrm rot="10800000">
              <a:off x="3240" y="24"/>
              <a:ext cx="3064" cy="8"/>
            </a:xfrm>
            <a:prstGeom prst="rect">
              <a:avLst/>
            </a:prstGeom>
            <a:noFill/>
            <a:ln w="12700" cap="flat">
              <a:noFill/>
              <a:miter lim="800000"/>
              <a:headEnd/>
              <a:tailEnd/>
            </a:ln>
          </p:spPr>
        </p:pic>
        <p:pic>
          <p:nvPicPr>
            <p:cNvPr id="1030" name="Picture 6"/>
            <p:cNvPicPr>
              <a:picLocks noChangeAspect="1" noChangeArrowheads="1"/>
            </p:cNvPicPr>
            <p:nvPr/>
          </p:nvPicPr>
          <p:blipFill>
            <a:blip r:embed="rId15" cstate="print"/>
            <a:srcRect/>
            <a:stretch>
              <a:fillRect/>
            </a:stretch>
          </p:blipFill>
          <p:spPr bwMode="auto">
            <a:xfrm>
              <a:off x="3056" y="0"/>
              <a:ext cx="192" cy="56"/>
            </a:xfrm>
            <a:prstGeom prst="rect">
              <a:avLst/>
            </a:prstGeom>
            <a:noFill/>
            <a:ln w="12700" cap="flat">
              <a:noFill/>
              <a:miter lim="800000"/>
              <a:headEnd/>
              <a:tailEnd/>
            </a:ln>
          </p:spPr>
        </p:pic>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newsfla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1pPr>
      <a:lvl2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2pPr>
      <a:lvl3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3pPr>
      <a:lvl4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4pPr>
      <a:lvl5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117600" y="2273300"/>
            <a:ext cx="10769600" cy="6477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Bodoni SvtyTwo SC ITC TT-Book" charset="0"/>
              </a:rPr>
              <a:t>Click to edit Master text styles</a:t>
            </a:r>
          </a:p>
          <a:p>
            <a:pPr lvl="1"/>
            <a:r>
              <a:rPr lang="en-US" smtClean="0">
                <a:sym typeface="Bodoni SvtyTwo SC ITC TT-Book" charset="0"/>
              </a:rPr>
              <a:t>Second level</a:t>
            </a:r>
          </a:p>
          <a:p>
            <a:pPr lvl="2"/>
            <a:r>
              <a:rPr lang="en-US" smtClean="0">
                <a:sym typeface="Bodoni SvtyTwo SC ITC TT-Book" charset="0"/>
              </a:rPr>
              <a:t>Third level</a:t>
            </a:r>
          </a:p>
          <a:p>
            <a:pPr lvl="3"/>
            <a:r>
              <a:rPr lang="en-US" smtClean="0">
                <a:sym typeface="Bodoni SvtyTwo SC ITC TT-Book" charset="0"/>
              </a:rPr>
              <a:t>Fourth level</a:t>
            </a:r>
          </a:p>
          <a:p>
            <a:pPr lvl="4"/>
            <a:r>
              <a:rPr lang="en-US" smtClean="0">
                <a:sym typeface="Bodoni SvtyTwo SC ITC TT-Book" charset="0"/>
              </a:rPr>
              <a:t>Fifth level</a:t>
            </a:r>
          </a:p>
        </p:txBody>
      </p:sp>
      <p:grpSp>
        <p:nvGrpSpPr>
          <p:cNvPr id="2050" name="Group 2"/>
          <p:cNvGrpSpPr>
            <a:grpSpLocks/>
          </p:cNvGrpSpPr>
          <p:nvPr/>
        </p:nvGrpSpPr>
        <p:grpSpPr bwMode="auto">
          <a:xfrm>
            <a:off x="1498600" y="2070100"/>
            <a:ext cx="10007600" cy="88900"/>
            <a:chOff x="0" y="0"/>
            <a:chExt cx="6304" cy="56"/>
          </a:xfrm>
        </p:grpSpPr>
        <p:pic>
          <p:nvPicPr>
            <p:cNvPr id="2051" name="Picture 3"/>
            <p:cNvPicPr>
              <a:picLocks noChangeArrowheads="1"/>
            </p:cNvPicPr>
            <p:nvPr/>
          </p:nvPicPr>
          <p:blipFill>
            <a:blip r:embed="rId14"/>
            <a:srcRect/>
            <a:stretch>
              <a:fillRect/>
            </a:stretch>
          </p:blipFill>
          <p:spPr bwMode="auto">
            <a:xfrm>
              <a:off x="0" y="24"/>
              <a:ext cx="3064" cy="8"/>
            </a:xfrm>
            <a:prstGeom prst="rect">
              <a:avLst/>
            </a:prstGeom>
            <a:noFill/>
            <a:ln w="12700" cap="flat">
              <a:noFill/>
              <a:miter lim="800000"/>
              <a:headEnd/>
              <a:tailEnd/>
            </a:ln>
          </p:spPr>
        </p:pic>
        <p:pic>
          <p:nvPicPr>
            <p:cNvPr id="2052" name="Picture 4"/>
            <p:cNvPicPr>
              <a:picLocks noChangeArrowheads="1"/>
            </p:cNvPicPr>
            <p:nvPr/>
          </p:nvPicPr>
          <p:blipFill>
            <a:blip r:embed="rId14"/>
            <a:srcRect/>
            <a:stretch>
              <a:fillRect/>
            </a:stretch>
          </p:blipFill>
          <p:spPr bwMode="auto">
            <a:xfrm rot="10800000">
              <a:off x="3240" y="24"/>
              <a:ext cx="3064" cy="8"/>
            </a:xfrm>
            <a:prstGeom prst="rect">
              <a:avLst/>
            </a:prstGeom>
            <a:noFill/>
            <a:ln w="12700" cap="flat">
              <a:noFill/>
              <a:miter lim="800000"/>
              <a:headEnd/>
              <a:tailEnd/>
            </a:ln>
          </p:spPr>
        </p:pic>
        <p:pic>
          <p:nvPicPr>
            <p:cNvPr id="2053" name="Picture 5"/>
            <p:cNvPicPr>
              <a:picLocks noChangeAspect="1" noChangeArrowheads="1"/>
            </p:cNvPicPr>
            <p:nvPr/>
          </p:nvPicPr>
          <p:blipFill>
            <a:blip r:embed="rId15" cstate="print"/>
            <a:srcRect/>
            <a:stretch>
              <a:fillRect/>
            </a:stretch>
          </p:blipFill>
          <p:spPr bwMode="auto">
            <a:xfrm>
              <a:off x="3056" y="0"/>
              <a:ext cx="192" cy="56"/>
            </a:xfrm>
            <a:prstGeom prst="rect">
              <a:avLst/>
            </a:prstGeom>
            <a:noFill/>
            <a:ln w="12700" cap="flat">
              <a:noFill/>
              <a:miter lim="800000"/>
              <a:headEnd/>
              <a:tailEnd/>
            </a:ln>
          </p:spPr>
        </p:pic>
      </p:grpSp>
      <p:sp>
        <p:nvSpPr>
          <p:cNvPr id="2054" name="Rectangle 6"/>
          <p:cNvSpPr>
            <a:spLocks noGrp="1" noChangeArrowheads="1"/>
          </p:cNvSpPr>
          <p:nvPr>
            <p:ph type="title"/>
          </p:nvPr>
        </p:nvSpPr>
        <p:spPr bwMode="auto">
          <a:xfrm>
            <a:off x="1117600" y="838200"/>
            <a:ext cx="10769600" cy="1143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newsfla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1pPr>
      <a:lvl2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2pPr>
      <a:lvl3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3pPr>
      <a:lvl4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4pPr>
      <a:lvl5pPr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3074" name="Rectangle 2"/>
          <p:cNvSpPr>
            <a:spLocks noGrp="1" noChangeArrowheads="1"/>
          </p:cNvSpPr>
          <p:nvPr>
            <p:ph type="body" idx="1"/>
          </p:nvPr>
        </p:nvSpPr>
        <p:spPr bwMode="auto">
          <a:xfrm>
            <a:off x="850900" y="2755900"/>
            <a:ext cx="11303000" cy="635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3075" name="Line 3"/>
          <p:cNvSpPr>
            <a:spLocks noChangeShapeType="1"/>
          </p:cNvSpPr>
          <p:nvPr/>
        </p:nvSpPr>
        <p:spPr bwMode="auto">
          <a:xfrm>
            <a:off x="292100" y="2438400"/>
            <a:ext cx="12420600"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newsfla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5122" name="Line 2"/>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p:newsfla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927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71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8161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60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717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75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632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89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slow">
    <p:newsfla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1pPr>
      <a:lvl2pPr marL="9271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2pPr>
      <a:lvl3pPr marL="1371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3pPr>
      <a:lvl4pPr marL="18161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4pPr>
      <a:lvl5pPr marL="22606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5pPr>
      <a:lvl6pPr marL="27178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6pPr>
      <a:lvl7pPr marL="31750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7pPr>
      <a:lvl8pPr marL="36322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8pPr>
      <a:lvl9pPr marL="40894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7170" name="Rectangle 2"/>
          <p:cNvSpPr>
            <a:spLocks noGrp="1" noChangeArrowheads="1"/>
          </p:cNvSpPr>
          <p:nvPr>
            <p:ph type="body" idx="1"/>
          </p:nvPr>
        </p:nvSpPr>
        <p:spPr bwMode="auto">
          <a:xfrm>
            <a:off x="850900" y="2755900"/>
            <a:ext cx="5410200" cy="635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7171"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slow">
    <p:newsfla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cademy Engraved LET" charset="0"/>
              </a:rPr>
              <a:t>Click to edit Master title style</a:t>
            </a:r>
          </a:p>
        </p:txBody>
      </p:sp>
      <p:sp>
        <p:nvSpPr>
          <p:cNvPr id="8194" name="Rectangle 2"/>
          <p:cNvSpPr>
            <a:spLocks noGrp="1" noChangeArrowheads="1"/>
          </p:cNvSpPr>
          <p:nvPr>
            <p:ph type="body" idx="1"/>
          </p:nvPr>
        </p:nvSpPr>
        <p:spPr bwMode="auto">
          <a:xfrm>
            <a:off x="850900" y="2755900"/>
            <a:ext cx="11303000" cy="6350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Hoefler Text" charset="0"/>
              </a:rPr>
              <a:t>Click to edit Master text styles</a:t>
            </a:r>
          </a:p>
          <a:p>
            <a:pPr lvl="1"/>
            <a:r>
              <a:rPr lang="en-US" smtClean="0">
                <a:sym typeface="Hoefler Text" charset="0"/>
              </a:rPr>
              <a:t>Second level</a:t>
            </a:r>
          </a:p>
          <a:p>
            <a:pPr lvl="2"/>
            <a:r>
              <a:rPr lang="en-US" smtClean="0">
                <a:sym typeface="Hoefler Text" charset="0"/>
              </a:rPr>
              <a:t>Third level</a:t>
            </a:r>
          </a:p>
          <a:p>
            <a:pPr lvl="3"/>
            <a:r>
              <a:rPr lang="en-US" smtClean="0">
                <a:sym typeface="Hoefler Text" charset="0"/>
              </a:rPr>
              <a:t>Fourth level</a:t>
            </a:r>
          </a:p>
          <a:p>
            <a:pPr lvl="4"/>
            <a:r>
              <a:rPr lang="en-US" smtClean="0">
                <a:sym typeface="Hoefler Text" charset="0"/>
              </a:rPr>
              <a:t>Fifth level</a:t>
            </a:r>
          </a:p>
        </p:txBody>
      </p:sp>
      <p:sp>
        <p:nvSpPr>
          <p:cNvPr id="8195"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slow">
    <p:newsflash/>
  </p:transition>
  <p:txStyles>
    <p:titleStyle>
      <a:lvl1pPr algn="ctr" rtl="0" fontAlgn="base">
        <a:lnSpc>
          <a:spcPct val="80000"/>
        </a:lnSpc>
        <a:spcBef>
          <a:spcPct val="0"/>
        </a:spcBef>
        <a:spcAft>
          <a:spcPct val="0"/>
        </a:spcAft>
        <a:defRPr sz="6700">
          <a:solidFill>
            <a:srgbClr val="000000"/>
          </a:solidFill>
          <a:latin typeface="+mj-lt"/>
          <a:ea typeface="+mj-ea"/>
          <a:cs typeface="+mj-cs"/>
          <a:sym typeface="Academy Engraved LET" charset="0"/>
        </a:defRPr>
      </a:lvl1pPr>
      <a:lvl2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2pPr>
      <a:lvl3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3pPr>
      <a:lvl4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4pPr>
      <a:lvl5pPr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1pPr>
      <a:lvl2pPr marL="876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2pPr>
      <a:lvl3pPr marL="1320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3pPr>
      <a:lvl4pPr marL="17653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4pPr>
      <a:lvl5pPr marL="2209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37.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117600" y="1638300"/>
            <a:ext cx="10769600" cy="3365500"/>
          </a:xfrm>
          <a:ln/>
        </p:spPr>
        <p:txBody>
          <a:bodyPr/>
          <a:lstStyle/>
          <a:p>
            <a:r>
              <a:rPr lang="en-US" dirty="0"/>
              <a:t>Teaching The </a:t>
            </a:r>
            <a:r>
              <a:rPr lang="en-US" dirty="0" smtClean="0"/>
              <a:t>Rise of the Common Man</a:t>
            </a:r>
            <a:endParaRPr lang="en-US" dirty="0"/>
          </a:p>
        </p:txBody>
      </p:sp>
      <p:sp>
        <p:nvSpPr>
          <p:cNvPr id="15363" name="Rectangle 3"/>
          <p:cNvSpPr>
            <a:spLocks/>
          </p:cNvSpPr>
          <p:nvPr/>
        </p:nvSpPr>
        <p:spPr bwMode="auto">
          <a:xfrm>
            <a:off x="774700" y="7931150"/>
            <a:ext cx="3810000" cy="1397000"/>
          </a:xfrm>
          <a:prstGeom prst="rect">
            <a:avLst/>
          </a:prstGeom>
          <a:noFill/>
          <a:ln w="12700" cap="flat">
            <a:noFill/>
            <a:miter lim="800000"/>
            <a:headEnd type="none" w="med" len="med"/>
            <a:tailEnd type="none" w="med" len="med"/>
          </a:ln>
        </p:spPr>
        <p:txBody>
          <a:bodyPr lIns="0" tIns="0" rIns="0" bIns="0" anchor="ctr"/>
          <a:lstStyle/>
          <a:p>
            <a:pPr algn="l"/>
            <a:r>
              <a:rPr lang="en-US" sz="1400">
                <a:solidFill>
                  <a:schemeClr val="tx1"/>
                </a:solidFill>
                <a:ea typeface="Hoefler Text" charset="0"/>
                <a:cs typeface="Hoefler Text" charset="0"/>
              </a:rPr>
              <a:t>This power point presentation is for educational purposes. It may contain copyrighted material. Please do not post, redistribute or copy without the permission of the author or Dr. Kevin Brady at the American Institute for History Education.</a:t>
            </a:r>
          </a:p>
        </p:txBody>
      </p:sp>
      <p:sp>
        <p:nvSpPr>
          <p:cNvPr id="15365" name="Rectangle 5"/>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pic>
        <p:nvPicPr>
          <p:cNvPr id="7" name="Picture 2" descr="http://www.franklin.ma.us/auto/upload/schools/fhs/639-andrew-jackson-picture.jpg"/>
          <p:cNvPicPr>
            <a:picLocks noChangeAspect="1" noChangeArrowheads="1"/>
          </p:cNvPicPr>
          <p:nvPr/>
        </p:nvPicPr>
        <p:blipFill>
          <a:blip r:embed="rId2" cstate="print"/>
          <a:srcRect/>
          <a:stretch>
            <a:fillRect/>
          </a:stretch>
        </p:blipFill>
        <p:spPr bwMode="auto">
          <a:xfrm rot="420000">
            <a:off x="4902200" y="5242124"/>
            <a:ext cx="3733800" cy="37017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C:\Documents and Settings\Robby\Desktop\AIHE Little.jpg"/>
          <p:cNvPicPr>
            <a:picLocks noChangeAspect="1" noChangeArrowheads="1"/>
          </p:cNvPicPr>
          <p:nvPr/>
        </p:nvPicPr>
        <p:blipFill>
          <a:blip r:embed="rId3" cstate="print"/>
          <a:srcRect/>
          <a:stretch>
            <a:fillRect/>
          </a:stretch>
        </p:blipFill>
        <p:spPr bwMode="auto">
          <a:xfrm>
            <a:off x="1016000" y="1066800"/>
            <a:ext cx="3048001" cy="8235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ivics-online.org/library/formatted/images/13_colonies.jpg"/>
          <p:cNvPicPr>
            <a:picLocks noChangeAspect="1" noChangeArrowheads="1"/>
          </p:cNvPicPr>
          <p:nvPr/>
        </p:nvPicPr>
        <p:blipFill>
          <a:blip r:embed="rId2" cstate="print"/>
          <a:srcRect l="48252"/>
          <a:stretch>
            <a:fillRect/>
          </a:stretch>
        </p:blipFill>
        <p:spPr bwMode="auto">
          <a:xfrm>
            <a:off x="1549400" y="2286000"/>
            <a:ext cx="10363200" cy="6629400"/>
          </a:xfrm>
          <a:prstGeom prst="rect">
            <a:avLst/>
          </a:prstGeom>
          <a:noFill/>
        </p:spPr>
      </p:pic>
      <p:sp>
        <p:nvSpPr>
          <p:cNvPr id="28676" name="Rectangle 4"/>
          <p:cNvSpPr>
            <a:spLocks noGrp="1" noChangeArrowheads="1"/>
          </p:cNvSpPr>
          <p:nvPr>
            <p:ph type="title"/>
          </p:nvPr>
        </p:nvSpPr>
        <p:spPr>
          <a:ln/>
        </p:spPr>
        <p:txBody>
          <a:bodyPr/>
          <a:lstStyle/>
          <a:p>
            <a:r>
              <a:rPr lang="en-US" dirty="0"/>
              <a:t>America </a:t>
            </a:r>
            <a:r>
              <a:rPr lang="en-US" dirty="0" smtClean="0"/>
              <a:t>1783</a:t>
            </a:r>
            <a:endParaRPr lang="en-US" dirty="0"/>
          </a:p>
        </p:txBody>
      </p:sp>
      <p:sp>
        <p:nvSpPr>
          <p:cNvPr id="28678" name="AutoShape 6"/>
          <p:cNvSpPr>
            <a:spLocks/>
          </p:cNvSpPr>
          <p:nvPr/>
        </p:nvSpPr>
        <p:spPr bwMode="auto">
          <a:xfrm>
            <a:off x="4648200" y="84074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Where was America?</a:t>
            </a:r>
            <a:endParaRPr lang="en-US" dirty="0">
              <a:solidFill>
                <a:srgbClr val="FFFFFF"/>
              </a:solidFill>
              <a:ea typeface="Hoefler Text" charset="0"/>
              <a:cs typeface="Hoefler Text" charset="0"/>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http://explorepahistory.com/images/ExplorePAHistory-a0a8t2-a_349.jpg"/>
          <p:cNvPicPr>
            <a:picLocks noChangeAspect="1" noChangeArrowheads="1"/>
          </p:cNvPicPr>
          <p:nvPr/>
        </p:nvPicPr>
        <p:blipFill>
          <a:blip r:embed="rId2" cstate="print"/>
          <a:srcRect l="28261" r="5072"/>
          <a:stretch>
            <a:fillRect/>
          </a:stretch>
        </p:blipFill>
        <p:spPr bwMode="auto">
          <a:xfrm>
            <a:off x="1778000" y="2667000"/>
            <a:ext cx="9525000" cy="61508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8676" name="Rectangle 4"/>
          <p:cNvSpPr>
            <a:spLocks noGrp="1" noChangeArrowheads="1"/>
          </p:cNvSpPr>
          <p:nvPr>
            <p:ph type="title"/>
          </p:nvPr>
        </p:nvSpPr>
        <p:spPr>
          <a:ln/>
        </p:spPr>
        <p:txBody>
          <a:bodyPr/>
          <a:lstStyle/>
          <a:p>
            <a:r>
              <a:rPr lang="en-US" dirty="0"/>
              <a:t>America </a:t>
            </a:r>
            <a:r>
              <a:rPr lang="en-US" dirty="0" smtClean="0"/>
              <a:t>1802</a:t>
            </a:r>
            <a:endParaRPr lang="en-US" dirty="0"/>
          </a:p>
        </p:txBody>
      </p:sp>
      <p:sp>
        <p:nvSpPr>
          <p:cNvPr id="28678" name="AutoShape 6"/>
          <p:cNvSpPr>
            <a:spLocks/>
          </p:cNvSpPr>
          <p:nvPr/>
        </p:nvSpPr>
        <p:spPr bwMode="auto">
          <a:xfrm>
            <a:off x="4648200" y="84074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does this map tell us?</a:t>
            </a:r>
            <a:endParaRPr lang="en-US" dirty="0">
              <a:solidFill>
                <a:srgbClr val="FFFFFF"/>
              </a:solidFill>
              <a:ea typeface="Hoefler Text" charset="0"/>
              <a:cs typeface="Hoefler Text" charset="0"/>
            </a:endParaRP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http://mappery.com/maps/American-Expansion-1818-1853-Map.mediumthumb.jpg"/>
          <p:cNvPicPr>
            <a:picLocks noChangeAspect="1" noChangeArrowheads="1"/>
          </p:cNvPicPr>
          <p:nvPr/>
        </p:nvPicPr>
        <p:blipFill>
          <a:blip r:embed="rId2" cstate="print"/>
          <a:srcRect l="23664" t="26522" r="3053" b="2351"/>
          <a:stretch>
            <a:fillRect/>
          </a:stretch>
        </p:blipFill>
        <p:spPr bwMode="auto">
          <a:xfrm>
            <a:off x="1778000" y="2667000"/>
            <a:ext cx="9677400" cy="59475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8676" name="Rectangle 4"/>
          <p:cNvSpPr>
            <a:spLocks noGrp="1" noChangeArrowheads="1"/>
          </p:cNvSpPr>
          <p:nvPr>
            <p:ph type="title"/>
          </p:nvPr>
        </p:nvSpPr>
        <p:spPr>
          <a:ln/>
        </p:spPr>
        <p:txBody>
          <a:bodyPr/>
          <a:lstStyle/>
          <a:p>
            <a:r>
              <a:rPr lang="en-US" dirty="0"/>
              <a:t>America </a:t>
            </a:r>
            <a:r>
              <a:rPr lang="en-US" dirty="0" smtClean="0"/>
              <a:t>1820</a:t>
            </a:r>
            <a:endParaRPr lang="en-US" dirty="0"/>
          </a:p>
        </p:txBody>
      </p:sp>
      <p:sp>
        <p:nvSpPr>
          <p:cNvPr id="28678" name="AutoShape 6"/>
          <p:cNvSpPr>
            <a:spLocks/>
          </p:cNvSpPr>
          <p:nvPr/>
        </p:nvSpPr>
        <p:spPr bwMode="auto">
          <a:xfrm>
            <a:off x="4648200" y="84074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has been added?</a:t>
            </a:r>
            <a:endParaRPr lang="en-US" dirty="0">
              <a:solidFill>
                <a:srgbClr val="FFFFFF"/>
              </a:solidFill>
              <a:ea typeface="Hoefler Text" charset="0"/>
              <a:cs typeface="Hoefler Text" charset="0"/>
            </a:endParaRPr>
          </a:p>
        </p:txBody>
      </p:sp>
      <p:sp>
        <p:nvSpPr>
          <p:cNvPr id="8" name="Rectangle 7"/>
          <p:cNvSpPr/>
          <p:nvPr/>
        </p:nvSpPr>
        <p:spPr bwMode="auto">
          <a:xfrm>
            <a:off x="1854200" y="4572000"/>
            <a:ext cx="1524000" cy="2895600"/>
          </a:xfrm>
          <a:prstGeom prst="rect">
            <a:avLst/>
          </a:prstGeom>
          <a:solidFill>
            <a:schemeClr val="bg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endParaRPr>
          </a:p>
        </p:txBody>
      </p:sp>
      <p:sp>
        <p:nvSpPr>
          <p:cNvPr id="9" name="Rectangle 8"/>
          <p:cNvSpPr/>
          <p:nvPr/>
        </p:nvSpPr>
        <p:spPr bwMode="auto">
          <a:xfrm>
            <a:off x="3378200" y="5486400"/>
            <a:ext cx="1143000" cy="2133600"/>
          </a:xfrm>
          <a:prstGeom prst="rect">
            <a:avLst/>
          </a:prstGeom>
          <a:solidFill>
            <a:schemeClr val="bg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endParaRPr>
          </a:p>
        </p:txBody>
      </p:sp>
      <p:sp>
        <p:nvSpPr>
          <p:cNvPr id="10" name="Rectangle 9"/>
          <p:cNvSpPr/>
          <p:nvPr/>
        </p:nvSpPr>
        <p:spPr bwMode="auto">
          <a:xfrm>
            <a:off x="4368800" y="6400800"/>
            <a:ext cx="1447800" cy="1905000"/>
          </a:xfrm>
          <a:prstGeom prst="rect">
            <a:avLst/>
          </a:prstGeom>
          <a:solidFill>
            <a:schemeClr val="bg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850900" y="393700"/>
            <a:ext cx="11303000" cy="1943100"/>
          </a:xfrm>
          <a:ln/>
        </p:spPr>
        <p:txBody>
          <a:bodyPr/>
          <a:lstStyle/>
          <a:p>
            <a:r>
              <a:rPr lang="en-US" dirty="0" smtClean="0"/>
              <a:t>Expansion of Voting Rights</a:t>
            </a:r>
            <a:endParaRPr lang="en-US" dirty="0"/>
          </a:p>
        </p:txBody>
      </p:sp>
      <p:sp>
        <p:nvSpPr>
          <p:cNvPr id="29698" name="Rectangle 2"/>
          <p:cNvSpPr>
            <a:spLocks/>
          </p:cNvSpPr>
          <p:nvPr/>
        </p:nvSpPr>
        <p:spPr bwMode="auto">
          <a:xfrm>
            <a:off x="573088" y="2667000"/>
            <a:ext cx="11849100" cy="5486400"/>
          </a:xfrm>
          <a:prstGeom prst="rect">
            <a:avLst/>
          </a:prstGeom>
          <a:noFill/>
          <a:ln w="12700" cap="flat">
            <a:noFill/>
            <a:miter lim="800000"/>
            <a:headEnd type="none" w="med" len="med"/>
            <a:tailEnd type="none" w="med" len="med"/>
          </a:ln>
        </p:spPr>
        <p:txBody>
          <a:bodyPr lIns="0" tIns="0" rIns="0" bIns="0" anchor="ctr"/>
          <a:lstStyle/>
          <a:p>
            <a:pPr algn="l">
              <a:buFont typeface="Arial" pitchFamily="34" charset="0"/>
              <a:buChar char="•"/>
            </a:pPr>
            <a:r>
              <a:rPr lang="en-US" dirty="0" smtClean="0"/>
              <a:t>The most significant political innovation of the early nineteenth century was the abolition of property qualifications for voting and office holding. </a:t>
            </a:r>
          </a:p>
          <a:p>
            <a:pPr algn="l">
              <a:buFont typeface="Arial" pitchFamily="34" charset="0"/>
              <a:buChar char="•"/>
            </a:pPr>
            <a:r>
              <a:rPr lang="en-US" dirty="0" smtClean="0"/>
              <a:t>Hard times resulting from the panic of 1819 led many people to demand an end to property restrictions on voting and office holding. </a:t>
            </a:r>
          </a:p>
          <a:p>
            <a:pPr algn="l">
              <a:buFont typeface="Arial" pitchFamily="34" charset="0"/>
              <a:buChar char="•"/>
            </a:pPr>
            <a:r>
              <a:rPr lang="en-US" dirty="0" smtClean="0"/>
              <a:t>By 1840, universal white manhood suffrage had largely become a reality. Only three states--Louisiana, Rhode Island, and Virginia--still restricted the suffrage to white male property owners and taxpayers.</a:t>
            </a:r>
            <a:endParaRPr lang="en-US" dirty="0">
              <a:solidFill>
                <a:schemeClr val="tx1"/>
              </a:solidFill>
              <a:ea typeface="Hoefler Text" charset="0"/>
              <a:cs typeface="Hoefler Text" charset="0"/>
            </a:endParaRPr>
          </a:p>
        </p:txBody>
      </p:sp>
      <p:sp>
        <p:nvSpPr>
          <p:cNvPr id="29699"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is </a:t>
            </a:r>
            <a:r>
              <a:rPr lang="en-US" dirty="0">
                <a:solidFill>
                  <a:srgbClr val="FFFFFF"/>
                </a:solidFill>
                <a:ea typeface="Hoefler Text" charset="0"/>
                <a:cs typeface="Hoefler Text" charset="0"/>
              </a:rPr>
              <a:t>the Main Idea</a:t>
            </a:r>
          </a:p>
        </p:txBody>
      </p:sp>
      <p:sp>
        <p:nvSpPr>
          <p:cNvPr id="29700" name="Rectangle 4"/>
          <p:cNvSpPr>
            <a:spLocks/>
          </p:cNvSpPr>
          <p:nvPr/>
        </p:nvSpPr>
        <p:spPr bwMode="auto">
          <a:xfrm>
            <a:off x="10920413" y="8978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7" name="TextBox 6"/>
          <p:cNvSpPr txBox="1"/>
          <p:nvPr/>
        </p:nvSpPr>
        <p:spPr>
          <a:xfrm>
            <a:off x="330200" y="9144000"/>
            <a:ext cx="6629400" cy="307777"/>
          </a:xfrm>
          <a:prstGeom prst="rect">
            <a:avLst/>
          </a:prstGeom>
          <a:noFill/>
        </p:spPr>
        <p:txBody>
          <a:bodyPr wrap="square" rtlCol="0">
            <a:spAutoFit/>
          </a:bodyPr>
          <a:lstStyle/>
          <a:p>
            <a:pPr algn="l"/>
            <a:r>
              <a:rPr lang="en-US" sz="1400" dirty="0" smtClean="0"/>
              <a:t>From </a:t>
            </a:r>
            <a:r>
              <a:rPr lang="en-US" sz="1400" dirty="0" smtClean="0">
                <a:hlinkClick r:id="rId3"/>
              </a:rPr>
              <a:t>www.digitalhistory.uh.edu</a:t>
            </a:r>
            <a:r>
              <a:rPr lang="en-US" sz="1400" dirty="0" smtClean="0"/>
              <a:t> – </a:t>
            </a:r>
            <a:r>
              <a:rPr lang="en-US" sz="1400" dirty="0" err="1" smtClean="0"/>
              <a:t>Jacksonian</a:t>
            </a:r>
            <a:r>
              <a:rPr lang="en-US" sz="1400" dirty="0" smtClean="0"/>
              <a:t> Democracy</a:t>
            </a:r>
            <a:endParaRPr lang="en-US" sz="1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850900" y="393700"/>
            <a:ext cx="11303000" cy="1943100"/>
          </a:xfrm>
          <a:ln/>
        </p:spPr>
        <p:txBody>
          <a:bodyPr/>
          <a:lstStyle/>
          <a:p>
            <a:r>
              <a:rPr lang="en-US" dirty="0" smtClean="0"/>
              <a:t>Encouraging People to Vote</a:t>
            </a:r>
            <a:endParaRPr lang="en-US" dirty="0"/>
          </a:p>
        </p:txBody>
      </p:sp>
      <p:sp>
        <p:nvSpPr>
          <p:cNvPr id="30722" name="Rectangle 2"/>
          <p:cNvSpPr>
            <a:spLocks/>
          </p:cNvSpPr>
          <p:nvPr/>
        </p:nvSpPr>
        <p:spPr bwMode="auto">
          <a:xfrm>
            <a:off x="396875" y="4051300"/>
            <a:ext cx="12217400" cy="2832100"/>
          </a:xfrm>
          <a:prstGeom prst="rect">
            <a:avLst/>
          </a:prstGeom>
          <a:noFill/>
          <a:ln w="12700" cap="flat">
            <a:noFill/>
            <a:miter lim="800000"/>
            <a:headEnd type="none" w="med" len="med"/>
            <a:tailEnd type="none" w="med" len="med"/>
          </a:ln>
        </p:spPr>
        <p:txBody>
          <a:bodyPr lIns="0" tIns="0" rIns="0" bIns="0" anchor="ctr"/>
          <a:lstStyle/>
          <a:p>
            <a:pPr algn="l">
              <a:buFont typeface="Arial" pitchFamily="34" charset="0"/>
              <a:buChar char="•"/>
            </a:pPr>
            <a:r>
              <a:rPr lang="en-US" dirty="0" smtClean="0"/>
              <a:t>In order to encourage popular participation in politics, most states also instituted statewide nominating conventions, opened polling places in more convenient locations, extended the hours that polls were open, and eliminated the earlier practice of voting by voice. </a:t>
            </a:r>
          </a:p>
          <a:p>
            <a:pPr algn="l">
              <a:buFont typeface="Arial" pitchFamily="34" charset="0"/>
              <a:buChar char="•"/>
            </a:pPr>
            <a:r>
              <a:rPr lang="en-US" dirty="0" smtClean="0"/>
              <a:t>Each party had a different colored ballot, which voters deposited in a publicly viewed ballot box, so that those present knew who had voted for which party.</a:t>
            </a:r>
            <a:endParaRPr lang="en-US" dirty="0">
              <a:solidFill>
                <a:schemeClr val="tx1"/>
              </a:solidFill>
              <a:ea typeface="Hoefler Text" charset="0"/>
              <a:cs typeface="Hoefler Text" charset="0"/>
            </a:endParaRPr>
          </a:p>
        </p:txBody>
      </p:sp>
      <p:sp>
        <p:nvSpPr>
          <p:cNvPr id="30723"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a:solidFill>
                  <a:srgbClr val="FFFFFF"/>
                </a:solidFill>
                <a:ea typeface="Hoefler Text" charset="0"/>
                <a:cs typeface="Hoefler Text" charset="0"/>
              </a:rPr>
              <a:t>Determining the Main Idea</a:t>
            </a:r>
          </a:p>
        </p:txBody>
      </p:sp>
      <p:sp>
        <p:nvSpPr>
          <p:cNvPr id="30724" name="Rectangle 4"/>
          <p:cNvSpPr>
            <a:spLocks/>
          </p:cNvSpPr>
          <p:nvPr/>
        </p:nvSpPr>
        <p:spPr bwMode="auto">
          <a:xfrm>
            <a:off x="10907713" y="90170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6" name="TextBox 5"/>
          <p:cNvSpPr txBox="1"/>
          <p:nvPr/>
        </p:nvSpPr>
        <p:spPr>
          <a:xfrm>
            <a:off x="330200" y="9144000"/>
            <a:ext cx="6629400" cy="307777"/>
          </a:xfrm>
          <a:prstGeom prst="rect">
            <a:avLst/>
          </a:prstGeom>
          <a:noFill/>
        </p:spPr>
        <p:txBody>
          <a:bodyPr wrap="square" rtlCol="0">
            <a:spAutoFit/>
          </a:bodyPr>
          <a:lstStyle/>
          <a:p>
            <a:pPr algn="l"/>
            <a:r>
              <a:rPr lang="en-US" sz="1400" dirty="0" smtClean="0"/>
              <a:t>From </a:t>
            </a:r>
            <a:r>
              <a:rPr lang="en-US" sz="1400" dirty="0" smtClean="0">
                <a:hlinkClick r:id="rId3"/>
              </a:rPr>
              <a:t>www.digitalhistory.uh.edu</a:t>
            </a:r>
            <a:r>
              <a:rPr lang="en-US" sz="1400" dirty="0" smtClean="0"/>
              <a:t> – </a:t>
            </a:r>
            <a:r>
              <a:rPr lang="en-US" sz="1400" dirty="0" err="1" smtClean="0"/>
              <a:t>Jacksonian</a:t>
            </a:r>
            <a:r>
              <a:rPr lang="en-US" sz="1400" dirty="0" smtClean="0"/>
              <a:t> Democracy</a:t>
            </a:r>
            <a:endParaRPr lang="en-US" sz="1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1000"/>
                                        <p:tgtEl>
                                          <p:spTgt spid="30723"/>
                                        </p:tgtEl>
                                      </p:cBhvr>
                                    </p:animEffect>
                                    <p:anim calcmode="lin" valueType="num">
                                      <p:cBhvr>
                                        <p:cTn id="8" dur="1000" fill="hold"/>
                                        <p:tgtEl>
                                          <p:spTgt spid="30723"/>
                                        </p:tgtEl>
                                        <p:attrNameLst>
                                          <p:attrName>ppt_x</p:attrName>
                                        </p:attrNameLst>
                                      </p:cBhvr>
                                      <p:tavLst>
                                        <p:tav tm="0">
                                          <p:val>
                                            <p:strVal val="#ppt_x"/>
                                          </p:val>
                                        </p:tav>
                                        <p:tav tm="100000">
                                          <p:val>
                                            <p:strVal val="#ppt_x"/>
                                          </p:val>
                                        </p:tav>
                                      </p:tavLst>
                                    </p:anim>
                                    <p:anim calcmode="lin" valueType="num">
                                      <p:cBhvr>
                                        <p:cTn id="9" dur="1000" fill="hold"/>
                                        <p:tgtEl>
                                          <p:spTgt spid="307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Could Vote?</a:t>
            </a:r>
            <a:endParaRPr lang="en-US" dirty="0"/>
          </a:p>
        </p:txBody>
      </p:sp>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Voting Eligibility</a:t>
            </a:r>
            <a:endParaRPr lang="en-US" dirty="0"/>
          </a:p>
        </p:txBody>
      </p:sp>
      <p:sp>
        <p:nvSpPr>
          <p:cNvPr id="5" name="Text Placeholder 4"/>
          <p:cNvSpPr>
            <a:spLocks noGrp="1"/>
          </p:cNvSpPr>
          <p:nvPr>
            <p:ph type="body" idx="1"/>
          </p:nvPr>
        </p:nvSpPr>
        <p:spPr/>
        <p:txBody>
          <a:bodyPr/>
          <a:lstStyle/>
          <a:p>
            <a:r>
              <a:rPr lang="en-US" sz="3600" dirty="0" smtClean="0"/>
              <a:t>Most States</a:t>
            </a:r>
            <a:endParaRPr lang="en-US" sz="3600" dirty="0"/>
          </a:p>
        </p:txBody>
      </p:sp>
      <p:sp>
        <p:nvSpPr>
          <p:cNvPr id="9" name="Content Placeholder 8"/>
          <p:cNvSpPr>
            <a:spLocks noGrp="1"/>
          </p:cNvSpPr>
          <p:nvPr>
            <p:ph sz="half" idx="2"/>
          </p:nvPr>
        </p:nvSpPr>
        <p:spPr>
          <a:xfrm>
            <a:off x="406400" y="2590800"/>
            <a:ext cx="5745163" cy="4368800"/>
          </a:xfrm>
        </p:spPr>
        <p:txBody>
          <a:bodyPr/>
          <a:lstStyle/>
          <a:p>
            <a:r>
              <a:rPr lang="en-US" sz="3200" dirty="0" smtClean="0"/>
              <a:t>Generally all adult white men (by 1840 anyhow)</a:t>
            </a:r>
          </a:p>
          <a:p>
            <a:r>
              <a:rPr lang="en-US" sz="3200" dirty="0" smtClean="0"/>
              <a:t>Immigrant males who claimed to intend to become citizens</a:t>
            </a:r>
            <a:endParaRPr lang="en-US" sz="3200" dirty="0"/>
          </a:p>
        </p:txBody>
      </p:sp>
      <p:sp>
        <p:nvSpPr>
          <p:cNvPr id="7" name="Text Placeholder 6"/>
          <p:cNvSpPr>
            <a:spLocks noGrp="1"/>
          </p:cNvSpPr>
          <p:nvPr>
            <p:ph type="body" sz="quarter" idx="3"/>
          </p:nvPr>
        </p:nvSpPr>
        <p:spPr/>
        <p:txBody>
          <a:bodyPr/>
          <a:lstStyle/>
          <a:p>
            <a:r>
              <a:rPr lang="en-US" sz="3600" dirty="0" smtClean="0"/>
              <a:t>Some States</a:t>
            </a:r>
            <a:endParaRPr lang="en-US" sz="3600" dirty="0"/>
          </a:p>
        </p:txBody>
      </p:sp>
      <p:sp>
        <p:nvSpPr>
          <p:cNvPr id="10" name="Content Placeholder 9"/>
          <p:cNvSpPr>
            <a:spLocks noGrp="1"/>
          </p:cNvSpPr>
          <p:nvPr>
            <p:ph sz="quarter" idx="4"/>
          </p:nvPr>
        </p:nvSpPr>
        <p:spPr/>
        <p:txBody>
          <a:bodyPr/>
          <a:lstStyle/>
          <a:p>
            <a:r>
              <a:rPr lang="en-US" sz="3200" dirty="0" smtClean="0"/>
              <a:t>Women </a:t>
            </a:r>
          </a:p>
          <a:p>
            <a:pPr lvl="1"/>
            <a:r>
              <a:rPr lang="en-US" sz="3200" dirty="0" smtClean="0"/>
              <a:t>Only NJ and had to be unmarried and own property</a:t>
            </a:r>
          </a:p>
          <a:p>
            <a:r>
              <a:rPr lang="en-US" sz="3200" dirty="0" smtClean="0"/>
              <a:t>Free blacks</a:t>
            </a:r>
          </a:p>
          <a:p>
            <a:pPr lvl="1"/>
            <a:r>
              <a:rPr lang="en-US" sz="3200" dirty="0" smtClean="0"/>
              <a:t>New Hampshire, Maine, Massachusetts, Vermont only</a:t>
            </a:r>
            <a:endParaRPr lang="en-US" sz="3200" dirty="0"/>
          </a:p>
        </p:txBody>
      </p:sp>
      <p:sp>
        <p:nvSpPr>
          <p:cNvPr id="8" name="TextBox 7"/>
          <p:cNvSpPr txBox="1"/>
          <p:nvPr/>
        </p:nvSpPr>
        <p:spPr>
          <a:xfrm rot="-900000">
            <a:off x="922252" y="6766243"/>
            <a:ext cx="5410200"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Are we seeing an increase or decrease in democracy?</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p:sp>
        <p:nvSpPr>
          <p:cNvPr id="3" name="Content Placeholder 2"/>
          <p:cNvSpPr>
            <a:spLocks noGrp="1"/>
          </p:cNvSpPr>
          <p:nvPr>
            <p:ph idx="1"/>
          </p:nvPr>
        </p:nvSpPr>
        <p:spPr/>
        <p:txBody>
          <a:bodyPr/>
          <a:lstStyle/>
          <a:p>
            <a:r>
              <a:rPr lang="en-US" dirty="0" smtClean="0"/>
              <a:t>A New Democratic Idea of Politics</a:t>
            </a:r>
          </a:p>
          <a:p>
            <a:pPr lvl="1"/>
            <a:r>
              <a:rPr lang="en-US" dirty="0" smtClean="0"/>
              <a:t>Politics MUST express the will of the common man</a:t>
            </a:r>
          </a:p>
          <a:p>
            <a:pPr lvl="2"/>
            <a:r>
              <a:rPr lang="en-US" dirty="0" smtClean="0"/>
              <a:t>(Politicians now had to cater to the masses) a man for the people</a:t>
            </a:r>
          </a:p>
          <a:p>
            <a:pPr lvl="1"/>
            <a:r>
              <a:rPr lang="en-US" dirty="0" smtClean="0"/>
              <a:t>Campaigning</a:t>
            </a:r>
          </a:p>
          <a:p>
            <a:pPr lvl="2"/>
            <a:r>
              <a:rPr lang="en-US" dirty="0" smtClean="0"/>
              <a:t>BBQ’s – free food and alcohol to woo the voters</a:t>
            </a:r>
            <a:endParaRPr lang="en-US" dirty="0"/>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1824</a:t>
            </a:r>
            <a:endParaRPr lang="en-US" dirty="0"/>
          </a:p>
        </p:txBody>
      </p:sp>
    </p:spTree>
  </p:cSld>
  <p:clrMapOvr>
    <a:masterClrMapping/>
  </p:clrMapOvr>
  <p:transition spd="slow">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Sectional Candidates</a:t>
            </a:r>
            <a:endParaRPr lang="en-US" dirty="0"/>
          </a:p>
        </p:txBody>
      </p:sp>
      <p:sp>
        <p:nvSpPr>
          <p:cNvPr id="3" name="Content Placeholder 2"/>
          <p:cNvSpPr>
            <a:spLocks noGrp="1"/>
          </p:cNvSpPr>
          <p:nvPr>
            <p:ph idx="1"/>
          </p:nvPr>
        </p:nvSpPr>
        <p:spPr>
          <a:xfrm>
            <a:off x="558800" y="2590800"/>
            <a:ext cx="7010400" cy="6350000"/>
          </a:xfrm>
        </p:spPr>
        <p:txBody>
          <a:bodyPr/>
          <a:lstStyle/>
          <a:p>
            <a:r>
              <a:rPr lang="en-US" sz="4000" dirty="0" smtClean="0"/>
              <a:t>John Quincy Adams – North </a:t>
            </a:r>
          </a:p>
          <a:p>
            <a:r>
              <a:rPr lang="en-US" sz="4000" dirty="0" smtClean="0"/>
              <a:t>Henry Clay – West </a:t>
            </a:r>
          </a:p>
          <a:p>
            <a:r>
              <a:rPr lang="en-US" sz="4000" dirty="0" smtClean="0"/>
              <a:t>John Crawford – South </a:t>
            </a:r>
          </a:p>
          <a:p>
            <a:r>
              <a:rPr lang="en-US" sz="4000" dirty="0" smtClean="0"/>
              <a:t>Andrew Jackson – Wild Card, combination of South and West</a:t>
            </a:r>
            <a:endParaRPr lang="en-US" sz="4000" dirty="0"/>
          </a:p>
        </p:txBody>
      </p:sp>
      <p:sp>
        <p:nvSpPr>
          <p:cNvPr id="4" name="TextBox 3"/>
          <p:cNvSpPr txBox="1"/>
          <p:nvPr/>
        </p:nvSpPr>
        <p:spPr>
          <a:xfrm rot="-900000">
            <a:off x="7638914" y="4504938"/>
            <a:ext cx="4496308"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What does this tell us about the changing nature of politics?</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Sequence</a:t>
            </a:r>
            <a:endParaRPr lang="en-US" dirty="0"/>
          </a:p>
        </p:txBody>
      </p:sp>
      <p:sp>
        <p:nvSpPr>
          <p:cNvPr id="3" name="TextBox 2"/>
          <p:cNvSpPr txBox="1"/>
          <p:nvPr/>
        </p:nvSpPr>
        <p:spPr>
          <a:xfrm>
            <a:off x="863600" y="2743200"/>
            <a:ext cx="11430000" cy="2554545"/>
          </a:xfrm>
          <a:prstGeom prst="rect">
            <a:avLst/>
          </a:prstGeom>
          <a:noFill/>
        </p:spPr>
        <p:txBody>
          <a:bodyPr wrap="square" rtlCol="0">
            <a:spAutoFit/>
          </a:bodyPr>
          <a:lstStyle/>
          <a:p>
            <a:pPr algn="just"/>
            <a:r>
              <a:rPr lang="en-US" sz="4000" dirty="0" smtClean="0"/>
              <a:t>To demonstrate a way to teach the era of the common man through the use of multiple sources, visuals, timelines, and practicing critical thinking.</a:t>
            </a:r>
            <a:endParaRPr lang="en-US" sz="4000" dirty="0"/>
          </a:p>
        </p:txBody>
      </p:sp>
      <p:sp>
        <p:nvSpPr>
          <p:cNvPr id="4" name="Rectangle 4"/>
          <p:cNvSpPr>
            <a:spLocks/>
          </p:cNvSpPr>
          <p:nvPr/>
        </p:nvSpPr>
        <p:spPr bwMode="auto">
          <a:xfrm>
            <a:off x="11098213" y="90805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dirty="0">
                <a:solidFill>
                  <a:schemeClr val="tx1"/>
                </a:solidFill>
                <a:ea typeface="Hoefler Text" charset="0"/>
                <a:cs typeface="Hoefler Text" charset="0"/>
              </a:rPr>
              <a:t>© 2010 AIHE</a:t>
            </a:r>
          </a:p>
        </p:txBody>
      </p:sp>
      <p:sp>
        <p:nvSpPr>
          <p:cNvPr id="5" name="TextBox 4"/>
          <p:cNvSpPr txBox="1"/>
          <p:nvPr/>
        </p:nvSpPr>
        <p:spPr>
          <a:xfrm>
            <a:off x="1397000" y="5638800"/>
            <a:ext cx="10744200" cy="3539430"/>
          </a:xfrm>
          <a:prstGeom prst="rect">
            <a:avLst/>
          </a:prstGeom>
          <a:noFill/>
        </p:spPr>
        <p:txBody>
          <a:bodyPr wrap="square" rtlCol="0">
            <a:spAutoFit/>
          </a:bodyPr>
          <a:lstStyle/>
          <a:p>
            <a:pPr marL="742950" indent="-742950" algn="l">
              <a:buFont typeface="+mj-lt"/>
              <a:buAutoNum type="arabicPeriod"/>
            </a:pPr>
            <a:r>
              <a:rPr lang="en-US" sz="2800" dirty="0" smtClean="0"/>
              <a:t>Begin with classic narrative history</a:t>
            </a:r>
          </a:p>
          <a:p>
            <a:pPr marL="742950" indent="-742950" algn="l">
              <a:buFont typeface="+mj-lt"/>
              <a:buAutoNum type="arabicPeriod"/>
            </a:pPr>
            <a:r>
              <a:rPr lang="en-US" sz="2800" dirty="0" smtClean="0"/>
              <a:t>Discuss the scope and sequence of the era</a:t>
            </a:r>
          </a:p>
          <a:p>
            <a:pPr marL="742950" indent="-742950" algn="l">
              <a:buFont typeface="+mj-lt"/>
              <a:buAutoNum type="arabicPeriod"/>
            </a:pPr>
            <a:r>
              <a:rPr lang="en-US" sz="2800" dirty="0" smtClean="0"/>
              <a:t>Examine geographic changes</a:t>
            </a:r>
          </a:p>
          <a:p>
            <a:pPr marL="742950" indent="-742950" algn="l">
              <a:buFont typeface="+mj-lt"/>
              <a:buAutoNum type="arabicPeriod"/>
            </a:pPr>
            <a:r>
              <a:rPr lang="en-US" sz="2800" dirty="0" smtClean="0"/>
              <a:t>Condense into bullet-points</a:t>
            </a:r>
          </a:p>
          <a:p>
            <a:pPr marL="742950" indent="-742950" algn="l">
              <a:buFont typeface="+mj-lt"/>
              <a:buAutoNum type="arabicPeriod"/>
            </a:pPr>
            <a:r>
              <a:rPr lang="en-US" sz="2800" dirty="0" smtClean="0"/>
              <a:t>Analyze electoral results</a:t>
            </a:r>
          </a:p>
          <a:p>
            <a:pPr marL="742950" indent="-742950" algn="l">
              <a:buFont typeface="+mj-lt"/>
              <a:buAutoNum type="arabicPeriod"/>
            </a:pPr>
            <a:r>
              <a:rPr lang="en-US" sz="2800" dirty="0" smtClean="0"/>
              <a:t>Use of period political cartoons</a:t>
            </a:r>
          </a:p>
          <a:p>
            <a:pPr marL="742950" indent="-742950" algn="l">
              <a:buFont typeface="+mj-lt"/>
              <a:buAutoNum type="arabicPeriod"/>
            </a:pPr>
            <a:r>
              <a:rPr lang="en-US" sz="2800" dirty="0" smtClean="0"/>
              <a:t>Boil information down into bare essentials</a:t>
            </a:r>
          </a:p>
          <a:p>
            <a:pPr marL="742950" indent="-742950" algn="l">
              <a:buFont typeface="+mj-lt"/>
              <a:buAutoNum type="arabicPeriod"/>
            </a:pPr>
            <a:r>
              <a:rPr lang="en-US" sz="2800" dirty="0" smtClean="0"/>
              <a:t>Corroborate</a:t>
            </a:r>
            <a:endParaRPr lang="en-US" sz="28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Jacksonian</a:t>
            </a:r>
            <a:r>
              <a:rPr lang="en-US" dirty="0" smtClean="0"/>
              <a:t> Appeal</a:t>
            </a:r>
            <a:endParaRPr lang="en-US" dirty="0"/>
          </a:p>
        </p:txBody>
      </p:sp>
      <p:sp>
        <p:nvSpPr>
          <p:cNvPr id="3" name="Content Placeholder 2"/>
          <p:cNvSpPr>
            <a:spLocks noGrp="1"/>
          </p:cNvSpPr>
          <p:nvPr>
            <p:ph idx="1"/>
          </p:nvPr>
        </p:nvSpPr>
        <p:spPr>
          <a:xfrm>
            <a:off x="863600" y="3962400"/>
            <a:ext cx="11303000" cy="4991100"/>
          </a:xfrm>
        </p:spPr>
        <p:txBody>
          <a:bodyPr/>
          <a:lstStyle/>
          <a:p>
            <a:r>
              <a:rPr lang="en-US" dirty="0" smtClean="0"/>
              <a:t>Believed that the National Bank and the national debt were corrupting influences</a:t>
            </a:r>
          </a:p>
          <a:p>
            <a:r>
              <a:rPr lang="en-US" dirty="0" smtClean="0"/>
              <a:t>Believed that the government had become corrupt and was snuffing out liberty</a:t>
            </a:r>
          </a:p>
          <a:p>
            <a:r>
              <a:rPr lang="en-US" dirty="0" smtClean="0"/>
              <a:t>Thought that a virtuous citizenry could fix the problems</a:t>
            </a:r>
          </a:p>
          <a:p>
            <a:r>
              <a:rPr lang="en-US" dirty="0" smtClean="0"/>
              <a:t>Felt that the government should be subject to the will of the people</a:t>
            </a:r>
            <a:endParaRPr lang="en-US" dirty="0"/>
          </a:p>
        </p:txBody>
      </p:sp>
      <p:sp>
        <p:nvSpPr>
          <p:cNvPr id="4" name="TextBox 3"/>
          <p:cNvSpPr txBox="1"/>
          <p:nvPr/>
        </p:nvSpPr>
        <p:spPr>
          <a:xfrm>
            <a:off x="1016000" y="2743200"/>
            <a:ext cx="10896600" cy="646331"/>
          </a:xfrm>
          <a:prstGeom prst="rect">
            <a:avLst/>
          </a:prstGeom>
          <a:noFill/>
        </p:spPr>
        <p:txBody>
          <a:bodyPr wrap="square" rtlCol="0">
            <a:spAutoFit/>
          </a:bodyPr>
          <a:lstStyle/>
          <a:p>
            <a:r>
              <a:rPr lang="en-US" u="sng" dirty="0" smtClean="0"/>
              <a:t>From his “</a:t>
            </a:r>
            <a:r>
              <a:rPr lang="en-US" i="1" u="sng" dirty="0" smtClean="0"/>
              <a:t>Memorandums</a:t>
            </a:r>
            <a:r>
              <a:rPr lang="en-US" u="sng" dirty="0" smtClean="0"/>
              <a:t>” written in the early 1820’s</a:t>
            </a:r>
            <a:endParaRPr lang="en-US" u="sng"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Who Won?</a:t>
            </a:r>
            <a:endParaRPr lang="en-US" dirty="0"/>
          </a:p>
        </p:txBody>
      </p:sp>
      <p:graphicFrame>
        <p:nvGraphicFramePr>
          <p:cNvPr id="14" name="Content Placeholder 13"/>
          <p:cNvGraphicFramePr>
            <a:graphicFrameLocks noGrp="1"/>
          </p:cNvGraphicFramePr>
          <p:nvPr>
            <p:ph sz="half" idx="2"/>
          </p:nvPr>
        </p:nvGraphicFramePr>
        <p:xfrm>
          <a:off x="1016000" y="2514600"/>
          <a:ext cx="10896600" cy="6715125"/>
        </p:xfrm>
        <a:graphic>
          <a:graphicData uri="http://schemas.openxmlformats.org/drawingml/2006/table">
            <a:tbl>
              <a:tblPr firstRow="1" bandRow="1">
                <a:tableStyleId>{073A0DAA-6AF3-43AB-8588-CEC1D06C72B9}</a:tableStyleId>
              </a:tblPr>
              <a:tblGrid>
                <a:gridCol w="2724150"/>
                <a:gridCol w="2724150"/>
                <a:gridCol w="2724150"/>
                <a:gridCol w="2724150"/>
              </a:tblGrid>
              <a:tr h="1343025">
                <a:tc>
                  <a:txBody>
                    <a:bodyPr/>
                    <a:lstStyle/>
                    <a:p>
                      <a:endParaRPr lang="en-US" dirty="0"/>
                    </a:p>
                  </a:txBody>
                  <a:tcPr/>
                </a:tc>
                <a:tc>
                  <a:txBody>
                    <a:bodyPr/>
                    <a:lstStyle/>
                    <a:p>
                      <a:r>
                        <a:rPr lang="en-US" sz="3200" dirty="0" smtClean="0"/>
                        <a:t>Popular Vote</a:t>
                      </a:r>
                      <a:endParaRPr lang="en-US" sz="3200" dirty="0"/>
                    </a:p>
                  </a:txBody>
                  <a:tcPr/>
                </a:tc>
                <a:tc>
                  <a:txBody>
                    <a:bodyPr/>
                    <a:lstStyle/>
                    <a:p>
                      <a:r>
                        <a:rPr lang="en-US" sz="3200" dirty="0" smtClean="0"/>
                        <a:t>Electoral Vote</a:t>
                      </a:r>
                      <a:endParaRPr lang="en-US" sz="3200" dirty="0"/>
                    </a:p>
                  </a:txBody>
                  <a:tcPr/>
                </a:tc>
                <a:tc>
                  <a:txBody>
                    <a:bodyPr/>
                    <a:lstStyle/>
                    <a:p>
                      <a:r>
                        <a:rPr lang="en-US" sz="3200" dirty="0" smtClean="0"/>
                        <a:t>House Vote</a:t>
                      </a:r>
                      <a:endParaRPr lang="en-US" sz="3200" dirty="0"/>
                    </a:p>
                  </a:txBody>
                  <a:tcPr/>
                </a:tc>
              </a:tr>
              <a:tr h="1343025">
                <a:tc>
                  <a:txBody>
                    <a:bodyPr/>
                    <a:lstStyle/>
                    <a:p>
                      <a:r>
                        <a:rPr lang="en-US" sz="2800" b="1" dirty="0" smtClean="0"/>
                        <a:t>J Q Adams</a:t>
                      </a:r>
                      <a:endParaRPr lang="en-US" sz="2800" b="1" dirty="0"/>
                    </a:p>
                  </a:txBody>
                  <a:tcPr/>
                </a:tc>
                <a:tc>
                  <a:txBody>
                    <a:bodyPr/>
                    <a:lstStyle/>
                    <a:p>
                      <a:pPr algn="ctr"/>
                      <a:r>
                        <a:rPr lang="en-US" sz="2800" dirty="0" smtClean="0"/>
                        <a:t>113,142</a:t>
                      </a:r>
                      <a:endParaRPr lang="en-US" sz="2800" dirty="0"/>
                    </a:p>
                  </a:txBody>
                  <a:tcPr/>
                </a:tc>
                <a:tc>
                  <a:txBody>
                    <a:bodyPr/>
                    <a:lstStyle/>
                    <a:p>
                      <a:pPr algn="ctr"/>
                      <a:r>
                        <a:rPr lang="en-US" sz="2800" dirty="0" smtClean="0"/>
                        <a:t>84</a:t>
                      </a:r>
                      <a:endParaRPr lang="en-US" sz="2800" dirty="0"/>
                    </a:p>
                  </a:txBody>
                  <a:tcPr/>
                </a:tc>
                <a:tc>
                  <a:txBody>
                    <a:bodyPr/>
                    <a:lstStyle/>
                    <a:p>
                      <a:pPr algn="ctr"/>
                      <a:r>
                        <a:rPr lang="en-US" sz="2800" dirty="0" smtClean="0"/>
                        <a:t>13</a:t>
                      </a:r>
                      <a:endParaRPr lang="en-US" sz="2800" dirty="0"/>
                    </a:p>
                  </a:txBody>
                  <a:tcPr/>
                </a:tc>
              </a:tr>
              <a:tr h="1343025">
                <a:tc>
                  <a:txBody>
                    <a:bodyPr/>
                    <a:lstStyle/>
                    <a:p>
                      <a:r>
                        <a:rPr lang="en-US" sz="2800" b="1" dirty="0" smtClean="0"/>
                        <a:t>Andrew Jackson</a:t>
                      </a:r>
                      <a:endParaRPr lang="en-US" sz="2800" b="1" dirty="0"/>
                    </a:p>
                  </a:txBody>
                  <a:tcPr/>
                </a:tc>
                <a:tc>
                  <a:txBody>
                    <a:bodyPr/>
                    <a:lstStyle/>
                    <a:p>
                      <a:pPr algn="ctr"/>
                      <a:r>
                        <a:rPr lang="en-US" sz="2800" dirty="0" smtClean="0"/>
                        <a:t>151,363</a:t>
                      </a:r>
                      <a:endParaRPr lang="en-US" sz="2800" dirty="0"/>
                    </a:p>
                  </a:txBody>
                  <a:tcPr/>
                </a:tc>
                <a:tc>
                  <a:txBody>
                    <a:bodyPr/>
                    <a:lstStyle/>
                    <a:p>
                      <a:pPr algn="ctr"/>
                      <a:r>
                        <a:rPr lang="en-US" sz="2800" dirty="0" smtClean="0"/>
                        <a:t>99</a:t>
                      </a:r>
                      <a:endParaRPr lang="en-US" sz="2800" dirty="0"/>
                    </a:p>
                  </a:txBody>
                  <a:tcPr/>
                </a:tc>
                <a:tc>
                  <a:txBody>
                    <a:bodyPr/>
                    <a:lstStyle/>
                    <a:p>
                      <a:pPr algn="ctr"/>
                      <a:r>
                        <a:rPr lang="en-US" sz="2800" dirty="0" smtClean="0"/>
                        <a:t>7</a:t>
                      </a:r>
                      <a:endParaRPr lang="en-US" sz="2800" dirty="0"/>
                    </a:p>
                  </a:txBody>
                  <a:tcPr/>
                </a:tc>
              </a:tr>
              <a:tr h="1343025">
                <a:tc>
                  <a:txBody>
                    <a:bodyPr/>
                    <a:lstStyle/>
                    <a:p>
                      <a:r>
                        <a:rPr lang="en-US" sz="2800" b="1" dirty="0" smtClean="0"/>
                        <a:t>William Crawford</a:t>
                      </a:r>
                      <a:endParaRPr lang="en-US" sz="2800" b="1" dirty="0"/>
                    </a:p>
                  </a:txBody>
                  <a:tcPr/>
                </a:tc>
                <a:tc>
                  <a:txBody>
                    <a:bodyPr/>
                    <a:lstStyle/>
                    <a:p>
                      <a:pPr algn="ctr"/>
                      <a:r>
                        <a:rPr lang="en-US" sz="2800" dirty="0" smtClean="0"/>
                        <a:t>41,032</a:t>
                      </a:r>
                      <a:endParaRPr lang="en-US" sz="2800" dirty="0"/>
                    </a:p>
                  </a:txBody>
                  <a:tcPr/>
                </a:tc>
                <a:tc>
                  <a:txBody>
                    <a:bodyPr/>
                    <a:lstStyle/>
                    <a:p>
                      <a:pPr algn="ctr"/>
                      <a:r>
                        <a:rPr lang="en-US" sz="2800" dirty="0" smtClean="0"/>
                        <a:t>41</a:t>
                      </a:r>
                      <a:endParaRPr lang="en-US" sz="2800" dirty="0"/>
                    </a:p>
                  </a:txBody>
                  <a:tcPr/>
                </a:tc>
                <a:tc>
                  <a:txBody>
                    <a:bodyPr/>
                    <a:lstStyle/>
                    <a:p>
                      <a:pPr algn="ctr"/>
                      <a:r>
                        <a:rPr lang="en-US" sz="2800" dirty="0" smtClean="0"/>
                        <a:t>4</a:t>
                      </a:r>
                      <a:endParaRPr lang="en-US" sz="2800" dirty="0"/>
                    </a:p>
                  </a:txBody>
                  <a:tcPr/>
                </a:tc>
              </a:tr>
              <a:tr h="1343025">
                <a:tc>
                  <a:txBody>
                    <a:bodyPr/>
                    <a:lstStyle/>
                    <a:p>
                      <a:r>
                        <a:rPr lang="en-US" sz="2800" b="1" dirty="0" smtClean="0"/>
                        <a:t>Henry Clay</a:t>
                      </a:r>
                      <a:endParaRPr lang="en-US" sz="2800" b="1" dirty="0"/>
                    </a:p>
                  </a:txBody>
                  <a:tcPr/>
                </a:tc>
                <a:tc>
                  <a:txBody>
                    <a:bodyPr/>
                    <a:lstStyle/>
                    <a:p>
                      <a:pPr algn="ctr"/>
                      <a:r>
                        <a:rPr lang="en-US" sz="2800" dirty="0" smtClean="0"/>
                        <a:t>47,545</a:t>
                      </a:r>
                      <a:endParaRPr lang="en-US" sz="2800" dirty="0"/>
                    </a:p>
                  </a:txBody>
                  <a:tcPr/>
                </a:tc>
                <a:tc>
                  <a:txBody>
                    <a:bodyPr/>
                    <a:lstStyle/>
                    <a:p>
                      <a:pPr algn="ctr"/>
                      <a:r>
                        <a:rPr lang="en-US" sz="2800" dirty="0" smtClean="0"/>
                        <a:t>37</a:t>
                      </a:r>
                      <a:endParaRPr lang="en-US" sz="2800" dirty="0"/>
                    </a:p>
                  </a:txBody>
                  <a:tcPr/>
                </a:tc>
                <a:tc>
                  <a:txBody>
                    <a:bodyPr/>
                    <a:lstStyle/>
                    <a:p>
                      <a:pPr algn="ctr"/>
                      <a:r>
                        <a:rPr lang="en-US" sz="2800" dirty="0" smtClean="0"/>
                        <a:t>0</a:t>
                      </a:r>
                      <a:endParaRPr lang="en-US" sz="2800" dirty="0"/>
                    </a:p>
                  </a:txBody>
                  <a:tcPr/>
                </a:tc>
              </a:tr>
            </a:tbl>
          </a:graphicData>
        </a:graphic>
      </p:graphicFrame>
      <p:pic>
        <p:nvPicPr>
          <p:cNvPr id="214021" name="Picture 5" descr="http://uselectionatlas.org/RESULTS/IMAGES/COLOR/DD0000.gif"/>
          <p:cNvPicPr>
            <a:picLocks noChangeAspect="1" noChangeArrowheads="1"/>
          </p:cNvPicPr>
          <p:nvPr/>
        </p:nvPicPr>
        <p:blipFill>
          <a:blip r:embed="rId2" cstate="print"/>
          <a:srcRect/>
          <a:stretch>
            <a:fillRect/>
          </a:stretch>
        </p:blipFill>
        <p:spPr bwMode="auto">
          <a:xfrm>
            <a:off x="0" y="0"/>
            <a:ext cx="142875" cy="104775"/>
          </a:xfrm>
          <a:prstGeom prst="rect">
            <a:avLst/>
          </a:prstGeom>
          <a:noFill/>
        </p:spPr>
      </p:pic>
      <p:pic>
        <p:nvPicPr>
          <p:cNvPr id="214022" name="Picture 6" descr="http://uselectionatlas.org/RESULTS/IMAGES/COLOR/FFFF00.gif"/>
          <p:cNvPicPr>
            <a:picLocks noChangeAspect="1" noChangeArrowheads="1"/>
          </p:cNvPicPr>
          <p:nvPr/>
        </p:nvPicPr>
        <p:blipFill>
          <a:blip r:embed="rId3" cstate="print"/>
          <a:srcRect/>
          <a:stretch>
            <a:fillRect/>
          </a:stretch>
        </p:blipFill>
        <p:spPr bwMode="auto">
          <a:xfrm>
            <a:off x="0" y="0"/>
            <a:ext cx="142875" cy="104775"/>
          </a:xfrm>
          <a:prstGeom prst="rect">
            <a:avLst/>
          </a:prstGeom>
          <a:noFill/>
        </p:spPr>
      </p:pic>
      <p:pic>
        <p:nvPicPr>
          <p:cNvPr id="214023" name="Picture 7" descr="http://uselectionatlas.org/RESULTS/IMAGES/COLOR/00DD00.gif"/>
          <p:cNvPicPr>
            <a:picLocks noChangeAspect="1" noChangeArrowheads="1"/>
          </p:cNvPicPr>
          <p:nvPr/>
        </p:nvPicPr>
        <p:blipFill>
          <a:blip r:embed="rId4" cstate="print"/>
          <a:srcRect/>
          <a:stretch>
            <a:fillRect/>
          </a:stretch>
        </p:blipFill>
        <p:spPr bwMode="auto">
          <a:xfrm>
            <a:off x="0" y="0"/>
            <a:ext cx="142875" cy="104775"/>
          </a:xfrm>
          <a:prstGeom prst="rect">
            <a:avLst/>
          </a:prstGeom>
          <a:noFill/>
        </p:spPr>
      </p:pic>
      <p:pic>
        <p:nvPicPr>
          <p:cNvPr id="214024" name="Picture 8" descr="http://uselectionatlas.org/RESULTS/IMAGES/COLOR/FF6600.gif"/>
          <p:cNvPicPr>
            <a:picLocks noChangeAspect="1" noChangeArrowheads="1"/>
          </p:cNvPicPr>
          <p:nvPr/>
        </p:nvPicPr>
        <p:blipFill>
          <a:blip r:embed="rId5" cstate="print"/>
          <a:srcRect/>
          <a:stretch>
            <a:fillRect/>
          </a:stretch>
        </p:blipFill>
        <p:spPr bwMode="auto">
          <a:xfrm>
            <a:off x="0" y="0"/>
            <a:ext cx="142875" cy="104775"/>
          </a:xfrm>
          <a:prstGeom prst="rect">
            <a:avLst/>
          </a:prstGeom>
          <a:noFill/>
        </p:spPr>
      </p:pic>
      <p:pic>
        <p:nvPicPr>
          <p:cNvPr id="214025" name="Picture 9" descr="http://uselectionatlas.org/RESULTS/IMAGES/COLOR/FF6600.gif"/>
          <p:cNvPicPr>
            <a:picLocks noChangeAspect="1" noChangeArrowheads="1"/>
          </p:cNvPicPr>
          <p:nvPr/>
        </p:nvPicPr>
        <p:blipFill>
          <a:blip r:embed="rId5" cstate="print"/>
          <a:srcRect/>
          <a:stretch>
            <a:fillRect/>
          </a:stretch>
        </p:blipFill>
        <p:spPr bwMode="auto">
          <a:xfrm>
            <a:off x="0" y="0"/>
            <a:ext cx="142875" cy="104775"/>
          </a:xfrm>
          <a:prstGeom prst="rect">
            <a:avLst/>
          </a:prstGeom>
          <a:noFill/>
        </p:spPr>
      </p:pic>
      <p:pic>
        <p:nvPicPr>
          <p:cNvPr id="214020" name="Picture 4" descr="http://uselectionatlas.org/RESULTS/IMAGES/COLOR/0000DD.gif"/>
          <p:cNvPicPr>
            <a:picLocks noChangeAspect="1" noChangeArrowheads="1"/>
          </p:cNvPicPr>
          <p:nvPr/>
        </p:nvPicPr>
        <p:blipFill>
          <a:blip r:embed="rId6" cstate="print"/>
          <a:srcRect/>
          <a:stretch>
            <a:fillRect/>
          </a:stretch>
        </p:blipFill>
        <p:spPr bwMode="auto">
          <a:xfrm>
            <a:off x="0" y="-90488"/>
            <a:ext cx="142875" cy="10477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mrbruceshistory.wikispaces.com/file/view/400px-ElectoralCollege1824-Large.png/34148081/400px-ElectoralCollege1824-Large.png"/>
          <p:cNvPicPr>
            <a:picLocks noChangeAspect="1" noChangeArrowheads="1"/>
          </p:cNvPicPr>
          <p:nvPr/>
        </p:nvPicPr>
        <p:blipFill>
          <a:blip r:embed="rId2" cstate="print"/>
          <a:srcRect/>
          <a:stretch>
            <a:fillRect/>
          </a:stretch>
        </p:blipFill>
        <p:spPr bwMode="auto">
          <a:xfrm>
            <a:off x="863600" y="685801"/>
            <a:ext cx="11277600" cy="8382000"/>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d/Election_in_House1824-Large.PNG"/>
          <p:cNvPicPr>
            <a:picLocks noChangeAspect="1" noChangeArrowheads="1"/>
          </p:cNvPicPr>
          <p:nvPr/>
        </p:nvPicPr>
        <p:blipFill>
          <a:blip r:embed="rId2" cstate="print"/>
          <a:srcRect/>
          <a:stretch>
            <a:fillRect/>
          </a:stretch>
        </p:blipFill>
        <p:spPr bwMode="auto">
          <a:xfrm>
            <a:off x="711200" y="609600"/>
            <a:ext cx="11582400" cy="8610600"/>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www.ucl.ac.uk/USHistory/Building/Images/1824b.jpg"/>
          <p:cNvPicPr>
            <a:picLocks noChangeAspect="1" noChangeArrowheads="1"/>
          </p:cNvPicPr>
          <p:nvPr/>
        </p:nvPicPr>
        <p:blipFill>
          <a:blip r:embed="rId2" cstate="print"/>
          <a:srcRect/>
          <a:stretch>
            <a:fillRect/>
          </a:stretch>
        </p:blipFill>
        <p:spPr bwMode="auto">
          <a:xfrm>
            <a:off x="787400" y="762000"/>
            <a:ext cx="11430000" cy="8334375"/>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6096000"/>
            <a:ext cx="12268200" cy="2677656"/>
          </a:xfrm>
          <a:prstGeom prst="rect">
            <a:avLst/>
          </a:prstGeom>
          <a:noFill/>
        </p:spPr>
        <p:txBody>
          <a:bodyPr wrap="square" rtlCol="0">
            <a:spAutoFit/>
          </a:bodyPr>
          <a:lstStyle/>
          <a:p>
            <a:pPr algn="just"/>
            <a:r>
              <a:rPr lang="en-US" sz="2800" dirty="0" smtClean="0"/>
              <a:t>On the left, candidates John Quincy Adams, William Crawford, and Andrew Jackson (left to right) sprint for the finish line. On the right, the fourth candidate Henry Clay has pulled up short and stands, hand on head, exclaiming, ‘D--n it I cant save my distance – so I may as well draw up.’ A supporter, in riding clothes, consoles him, ‘Well </a:t>
            </a:r>
            <a:r>
              <a:rPr lang="en-US" sz="2800" dirty="0" err="1" smtClean="0"/>
              <a:t>dont</a:t>
            </a:r>
            <a:r>
              <a:rPr lang="en-US" sz="2800" dirty="0" smtClean="0"/>
              <a:t> distress yourself – there’ll be some scrubbing by &amp; by &amp; then you’ll have a chance.’</a:t>
            </a:r>
            <a:endParaRPr lang="en-US" sz="2800" dirty="0"/>
          </a:p>
        </p:txBody>
      </p:sp>
      <p:pic>
        <p:nvPicPr>
          <p:cNvPr id="4" name="Picture 2" descr="http://www.ucl.ac.uk/USHistory/Building/Images/1824b.jpg"/>
          <p:cNvPicPr>
            <a:picLocks noChangeAspect="1" noChangeArrowheads="1"/>
          </p:cNvPicPr>
          <p:nvPr/>
        </p:nvPicPr>
        <p:blipFill>
          <a:blip r:embed="rId2" cstate="print"/>
          <a:srcRect t="24686" r="52000" b="9486"/>
          <a:stretch>
            <a:fillRect/>
          </a:stretch>
        </p:blipFill>
        <p:spPr bwMode="auto">
          <a:xfrm>
            <a:off x="482600" y="457200"/>
            <a:ext cx="5486400" cy="5486400"/>
          </a:xfrm>
          <a:prstGeom prst="rect">
            <a:avLst/>
          </a:prstGeom>
          <a:ln>
            <a:noFill/>
          </a:ln>
          <a:effectLst>
            <a:softEdge rad="112500"/>
          </a:effectLst>
        </p:spPr>
      </p:pic>
      <p:pic>
        <p:nvPicPr>
          <p:cNvPr id="5" name="Picture 2" descr="http://www.ucl.ac.uk/USHistory/Building/Images/1824b.jpg"/>
          <p:cNvPicPr>
            <a:picLocks noChangeAspect="1" noChangeArrowheads="1"/>
          </p:cNvPicPr>
          <p:nvPr/>
        </p:nvPicPr>
        <p:blipFill>
          <a:blip r:embed="rId2" cstate="print"/>
          <a:srcRect l="72000" t="3657" b="31429"/>
          <a:stretch>
            <a:fillRect/>
          </a:stretch>
        </p:blipFill>
        <p:spPr bwMode="auto">
          <a:xfrm>
            <a:off x="8407400" y="457200"/>
            <a:ext cx="3200400" cy="5486400"/>
          </a:xfrm>
          <a:prstGeom prst="rect">
            <a:avLst/>
          </a:prstGeom>
          <a:ln>
            <a:noFill/>
          </a:ln>
          <a:effectLst>
            <a:softEdge rad="112500"/>
          </a:effectLst>
        </p:spPr>
      </p:pic>
      <p:sp>
        <p:nvSpPr>
          <p:cNvPr id="6" name="AutoShape 5"/>
          <p:cNvSpPr>
            <a:spLocks/>
          </p:cNvSpPr>
          <p:nvPr/>
        </p:nvSpPr>
        <p:spPr bwMode="auto">
          <a:xfrm>
            <a:off x="4749800" y="86868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does this cartoon reveal?</a:t>
            </a:r>
            <a:endParaRPr lang="en-US" dirty="0">
              <a:solidFill>
                <a:srgbClr val="FFFFFF"/>
              </a:solidFill>
              <a:ea typeface="Hoefler Text" charset="0"/>
              <a:cs typeface="Hoefler Text"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cl.ac.uk/USHistory/Building/Images/1824b.jpg"/>
          <p:cNvPicPr>
            <a:picLocks noChangeAspect="1" noChangeArrowheads="1"/>
          </p:cNvPicPr>
          <p:nvPr/>
        </p:nvPicPr>
        <p:blipFill>
          <a:blip r:embed="rId2" cstate="print"/>
          <a:srcRect t="24686" r="52000" b="9486"/>
          <a:stretch>
            <a:fillRect/>
          </a:stretch>
        </p:blipFill>
        <p:spPr bwMode="auto">
          <a:xfrm>
            <a:off x="330200" y="685800"/>
            <a:ext cx="12115800" cy="8534400"/>
          </a:xfrm>
          <a:prstGeom prst="rect">
            <a:avLst/>
          </a:prstGeom>
          <a:ln>
            <a:noFill/>
          </a:ln>
          <a:effectLst>
            <a:softEdge rad="112500"/>
          </a:effectLst>
        </p:spPr>
      </p:pic>
    </p:spTree>
  </p:cSld>
  <p:clrMapOvr>
    <a:masterClrMapping/>
  </p:clrMapOvr>
  <p:transitio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cl.ac.uk/USHistory/Building/Images/1824b.jpg"/>
          <p:cNvPicPr>
            <a:picLocks noChangeAspect="1" noChangeArrowheads="1"/>
          </p:cNvPicPr>
          <p:nvPr/>
        </p:nvPicPr>
        <p:blipFill>
          <a:blip r:embed="rId2" cstate="print"/>
          <a:srcRect l="72000" t="30220" r="2090" b="31429"/>
          <a:stretch>
            <a:fillRect/>
          </a:stretch>
        </p:blipFill>
        <p:spPr bwMode="auto">
          <a:xfrm>
            <a:off x="635000" y="533400"/>
            <a:ext cx="11963400" cy="8590057"/>
          </a:xfrm>
          <a:prstGeom prst="rect">
            <a:avLst/>
          </a:prstGeom>
          <a:ln>
            <a:noFill/>
          </a:ln>
          <a:effectLst>
            <a:softEdge rad="112500"/>
          </a:effectLst>
        </p:spPr>
      </p:pic>
      <p:sp>
        <p:nvSpPr>
          <p:cNvPr id="3" name="Oval 2"/>
          <p:cNvSpPr/>
          <p:nvPr/>
        </p:nvSpPr>
        <p:spPr bwMode="auto">
          <a:xfrm>
            <a:off x="4978400" y="762000"/>
            <a:ext cx="5943600" cy="14478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endParaRPr>
          </a:p>
        </p:txBody>
      </p:sp>
      <p:sp>
        <p:nvSpPr>
          <p:cNvPr id="4" name="Oval 3"/>
          <p:cNvSpPr/>
          <p:nvPr/>
        </p:nvSpPr>
        <p:spPr bwMode="auto">
          <a:xfrm>
            <a:off x="4749800" y="2362200"/>
            <a:ext cx="6248400" cy="18288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endParaRPr>
          </a:p>
        </p:txBody>
      </p:sp>
      <p:sp>
        <p:nvSpPr>
          <p:cNvPr id="5" name="AutoShape 6"/>
          <p:cNvSpPr>
            <a:spLocks/>
          </p:cNvSpPr>
          <p:nvPr/>
        </p:nvSpPr>
        <p:spPr bwMode="auto">
          <a:xfrm>
            <a:off x="4978400" y="83820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were the </a:t>
            </a:r>
            <a:r>
              <a:rPr lang="en-US" dirty="0">
                <a:solidFill>
                  <a:srgbClr val="FFFFFF"/>
                </a:solidFill>
                <a:ea typeface="Hoefler Text" charset="0"/>
                <a:cs typeface="Hoefler Text" charset="0"/>
              </a:rPr>
              <a:t>values of the time</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850900" y="419100"/>
            <a:ext cx="11303000" cy="1981200"/>
          </a:xfrm>
          <a:ln/>
        </p:spPr>
        <p:txBody>
          <a:bodyPr/>
          <a:lstStyle/>
          <a:p>
            <a:r>
              <a:rPr lang="en-US" dirty="0" smtClean="0"/>
              <a:t>A Corrupt Bargain?</a:t>
            </a:r>
            <a:endParaRPr lang="en-US" dirty="0"/>
          </a:p>
        </p:txBody>
      </p:sp>
      <p:sp>
        <p:nvSpPr>
          <p:cNvPr id="32770" name="Rectangle 2"/>
          <p:cNvSpPr>
            <a:spLocks/>
          </p:cNvSpPr>
          <p:nvPr/>
        </p:nvSpPr>
        <p:spPr bwMode="auto">
          <a:xfrm>
            <a:off x="406400" y="2667000"/>
            <a:ext cx="11925300" cy="5257800"/>
          </a:xfrm>
          <a:prstGeom prst="rect">
            <a:avLst/>
          </a:prstGeom>
          <a:noFill/>
          <a:ln w="12700" cap="flat">
            <a:noFill/>
            <a:miter lim="800000"/>
            <a:headEnd type="none" w="med" len="med"/>
            <a:tailEnd type="none" w="med" len="med"/>
          </a:ln>
        </p:spPr>
        <p:txBody>
          <a:bodyPr lIns="0" tIns="0" rIns="0" bIns="0" anchor="ctr"/>
          <a:lstStyle/>
          <a:p>
            <a:pPr algn="l"/>
            <a:r>
              <a:rPr lang="en-US" sz="3200" dirty="0" smtClean="0"/>
              <a:t>"Well it comes to the same thing," said Mr. Lowry, "it was Clay after all, for Scott was a mere emissary of his, and had previously by his arts secured the votes of this one too. Scott was irresolute, until Clay got hold of him, he had him with him until late last night. And </a:t>
            </a:r>
            <a:r>
              <a:rPr lang="en-US" sz="3200" dirty="0" err="1" smtClean="0"/>
              <a:t>altho</a:t>
            </a:r>
            <a:r>
              <a:rPr lang="en-US" sz="3200" dirty="0" smtClean="0"/>
              <a:t> his inclination led him to vote for us, Clay had power to persuade him to vote for Adams. 'Ah,' as John Randolph observed after counting the ballots, 'it was impossible to win the game, gentlemen, the cards were stacked.'"</a:t>
            </a:r>
            <a:br>
              <a:rPr lang="en-US" sz="3200" dirty="0" smtClean="0"/>
            </a:br>
            <a:r>
              <a:rPr lang="en-US" sz="3200" dirty="0" smtClean="0"/>
              <a:t/>
            </a:r>
            <a:br>
              <a:rPr lang="en-US" sz="3200" dirty="0" smtClean="0"/>
            </a:br>
            <a:r>
              <a:rPr lang="en-US" sz="3200" dirty="0" smtClean="0"/>
              <a:t>"And that," said Mr. Cobb, nodding his head, "is fact and the people have been tricked out of the man of their choice."</a:t>
            </a:r>
            <a:endParaRPr lang="en-US" sz="3200" dirty="0">
              <a:solidFill>
                <a:schemeClr val="tx1"/>
              </a:solidFill>
              <a:ea typeface="Hoefler Text" charset="0"/>
              <a:cs typeface="Hoefler Text" charset="0"/>
            </a:endParaRPr>
          </a:p>
        </p:txBody>
      </p:sp>
      <p:sp>
        <p:nvSpPr>
          <p:cNvPr id="32774" name="Rectangle 6"/>
          <p:cNvSpPr>
            <a:spLocks/>
          </p:cNvSpPr>
          <p:nvPr/>
        </p:nvSpPr>
        <p:spPr bwMode="auto">
          <a:xfrm>
            <a:off x="10945813" y="89281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8" name="TextBox 7"/>
          <p:cNvSpPr txBox="1"/>
          <p:nvPr/>
        </p:nvSpPr>
        <p:spPr>
          <a:xfrm>
            <a:off x="635000" y="8915400"/>
            <a:ext cx="4114800" cy="307777"/>
          </a:xfrm>
          <a:prstGeom prst="rect">
            <a:avLst/>
          </a:prstGeom>
          <a:noFill/>
        </p:spPr>
        <p:txBody>
          <a:bodyPr wrap="square" rtlCol="0">
            <a:spAutoFit/>
          </a:bodyPr>
          <a:lstStyle/>
          <a:p>
            <a:pPr algn="l"/>
            <a:r>
              <a:rPr lang="en-US" sz="1400" i="1" dirty="0" smtClean="0"/>
              <a:t>From the writings of Margaret Bayard Smith</a:t>
            </a:r>
            <a:endParaRPr lang="en-US" sz="1400" i="1" dirty="0"/>
          </a:p>
        </p:txBody>
      </p:sp>
      <p:sp>
        <p:nvSpPr>
          <p:cNvPr id="7" name="AutoShape 4"/>
          <p:cNvSpPr>
            <a:spLocks/>
          </p:cNvSpPr>
          <p:nvPr/>
        </p:nvSpPr>
        <p:spPr bwMode="auto">
          <a:xfrm>
            <a:off x="4597400" y="8153400"/>
            <a:ext cx="77216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How does this humanize the period?</a:t>
            </a:r>
            <a:endParaRPr lang="en-US" dirty="0">
              <a:solidFill>
                <a:srgbClr val="FFFFFF"/>
              </a:solidFill>
              <a:ea typeface="Hoefler Text" charset="0"/>
              <a:cs typeface="Hoefler Text"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850900" y="419100"/>
            <a:ext cx="11303000" cy="1981200"/>
          </a:xfrm>
          <a:ln/>
        </p:spPr>
        <p:txBody>
          <a:bodyPr/>
          <a:lstStyle/>
          <a:p>
            <a:r>
              <a:rPr lang="en-US" dirty="0" smtClean="0"/>
              <a:t>A Corrupt Bargain? (part 2)</a:t>
            </a:r>
            <a:endParaRPr lang="en-US" dirty="0"/>
          </a:p>
        </p:txBody>
      </p:sp>
      <p:sp>
        <p:nvSpPr>
          <p:cNvPr id="32770" name="Rectangle 2"/>
          <p:cNvSpPr>
            <a:spLocks/>
          </p:cNvSpPr>
          <p:nvPr/>
        </p:nvSpPr>
        <p:spPr bwMode="auto">
          <a:xfrm>
            <a:off x="406400" y="2667000"/>
            <a:ext cx="11925300" cy="5257800"/>
          </a:xfrm>
          <a:prstGeom prst="rect">
            <a:avLst/>
          </a:prstGeom>
          <a:noFill/>
          <a:ln w="12700" cap="flat">
            <a:noFill/>
            <a:miter lim="800000"/>
            <a:headEnd type="none" w="med" len="med"/>
            <a:tailEnd type="none" w="med" len="med"/>
          </a:ln>
        </p:spPr>
        <p:txBody>
          <a:bodyPr lIns="0" tIns="0" rIns="0" bIns="0" anchor="ctr"/>
          <a:lstStyle/>
          <a:p>
            <a:pPr algn="l"/>
            <a:r>
              <a:rPr lang="en-US" sz="3200" dirty="0" smtClean="0"/>
              <a:t>In early January 1824 John Quincy Adams invited Henry Clay to visit him at his residence and the two men spoke for several hours. It is unknown whether they reached some sort of deal, but suspicions were widespread.</a:t>
            </a:r>
          </a:p>
          <a:p>
            <a:pPr algn="l"/>
            <a:endParaRPr lang="en-US" sz="3200" dirty="0" smtClean="0"/>
          </a:p>
          <a:p>
            <a:pPr algn="l"/>
            <a:r>
              <a:rPr lang="en-US" sz="3200" dirty="0" smtClean="0"/>
              <a:t>On February 9, 1825, the House of Representatives held its election, in which each state delegation would get one vote. Henry Clay had made it known that he was supporting Adams, and thanks to his influence, Adams won the vote and was thus elected president.</a:t>
            </a:r>
            <a:endParaRPr lang="en-US" sz="3200" dirty="0"/>
          </a:p>
        </p:txBody>
      </p:sp>
      <p:sp>
        <p:nvSpPr>
          <p:cNvPr id="32774" name="Rectangle 6"/>
          <p:cNvSpPr>
            <a:spLocks/>
          </p:cNvSpPr>
          <p:nvPr/>
        </p:nvSpPr>
        <p:spPr bwMode="auto">
          <a:xfrm>
            <a:off x="10945813" y="89281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9"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is </a:t>
            </a:r>
            <a:r>
              <a:rPr lang="en-US" dirty="0">
                <a:solidFill>
                  <a:srgbClr val="FFFFFF"/>
                </a:solidFill>
                <a:ea typeface="Hoefler Text" charset="0"/>
                <a:cs typeface="Hoefler Text" charset="0"/>
              </a:rPr>
              <a:t>the Main Idea</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lstStyle/>
          <a:p>
            <a:r>
              <a:rPr lang="en-US" dirty="0" smtClean="0"/>
              <a:t>This is an interactive presentation i.e. you should pay attention and interact with me</a:t>
            </a:r>
          </a:p>
          <a:p>
            <a:r>
              <a:rPr lang="en-US" dirty="0" smtClean="0"/>
              <a:t>You need to read any information on each slide and formulate answers to any questions that appear on the slide</a:t>
            </a:r>
          </a:p>
          <a:p>
            <a:r>
              <a:rPr lang="en-US" dirty="0" smtClean="0"/>
              <a:t>Look for ways that you could use similar techniques in your own classroom</a:t>
            </a:r>
          </a:p>
          <a:p>
            <a:pPr>
              <a:buNone/>
            </a:pPr>
            <a:endParaRPr lang="en-US" dirty="0"/>
          </a:p>
        </p:txBody>
      </p:sp>
      <p:sp>
        <p:nvSpPr>
          <p:cNvPr id="4" name="Rectangle 4"/>
          <p:cNvSpPr>
            <a:spLocks/>
          </p:cNvSpPr>
          <p:nvPr/>
        </p:nvSpPr>
        <p:spPr bwMode="auto">
          <a:xfrm>
            <a:off x="11098213" y="90805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dirty="0">
                <a:solidFill>
                  <a:schemeClr val="tx1"/>
                </a:solidFill>
                <a:ea typeface="Hoefler Text" charset="0"/>
                <a:cs typeface="Hoefler Text" charset="0"/>
              </a:rPr>
              <a:t>© 2010 AIHE</a:t>
            </a:r>
          </a:p>
        </p:txBody>
      </p:sp>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850900" y="419100"/>
            <a:ext cx="11303000" cy="1981200"/>
          </a:xfrm>
          <a:ln/>
        </p:spPr>
        <p:txBody>
          <a:bodyPr/>
          <a:lstStyle/>
          <a:p>
            <a:r>
              <a:rPr lang="en-US" dirty="0" smtClean="0"/>
              <a:t>A Corrupt Bargain? (part 3)</a:t>
            </a:r>
            <a:endParaRPr lang="en-US" dirty="0"/>
          </a:p>
        </p:txBody>
      </p:sp>
      <p:sp>
        <p:nvSpPr>
          <p:cNvPr id="32770" name="Rectangle 2"/>
          <p:cNvSpPr>
            <a:spLocks/>
          </p:cNvSpPr>
          <p:nvPr/>
        </p:nvSpPr>
        <p:spPr bwMode="auto">
          <a:xfrm>
            <a:off x="482600" y="2895600"/>
            <a:ext cx="12192000" cy="5257800"/>
          </a:xfrm>
          <a:prstGeom prst="rect">
            <a:avLst/>
          </a:prstGeom>
          <a:noFill/>
          <a:ln w="12700" cap="flat">
            <a:noFill/>
            <a:miter lim="800000"/>
            <a:headEnd type="none" w="med" len="med"/>
            <a:tailEnd type="none" w="med" len="med"/>
          </a:ln>
        </p:spPr>
        <p:txBody>
          <a:bodyPr lIns="0" tIns="0" rIns="0" bIns="0" anchor="ctr"/>
          <a:lstStyle/>
          <a:p>
            <a:pPr algn="l"/>
            <a:r>
              <a:rPr lang="en-US" sz="2800" dirty="0" smtClean="0"/>
              <a:t>From the beginning, Clay had decided to support Adams. Clay was fearful of what would happen if Jackson took office because of his strong military background. Although he and his supporters were aware that a vote for Adams would mean advancement for Clay's career, he claims to have voted solely for the good of the people. Harry L. Watson claims that "Despite differences in their personal styles, Clay easily realized that he and Adams shred similar goals for the country, while he saw little of value in the policies of Jackson and Crawford. Crawford, moreover, lay deathly ill and could not perform the duties of the presidency". Both Adams and Clay supported a high tariff, a national bank and a system for unifying the nation and disintegrating the sectional factions. Clay also felt that Jackson lacked the experience to hold the office. Clay also hesitated to support Jackson because he felt that Adams was less of a threat to his future political career than Jackson. </a:t>
            </a:r>
            <a:endParaRPr lang="en-US" sz="2800" dirty="0">
              <a:solidFill>
                <a:schemeClr val="tx1"/>
              </a:solidFill>
              <a:ea typeface="Hoefler Text" charset="0"/>
              <a:cs typeface="Hoefler Text" charset="0"/>
            </a:endParaRPr>
          </a:p>
        </p:txBody>
      </p:sp>
      <p:sp>
        <p:nvSpPr>
          <p:cNvPr id="32774" name="Rectangle 6"/>
          <p:cNvSpPr>
            <a:spLocks/>
          </p:cNvSpPr>
          <p:nvPr/>
        </p:nvSpPr>
        <p:spPr bwMode="auto">
          <a:xfrm>
            <a:off x="10945813" y="89281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8" name="TextBox 7"/>
          <p:cNvSpPr txBox="1"/>
          <p:nvPr/>
        </p:nvSpPr>
        <p:spPr>
          <a:xfrm>
            <a:off x="558800" y="8915400"/>
            <a:ext cx="4114800" cy="307777"/>
          </a:xfrm>
          <a:prstGeom prst="rect">
            <a:avLst/>
          </a:prstGeom>
          <a:noFill/>
        </p:spPr>
        <p:txBody>
          <a:bodyPr wrap="square" rtlCol="0">
            <a:spAutoFit/>
          </a:bodyPr>
          <a:lstStyle/>
          <a:p>
            <a:pPr algn="l"/>
            <a:r>
              <a:rPr lang="en-US" sz="1400" i="1" dirty="0" smtClean="0"/>
              <a:t>From Associated Content.com </a:t>
            </a:r>
            <a:endParaRPr lang="en-US" sz="1400" i="1" dirty="0"/>
          </a:p>
        </p:txBody>
      </p:sp>
      <p:sp>
        <p:nvSpPr>
          <p:cNvPr id="9" name="AutoShape 3"/>
          <p:cNvSpPr>
            <a:spLocks/>
          </p:cNvSpPr>
          <p:nvPr/>
        </p:nvSpPr>
        <p:spPr bwMode="auto">
          <a:xfrm>
            <a:off x="4902200" y="86868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does this tell us?</a:t>
            </a:r>
            <a:endParaRPr lang="en-US" dirty="0">
              <a:solidFill>
                <a:srgbClr val="FFFFFF"/>
              </a:solidFill>
              <a:ea typeface="Hoefler Text" charset="0"/>
              <a:cs typeface="Hoefler Text"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Election of 1824</a:t>
            </a:r>
            <a:endParaRPr lang="en-US" dirty="0"/>
          </a:p>
        </p:txBody>
      </p:sp>
    </p:spTree>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50900" y="419100"/>
            <a:ext cx="11303000" cy="1981200"/>
          </a:xfrm>
          <a:ln/>
        </p:spPr>
        <p:txBody>
          <a:bodyPr/>
          <a:lstStyle/>
          <a:p>
            <a:r>
              <a:rPr lang="en-US" dirty="0" smtClean="0"/>
              <a:t>An Illegitimate President?</a:t>
            </a:r>
            <a:endParaRPr lang="en-US" dirty="0"/>
          </a:p>
        </p:txBody>
      </p:sp>
      <p:sp>
        <p:nvSpPr>
          <p:cNvPr id="34818" name="Rectangle 2"/>
          <p:cNvSpPr>
            <a:spLocks/>
          </p:cNvSpPr>
          <p:nvPr/>
        </p:nvSpPr>
        <p:spPr bwMode="auto">
          <a:xfrm>
            <a:off x="482600" y="2819400"/>
            <a:ext cx="5930900" cy="4648200"/>
          </a:xfrm>
          <a:prstGeom prst="rect">
            <a:avLst/>
          </a:prstGeom>
          <a:noFill/>
          <a:ln w="12700" cap="flat">
            <a:noFill/>
            <a:miter lim="800000"/>
            <a:headEnd type="none" w="med" len="med"/>
            <a:tailEnd type="none" w="med" len="med"/>
          </a:ln>
        </p:spPr>
        <p:txBody>
          <a:bodyPr lIns="0" tIns="0" rIns="0" bIns="0" anchor="ctr"/>
          <a:lstStyle/>
          <a:p>
            <a:pPr algn="just"/>
            <a:r>
              <a:rPr lang="en-US" sz="2400" dirty="0" smtClean="0"/>
              <a:t>The </a:t>
            </a:r>
            <a:r>
              <a:rPr lang="en-US" sz="2400" cap="all" dirty="0" smtClean="0"/>
              <a:t>JACKSONIANS</a:t>
            </a:r>
            <a:r>
              <a:rPr lang="en-US" sz="2400" dirty="0" smtClean="0"/>
              <a:t>, of course, overstated their case; after all, Jackson fell far short of a majority in the general vote in 1824. Nevertheless, when the Adams administration continued to favor a strong federal role in economic development, </a:t>
            </a:r>
            <a:r>
              <a:rPr lang="en-US" sz="2400" dirty="0" err="1" smtClean="0"/>
              <a:t>Jacksonians</a:t>
            </a:r>
            <a:r>
              <a:rPr lang="en-US" sz="2400" dirty="0" smtClean="0"/>
              <a:t> denounced their political enemies as using government favors to reward their friends and economic elites. By contrast, Jackson presented himself as a champion of the common man and by doing so furthered the democratization of American politics.</a:t>
            </a:r>
            <a:endParaRPr lang="en-US" sz="2400" dirty="0">
              <a:solidFill>
                <a:schemeClr val="tx1"/>
              </a:solidFill>
              <a:ea typeface="Hoefler Text" charset="0"/>
              <a:cs typeface="Hoefler Text" charset="0"/>
            </a:endParaRPr>
          </a:p>
        </p:txBody>
      </p:sp>
      <p:sp>
        <p:nvSpPr>
          <p:cNvPr id="34819" name="Rectangle 3"/>
          <p:cNvSpPr>
            <a:spLocks/>
          </p:cNvSpPr>
          <p:nvPr/>
        </p:nvSpPr>
        <p:spPr bwMode="auto">
          <a:xfrm>
            <a:off x="6731000" y="3810000"/>
            <a:ext cx="911225" cy="2298700"/>
          </a:xfrm>
          <a:prstGeom prst="rect">
            <a:avLst/>
          </a:prstGeom>
          <a:noFill/>
          <a:ln w="12700" cap="flat">
            <a:noFill/>
            <a:miter lim="800000"/>
            <a:headEnd type="none" w="med" len="med"/>
            <a:tailEnd type="none" w="med" len="med"/>
          </a:ln>
        </p:spPr>
        <p:txBody>
          <a:bodyPr wrap="none" lIns="0" tIns="0" rIns="0" bIns="0" anchor="ctr">
            <a:spAutoFit/>
          </a:bodyPr>
          <a:lstStyle/>
          <a:p>
            <a:r>
              <a:rPr lang="en-US" sz="14400" dirty="0">
                <a:solidFill>
                  <a:schemeClr val="tx1"/>
                </a:solidFill>
                <a:ea typeface="Hoefler Text" charset="0"/>
                <a:cs typeface="Hoefler Text" charset="0"/>
              </a:rPr>
              <a:t>=</a:t>
            </a:r>
          </a:p>
        </p:txBody>
      </p:sp>
      <p:sp>
        <p:nvSpPr>
          <p:cNvPr id="34820" name="Rectangle 4"/>
          <p:cNvSpPr>
            <a:spLocks/>
          </p:cNvSpPr>
          <p:nvPr/>
        </p:nvSpPr>
        <p:spPr bwMode="auto">
          <a:xfrm>
            <a:off x="7950200" y="2819400"/>
            <a:ext cx="4457700" cy="3784600"/>
          </a:xfrm>
          <a:prstGeom prst="rect">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sz="4800" dirty="0" smtClean="0">
                <a:solidFill>
                  <a:srgbClr val="FFFFFF"/>
                </a:solidFill>
                <a:latin typeface="Academy Engraved LET" charset="0"/>
                <a:ea typeface="Academy Engraved LET" charset="0"/>
                <a:cs typeface="Academy Engraved LET" charset="0"/>
                <a:sym typeface="Academy Engraved LET" charset="0"/>
              </a:rPr>
              <a:t>Adams and company look guilty</a:t>
            </a:r>
            <a:endParaRPr lang="en-US" sz="4800" dirty="0">
              <a:solidFill>
                <a:srgbClr val="FFFFFF"/>
              </a:solidFill>
              <a:latin typeface="Academy Engraved LET" charset="0"/>
              <a:ea typeface="Academy Engraved LET" charset="0"/>
              <a:cs typeface="Academy Engraved LET" charset="0"/>
              <a:sym typeface="Academy Engraved LET" charset="0"/>
            </a:endParaRPr>
          </a:p>
        </p:txBody>
      </p:sp>
      <p:sp>
        <p:nvSpPr>
          <p:cNvPr id="34822" name="Rectangle 6"/>
          <p:cNvSpPr>
            <a:spLocks/>
          </p:cNvSpPr>
          <p:nvPr/>
        </p:nvSpPr>
        <p:spPr bwMode="auto">
          <a:xfrm>
            <a:off x="10920413" y="8978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8" name="TextBox 7"/>
          <p:cNvSpPr txBox="1"/>
          <p:nvPr/>
        </p:nvSpPr>
        <p:spPr>
          <a:xfrm>
            <a:off x="635000" y="8915400"/>
            <a:ext cx="4114800" cy="307777"/>
          </a:xfrm>
          <a:prstGeom prst="rect">
            <a:avLst/>
          </a:prstGeom>
          <a:noFill/>
        </p:spPr>
        <p:txBody>
          <a:bodyPr wrap="square" rtlCol="0">
            <a:spAutoFit/>
          </a:bodyPr>
          <a:lstStyle/>
          <a:p>
            <a:pPr algn="l"/>
            <a:r>
              <a:rPr lang="en-US" sz="1400" i="1" dirty="0" smtClean="0"/>
              <a:t>From US History.org </a:t>
            </a:r>
            <a:endParaRPr lang="en-US" sz="1400" i="1" dirty="0"/>
          </a:p>
        </p:txBody>
      </p:sp>
      <p:sp>
        <p:nvSpPr>
          <p:cNvPr id="9" name="AutoShape 5"/>
          <p:cNvSpPr>
            <a:spLocks/>
          </p:cNvSpPr>
          <p:nvPr/>
        </p:nvSpPr>
        <p:spPr bwMode="auto">
          <a:xfrm>
            <a:off x="4978400" y="8153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is non-essential?</a:t>
            </a:r>
            <a:endParaRPr lang="en-US" dirty="0">
              <a:solidFill>
                <a:srgbClr val="FFFFFF"/>
              </a:solidFill>
              <a:ea typeface="Hoefler Text" charset="0"/>
              <a:cs typeface="Hoefler Text"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8521856" presetClass="entr" presetSubtype="96581456" fill="hold" grpId="0" nodeType="clickEffect">
                                  <p:stCondLst>
                                    <p:cond delay="0"/>
                                  </p:stCondLst>
                                  <p:iterate type="lt">
                                    <p:tmAbs val="75"/>
                                  </p:iterate>
                                  <p:childTnLst>
                                    <p:set>
                                      <p:cBhvr>
                                        <p:cTn id="6" dur="1" fill="hold">
                                          <p:stCondLst>
                                            <p:cond delay="74"/>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p:cTn id="11" dur="500" fill="hold"/>
                                        <p:tgtEl>
                                          <p:spTgt spid="34820"/>
                                        </p:tgtEl>
                                        <p:attrNameLst>
                                          <p:attrName>ppt_x</p:attrName>
                                        </p:attrNameLst>
                                      </p:cBhvr>
                                      <p:tavLst>
                                        <p:tav tm="0">
                                          <p:val>
                                            <p:strVal val="#ppt_x-#ppt_w/2"/>
                                          </p:val>
                                        </p:tav>
                                        <p:tav tm="100000">
                                          <p:val>
                                            <p:strVal val="#ppt_x"/>
                                          </p:val>
                                        </p:tav>
                                      </p:tavLst>
                                    </p:anim>
                                    <p:anim calcmode="lin" valueType="num">
                                      <p:cBhvr>
                                        <p:cTn id="12" dur="500" fill="hold"/>
                                        <p:tgtEl>
                                          <p:spTgt spid="34820"/>
                                        </p:tgtEl>
                                        <p:attrNameLst>
                                          <p:attrName>ppt_y</p:attrName>
                                        </p:attrNameLst>
                                      </p:cBhvr>
                                      <p:tavLst>
                                        <p:tav tm="0">
                                          <p:val>
                                            <p:strVal val="#ppt_y"/>
                                          </p:val>
                                        </p:tav>
                                        <p:tav tm="100000">
                                          <p:val>
                                            <p:strVal val="#ppt_y"/>
                                          </p:val>
                                        </p:tav>
                                      </p:tavLst>
                                    </p:anim>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nimBg="1" autoUpdateAnimBg="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50900" y="419100"/>
            <a:ext cx="11303000" cy="1981200"/>
          </a:xfrm>
          <a:ln/>
        </p:spPr>
        <p:txBody>
          <a:bodyPr/>
          <a:lstStyle/>
          <a:p>
            <a:r>
              <a:rPr lang="en-US" dirty="0" smtClean="0"/>
              <a:t>Forging the Party Split</a:t>
            </a:r>
            <a:endParaRPr lang="en-US" dirty="0"/>
          </a:p>
        </p:txBody>
      </p:sp>
      <p:sp>
        <p:nvSpPr>
          <p:cNvPr id="34818" name="Rectangle 2"/>
          <p:cNvSpPr>
            <a:spLocks/>
          </p:cNvSpPr>
          <p:nvPr/>
        </p:nvSpPr>
        <p:spPr bwMode="auto">
          <a:xfrm>
            <a:off x="558800" y="4267200"/>
            <a:ext cx="5930900" cy="3784600"/>
          </a:xfrm>
          <a:prstGeom prst="rect">
            <a:avLst/>
          </a:prstGeom>
          <a:noFill/>
          <a:ln w="12700" cap="flat">
            <a:noFill/>
            <a:miter lim="800000"/>
            <a:headEnd type="none" w="med" len="med"/>
            <a:tailEnd type="none" w="med" len="med"/>
          </a:ln>
        </p:spPr>
        <p:txBody>
          <a:bodyPr lIns="0" tIns="0" rIns="0" bIns="0" anchor="ctr"/>
          <a:lstStyle/>
          <a:p>
            <a:pPr algn="just"/>
            <a:r>
              <a:rPr lang="en-US" sz="2800" dirty="0" smtClean="0"/>
              <a:t>Although both were Democratic-Republicans, Adams's political philosophy was closer to that of the Federalists, and during his term in office the party split into two main factions. When Jackson ran for president in 1828, he ran as a Democrat—and won handily. Adams's wing of the party became known as the National Republicans, many of whom later formed the Whig Party.</a:t>
            </a:r>
            <a:br>
              <a:rPr lang="en-US" sz="2800" dirty="0" smtClean="0"/>
            </a:br>
            <a:r>
              <a:rPr lang="en-US" sz="2800" dirty="0" smtClean="0"/>
              <a:t/>
            </a:r>
            <a:br>
              <a:rPr lang="en-US" sz="2800" dirty="0" smtClean="0"/>
            </a:br>
            <a:endParaRPr lang="en-US" sz="2800" dirty="0">
              <a:solidFill>
                <a:schemeClr val="tx1"/>
              </a:solidFill>
              <a:ea typeface="Hoefler Text" charset="0"/>
              <a:cs typeface="Hoefler Text" charset="0"/>
            </a:endParaRPr>
          </a:p>
        </p:txBody>
      </p:sp>
      <p:sp>
        <p:nvSpPr>
          <p:cNvPr id="34819" name="Rectangle 3"/>
          <p:cNvSpPr>
            <a:spLocks/>
          </p:cNvSpPr>
          <p:nvPr/>
        </p:nvSpPr>
        <p:spPr bwMode="auto">
          <a:xfrm>
            <a:off x="6740525" y="4533900"/>
            <a:ext cx="911225" cy="2298700"/>
          </a:xfrm>
          <a:prstGeom prst="rect">
            <a:avLst/>
          </a:prstGeom>
          <a:noFill/>
          <a:ln w="12700" cap="flat">
            <a:noFill/>
            <a:miter lim="800000"/>
            <a:headEnd type="none" w="med" len="med"/>
            <a:tailEnd type="none" w="med" len="med"/>
          </a:ln>
        </p:spPr>
        <p:txBody>
          <a:bodyPr wrap="none" lIns="0" tIns="0" rIns="0" bIns="0" anchor="ctr">
            <a:spAutoFit/>
          </a:bodyPr>
          <a:lstStyle/>
          <a:p>
            <a:r>
              <a:rPr lang="en-US" sz="14400">
                <a:solidFill>
                  <a:schemeClr val="tx1"/>
                </a:solidFill>
                <a:ea typeface="Hoefler Text" charset="0"/>
                <a:cs typeface="Hoefler Text" charset="0"/>
              </a:rPr>
              <a:t>=</a:t>
            </a:r>
          </a:p>
        </p:txBody>
      </p:sp>
      <p:sp>
        <p:nvSpPr>
          <p:cNvPr id="34820" name="Rectangle 4"/>
          <p:cNvSpPr>
            <a:spLocks/>
          </p:cNvSpPr>
          <p:nvPr/>
        </p:nvSpPr>
        <p:spPr bwMode="auto">
          <a:xfrm>
            <a:off x="7950200" y="3797300"/>
            <a:ext cx="4457700" cy="3784600"/>
          </a:xfrm>
          <a:prstGeom prst="rect">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sz="4800" dirty="0" smtClean="0">
                <a:solidFill>
                  <a:srgbClr val="FFFFFF"/>
                </a:solidFill>
                <a:latin typeface="Academy Engraved LET" charset="0"/>
                <a:ea typeface="Academy Engraved LET" charset="0"/>
                <a:cs typeface="Academy Engraved LET" charset="0"/>
                <a:sym typeface="Academy Engraved LET" charset="0"/>
              </a:rPr>
              <a:t>One-Party System replaced by a Two-Party System</a:t>
            </a:r>
            <a:endParaRPr lang="en-US" sz="4800" dirty="0">
              <a:solidFill>
                <a:srgbClr val="FFFFFF"/>
              </a:solidFill>
              <a:latin typeface="Academy Engraved LET" charset="0"/>
              <a:ea typeface="Academy Engraved LET" charset="0"/>
              <a:cs typeface="Academy Engraved LET" charset="0"/>
              <a:sym typeface="Academy Engraved LET" charset="0"/>
            </a:endParaRPr>
          </a:p>
        </p:txBody>
      </p:sp>
      <p:sp>
        <p:nvSpPr>
          <p:cNvPr id="34821" name="AutoShape 5"/>
          <p:cNvSpPr>
            <a:spLocks/>
          </p:cNvSpPr>
          <p:nvPr/>
        </p:nvSpPr>
        <p:spPr bwMode="auto">
          <a:xfrm>
            <a:off x="4851400" y="82296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is non-essential?</a:t>
            </a:r>
            <a:endParaRPr lang="en-US" dirty="0">
              <a:solidFill>
                <a:srgbClr val="FFFFFF"/>
              </a:solidFill>
              <a:ea typeface="Hoefler Text" charset="0"/>
              <a:cs typeface="Hoefler Text" charset="0"/>
            </a:endParaRPr>
          </a:p>
        </p:txBody>
      </p:sp>
      <p:sp>
        <p:nvSpPr>
          <p:cNvPr id="34822" name="Rectangle 6"/>
          <p:cNvSpPr>
            <a:spLocks/>
          </p:cNvSpPr>
          <p:nvPr/>
        </p:nvSpPr>
        <p:spPr bwMode="auto">
          <a:xfrm>
            <a:off x="10920413" y="8978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8521856" presetClass="entr" presetSubtype="96581456" fill="hold" grpId="0" nodeType="clickEffect">
                                  <p:stCondLst>
                                    <p:cond delay="0"/>
                                  </p:stCondLst>
                                  <p:iterate type="lt">
                                    <p:tmAbs val="75"/>
                                  </p:iterate>
                                  <p:childTnLst>
                                    <p:set>
                                      <p:cBhvr>
                                        <p:cTn id="6" dur="1" fill="hold">
                                          <p:stCondLst>
                                            <p:cond delay="74"/>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p:cTn id="11" dur="500" fill="hold"/>
                                        <p:tgtEl>
                                          <p:spTgt spid="34820"/>
                                        </p:tgtEl>
                                        <p:attrNameLst>
                                          <p:attrName>ppt_x</p:attrName>
                                        </p:attrNameLst>
                                      </p:cBhvr>
                                      <p:tavLst>
                                        <p:tav tm="0">
                                          <p:val>
                                            <p:strVal val="#ppt_x-#ppt_w/2"/>
                                          </p:val>
                                        </p:tav>
                                        <p:tav tm="100000">
                                          <p:val>
                                            <p:strVal val="#ppt_x"/>
                                          </p:val>
                                        </p:tav>
                                      </p:tavLst>
                                    </p:anim>
                                    <p:anim calcmode="lin" valueType="num">
                                      <p:cBhvr>
                                        <p:cTn id="12" dur="500" fill="hold"/>
                                        <p:tgtEl>
                                          <p:spTgt spid="34820"/>
                                        </p:tgtEl>
                                        <p:attrNameLst>
                                          <p:attrName>ppt_y</p:attrName>
                                        </p:attrNameLst>
                                      </p:cBhvr>
                                      <p:tavLst>
                                        <p:tav tm="0">
                                          <p:val>
                                            <p:strVal val="#ppt_y"/>
                                          </p:val>
                                        </p:tav>
                                        <p:tav tm="100000">
                                          <p:val>
                                            <p:strVal val="#ppt_y"/>
                                          </p:val>
                                        </p:tav>
                                      </p:tavLst>
                                    </p:anim>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821"/>
                                        </p:tgtEl>
                                        <p:attrNameLst>
                                          <p:attrName>style.visibility</p:attrName>
                                        </p:attrNameLst>
                                      </p:cBhvr>
                                      <p:to>
                                        <p:strVal val="visible"/>
                                      </p:to>
                                    </p:set>
                                    <p:animEffect transition="in" filter="fade">
                                      <p:cBhvr>
                                        <p:cTn id="19" dur="1000"/>
                                        <p:tgtEl>
                                          <p:spTgt spid="34821"/>
                                        </p:tgtEl>
                                      </p:cBhvr>
                                    </p:animEffect>
                                    <p:anim calcmode="lin" valueType="num">
                                      <p:cBhvr>
                                        <p:cTn id="20" dur="1000" fill="hold"/>
                                        <p:tgtEl>
                                          <p:spTgt spid="34821"/>
                                        </p:tgtEl>
                                        <p:attrNameLst>
                                          <p:attrName>ppt_x</p:attrName>
                                        </p:attrNameLst>
                                      </p:cBhvr>
                                      <p:tavLst>
                                        <p:tav tm="0">
                                          <p:val>
                                            <p:strVal val="#ppt_x"/>
                                          </p:val>
                                        </p:tav>
                                        <p:tav tm="100000">
                                          <p:val>
                                            <p:strVal val="#ppt_x"/>
                                          </p:val>
                                        </p:tav>
                                      </p:tavLst>
                                    </p:anim>
                                    <p:anim calcmode="lin" valueType="num">
                                      <p:cBhvr>
                                        <p:cTn id="21" dur="1000" fill="hold"/>
                                        <p:tgtEl>
                                          <p:spTgt spid="348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nimBg="1" autoUpdateAnimBg="0"/>
      <p:bldP spid="348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ln/>
        </p:spPr>
        <p:txBody>
          <a:bodyPr/>
          <a:lstStyle/>
          <a:p>
            <a:r>
              <a:rPr lang="en-US" dirty="0" smtClean="0"/>
              <a:t>Case in Point: Gibbons v Ogden</a:t>
            </a:r>
            <a:endParaRPr lang="en-US" dirty="0"/>
          </a:p>
        </p:txBody>
      </p:sp>
      <p:sp>
        <p:nvSpPr>
          <p:cNvPr id="50182" name="Rectangle 6"/>
          <p:cNvSpPr>
            <a:spLocks/>
          </p:cNvSpPr>
          <p:nvPr/>
        </p:nvSpPr>
        <p:spPr bwMode="auto">
          <a:xfrm>
            <a:off x="10818813" y="89662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9" name="TextBox 8"/>
          <p:cNvSpPr txBox="1"/>
          <p:nvPr/>
        </p:nvSpPr>
        <p:spPr>
          <a:xfrm>
            <a:off x="558800" y="2514600"/>
            <a:ext cx="11811000" cy="6986528"/>
          </a:xfrm>
          <a:prstGeom prst="rect">
            <a:avLst/>
          </a:prstGeom>
          <a:noFill/>
        </p:spPr>
        <p:txBody>
          <a:bodyPr wrap="square" rtlCol="0">
            <a:spAutoFit/>
          </a:bodyPr>
          <a:lstStyle/>
          <a:p>
            <a:pPr algn="l"/>
            <a:r>
              <a:rPr lang="en-US" sz="3200" dirty="0" smtClean="0"/>
              <a:t>This instrument contains an enumeration of powers expressly granted by the people to their government. It has been said that these powers ought to be construed strictly. But why ought they to be so construed? Is there one sentence in the Constitution which gives countenance to this rule? In the last of the enumerated powers, that which grants, expressly, the means for carrying all others into execution, Congress is authorized </a:t>
            </a:r>
            <a:r>
              <a:rPr lang="en-US" sz="3200" i="1" dirty="0" smtClean="0"/>
              <a:t>to make all laws which shall be necessary and proper</a:t>
            </a:r>
            <a:r>
              <a:rPr lang="en-US" sz="3200" dirty="0" smtClean="0"/>
              <a:t> for the purpose. But this limitation on the means which may be used is not extended to the powers which are conferred; nor is there one sentence in the Constitution, which has been pointed out by the gentlemen of the bar, or which we have been able to discern, that prescribes this rule. We do not, therefore, think ourselves justified in adopting it.</a:t>
            </a:r>
            <a:endParaRPr lang="en-US" sz="3200" dirty="0"/>
          </a:p>
        </p:txBody>
      </p:sp>
      <p:sp>
        <p:nvSpPr>
          <p:cNvPr id="10" name="TextBox 9"/>
          <p:cNvSpPr txBox="1"/>
          <p:nvPr/>
        </p:nvSpPr>
        <p:spPr>
          <a:xfrm>
            <a:off x="5511800" y="9067800"/>
            <a:ext cx="4495800" cy="307777"/>
          </a:xfrm>
          <a:prstGeom prst="rect">
            <a:avLst/>
          </a:prstGeom>
          <a:noFill/>
        </p:spPr>
        <p:txBody>
          <a:bodyPr wrap="square" rtlCol="0">
            <a:spAutoFit/>
          </a:bodyPr>
          <a:lstStyle/>
          <a:p>
            <a:pPr algn="l"/>
            <a:r>
              <a:rPr lang="en-US" sz="1400" i="1" dirty="0" smtClean="0"/>
              <a:t>From John Marshal’s decision in Gibbons v Ogden</a:t>
            </a:r>
            <a:endParaRPr lang="en-US" sz="1400" i="1" dirty="0"/>
          </a:p>
        </p:txBody>
      </p:sp>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ln/>
        </p:spPr>
        <p:txBody>
          <a:bodyPr/>
          <a:lstStyle/>
          <a:p>
            <a:r>
              <a:rPr lang="en-US" dirty="0" smtClean="0"/>
              <a:t>Case in Point: Gibbons v Ogden</a:t>
            </a:r>
            <a:endParaRPr lang="en-US" dirty="0"/>
          </a:p>
        </p:txBody>
      </p:sp>
      <p:sp>
        <p:nvSpPr>
          <p:cNvPr id="50182" name="Rectangle 6"/>
          <p:cNvSpPr>
            <a:spLocks/>
          </p:cNvSpPr>
          <p:nvPr/>
        </p:nvSpPr>
        <p:spPr bwMode="auto">
          <a:xfrm>
            <a:off x="10818813" y="89662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9" name="TextBox 8"/>
          <p:cNvSpPr txBox="1"/>
          <p:nvPr/>
        </p:nvSpPr>
        <p:spPr>
          <a:xfrm>
            <a:off x="406400" y="2362200"/>
            <a:ext cx="12344400" cy="7155805"/>
          </a:xfrm>
          <a:prstGeom prst="rect">
            <a:avLst/>
          </a:prstGeom>
          <a:noFill/>
        </p:spPr>
        <p:txBody>
          <a:bodyPr wrap="square" rtlCol="0">
            <a:spAutoFit/>
          </a:bodyPr>
          <a:lstStyle/>
          <a:p>
            <a:pPr algn="l"/>
            <a:r>
              <a:rPr lang="en-US" sz="2700" dirty="0" smtClean="0"/>
              <a:t>What do gentlemen mean by a strict construction? If they contend only against that enlarged construction which would extend words beyond their natural and obvious import, we might question the application of the term, but should not controvert the principle. If they contend for that narrow construction which, in support of some theory not to be found in the Constitution, would deny to the government those powers which the words of the grant, as usually understood, import, and which are consistent with the general views and objects of the instrument; for that narrow construction, which would cripple the government, and render it unequal to the objects for which it is declared to be instituted, and to which the powers given, as fairly understood, render it competent; then we cannot perceive the propriety of this strict construction, nor adopt it as the rule by which the Constitution is to be expounded. As men whose intentions require no concealment generally employ the words which most directly and aptly express the ideas they in tend to convey, the enlightened patriots who framed our Constitution, and the people who adopted it, must be understood to have employed words in their natural sense, and to have intended what they have said.</a:t>
            </a:r>
            <a:endParaRPr lang="en-US" sz="2700" dirty="0"/>
          </a:p>
        </p:txBody>
      </p:sp>
      <p:sp>
        <p:nvSpPr>
          <p:cNvPr id="5" name="TextBox 4"/>
          <p:cNvSpPr txBox="1"/>
          <p:nvPr/>
        </p:nvSpPr>
        <p:spPr>
          <a:xfrm>
            <a:off x="5511800" y="9067800"/>
            <a:ext cx="4495800" cy="307777"/>
          </a:xfrm>
          <a:prstGeom prst="rect">
            <a:avLst/>
          </a:prstGeom>
          <a:noFill/>
        </p:spPr>
        <p:txBody>
          <a:bodyPr wrap="square" rtlCol="0">
            <a:spAutoFit/>
          </a:bodyPr>
          <a:lstStyle/>
          <a:p>
            <a:pPr algn="l"/>
            <a:r>
              <a:rPr lang="en-US" sz="1400" i="1" dirty="0" smtClean="0"/>
              <a:t>From John Marshal’s decision in Gibbons v Ogden</a:t>
            </a:r>
            <a:endParaRPr lang="en-US" sz="1400" i="1" dirty="0"/>
          </a:p>
        </p:txBody>
      </p:sp>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Playing into Jackson’s Hand</a:t>
            </a:r>
            <a:endParaRPr lang="en-US" dirty="0"/>
          </a:p>
        </p:txBody>
      </p:sp>
      <p:sp>
        <p:nvSpPr>
          <p:cNvPr id="3" name="Content Placeholder 2"/>
          <p:cNvSpPr>
            <a:spLocks noGrp="1"/>
          </p:cNvSpPr>
          <p:nvPr>
            <p:ph idx="1"/>
          </p:nvPr>
        </p:nvSpPr>
        <p:spPr/>
        <p:txBody>
          <a:bodyPr/>
          <a:lstStyle/>
          <a:p>
            <a:r>
              <a:rPr lang="en-US" dirty="0" smtClean="0"/>
              <a:t>Continued to criticize an “illegitimate” president</a:t>
            </a:r>
          </a:p>
          <a:p>
            <a:r>
              <a:rPr lang="en-US" dirty="0" smtClean="0"/>
              <a:t>Continued to play the part of the “peoples choice”</a:t>
            </a:r>
          </a:p>
          <a:p>
            <a:r>
              <a:rPr lang="en-US" dirty="0" smtClean="0"/>
              <a:t>Denounced a rule by the elite</a:t>
            </a:r>
          </a:p>
          <a:p>
            <a:r>
              <a:rPr lang="en-US" dirty="0" smtClean="0"/>
              <a:t>Party split created an ineffective presidency</a:t>
            </a:r>
          </a:p>
          <a:p>
            <a:r>
              <a:rPr lang="en-US" dirty="0" smtClean="0"/>
              <a:t>Rachel Jackson rumors created sympathy</a:t>
            </a:r>
            <a:endParaRPr lang="en-US" dirty="0"/>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Personalities or Issues?</a:t>
            </a:r>
            <a:endParaRPr lang="en-US" dirty="0"/>
          </a:p>
        </p:txBody>
      </p:sp>
      <p:sp>
        <p:nvSpPr>
          <p:cNvPr id="3" name="TextBox 2"/>
          <p:cNvSpPr txBox="1"/>
          <p:nvPr/>
        </p:nvSpPr>
        <p:spPr>
          <a:xfrm>
            <a:off x="558800" y="2438400"/>
            <a:ext cx="12039600" cy="5693866"/>
          </a:xfrm>
          <a:prstGeom prst="rect">
            <a:avLst/>
          </a:prstGeom>
          <a:noFill/>
        </p:spPr>
        <p:txBody>
          <a:bodyPr wrap="square" rtlCol="0">
            <a:spAutoFit/>
          </a:bodyPr>
          <a:lstStyle/>
          <a:p>
            <a:pPr algn="l"/>
            <a:r>
              <a:rPr lang="en-US" sz="2800" dirty="0" smtClean="0"/>
              <a:t>The main problem with the election of 1824 was that personalities rather than issues dominated the campaigning. Newspapers glorified their favored candidates and scandalized their opponents. For example, Adams was criticized for dressing "slovenly" and marrying an English woman. Clay was presented as a worthless drunk that gambled away his money while Crawford was accused of official misconduct. Jackson was accused of being a murderer because he had executed mutineers in 1813. There were no dominant issues surrounding the campaign, even though some had feared that slavery would become a deciding factor in the election. The fact that there was only one party running in the election caused further problems. Because all candidates were from the same party, the issues at hand were blurred and the electors were forced to rely on personal preference rather than a candidate's stance on any one issue. </a:t>
            </a:r>
            <a:endParaRPr lang="en-US" sz="2800" dirty="0"/>
          </a:p>
        </p:txBody>
      </p:sp>
      <p:sp>
        <p:nvSpPr>
          <p:cNvPr id="4" name="TextBox 3"/>
          <p:cNvSpPr txBox="1"/>
          <p:nvPr/>
        </p:nvSpPr>
        <p:spPr>
          <a:xfrm>
            <a:off x="558800" y="8915400"/>
            <a:ext cx="4114800" cy="307777"/>
          </a:xfrm>
          <a:prstGeom prst="rect">
            <a:avLst/>
          </a:prstGeom>
          <a:noFill/>
        </p:spPr>
        <p:txBody>
          <a:bodyPr wrap="square" rtlCol="0">
            <a:spAutoFit/>
          </a:bodyPr>
          <a:lstStyle/>
          <a:p>
            <a:pPr algn="l"/>
            <a:r>
              <a:rPr lang="en-US" sz="1400" i="1" dirty="0" smtClean="0"/>
              <a:t>From Associated Content.com </a:t>
            </a:r>
            <a:endParaRPr lang="en-US" sz="1400" i="1" dirty="0"/>
          </a:p>
        </p:txBody>
      </p:sp>
      <p:sp>
        <p:nvSpPr>
          <p:cNvPr id="6" name="AutoShape 4"/>
          <p:cNvSpPr>
            <a:spLocks/>
          </p:cNvSpPr>
          <p:nvPr/>
        </p:nvSpPr>
        <p:spPr bwMode="auto">
          <a:xfrm>
            <a:off x="4902200" y="8534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Is there corroboration here?</a:t>
            </a:r>
            <a:endParaRPr lang="en-US" dirty="0">
              <a:solidFill>
                <a:srgbClr val="FFFFFF"/>
              </a:solidFill>
              <a:ea typeface="Hoefler Text" charset="0"/>
              <a:cs typeface="Hoefler Text"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Adams Administration</a:t>
            </a:r>
            <a:endParaRPr lang="en-US" dirty="0"/>
          </a:p>
        </p:txBody>
      </p:sp>
      <p:sp>
        <p:nvSpPr>
          <p:cNvPr id="3" name="TextBox 2"/>
          <p:cNvSpPr txBox="1"/>
          <p:nvPr/>
        </p:nvSpPr>
        <p:spPr>
          <a:xfrm>
            <a:off x="482600" y="3048000"/>
            <a:ext cx="12039600" cy="5693866"/>
          </a:xfrm>
          <a:prstGeom prst="rect">
            <a:avLst/>
          </a:prstGeom>
          <a:noFill/>
        </p:spPr>
        <p:txBody>
          <a:bodyPr wrap="square" rtlCol="0">
            <a:spAutoFit/>
          </a:bodyPr>
          <a:lstStyle/>
          <a:p>
            <a:pPr algn="l"/>
            <a:r>
              <a:rPr lang="en-US" sz="2800" dirty="0" smtClean="0"/>
              <a:t>Many congressmen were outspoken in their criticism of Adams; Martin Van Buren, a senator from New York, and John Randolph, a senator from Virginia, were among the worst.</a:t>
            </a:r>
          </a:p>
          <a:p>
            <a:pPr algn="l"/>
            <a:endParaRPr lang="en-US" sz="2800" dirty="0" smtClean="0"/>
          </a:p>
          <a:p>
            <a:pPr algn="l"/>
            <a:r>
              <a:rPr lang="en-US" sz="2800" dirty="0" smtClean="0"/>
              <a:t>In fact, Randolph was so outspoken in his criticism of the Adams administration following the political campaign, and of Secretary of State Clay in particular, that Clay eventually challenged Randolph to a duel. The senator and the secretary of state fired at each other, but Randolph's cloak received the only damage from this exchange of gunfire.</a:t>
            </a:r>
          </a:p>
          <a:p>
            <a:pPr algn="l"/>
            <a:endParaRPr lang="en-US" sz="2800" dirty="0" smtClean="0"/>
          </a:p>
          <a:p>
            <a:pPr algn="l"/>
            <a:r>
              <a:rPr lang="en-US" sz="2800" dirty="0" smtClean="0"/>
              <a:t>Adam's presidency in the days after the political campaign was marked by such intense disagreement among members of his own party that his single term in office can be viewed today as the end of an era. </a:t>
            </a:r>
            <a:endParaRPr lang="en-US" sz="2800" dirty="0"/>
          </a:p>
        </p:txBody>
      </p:sp>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ln/>
        </p:spPr>
        <p:txBody>
          <a:bodyPr/>
          <a:lstStyle/>
          <a:p>
            <a:r>
              <a:rPr lang="en-US" dirty="0" smtClean="0"/>
              <a:t>Conclusion</a:t>
            </a:r>
            <a:endParaRPr lang="en-US" dirty="0"/>
          </a:p>
        </p:txBody>
      </p:sp>
      <p:sp>
        <p:nvSpPr>
          <p:cNvPr id="6" name="TextBox 5"/>
          <p:cNvSpPr txBox="1"/>
          <p:nvPr/>
        </p:nvSpPr>
        <p:spPr>
          <a:xfrm>
            <a:off x="1168400" y="3429000"/>
            <a:ext cx="1089660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smtClean="0"/>
              <a:t>The era is typically called the Age of Jackson because Jackson is an apt symbol for the period. However the increased democracy that occurred at the beginning of the period helped spur a change in American politics from a rule by a quasi-elite to a system where politicians have to respond to the will of the people. </a:t>
            </a:r>
            <a:endParaRPr lang="en-US" dirty="0"/>
          </a:p>
        </p:txBody>
      </p:sp>
    </p:spTree>
  </p:cSld>
  <p:clrMapOvr>
    <a:masterClrMapping/>
  </p:clrMapOvr>
  <p:transition spd="slow">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r>
              <a:rPr lang="en-US" dirty="0" smtClean="0"/>
              <a:t>Change is Afoot</a:t>
            </a:r>
            <a:endParaRPr lang="en-US" dirty="0"/>
          </a:p>
        </p:txBody>
      </p:sp>
      <p:sp>
        <p:nvSpPr>
          <p:cNvPr id="23554" name="Rectangle 2"/>
          <p:cNvSpPr>
            <a:spLocks/>
          </p:cNvSpPr>
          <p:nvPr/>
        </p:nvSpPr>
        <p:spPr bwMode="auto">
          <a:xfrm>
            <a:off x="952500" y="2882900"/>
            <a:ext cx="11303000" cy="5016500"/>
          </a:xfrm>
          <a:prstGeom prst="rect">
            <a:avLst/>
          </a:prstGeom>
          <a:noFill/>
          <a:ln w="12700" cap="flat">
            <a:noFill/>
            <a:miter lim="800000"/>
            <a:headEnd type="none" w="med" len="med"/>
            <a:tailEnd type="none" w="med" len="med"/>
          </a:ln>
        </p:spPr>
        <p:txBody>
          <a:bodyPr lIns="0" tIns="0" rIns="0" bIns="0" anchor="ctr"/>
          <a:lstStyle/>
          <a:p>
            <a:pPr algn="l"/>
            <a:r>
              <a:rPr lang="en-US" sz="2800" dirty="0" smtClean="0"/>
              <a:t>In 1821, American politics was still largely dominated by deference. Competing political parties were nonexistent and voters generally deferred to the leadership of local elites or leading families. Political campaigns tended to be relatively staid affairs. Direct appeals by candidates for support were considered in poor taste. Election procedures were, by later standards, quite undemocratic. Most states imposed property and taxpaying requirements on the white adult males who alone had the vote, and they conducted voting by voice. Presidential electors were generally chosen by state legislatures. Given the fact that citizens had only the most indirect say in the election of the president, it is not surprising that voting participation was generally extremely low, amounting to less than 30 percent of adult white males.</a:t>
            </a:r>
            <a:endParaRPr lang="en-US" sz="2800" dirty="0">
              <a:solidFill>
                <a:schemeClr val="tx1"/>
              </a:solidFill>
              <a:ea typeface="Hoefler Text" charset="0"/>
              <a:cs typeface="Hoefler Text" charset="0"/>
            </a:endParaRPr>
          </a:p>
        </p:txBody>
      </p:sp>
      <p:sp>
        <p:nvSpPr>
          <p:cNvPr id="23555" name="AutoShape 3"/>
          <p:cNvSpPr>
            <a:spLocks/>
          </p:cNvSpPr>
          <p:nvPr/>
        </p:nvSpPr>
        <p:spPr bwMode="auto">
          <a:xfrm>
            <a:off x="4991100" y="84201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is the main idea?</a:t>
            </a:r>
            <a:endParaRPr lang="en-US" dirty="0">
              <a:solidFill>
                <a:srgbClr val="FFFFFF"/>
              </a:solidFill>
              <a:ea typeface="Hoefler Text" charset="0"/>
              <a:cs typeface="Hoefler Text" charset="0"/>
            </a:endParaRPr>
          </a:p>
        </p:txBody>
      </p:sp>
      <p:sp>
        <p:nvSpPr>
          <p:cNvPr id="23556" name="Rectangle 4"/>
          <p:cNvSpPr>
            <a:spLocks/>
          </p:cNvSpPr>
          <p:nvPr/>
        </p:nvSpPr>
        <p:spPr bwMode="auto">
          <a:xfrm>
            <a:off x="11098213" y="90805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dirty="0">
                <a:solidFill>
                  <a:schemeClr val="tx1"/>
                </a:solidFill>
                <a:ea typeface="Hoefler Text" charset="0"/>
                <a:cs typeface="Hoefler Text" charset="0"/>
              </a:rPr>
              <a:t>© 2010 AIHE</a:t>
            </a:r>
          </a:p>
        </p:txBody>
      </p:sp>
      <p:sp>
        <p:nvSpPr>
          <p:cNvPr id="6" name="TextBox 5"/>
          <p:cNvSpPr txBox="1"/>
          <p:nvPr/>
        </p:nvSpPr>
        <p:spPr>
          <a:xfrm>
            <a:off x="330200" y="9144000"/>
            <a:ext cx="6629400" cy="307777"/>
          </a:xfrm>
          <a:prstGeom prst="rect">
            <a:avLst/>
          </a:prstGeom>
          <a:noFill/>
        </p:spPr>
        <p:txBody>
          <a:bodyPr wrap="square" rtlCol="0">
            <a:spAutoFit/>
          </a:bodyPr>
          <a:lstStyle/>
          <a:p>
            <a:pPr algn="l"/>
            <a:r>
              <a:rPr lang="en-US" sz="1400" dirty="0" smtClean="0"/>
              <a:t>From </a:t>
            </a:r>
            <a:r>
              <a:rPr lang="en-US" sz="1400" dirty="0" smtClean="0">
                <a:hlinkClick r:id="rId3"/>
              </a:rPr>
              <a:t>www.digitalhistory.uh.edu</a:t>
            </a:r>
            <a:r>
              <a:rPr lang="en-US" sz="1400" dirty="0" smtClean="0"/>
              <a:t> – </a:t>
            </a:r>
            <a:r>
              <a:rPr lang="en-US" sz="1400" dirty="0" err="1" smtClean="0"/>
              <a:t>Jacksonian</a:t>
            </a:r>
            <a:r>
              <a:rPr lang="en-US" sz="1400" dirty="0" smtClean="0"/>
              <a:t> Democracy</a:t>
            </a:r>
            <a:endParaRPr lang="en-US" sz="1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1000"/>
                                        <p:tgtEl>
                                          <p:spTgt spid="23555"/>
                                        </p:tgtEl>
                                      </p:cBhvr>
                                    </p:animEffect>
                                    <p:anim calcmode="lin" valueType="num">
                                      <p:cBhvr>
                                        <p:cTn id="8" dur="1000" fill="hold"/>
                                        <p:tgtEl>
                                          <p:spTgt spid="23555"/>
                                        </p:tgtEl>
                                        <p:attrNameLst>
                                          <p:attrName>ppt_x</p:attrName>
                                        </p:attrNameLst>
                                      </p:cBhvr>
                                      <p:tavLst>
                                        <p:tav tm="0">
                                          <p:val>
                                            <p:strVal val="#ppt_x"/>
                                          </p:val>
                                        </p:tav>
                                        <p:tav tm="100000">
                                          <p:val>
                                            <p:strVal val="#ppt_x"/>
                                          </p:val>
                                        </p:tav>
                                      </p:tavLst>
                                    </p:anim>
                                    <p:anim calcmode="lin" valueType="num">
                                      <p:cBhvr>
                                        <p:cTn id="9"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850900" y="2362200"/>
            <a:ext cx="11303000" cy="5016500"/>
          </a:xfrm>
          <a:prstGeom prst="rect">
            <a:avLst/>
          </a:prstGeom>
          <a:noFill/>
          <a:ln w="12700" cap="flat">
            <a:noFill/>
            <a:miter lim="800000"/>
            <a:headEnd type="none" w="med" len="med"/>
            <a:tailEnd type="none" w="med" len="med"/>
          </a:ln>
        </p:spPr>
        <p:txBody>
          <a:bodyPr lIns="0" tIns="0" rIns="0" bIns="0" anchor="ctr"/>
          <a:lstStyle/>
          <a:p>
            <a:pPr algn="l"/>
            <a:r>
              <a:rPr lang="en-US" dirty="0" smtClean="0"/>
              <a:t>Between 1820 and 1840, a revolution took place in American politics. In most states, property qualifications for voting and office holding were repealed; and voting by voice was largely eliminated. Direct methods of selecting presidential electors, county officials, state judges, and governors replaced indirect methods. Because of these and other political innovations, voter participation skyrocketed. By 1840 voting participation had reached unprecedented levels. Nearly 80 percent of adult white males went to the polls.</a:t>
            </a:r>
            <a:endParaRPr lang="en-US" dirty="0">
              <a:solidFill>
                <a:schemeClr val="tx1"/>
              </a:solidFill>
              <a:ea typeface="Hoefler Text" charset="0"/>
              <a:cs typeface="Hoefler Text" charset="0"/>
            </a:endParaRPr>
          </a:p>
        </p:txBody>
      </p:sp>
      <p:sp>
        <p:nvSpPr>
          <p:cNvPr id="24578" name="AutoShape 2"/>
          <p:cNvSpPr>
            <a:spLocks/>
          </p:cNvSpPr>
          <p:nvPr/>
        </p:nvSpPr>
        <p:spPr bwMode="auto">
          <a:xfrm>
            <a:off x="4902200" y="83566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is </a:t>
            </a:r>
            <a:r>
              <a:rPr lang="en-US" dirty="0" smtClean="0">
                <a:solidFill>
                  <a:srgbClr val="FFFFFF"/>
                </a:solidFill>
                <a:ea typeface="Hoefler Text" charset="0"/>
                <a:cs typeface="Hoefler Text" charset="0"/>
              </a:rPr>
              <a:t>the Main Idea </a:t>
            </a:r>
            <a:endParaRPr lang="en-US" dirty="0">
              <a:solidFill>
                <a:srgbClr val="FFFFFF"/>
              </a:solidFill>
              <a:ea typeface="Hoefler Text" charset="0"/>
              <a:cs typeface="Hoefler Text" charset="0"/>
            </a:endParaRPr>
          </a:p>
        </p:txBody>
      </p:sp>
      <p:sp>
        <p:nvSpPr>
          <p:cNvPr id="24579" name="Rectangle 3"/>
          <p:cNvSpPr>
            <a:spLocks/>
          </p:cNvSpPr>
          <p:nvPr/>
        </p:nvSpPr>
        <p:spPr bwMode="auto">
          <a:xfrm>
            <a:off x="10958513" y="90297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5" name="TextBox 4"/>
          <p:cNvSpPr txBox="1"/>
          <p:nvPr/>
        </p:nvSpPr>
        <p:spPr>
          <a:xfrm>
            <a:off x="330200" y="9144000"/>
            <a:ext cx="6629400" cy="307777"/>
          </a:xfrm>
          <a:prstGeom prst="rect">
            <a:avLst/>
          </a:prstGeom>
          <a:noFill/>
        </p:spPr>
        <p:txBody>
          <a:bodyPr wrap="square" rtlCol="0">
            <a:spAutoFit/>
          </a:bodyPr>
          <a:lstStyle/>
          <a:p>
            <a:pPr algn="l"/>
            <a:r>
              <a:rPr lang="en-US" sz="1400" dirty="0" smtClean="0"/>
              <a:t>From </a:t>
            </a:r>
            <a:r>
              <a:rPr lang="en-US" sz="1400" dirty="0" smtClean="0">
                <a:hlinkClick r:id="rId3"/>
              </a:rPr>
              <a:t>www.digitalhistory.uh.edu</a:t>
            </a:r>
            <a:r>
              <a:rPr lang="en-US" sz="1400" dirty="0" smtClean="0"/>
              <a:t> – </a:t>
            </a:r>
            <a:r>
              <a:rPr lang="en-US" sz="1400" dirty="0" err="1" smtClean="0"/>
              <a:t>Jacksonian</a:t>
            </a:r>
            <a:r>
              <a:rPr lang="en-US" sz="1400" dirty="0" smtClean="0"/>
              <a:t> Democracy</a:t>
            </a:r>
            <a:endParaRPr lang="en-US" sz="1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850900" y="1816100"/>
            <a:ext cx="11303000" cy="6108700"/>
          </a:xfrm>
          <a:prstGeom prst="rect">
            <a:avLst/>
          </a:prstGeom>
          <a:noFill/>
          <a:ln w="12700" cap="flat">
            <a:noFill/>
            <a:miter lim="800000"/>
            <a:headEnd type="none" w="med" len="med"/>
            <a:tailEnd type="none" w="med" len="med"/>
          </a:ln>
        </p:spPr>
        <p:txBody>
          <a:bodyPr lIns="0" tIns="0" rIns="0" bIns="0" anchor="ctr"/>
          <a:lstStyle/>
          <a:p>
            <a:pPr algn="l"/>
            <a:r>
              <a:rPr lang="en-US" dirty="0" smtClean="0"/>
              <a:t>A new two-party system, made possible by an expanded electorate, replaced the politics of deference to and leadership by elites. By the mid-1830s, two national political parties with marked philosophical differences, strong organizations, and wide popular appeal competed in virtually every state. Professional party managers used partisan newspapers, speeches, parades, rallies, and barbecues to mobilize popular support. Our modern political system had been born.</a:t>
            </a:r>
            <a:endParaRPr lang="en-US" dirty="0">
              <a:solidFill>
                <a:schemeClr val="tx1"/>
              </a:solidFill>
              <a:ea typeface="Hoefler Text" charset="0"/>
              <a:cs typeface="Hoefler Text" charset="0"/>
            </a:endParaRPr>
          </a:p>
        </p:txBody>
      </p:sp>
      <p:sp>
        <p:nvSpPr>
          <p:cNvPr id="25602" name="AutoShape 2"/>
          <p:cNvSpPr>
            <a:spLocks/>
          </p:cNvSpPr>
          <p:nvPr/>
        </p:nvSpPr>
        <p:spPr bwMode="auto">
          <a:xfrm>
            <a:off x="49530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r>
              <a:rPr lang="en-US" dirty="0" smtClean="0">
                <a:solidFill>
                  <a:srgbClr val="FFFFFF"/>
                </a:solidFill>
                <a:ea typeface="Hoefler Text" charset="0"/>
                <a:cs typeface="Hoefler Text" charset="0"/>
              </a:rPr>
              <a:t>What is </a:t>
            </a:r>
            <a:r>
              <a:rPr lang="en-US" dirty="0" smtClean="0">
                <a:solidFill>
                  <a:srgbClr val="FFFFFF"/>
                </a:solidFill>
                <a:ea typeface="Hoefler Text" charset="0"/>
                <a:cs typeface="Hoefler Text" charset="0"/>
              </a:rPr>
              <a:t>the Main Idea</a:t>
            </a:r>
            <a:endParaRPr lang="en-US" dirty="0">
              <a:solidFill>
                <a:srgbClr val="FFFFFF"/>
              </a:solidFill>
              <a:ea typeface="Hoefler Text" charset="0"/>
              <a:cs typeface="Hoefler Text" charset="0"/>
            </a:endParaRPr>
          </a:p>
        </p:txBody>
      </p:sp>
      <p:sp>
        <p:nvSpPr>
          <p:cNvPr id="25603" name="Rectangle 3"/>
          <p:cNvSpPr>
            <a:spLocks/>
          </p:cNvSpPr>
          <p:nvPr/>
        </p:nvSpPr>
        <p:spPr bwMode="auto">
          <a:xfrm>
            <a:off x="10920413" y="89281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
        <p:nvSpPr>
          <p:cNvPr id="5" name="TextBox 4"/>
          <p:cNvSpPr txBox="1"/>
          <p:nvPr/>
        </p:nvSpPr>
        <p:spPr>
          <a:xfrm>
            <a:off x="330200" y="9144000"/>
            <a:ext cx="6629400" cy="307777"/>
          </a:xfrm>
          <a:prstGeom prst="rect">
            <a:avLst/>
          </a:prstGeom>
          <a:noFill/>
        </p:spPr>
        <p:txBody>
          <a:bodyPr wrap="square" rtlCol="0">
            <a:spAutoFit/>
          </a:bodyPr>
          <a:lstStyle/>
          <a:p>
            <a:pPr algn="l"/>
            <a:r>
              <a:rPr lang="en-US" sz="1400" dirty="0" smtClean="0"/>
              <a:t>From </a:t>
            </a:r>
            <a:r>
              <a:rPr lang="en-US" sz="1400" dirty="0" smtClean="0">
                <a:hlinkClick r:id="rId3"/>
              </a:rPr>
              <a:t>www.digitalhistory.uh.edu</a:t>
            </a:r>
            <a:r>
              <a:rPr lang="en-US" sz="1400" dirty="0" smtClean="0"/>
              <a:t> – </a:t>
            </a:r>
            <a:r>
              <a:rPr lang="en-US" sz="1400" dirty="0" err="1" smtClean="0"/>
              <a:t>Jacksonian</a:t>
            </a:r>
            <a:r>
              <a:rPr lang="en-US" sz="1400" dirty="0" smtClean="0"/>
              <a:t> Democracy</a:t>
            </a:r>
            <a:endParaRPr lang="en-US" sz="14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838200" y="368300"/>
            <a:ext cx="11303000" cy="2019300"/>
          </a:xfrm>
          <a:ln/>
        </p:spPr>
        <p:txBody>
          <a:bodyPr/>
          <a:lstStyle/>
          <a:p>
            <a:r>
              <a:rPr lang="en-US" dirty="0" smtClean="0"/>
              <a:t>The Scope and Sequence of the Period</a:t>
            </a:r>
            <a:endParaRPr lang="en-US" dirty="0"/>
          </a:p>
        </p:txBody>
      </p:sp>
      <p:sp>
        <p:nvSpPr>
          <p:cNvPr id="26626" name="Line 2"/>
          <p:cNvSpPr>
            <a:spLocks noChangeShapeType="1"/>
          </p:cNvSpPr>
          <p:nvPr/>
        </p:nvSpPr>
        <p:spPr bwMode="auto">
          <a:xfrm>
            <a:off x="871538" y="3860800"/>
            <a:ext cx="11244262" cy="0"/>
          </a:xfrm>
          <a:prstGeom prst="line">
            <a:avLst/>
          </a:prstGeom>
          <a:noFill/>
          <a:ln w="88900" cap="flat">
            <a:solidFill>
              <a:srgbClr val="644F45">
                <a:alpha val="75000"/>
              </a:srgbClr>
            </a:solidFill>
            <a:prstDash val="solid"/>
            <a:miter lim="800000"/>
            <a:headEnd type="none" w="med" len="med"/>
            <a:tailEnd type="none" w="med" len="med"/>
          </a:ln>
        </p:spPr>
        <p:txBody>
          <a:bodyPr lIns="0" tIns="0" rIns="0" bIns="0"/>
          <a:lstStyle/>
          <a:p>
            <a:endParaRPr lang="en-US"/>
          </a:p>
        </p:txBody>
      </p:sp>
      <p:sp>
        <p:nvSpPr>
          <p:cNvPr id="26627" name="Rectangle 3"/>
          <p:cNvSpPr>
            <a:spLocks/>
          </p:cNvSpPr>
          <p:nvPr/>
        </p:nvSpPr>
        <p:spPr bwMode="auto">
          <a:xfrm>
            <a:off x="687984" y="3196451"/>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1801</a:t>
            </a:r>
            <a:endParaRPr lang="en-US" dirty="0">
              <a:solidFill>
                <a:schemeClr val="tx1"/>
              </a:solidFill>
              <a:ea typeface="Hoefler Text" charset="0"/>
              <a:cs typeface="Hoefler Text" charset="0"/>
            </a:endParaRPr>
          </a:p>
        </p:txBody>
      </p:sp>
      <p:sp>
        <p:nvSpPr>
          <p:cNvPr id="26628" name="Rectangle 4"/>
          <p:cNvSpPr>
            <a:spLocks/>
          </p:cNvSpPr>
          <p:nvPr/>
        </p:nvSpPr>
        <p:spPr bwMode="auto">
          <a:xfrm>
            <a:off x="1973065" y="3983851"/>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1814</a:t>
            </a:r>
            <a:endParaRPr lang="en-US" dirty="0">
              <a:solidFill>
                <a:schemeClr val="tx1"/>
              </a:solidFill>
              <a:ea typeface="Hoefler Text" charset="0"/>
              <a:cs typeface="Hoefler Text" charset="0"/>
            </a:endParaRPr>
          </a:p>
        </p:txBody>
      </p:sp>
      <p:sp>
        <p:nvSpPr>
          <p:cNvPr id="26629" name="Rectangle 5"/>
          <p:cNvSpPr>
            <a:spLocks/>
          </p:cNvSpPr>
          <p:nvPr/>
        </p:nvSpPr>
        <p:spPr bwMode="auto">
          <a:xfrm>
            <a:off x="3916165" y="3196451"/>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1820</a:t>
            </a:r>
            <a:endParaRPr lang="en-US" dirty="0">
              <a:solidFill>
                <a:schemeClr val="tx1"/>
              </a:solidFill>
              <a:ea typeface="Hoefler Text" charset="0"/>
              <a:cs typeface="Hoefler Text" charset="0"/>
            </a:endParaRPr>
          </a:p>
        </p:txBody>
      </p:sp>
      <p:sp>
        <p:nvSpPr>
          <p:cNvPr id="26630" name="Rectangle 6"/>
          <p:cNvSpPr>
            <a:spLocks/>
          </p:cNvSpPr>
          <p:nvPr/>
        </p:nvSpPr>
        <p:spPr bwMode="auto">
          <a:xfrm>
            <a:off x="5236965" y="3945751"/>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1824</a:t>
            </a:r>
            <a:endParaRPr lang="en-US" dirty="0">
              <a:solidFill>
                <a:schemeClr val="tx1"/>
              </a:solidFill>
              <a:ea typeface="Hoefler Text" charset="0"/>
              <a:cs typeface="Hoefler Text" charset="0"/>
            </a:endParaRPr>
          </a:p>
        </p:txBody>
      </p:sp>
      <p:sp>
        <p:nvSpPr>
          <p:cNvPr id="26631" name="Rectangle 7"/>
          <p:cNvSpPr>
            <a:spLocks/>
          </p:cNvSpPr>
          <p:nvPr/>
        </p:nvSpPr>
        <p:spPr bwMode="auto">
          <a:xfrm>
            <a:off x="6045200" y="3200400"/>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1825</a:t>
            </a:r>
            <a:endParaRPr lang="en-US" dirty="0">
              <a:solidFill>
                <a:schemeClr val="tx1"/>
              </a:solidFill>
              <a:ea typeface="Hoefler Text" charset="0"/>
              <a:cs typeface="Hoefler Text" charset="0"/>
            </a:endParaRPr>
          </a:p>
        </p:txBody>
      </p:sp>
      <p:sp>
        <p:nvSpPr>
          <p:cNvPr id="26632" name="Rectangle 8"/>
          <p:cNvSpPr>
            <a:spLocks/>
          </p:cNvSpPr>
          <p:nvPr/>
        </p:nvSpPr>
        <p:spPr bwMode="auto">
          <a:xfrm>
            <a:off x="7416800" y="3200400"/>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1828</a:t>
            </a:r>
            <a:endParaRPr lang="en-US" dirty="0">
              <a:solidFill>
                <a:schemeClr val="tx1"/>
              </a:solidFill>
              <a:ea typeface="Hoefler Text" charset="0"/>
              <a:cs typeface="Hoefler Text" charset="0"/>
            </a:endParaRPr>
          </a:p>
        </p:txBody>
      </p:sp>
      <p:sp>
        <p:nvSpPr>
          <p:cNvPr id="26633" name="Rectangle 9"/>
          <p:cNvSpPr>
            <a:spLocks/>
          </p:cNvSpPr>
          <p:nvPr/>
        </p:nvSpPr>
        <p:spPr bwMode="auto">
          <a:xfrm>
            <a:off x="8331200" y="3886200"/>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1829</a:t>
            </a:r>
            <a:endParaRPr lang="en-US" dirty="0">
              <a:solidFill>
                <a:schemeClr val="tx1"/>
              </a:solidFill>
              <a:ea typeface="Hoefler Text" charset="0"/>
              <a:cs typeface="Hoefler Text" charset="0"/>
            </a:endParaRPr>
          </a:p>
        </p:txBody>
      </p:sp>
      <p:sp>
        <p:nvSpPr>
          <p:cNvPr id="26634" name="Rectangle 10"/>
          <p:cNvSpPr>
            <a:spLocks/>
          </p:cNvSpPr>
          <p:nvPr/>
        </p:nvSpPr>
        <p:spPr bwMode="auto">
          <a:xfrm>
            <a:off x="369888" y="5670550"/>
            <a:ext cx="2184400" cy="149225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Thomas Jefferson becomes 3</a:t>
            </a:r>
            <a:r>
              <a:rPr lang="en-US" sz="2400" baseline="30000" dirty="0" smtClean="0">
                <a:solidFill>
                  <a:schemeClr val="tx1"/>
                </a:solidFill>
                <a:ea typeface="Hoefler Text" charset="0"/>
                <a:cs typeface="Hoefler Text" charset="0"/>
              </a:rPr>
              <a:t>rd</a:t>
            </a:r>
            <a:r>
              <a:rPr lang="en-US" sz="2400" dirty="0" smtClean="0">
                <a:solidFill>
                  <a:schemeClr val="tx1"/>
                </a:solidFill>
                <a:ea typeface="Hoefler Text" charset="0"/>
                <a:cs typeface="Hoefler Text" charset="0"/>
              </a:rPr>
              <a:t> President</a:t>
            </a:r>
            <a:endParaRPr lang="en-US" sz="2400" dirty="0">
              <a:solidFill>
                <a:schemeClr val="tx1"/>
              </a:solidFill>
              <a:ea typeface="Hoefler Text" charset="0"/>
              <a:cs typeface="Hoefler Text" charset="0"/>
            </a:endParaRPr>
          </a:p>
        </p:txBody>
      </p:sp>
      <p:sp>
        <p:nvSpPr>
          <p:cNvPr id="26635" name="Rectangle 11"/>
          <p:cNvSpPr>
            <a:spLocks/>
          </p:cNvSpPr>
          <p:nvPr/>
        </p:nvSpPr>
        <p:spPr bwMode="auto">
          <a:xfrm>
            <a:off x="1350963" y="7607300"/>
            <a:ext cx="2273300" cy="120650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Treaty of Ghent ends the War of 1812</a:t>
            </a:r>
            <a:endParaRPr lang="en-US" sz="2400" dirty="0">
              <a:solidFill>
                <a:schemeClr val="tx1"/>
              </a:solidFill>
              <a:ea typeface="Hoefler Text" charset="0"/>
              <a:cs typeface="Hoefler Text" charset="0"/>
            </a:endParaRPr>
          </a:p>
        </p:txBody>
      </p:sp>
      <p:sp>
        <p:nvSpPr>
          <p:cNvPr id="26636" name="Rectangle 12"/>
          <p:cNvSpPr>
            <a:spLocks/>
          </p:cNvSpPr>
          <p:nvPr/>
        </p:nvSpPr>
        <p:spPr bwMode="auto">
          <a:xfrm>
            <a:off x="2728913" y="4876800"/>
            <a:ext cx="3403600" cy="120650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Suffrage expands to include all white men</a:t>
            </a:r>
            <a:endParaRPr lang="en-US" sz="2400" dirty="0">
              <a:solidFill>
                <a:schemeClr val="tx1"/>
              </a:solidFill>
              <a:ea typeface="Hoefler Text" charset="0"/>
              <a:cs typeface="Hoefler Text" charset="0"/>
            </a:endParaRPr>
          </a:p>
        </p:txBody>
      </p:sp>
      <p:sp>
        <p:nvSpPr>
          <p:cNvPr id="26637" name="Rectangle 13"/>
          <p:cNvSpPr>
            <a:spLocks/>
          </p:cNvSpPr>
          <p:nvPr/>
        </p:nvSpPr>
        <p:spPr bwMode="auto">
          <a:xfrm>
            <a:off x="3941763" y="6267450"/>
            <a:ext cx="3632200" cy="157480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Election of 1824</a:t>
            </a:r>
            <a:endParaRPr lang="en-US" sz="2400" dirty="0">
              <a:solidFill>
                <a:schemeClr val="tx1"/>
              </a:solidFill>
              <a:ea typeface="Hoefler Text" charset="0"/>
              <a:cs typeface="Hoefler Text" charset="0"/>
            </a:endParaRPr>
          </a:p>
        </p:txBody>
      </p:sp>
      <p:sp>
        <p:nvSpPr>
          <p:cNvPr id="26638" name="Rectangle 14"/>
          <p:cNvSpPr>
            <a:spLocks/>
          </p:cNvSpPr>
          <p:nvPr/>
        </p:nvSpPr>
        <p:spPr bwMode="auto">
          <a:xfrm>
            <a:off x="4548188" y="7918450"/>
            <a:ext cx="3911600" cy="157480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The “corrupt bargain”</a:t>
            </a:r>
            <a:endParaRPr lang="en-US" sz="2400" dirty="0">
              <a:solidFill>
                <a:schemeClr val="tx1"/>
              </a:solidFill>
              <a:ea typeface="Hoefler Text" charset="0"/>
              <a:cs typeface="Hoefler Text" charset="0"/>
            </a:endParaRPr>
          </a:p>
        </p:txBody>
      </p:sp>
      <p:sp>
        <p:nvSpPr>
          <p:cNvPr id="26639" name="Rectangle 15"/>
          <p:cNvSpPr>
            <a:spLocks/>
          </p:cNvSpPr>
          <p:nvPr/>
        </p:nvSpPr>
        <p:spPr bwMode="auto">
          <a:xfrm>
            <a:off x="6148388" y="4603750"/>
            <a:ext cx="3403600" cy="83820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Jackson wins election of 1828</a:t>
            </a:r>
            <a:endParaRPr lang="en-US" sz="2400" dirty="0">
              <a:solidFill>
                <a:schemeClr val="tx1"/>
              </a:solidFill>
              <a:ea typeface="Hoefler Text" charset="0"/>
              <a:cs typeface="Hoefler Text" charset="0"/>
            </a:endParaRPr>
          </a:p>
        </p:txBody>
      </p:sp>
      <p:sp>
        <p:nvSpPr>
          <p:cNvPr id="26640" name="Rectangle 16"/>
          <p:cNvSpPr>
            <a:spLocks/>
          </p:cNvSpPr>
          <p:nvPr/>
        </p:nvSpPr>
        <p:spPr bwMode="auto">
          <a:xfrm>
            <a:off x="7950200" y="6934200"/>
            <a:ext cx="2197100" cy="120650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Jackson’s inauguration</a:t>
            </a:r>
            <a:endParaRPr lang="en-US" sz="2400" dirty="0">
              <a:solidFill>
                <a:schemeClr val="tx1"/>
              </a:solidFill>
              <a:ea typeface="Hoefler Text" charset="0"/>
              <a:cs typeface="Hoefler Text" charset="0"/>
            </a:endParaRPr>
          </a:p>
        </p:txBody>
      </p:sp>
      <p:sp>
        <p:nvSpPr>
          <p:cNvPr id="26641" name="Line 17"/>
          <p:cNvSpPr>
            <a:spLocks noChangeShapeType="1"/>
          </p:cNvSpPr>
          <p:nvPr/>
        </p:nvSpPr>
        <p:spPr bwMode="auto">
          <a:xfrm rot="10800000" flipH="1">
            <a:off x="1201738" y="3822700"/>
            <a:ext cx="7937" cy="17811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2" name="Line 18"/>
          <p:cNvSpPr>
            <a:spLocks noChangeShapeType="1"/>
          </p:cNvSpPr>
          <p:nvPr/>
        </p:nvSpPr>
        <p:spPr bwMode="auto">
          <a:xfrm rot="10800000" flipH="1">
            <a:off x="2438400" y="4457700"/>
            <a:ext cx="20638" cy="31781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3" name="Line 19"/>
          <p:cNvSpPr>
            <a:spLocks noChangeShapeType="1"/>
          </p:cNvSpPr>
          <p:nvPr/>
        </p:nvSpPr>
        <p:spPr bwMode="auto">
          <a:xfrm rot="10800000" flipH="1">
            <a:off x="4435475" y="3937000"/>
            <a:ext cx="0" cy="9810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4" name="Line 20"/>
          <p:cNvSpPr>
            <a:spLocks noChangeShapeType="1"/>
          </p:cNvSpPr>
          <p:nvPr/>
        </p:nvSpPr>
        <p:spPr bwMode="auto">
          <a:xfrm rot="10800000" flipH="1">
            <a:off x="5753100" y="4483100"/>
            <a:ext cx="7938" cy="1781175"/>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5" name="Line 21"/>
          <p:cNvSpPr>
            <a:spLocks noChangeShapeType="1"/>
          </p:cNvSpPr>
          <p:nvPr/>
        </p:nvSpPr>
        <p:spPr bwMode="auto">
          <a:xfrm rot="10800000" flipH="1">
            <a:off x="6578600" y="3886200"/>
            <a:ext cx="0" cy="40767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6" name="Line 22"/>
          <p:cNvSpPr>
            <a:spLocks noChangeShapeType="1"/>
          </p:cNvSpPr>
          <p:nvPr/>
        </p:nvSpPr>
        <p:spPr bwMode="auto">
          <a:xfrm rot="10800000" flipH="1">
            <a:off x="7874000" y="3886200"/>
            <a:ext cx="7938" cy="8001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7" name="Line 23"/>
          <p:cNvSpPr>
            <a:spLocks noChangeShapeType="1"/>
          </p:cNvSpPr>
          <p:nvPr/>
        </p:nvSpPr>
        <p:spPr bwMode="auto">
          <a:xfrm rot="10800000" flipH="1">
            <a:off x="8788400" y="4572000"/>
            <a:ext cx="4763" cy="21971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48" name="Rectangle 24"/>
          <p:cNvSpPr>
            <a:spLocks/>
          </p:cNvSpPr>
          <p:nvPr/>
        </p:nvSpPr>
        <p:spPr bwMode="auto">
          <a:xfrm>
            <a:off x="11251209" y="3196451"/>
            <a:ext cx="1025922" cy="553998"/>
          </a:xfrm>
          <a:prstGeom prst="rect">
            <a:avLst/>
          </a:prstGeom>
          <a:noFill/>
          <a:ln w="12700" cap="flat">
            <a:noFill/>
            <a:miter lim="800000"/>
            <a:headEnd type="none" w="med" len="med"/>
            <a:tailEnd type="none" w="med" len="med"/>
          </a:ln>
        </p:spPr>
        <p:txBody>
          <a:bodyPr wrap="none" lIns="0" tIns="0" rIns="0" bIns="0" anchor="ctr">
            <a:spAutoFit/>
          </a:bodyPr>
          <a:lstStyle/>
          <a:p>
            <a:r>
              <a:rPr lang="en-US" dirty="0" smtClean="0">
                <a:solidFill>
                  <a:schemeClr val="tx1"/>
                </a:solidFill>
                <a:ea typeface="Hoefler Text" charset="0"/>
                <a:cs typeface="Hoefler Text" charset="0"/>
              </a:rPr>
              <a:t>1836</a:t>
            </a:r>
            <a:endParaRPr lang="en-US" dirty="0">
              <a:solidFill>
                <a:schemeClr val="tx1"/>
              </a:solidFill>
              <a:ea typeface="Hoefler Text" charset="0"/>
              <a:cs typeface="Hoefler Text" charset="0"/>
            </a:endParaRPr>
          </a:p>
        </p:txBody>
      </p:sp>
      <p:sp>
        <p:nvSpPr>
          <p:cNvPr id="26649" name="Rectangle 25"/>
          <p:cNvSpPr>
            <a:spLocks/>
          </p:cNvSpPr>
          <p:nvPr/>
        </p:nvSpPr>
        <p:spPr bwMode="auto">
          <a:xfrm>
            <a:off x="10083800" y="5562600"/>
            <a:ext cx="2540000" cy="1022350"/>
          </a:xfrm>
          <a:prstGeom prst="rect">
            <a:avLst/>
          </a:prstGeom>
          <a:noFill/>
          <a:ln w="12700" cap="flat">
            <a:noFill/>
            <a:miter lim="800000"/>
            <a:headEnd type="none" w="med" len="med"/>
            <a:tailEnd type="none" w="med" len="med"/>
          </a:ln>
        </p:spPr>
        <p:txBody>
          <a:bodyPr lIns="0" tIns="0" rIns="0" bIns="0" anchor="ctr"/>
          <a:lstStyle/>
          <a:p>
            <a:r>
              <a:rPr lang="en-US" sz="2400" dirty="0" smtClean="0">
                <a:solidFill>
                  <a:schemeClr val="tx1"/>
                </a:solidFill>
                <a:ea typeface="Hoefler Text" charset="0"/>
                <a:cs typeface="Hoefler Text" charset="0"/>
              </a:rPr>
              <a:t>Jackson leaves office after two terms</a:t>
            </a:r>
            <a:endParaRPr lang="en-US" sz="2400" dirty="0">
              <a:solidFill>
                <a:schemeClr val="tx1"/>
              </a:solidFill>
              <a:ea typeface="Hoefler Text" charset="0"/>
              <a:cs typeface="Hoefler Text" charset="0"/>
            </a:endParaRPr>
          </a:p>
        </p:txBody>
      </p:sp>
      <p:sp>
        <p:nvSpPr>
          <p:cNvPr id="26650" name="Line 26"/>
          <p:cNvSpPr>
            <a:spLocks noChangeShapeType="1"/>
          </p:cNvSpPr>
          <p:nvPr/>
        </p:nvSpPr>
        <p:spPr bwMode="auto">
          <a:xfrm rot="10800000">
            <a:off x="11780838" y="3860800"/>
            <a:ext cx="4762" cy="1574800"/>
          </a:xfrm>
          <a:prstGeom prst="line">
            <a:avLst/>
          </a:prstGeom>
          <a:noFill/>
          <a:ln w="12700" cap="flat">
            <a:solidFill>
              <a:srgbClr val="644F45">
                <a:alpha val="75000"/>
              </a:srgbClr>
            </a:solidFill>
            <a:prstDash val="solid"/>
            <a:miter lim="800000"/>
            <a:headEnd type="stealth" w="med" len="med"/>
            <a:tailEnd type="none" w="med" len="med"/>
          </a:ln>
        </p:spPr>
        <p:txBody>
          <a:bodyPr lIns="0" tIns="0" rIns="0" bIns="0"/>
          <a:lstStyle/>
          <a:p>
            <a:endParaRPr lang="en-US"/>
          </a:p>
        </p:txBody>
      </p:sp>
      <p:sp>
        <p:nvSpPr>
          <p:cNvPr id="26651" name="AutoShape 27"/>
          <p:cNvSpPr>
            <a:spLocks/>
          </p:cNvSpPr>
          <p:nvPr/>
        </p:nvSpPr>
        <p:spPr bwMode="auto">
          <a:xfrm>
            <a:off x="2933700" y="3733800"/>
            <a:ext cx="1155700" cy="292100"/>
          </a:xfrm>
          <a:prstGeom prst="leftRightArrow">
            <a:avLst>
              <a:gd name="adj1" fmla="val 10148"/>
              <a:gd name="adj2" fmla="val 147820"/>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lstStyle/>
          <a:p>
            <a:endParaRPr lang="en-US"/>
          </a:p>
        </p:txBody>
      </p:sp>
      <p:sp>
        <p:nvSpPr>
          <p:cNvPr id="26652" name="AutoShape 28"/>
          <p:cNvSpPr>
            <a:spLocks/>
          </p:cNvSpPr>
          <p:nvPr/>
        </p:nvSpPr>
        <p:spPr bwMode="auto">
          <a:xfrm>
            <a:off x="10083800" y="3721100"/>
            <a:ext cx="1155700" cy="292100"/>
          </a:xfrm>
          <a:prstGeom prst="leftRightArrow">
            <a:avLst>
              <a:gd name="adj1" fmla="val 10148"/>
              <a:gd name="adj2" fmla="val 147820"/>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lstStyle/>
          <a:p>
            <a:endParaRPr lang="en-US"/>
          </a:p>
        </p:txBody>
      </p:sp>
      <p:sp>
        <p:nvSpPr>
          <p:cNvPr id="26653" name="Rectangle 29"/>
          <p:cNvSpPr>
            <a:spLocks/>
          </p:cNvSpPr>
          <p:nvPr/>
        </p:nvSpPr>
        <p:spPr bwMode="auto">
          <a:xfrm>
            <a:off x="10933113" y="88900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6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664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66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665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66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6643"/>
                                        </p:tgtEl>
                                        <p:attrNameLst>
                                          <p:attrName>style.visibility</p:attrName>
                                        </p:attrNameLst>
                                      </p:cBhvr>
                                      <p:to>
                                        <p:strVal val="visible"/>
                                      </p:to>
                                    </p:set>
                                    <p:anim calcmode="lin" valueType="num">
                                      <p:cBhvr additive="base">
                                        <p:cTn id="26" dur="500" fill="hold"/>
                                        <p:tgtEl>
                                          <p:spTgt spid="26643"/>
                                        </p:tgtEl>
                                        <p:attrNameLst>
                                          <p:attrName>ppt_x</p:attrName>
                                        </p:attrNameLst>
                                      </p:cBhvr>
                                      <p:tavLst>
                                        <p:tav tm="0">
                                          <p:val>
                                            <p:strVal val="#ppt_x"/>
                                          </p:val>
                                        </p:tav>
                                        <p:tav tm="100000">
                                          <p:val>
                                            <p:strVal val="#ppt_x"/>
                                          </p:val>
                                        </p:tav>
                                      </p:tavLst>
                                    </p:anim>
                                    <p:anim calcmode="lin" valueType="num">
                                      <p:cBhvr additive="base">
                                        <p:cTn id="27" dur="500" fill="hold"/>
                                        <p:tgtEl>
                                          <p:spTgt spid="26643"/>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1" fill="hold" grpId="0" nodeType="afterEffect">
                                  <p:stCondLst>
                                    <p:cond delay="0"/>
                                  </p:stCondLst>
                                  <p:childTnLst>
                                    <p:set>
                                      <p:cBhvr>
                                        <p:cTn id="30" dur="1" fill="hold">
                                          <p:stCondLst>
                                            <p:cond delay="0"/>
                                          </p:stCondLst>
                                        </p:cTn>
                                        <p:tgtEl>
                                          <p:spTgt spid="26636"/>
                                        </p:tgtEl>
                                        <p:attrNameLst>
                                          <p:attrName>style.visibility</p:attrName>
                                        </p:attrNameLst>
                                      </p:cBhvr>
                                      <p:to>
                                        <p:strVal val="visible"/>
                                      </p:to>
                                    </p:set>
                                    <p:anim calcmode="lin" valueType="num">
                                      <p:cBhvr additive="base">
                                        <p:cTn id="31" dur="500" fill="hold"/>
                                        <p:tgtEl>
                                          <p:spTgt spid="26636"/>
                                        </p:tgtEl>
                                        <p:attrNameLst>
                                          <p:attrName>ppt_x</p:attrName>
                                        </p:attrNameLst>
                                      </p:cBhvr>
                                      <p:tavLst>
                                        <p:tav tm="0">
                                          <p:val>
                                            <p:strVal val="#ppt_x"/>
                                          </p:val>
                                        </p:tav>
                                        <p:tav tm="100000">
                                          <p:val>
                                            <p:strVal val="#ppt_x"/>
                                          </p:val>
                                        </p:tav>
                                      </p:tavLst>
                                    </p:anim>
                                    <p:anim calcmode="lin" valueType="num">
                                      <p:cBhvr additive="base">
                                        <p:cTn id="32" dur="500" fill="hold"/>
                                        <p:tgtEl>
                                          <p:spTgt spid="2663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anim calcmode="lin" valueType="num">
                                      <p:cBhvr additive="base">
                                        <p:cTn id="37" dur="500" fill="hold"/>
                                        <p:tgtEl>
                                          <p:spTgt spid="26644"/>
                                        </p:tgtEl>
                                        <p:attrNameLst>
                                          <p:attrName>ppt_x</p:attrName>
                                        </p:attrNameLst>
                                      </p:cBhvr>
                                      <p:tavLst>
                                        <p:tav tm="0">
                                          <p:val>
                                            <p:strVal val="#ppt_x"/>
                                          </p:val>
                                        </p:tav>
                                        <p:tav tm="100000">
                                          <p:val>
                                            <p:strVal val="#ppt_x"/>
                                          </p:val>
                                        </p:tav>
                                      </p:tavLst>
                                    </p:anim>
                                    <p:anim calcmode="lin" valueType="num">
                                      <p:cBhvr additive="base">
                                        <p:cTn id="38" dur="500" fill="hold"/>
                                        <p:tgtEl>
                                          <p:spTgt spid="26644"/>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1" fill="hold" grpId="0" nodeType="afterEffect">
                                  <p:stCondLst>
                                    <p:cond delay="0"/>
                                  </p:stCondLst>
                                  <p:childTnLst>
                                    <p:set>
                                      <p:cBhvr>
                                        <p:cTn id="41" dur="1" fill="hold">
                                          <p:stCondLst>
                                            <p:cond delay="0"/>
                                          </p:stCondLst>
                                        </p:cTn>
                                        <p:tgtEl>
                                          <p:spTgt spid="26637"/>
                                        </p:tgtEl>
                                        <p:attrNameLst>
                                          <p:attrName>style.visibility</p:attrName>
                                        </p:attrNameLst>
                                      </p:cBhvr>
                                      <p:to>
                                        <p:strVal val="visible"/>
                                      </p:to>
                                    </p:set>
                                    <p:anim calcmode="lin" valueType="num">
                                      <p:cBhvr additive="base">
                                        <p:cTn id="42" dur="500" fill="hold"/>
                                        <p:tgtEl>
                                          <p:spTgt spid="26637"/>
                                        </p:tgtEl>
                                        <p:attrNameLst>
                                          <p:attrName>ppt_x</p:attrName>
                                        </p:attrNameLst>
                                      </p:cBhvr>
                                      <p:tavLst>
                                        <p:tav tm="0">
                                          <p:val>
                                            <p:strVal val="#ppt_x"/>
                                          </p:val>
                                        </p:tav>
                                        <p:tav tm="100000">
                                          <p:val>
                                            <p:strVal val="#ppt_x"/>
                                          </p:val>
                                        </p:tav>
                                      </p:tavLst>
                                    </p:anim>
                                    <p:anim calcmode="lin" valueType="num">
                                      <p:cBhvr additive="base">
                                        <p:cTn id="43" dur="500" fill="hold"/>
                                        <p:tgtEl>
                                          <p:spTgt spid="2663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6645"/>
                                        </p:tgtEl>
                                        <p:attrNameLst>
                                          <p:attrName>style.visibility</p:attrName>
                                        </p:attrNameLst>
                                      </p:cBhvr>
                                      <p:to>
                                        <p:strVal val="visible"/>
                                      </p:to>
                                    </p:set>
                                    <p:anim calcmode="lin" valueType="num">
                                      <p:cBhvr additive="base">
                                        <p:cTn id="48" dur="500" fill="hold"/>
                                        <p:tgtEl>
                                          <p:spTgt spid="26645"/>
                                        </p:tgtEl>
                                        <p:attrNameLst>
                                          <p:attrName>ppt_x</p:attrName>
                                        </p:attrNameLst>
                                      </p:cBhvr>
                                      <p:tavLst>
                                        <p:tav tm="0">
                                          <p:val>
                                            <p:strVal val="#ppt_x"/>
                                          </p:val>
                                        </p:tav>
                                        <p:tav tm="100000">
                                          <p:val>
                                            <p:strVal val="#ppt_x"/>
                                          </p:val>
                                        </p:tav>
                                      </p:tavLst>
                                    </p:anim>
                                    <p:anim calcmode="lin" valueType="num">
                                      <p:cBhvr additive="base">
                                        <p:cTn id="49" dur="500" fill="hold"/>
                                        <p:tgtEl>
                                          <p:spTgt spid="26645"/>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 presetClass="entr" presetSubtype="1" fill="hold" grpId="0" nodeType="afterEffect">
                                  <p:stCondLst>
                                    <p:cond delay="0"/>
                                  </p:stCondLst>
                                  <p:childTnLst>
                                    <p:set>
                                      <p:cBhvr>
                                        <p:cTn id="52" dur="1" fill="hold">
                                          <p:stCondLst>
                                            <p:cond delay="0"/>
                                          </p:stCondLst>
                                        </p:cTn>
                                        <p:tgtEl>
                                          <p:spTgt spid="26638"/>
                                        </p:tgtEl>
                                        <p:attrNameLst>
                                          <p:attrName>style.visibility</p:attrName>
                                        </p:attrNameLst>
                                      </p:cBhvr>
                                      <p:to>
                                        <p:strVal val="visible"/>
                                      </p:to>
                                    </p:set>
                                    <p:anim calcmode="lin" valueType="num">
                                      <p:cBhvr additive="base">
                                        <p:cTn id="53" dur="500" fill="hold"/>
                                        <p:tgtEl>
                                          <p:spTgt spid="26638"/>
                                        </p:tgtEl>
                                        <p:attrNameLst>
                                          <p:attrName>ppt_x</p:attrName>
                                        </p:attrNameLst>
                                      </p:cBhvr>
                                      <p:tavLst>
                                        <p:tav tm="0">
                                          <p:val>
                                            <p:strVal val="#ppt_x"/>
                                          </p:val>
                                        </p:tav>
                                        <p:tav tm="100000">
                                          <p:val>
                                            <p:strVal val="#ppt_x"/>
                                          </p:val>
                                        </p:tav>
                                      </p:tavLst>
                                    </p:anim>
                                    <p:anim calcmode="lin" valueType="num">
                                      <p:cBhvr additive="base">
                                        <p:cTn id="54" dur="500" fill="hold"/>
                                        <p:tgtEl>
                                          <p:spTgt spid="26638"/>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6646"/>
                                        </p:tgtEl>
                                        <p:attrNameLst>
                                          <p:attrName>style.visibility</p:attrName>
                                        </p:attrNameLst>
                                      </p:cBhvr>
                                      <p:to>
                                        <p:strVal val="visible"/>
                                      </p:to>
                                    </p:set>
                                    <p:anim calcmode="lin" valueType="num">
                                      <p:cBhvr additive="base">
                                        <p:cTn id="59" dur="500" fill="hold"/>
                                        <p:tgtEl>
                                          <p:spTgt spid="26646"/>
                                        </p:tgtEl>
                                        <p:attrNameLst>
                                          <p:attrName>ppt_x</p:attrName>
                                        </p:attrNameLst>
                                      </p:cBhvr>
                                      <p:tavLst>
                                        <p:tav tm="0">
                                          <p:val>
                                            <p:strVal val="#ppt_x"/>
                                          </p:val>
                                        </p:tav>
                                        <p:tav tm="100000">
                                          <p:val>
                                            <p:strVal val="#ppt_x"/>
                                          </p:val>
                                        </p:tav>
                                      </p:tavLst>
                                    </p:anim>
                                    <p:anim calcmode="lin" valueType="num">
                                      <p:cBhvr additive="base">
                                        <p:cTn id="60" dur="500" fill="hold"/>
                                        <p:tgtEl>
                                          <p:spTgt spid="26646"/>
                                        </p:tgtEl>
                                        <p:attrNameLst>
                                          <p:attrName>ppt_y</p:attrName>
                                        </p:attrNameLst>
                                      </p:cBhvr>
                                      <p:tavLst>
                                        <p:tav tm="0">
                                          <p:val>
                                            <p:strVal val="0-#ppt_h/2"/>
                                          </p:val>
                                        </p:tav>
                                        <p:tav tm="100000">
                                          <p:val>
                                            <p:strVal val="#ppt_y"/>
                                          </p:val>
                                        </p:tav>
                                      </p:tavLst>
                                    </p:anim>
                                  </p:childTnLst>
                                </p:cTn>
                              </p:par>
                            </p:childTnLst>
                          </p:cTn>
                        </p:par>
                        <p:par>
                          <p:cTn id="61" fill="hold">
                            <p:stCondLst>
                              <p:cond delay="500"/>
                            </p:stCondLst>
                            <p:childTnLst>
                              <p:par>
                                <p:cTn id="62" presetID="2" presetClass="entr" presetSubtype="1" fill="hold" grpId="0" nodeType="afterEffect">
                                  <p:stCondLst>
                                    <p:cond delay="0"/>
                                  </p:stCondLst>
                                  <p:childTnLst>
                                    <p:set>
                                      <p:cBhvr>
                                        <p:cTn id="63" dur="1" fill="hold">
                                          <p:stCondLst>
                                            <p:cond delay="0"/>
                                          </p:stCondLst>
                                        </p:cTn>
                                        <p:tgtEl>
                                          <p:spTgt spid="26639"/>
                                        </p:tgtEl>
                                        <p:attrNameLst>
                                          <p:attrName>style.visibility</p:attrName>
                                        </p:attrNameLst>
                                      </p:cBhvr>
                                      <p:to>
                                        <p:strVal val="visible"/>
                                      </p:to>
                                    </p:set>
                                    <p:anim calcmode="lin" valueType="num">
                                      <p:cBhvr additive="base">
                                        <p:cTn id="64" dur="500" fill="hold"/>
                                        <p:tgtEl>
                                          <p:spTgt spid="26639"/>
                                        </p:tgtEl>
                                        <p:attrNameLst>
                                          <p:attrName>ppt_x</p:attrName>
                                        </p:attrNameLst>
                                      </p:cBhvr>
                                      <p:tavLst>
                                        <p:tav tm="0">
                                          <p:val>
                                            <p:strVal val="#ppt_x"/>
                                          </p:val>
                                        </p:tav>
                                        <p:tav tm="100000">
                                          <p:val>
                                            <p:strVal val="#ppt_x"/>
                                          </p:val>
                                        </p:tav>
                                      </p:tavLst>
                                    </p:anim>
                                    <p:anim calcmode="lin" valueType="num">
                                      <p:cBhvr additive="base">
                                        <p:cTn id="65" dur="500" fill="hold"/>
                                        <p:tgtEl>
                                          <p:spTgt spid="2663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6647"/>
                                        </p:tgtEl>
                                        <p:attrNameLst>
                                          <p:attrName>style.visibility</p:attrName>
                                        </p:attrNameLst>
                                      </p:cBhvr>
                                      <p:to>
                                        <p:strVal val="visible"/>
                                      </p:to>
                                    </p:set>
                                    <p:anim calcmode="lin" valueType="num">
                                      <p:cBhvr additive="base">
                                        <p:cTn id="70" dur="500" fill="hold"/>
                                        <p:tgtEl>
                                          <p:spTgt spid="26647"/>
                                        </p:tgtEl>
                                        <p:attrNameLst>
                                          <p:attrName>ppt_x</p:attrName>
                                        </p:attrNameLst>
                                      </p:cBhvr>
                                      <p:tavLst>
                                        <p:tav tm="0">
                                          <p:val>
                                            <p:strVal val="#ppt_x"/>
                                          </p:val>
                                        </p:tav>
                                        <p:tav tm="100000">
                                          <p:val>
                                            <p:strVal val="#ppt_x"/>
                                          </p:val>
                                        </p:tav>
                                      </p:tavLst>
                                    </p:anim>
                                    <p:anim calcmode="lin" valueType="num">
                                      <p:cBhvr additive="base">
                                        <p:cTn id="71" dur="500" fill="hold"/>
                                        <p:tgtEl>
                                          <p:spTgt spid="26647"/>
                                        </p:tgtEl>
                                        <p:attrNameLst>
                                          <p:attrName>ppt_y</p:attrName>
                                        </p:attrNameLst>
                                      </p:cBhvr>
                                      <p:tavLst>
                                        <p:tav tm="0">
                                          <p:val>
                                            <p:strVal val="0-#ppt_h/2"/>
                                          </p:val>
                                        </p:tav>
                                        <p:tav tm="100000">
                                          <p:val>
                                            <p:strVal val="#ppt_y"/>
                                          </p:val>
                                        </p:tav>
                                      </p:tavLst>
                                    </p:anim>
                                  </p:childTnLst>
                                </p:cTn>
                              </p:par>
                            </p:childTnLst>
                          </p:cTn>
                        </p:par>
                        <p:par>
                          <p:cTn id="72" fill="hold">
                            <p:stCondLst>
                              <p:cond delay="500"/>
                            </p:stCondLst>
                            <p:childTnLst>
                              <p:par>
                                <p:cTn id="73" presetID="2" presetClass="entr" presetSubtype="1" fill="hold" grpId="0" nodeType="afterEffect">
                                  <p:stCondLst>
                                    <p:cond delay="0"/>
                                  </p:stCondLst>
                                  <p:childTnLst>
                                    <p:set>
                                      <p:cBhvr>
                                        <p:cTn id="74" dur="1" fill="hold">
                                          <p:stCondLst>
                                            <p:cond delay="0"/>
                                          </p:stCondLst>
                                        </p:cTn>
                                        <p:tgtEl>
                                          <p:spTgt spid="26640"/>
                                        </p:tgtEl>
                                        <p:attrNameLst>
                                          <p:attrName>style.visibility</p:attrName>
                                        </p:attrNameLst>
                                      </p:cBhvr>
                                      <p:to>
                                        <p:strVal val="visible"/>
                                      </p:to>
                                    </p:set>
                                    <p:anim calcmode="lin" valueType="num">
                                      <p:cBhvr additive="base">
                                        <p:cTn id="75" dur="500" fill="hold"/>
                                        <p:tgtEl>
                                          <p:spTgt spid="26640"/>
                                        </p:tgtEl>
                                        <p:attrNameLst>
                                          <p:attrName>ppt_x</p:attrName>
                                        </p:attrNameLst>
                                      </p:cBhvr>
                                      <p:tavLst>
                                        <p:tav tm="0">
                                          <p:val>
                                            <p:strVal val="#ppt_x"/>
                                          </p:val>
                                        </p:tav>
                                        <p:tav tm="100000">
                                          <p:val>
                                            <p:strVal val="#ppt_x"/>
                                          </p:val>
                                        </p:tav>
                                      </p:tavLst>
                                    </p:anim>
                                    <p:anim calcmode="lin" valueType="num">
                                      <p:cBhvr additive="base">
                                        <p:cTn id="76" dur="500" fill="hold"/>
                                        <p:tgtEl>
                                          <p:spTgt spid="266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utoUpdateAnimBg="0"/>
      <p:bldP spid="26635" grpId="0" autoUpdateAnimBg="0"/>
      <p:bldP spid="26636" grpId="0" autoUpdateAnimBg="0"/>
      <p:bldP spid="26637" grpId="0" autoUpdateAnimBg="0"/>
      <p:bldP spid="26638" grpId="0" autoUpdateAnimBg="0"/>
      <p:bldP spid="26639" grpId="0" autoUpdateAnimBg="0"/>
      <p:bldP spid="26640" grpId="0" autoUpdateAnimBg="0"/>
      <p:bldP spid="26641" grpId="0" animBg="1"/>
      <p:bldP spid="26642" grpId="0" animBg="1"/>
      <p:bldP spid="26643" grpId="0" animBg="1"/>
      <p:bldP spid="26644" grpId="0" animBg="1"/>
      <p:bldP spid="26645" grpId="0" animBg="1"/>
      <p:bldP spid="26646" grpId="0" animBg="1"/>
      <p:bldP spid="26647" grpId="0" animBg="1"/>
      <p:bldP spid="26649" grpId="0" autoUpdateAnimBg="0"/>
      <p:bldP spid="266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1244600" y="4191000"/>
            <a:ext cx="10769600" cy="1143000"/>
          </a:xfrm>
          <a:ln/>
        </p:spPr>
        <p:txBody>
          <a:bodyPr/>
          <a:lstStyle/>
          <a:p>
            <a:r>
              <a:rPr lang="en-US" dirty="0" smtClean="0"/>
              <a:t>Causes </a:t>
            </a:r>
            <a:r>
              <a:rPr lang="en-US" dirty="0"/>
              <a:t>of the </a:t>
            </a:r>
            <a:r>
              <a:rPr lang="en-US" dirty="0" smtClean="0"/>
              <a:t>“New Democracy”</a:t>
            </a:r>
            <a:endParaRPr lang="en-US" dirty="0"/>
          </a:p>
        </p:txBody>
      </p:sp>
      <p:sp>
        <p:nvSpPr>
          <p:cNvPr id="44034" name="Rectangle 2"/>
          <p:cNvSpPr>
            <a:spLocks/>
          </p:cNvSpPr>
          <p:nvPr/>
        </p:nvSpPr>
        <p:spPr bwMode="auto">
          <a:xfrm>
            <a:off x="10907713" y="8470900"/>
            <a:ext cx="1176337" cy="317500"/>
          </a:xfrm>
          <a:prstGeom prst="rect">
            <a:avLst/>
          </a:prstGeom>
          <a:noFill/>
          <a:ln w="12700" cap="flat">
            <a:noFill/>
            <a:miter lim="800000"/>
            <a:headEnd type="none" w="med" len="med"/>
            <a:tailEnd type="none" w="med" len="med"/>
          </a:ln>
        </p:spPr>
        <p:txBody>
          <a:bodyPr wrap="none" lIns="0" tIns="0" rIns="0" bIns="0" anchor="ctr">
            <a:spAutoFit/>
          </a:bodyPr>
          <a:lstStyle/>
          <a:p>
            <a:pPr algn="l"/>
            <a:r>
              <a:rPr lang="en-US" sz="1400">
                <a:solidFill>
                  <a:schemeClr val="tx1"/>
                </a:solidFill>
                <a:ea typeface="Hoefler Text" charset="0"/>
                <a:cs typeface="Hoefler Text" charset="0"/>
              </a:rPr>
              <a:t>© 2010 AIHE</a:t>
            </a: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 on the One-Party System</a:t>
            </a:r>
            <a:endParaRPr lang="en-US" dirty="0"/>
          </a:p>
        </p:txBody>
      </p:sp>
      <p:sp>
        <p:nvSpPr>
          <p:cNvPr id="5" name="Rectangle 4"/>
          <p:cNvSpPr/>
          <p:nvPr/>
        </p:nvSpPr>
        <p:spPr bwMode="auto">
          <a:xfrm>
            <a:off x="1016000" y="5486400"/>
            <a:ext cx="10972800" cy="3505200"/>
          </a:xfrm>
          <a:prstGeom prst="rect">
            <a:avLst/>
          </a:prstGeom>
          <a:blipFill dpi="0" rotWithShape="0">
            <a:blip r:embed="rId2" cstate="print"/>
            <a:srcRect/>
            <a:tile tx="0" ty="0" sx="100000" sy="100000" flip="none" algn="tl"/>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smtClean="0">
                <a:solidFill>
                  <a:schemeClr val="bg1">
                    <a:lumMod val="20000"/>
                    <a:lumOff val="80000"/>
                  </a:schemeClr>
                </a:solidFill>
              </a:rPr>
              <a:t>Areas of the nation increasingly identified with the “old guard” parties</a:t>
            </a:r>
          </a:p>
          <a:p>
            <a:pPr algn="l">
              <a:buFont typeface="Arial" pitchFamily="34" charset="0"/>
              <a:buChar char="•"/>
            </a:pPr>
            <a:r>
              <a:rPr lang="en-US" dirty="0" smtClean="0">
                <a:solidFill>
                  <a:schemeClr val="bg1">
                    <a:lumMod val="20000"/>
                    <a:lumOff val="80000"/>
                  </a:schemeClr>
                </a:solidFill>
              </a:rPr>
              <a:t> Northeast – Federalists</a:t>
            </a:r>
          </a:p>
          <a:p>
            <a:pPr lvl="1" algn="l">
              <a:buFont typeface="Arial" pitchFamily="34" charset="0"/>
              <a:buChar char="•"/>
            </a:pPr>
            <a:r>
              <a:rPr lang="en-US" dirty="0" smtClean="0">
                <a:solidFill>
                  <a:schemeClr val="bg1">
                    <a:lumMod val="20000"/>
                    <a:lumOff val="80000"/>
                  </a:schemeClr>
                </a:solidFill>
              </a:rPr>
              <a:t>Belief in a strong central government</a:t>
            </a:r>
          </a:p>
          <a:p>
            <a:pPr algn="l">
              <a:buFont typeface="Arial" pitchFamily="34" charset="0"/>
              <a:buChar char="•"/>
            </a:pPr>
            <a:r>
              <a:rPr lang="en-US" dirty="0" smtClean="0">
                <a:solidFill>
                  <a:schemeClr val="bg1">
                    <a:lumMod val="20000"/>
                    <a:lumOff val="80000"/>
                  </a:schemeClr>
                </a:solidFill>
              </a:rPr>
              <a:t> South – </a:t>
            </a:r>
            <a:r>
              <a:rPr lang="en-US" dirty="0" err="1" smtClean="0">
                <a:solidFill>
                  <a:schemeClr val="bg1">
                    <a:lumMod val="20000"/>
                    <a:lumOff val="80000"/>
                  </a:schemeClr>
                </a:solidFill>
              </a:rPr>
              <a:t>Jeffersonians</a:t>
            </a:r>
            <a:endParaRPr lang="en-US" dirty="0" smtClean="0">
              <a:solidFill>
                <a:schemeClr val="bg1">
                  <a:lumMod val="20000"/>
                  <a:lumOff val="80000"/>
                </a:schemeClr>
              </a:solidFill>
            </a:endParaRPr>
          </a:p>
          <a:p>
            <a:pPr lvl="1" algn="l">
              <a:buFont typeface="Arial" pitchFamily="34" charset="0"/>
              <a:buChar char="•"/>
            </a:pPr>
            <a:r>
              <a:rPr lang="en-US" dirty="0" smtClean="0">
                <a:solidFill>
                  <a:schemeClr val="bg1">
                    <a:lumMod val="20000"/>
                    <a:lumOff val="80000"/>
                  </a:schemeClr>
                </a:solidFill>
              </a:rPr>
              <a:t>Suspicious of government’s powers</a:t>
            </a:r>
            <a:endParaRPr lang="en-US" dirty="0">
              <a:solidFill>
                <a:schemeClr val="bg1">
                  <a:lumMod val="20000"/>
                  <a:lumOff val="80000"/>
                </a:schemeClr>
              </a:solidFill>
            </a:endParaRPr>
          </a:p>
        </p:txBody>
      </p:sp>
      <p:sp>
        <p:nvSpPr>
          <p:cNvPr id="6" name="Rectangle 5"/>
          <p:cNvSpPr/>
          <p:nvPr/>
        </p:nvSpPr>
        <p:spPr bwMode="auto">
          <a:xfrm>
            <a:off x="939800" y="3276600"/>
            <a:ext cx="10972800" cy="1295400"/>
          </a:xfrm>
          <a:prstGeom prst="rect">
            <a:avLst/>
          </a:prstGeom>
          <a:blipFill dpi="0" rotWithShape="0">
            <a:blip r:embed="rId2" cstate="print"/>
            <a:srcRect/>
            <a:tile tx="0" ty="0" sx="100000" sy="100000" flip="none" algn="tl"/>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buFont typeface="Arial" pitchFamily="34" charset="0"/>
              <a:buChar char="•"/>
            </a:pPr>
            <a:r>
              <a:rPr lang="en-US" dirty="0" smtClean="0">
                <a:solidFill>
                  <a:schemeClr val="bg1">
                    <a:lumMod val="20000"/>
                    <a:lumOff val="80000"/>
                  </a:schemeClr>
                </a:solidFill>
              </a:rPr>
              <a:t>New England Industrializes</a:t>
            </a:r>
          </a:p>
          <a:p>
            <a:pPr algn="l">
              <a:buFont typeface="Arial" pitchFamily="34" charset="0"/>
              <a:buChar char="•"/>
            </a:pPr>
            <a:r>
              <a:rPr lang="en-US" dirty="0" smtClean="0">
                <a:solidFill>
                  <a:schemeClr val="bg1">
                    <a:lumMod val="20000"/>
                    <a:lumOff val="80000"/>
                  </a:schemeClr>
                </a:solidFill>
              </a:rPr>
              <a:t>Cotton cultivation explodes in the south</a:t>
            </a:r>
            <a:endParaRPr lang="en-US" dirty="0">
              <a:solidFill>
                <a:schemeClr val="bg1">
                  <a:lumMod val="20000"/>
                  <a:lumOff val="80000"/>
                </a:schemeClr>
              </a:solidFill>
            </a:endParaRPr>
          </a:p>
        </p:txBody>
      </p:sp>
      <p:sp>
        <p:nvSpPr>
          <p:cNvPr id="7" name="TextBox 6"/>
          <p:cNvSpPr txBox="1"/>
          <p:nvPr/>
        </p:nvSpPr>
        <p:spPr>
          <a:xfrm>
            <a:off x="2921000" y="2590800"/>
            <a:ext cx="7391400" cy="646331"/>
          </a:xfrm>
          <a:prstGeom prst="rect">
            <a:avLst/>
          </a:prstGeom>
          <a:noFill/>
        </p:spPr>
        <p:txBody>
          <a:bodyPr wrap="square" rtlCol="0">
            <a:spAutoFit/>
          </a:bodyPr>
          <a:lstStyle/>
          <a:p>
            <a:r>
              <a:rPr lang="en-US" b="1" dirty="0" smtClean="0"/>
              <a:t>Two Big Causes of Pressure</a:t>
            </a:r>
            <a:endParaRPr lang="en-US" b="1" dirty="0"/>
          </a:p>
        </p:txBody>
      </p:sp>
      <p:sp>
        <p:nvSpPr>
          <p:cNvPr id="8" name="TextBox 7"/>
          <p:cNvSpPr txBox="1"/>
          <p:nvPr/>
        </p:nvSpPr>
        <p:spPr>
          <a:xfrm>
            <a:off x="2997200" y="4800600"/>
            <a:ext cx="7391400" cy="646331"/>
          </a:xfrm>
          <a:prstGeom prst="rect">
            <a:avLst/>
          </a:prstGeom>
          <a:noFill/>
        </p:spPr>
        <p:txBody>
          <a:bodyPr wrap="square" rtlCol="0">
            <a:spAutoFit/>
          </a:bodyPr>
          <a:lstStyle/>
          <a:p>
            <a:r>
              <a:rPr lang="en-US" b="1" dirty="0" smtClean="0"/>
              <a:t>Party Identification</a:t>
            </a:r>
            <a:endParaRPr lang="en-US" b="1"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Subtitle">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 Horizontal">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Photo - Horizontal">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Top">
  <a:themeElements>
    <a:clrScheme name="">
      <a:dk1>
        <a:srgbClr val="45433A"/>
      </a:dk1>
      <a:lt1>
        <a:srgbClr val="BABCC5"/>
      </a:lt1>
      <a:dk2>
        <a:srgbClr val="000000"/>
      </a:dk2>
      <a:lt2>
        <a:srgbClr val="000000"/>
      </a:lt2>
      <a:accent1>
        <a:srgbClr val="FFFFFF"/>
      </a:accent1>
      <a:accent2>
        <a:srgbClr val="333399"/>
      </a:accent2>
      <a:accent3>
        <a:srgbClr val="D9DADF"/>
      </a:accent3>
      <a:accent4>
        <a:srgbClr val="3A3830"/>
      </a:accent4>
      <a:accent5>
        <a:srgbClr val="FFFFFF"/>
      </a:accent5>
      <a:accent6>
        <a:srgbClr val="2D2D8A"/>
      </a:accent6>
      <a:hlink>
        <a:srgbClr val="009999"/>
      </a:hlink>
      <a:folHlink>
        <a:srgbClr val="99CC00"/>
      </a:folHlink>
    </a:clrScheme>
    <a:fontScheme name="Title - Top">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Blank">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Bullets &amp; Photo">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Bullets &amp; Photo">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2 Column">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 2 Column">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Pages>0</Pages>
  <Words>2476</Words>
  <Characters>0</Characters>
  <Application>Microsoft Office PowerPoint</Application>
  <PresentationFormat>Custom</PresentationFormat>
  <Lines>0</Lines>
  <Paragraphs>190</Paragraphs>
  <Slides>39</Slides>
  <Notes>0</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Title &amp; Subtitle</vt:lpstr>
      <vt:lpstr>Photo - Horizontal</vt:lpstr>
      <vt:lpstr>Title &amp; Bullets</vt:lpstr>
      <vt:lpstr>Title - Top</vt:lpstr>
      <vt:lpstr>Blank</vt:lpstr>
      <vt:lpstr>Title, Bullets &amp; Photo</vt:lpstr>
      <vt:lpstr>Title &amp; Bullets - 2 Column</vt:lpstr>
      <vt:lpstr>Teaching The Rise of the Common Man</vt:lpstr>
      <vt:lpstr>Goal(s) &amp; Sequence</vt:lpstr>
      <vt:lpstr>Directions</vt:lpstr>
      <vt:lpstr>Change is Afoot</vt:lpstr>
      <vt:lpstr>Slide 5</vt:lpstr>
      <vt:lpstr>Slide 6</vt:lpstr>
      <vt:lpstr>The Scope and Sequence of the Period</vt:lpstr>
      <vt:lpstr>Causes of the “New Democracy”</vt:lpstr>
      <vt:lpstr>Pressures on the One-Party System</vt:lpstr>
      <vt:lpstr>America 1783</vt:lpstr>
      <vt:lpstr>America 1802</vt:lpstr>
      <vt:lpstr>America 1820</vt:lpstr>
      <vt:lpstr>Expansion of Voting Rights</vt:lpstr>
      <vt:lpstr>Encouraging People to Vote</vt:lpstr>
      <vt:lpstr>Who Could Vote?</vt:lpstr>
      <vt:lpstr>Voting Eligibility</vt:lpstr>
      <vt:lpstr>What Does this Mean?</vt:lpstr>
      <vt:lpstr>Election of 1824</vt:lpstr>
      <vt:lpstr>The Rise of Sectional Candidates</vt:lpstr>
      <vt:lpstr>The Jacksonian Appeal</vt:lpstr>
      <vt:lpstr>Who Won?</vt:lpstr>
      <vt:lpstr>Slide 22</vt:lpstr>
      <vt:lpstr>Slide 23</vt:lpstr>
      <vt:lpstr>Slide 24</vt:lpstr>
      <vt:lpstr>Slide 25</vt:lpstr>
      <vt:lpstr>Slide 26</vt:lpstr>
      <vt:lpstr>Slide 27</vt:lpstr>
      <vt:lpstr>A Corrupt Bargain?</vt:lpstr>
      <vt:lpstr>A Corrupt Bargain? (part 2)</vt:lpstr>
      <vt:lpstr>A Corrupt Bargain? (part 3)</vt:lpstr>
      <vt:lpstr>Impact of the Election of 1824</vt:lpstr>
      <vt:lpstr>An Illegitimate President?</vt:lpstr>
      <vt:lpstr>Forging the Party Split</vt:lpstr>
      <vt:lpstr>Case in Point: Gibbons v Ogden</vt:lpstr>
      <vt:lpstr>Case in Point: Gibbons v Ogden</vt:lpstr>
      <vt:lpstr>Playing into Jackson’s Hand</vt:lpstr>
      <vt:lpstr>Personalities or Issues?</vt:lpstr>
      <vt:lpstr>The Adams Administration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French and Indian War</dc:title>
  <dc:subject/>
  <dc:creator/>
  <cp:keywords/>
  <dc:description/>
  <cp:lastModifiedBy>Robert W. Brown Jr.</cp:lastModifiedBy>
  <cp:revision>26</cp:revision>
  <dcterms:modified xsi:type="dcterms:W3CDTF">2010-10-12T18:52:39Z</dcterms:modified>
</cp:coreProperties>
</file>