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5" r:id="rId4"/>
    <p:sldId id="284" r:id="rId5"/>
    <p:sldId id="277" r:id="rId6"/>
    <p:sldId id="276" r:id="rId7"/>
    <p:sldId id="263" r:id="rId8"/>
    <p:sldId id="261" r:id="rId9"/>
    <p:sldId id="258" r:id="rId10"/>
    <p:sldId id="264" r:id="rId11"/>
    <p:sldId id="265" r:id="rId12"/>
    <p:sldId id="267" r:id="rId13"/>
    <p:sldId id="268" r:id="rId14"/>
    <p:sldId id="269" r:id="rId15"/>
    <p:sldId id="270" r:id="rId16"/>
    <p:sldId id="272" r:id="rId17"/>
    <p:sldId id="273" r:id="rId18"/>
    <p:sldId id="283" r:id="rId19"/>
    <p:sldId id="279" r:id="rId20"/>
    <p:sldId id="280" r:id="rId21"/>
    <p:sldId id="282"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106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A5F4AF-BEC1-4FF6-9BE1-8649975F346F}" type="datetimeFigureOut">
              <a:rPr lang="en-US" smtClean="0"/>
              <a:pPr/>
              <a:t>3/11/2013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07C89A-C6E5-4A4A-98B8-7C7B1637CAF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A5F4AF-BEC1-4FF6-9BE1-8649975F346F}" type="datetimeFigureOut">
              <a:rPr lang="en-US" smtClean="0"/>
              <a:pPr/>
              <a:t>3/11/2013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07C89A-C6E5-4A4A-98B8-7C7B1637CAF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A5F4AF-BEC1-4FF6-9BE1-8649975F346F}" type="datetimeFigureOut">
              <a:rPr lang="en-US" smtClean="0"/>
              <a:pPr/>
              <a:t>3/11/2013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07C89A-C6E5-4A4A-98B8-7C7B1637CAF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A5F4AF-BEC1-4FF6-9BE1-8649975F346F}" type="datetimeFigureOut">
              <a:rPr lang="en-US" smtClean="0"/>
              <a:pPr/>
              <a:t>3/11/2013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07C89A-C6E5-4A4A-98B8-7C7B1637CAF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A5F4AF-BEC1-4FF6-9BE1-8649975F346F}" type="datetimeFigureOut">
              <a:rPr lang="en-US" smtClean="0"/>
              <a:pPr/>
              <a:t>3/11/2013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07C89A-C6E5-4A4A-98B8-7C7B1637CAF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A5F4AF-BEC1-4FF6-9BE1-8649975F346F}" type="datetimeFigureOut">
              <a:rPr lang="en-US" smtClean="0"/>
              <a:pPr/>
              <a:t>3/11/2013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07C89A-C6E5-4A4A-98B8-7C7B1637CAF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A5F4AF-BEC1-4FF6-9BE1-8649975F346F}" type="datetimeFigureOut">
              <a:rPr lang="en-US" smtClean="0"/>
              <a:pPr/>
              <a:t>3/11/2013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07C89A-C6E5-4A4A-98B8-7C7B1637CAF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A5F4AF-BEC1-4FF6-9BE1-8649975F346F}" type="datetimeFigureOut">
              <a:rPr lang="en-US" smtClean="0"/>
              <a:pPr/>
              <a:t>3/11/2013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07C89A-C6E5-4A4A-98B8-7C7B1637CAF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A5F4AF-BEC1-4FF6-9BE1-8649975F346F}" type="datetimeFigureOut">
              <a:rPr lang="en-US" smtClean="0"/>
              <a:pPr/>
              <a:t>3/11/2013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07C89A-C6E5-4A4A-98B8-7C7B1637CAF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A5F4AF-BEC1-4FF6-9BE1-8649975F346F}" type="datetimeFigureOut">
              <a:rPr lang="en-US" smtClean="0"/>
              <a:pPr/>
              <a:t>3/11/2013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07C89A-C6E5-4A4A-98B8-7C7B1637CAF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A5F4AF-BEC1-4FF6-9BE1-8649975F346F}" type="datetimeFigureOut">
              <a:rPr lang="en-US" smtClean="0"/>
              <a:pPr/>
              <a:t>3/11/2013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07C89A-C6E5-4A4A-98B8-7C7B1637CAF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A5F4AF-BEC1-4FF6-9BE1-8649975F346F}" type="datetimeFigureOut">
              <a:rPr lang="en-US" smtClean="0"/>
              <a:pPr/>
              <a:t>3/11/2013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07C89A-C6E5-4A4A-98B8-7C7B1637CAF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multimedialearningllc.wordpress.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popartmachine.com/item/pop_art/LOC+1158544/%5bGROUP-PORTRAIT-OF-ARMED-GREEK-MALE-AND-FEMALE-GUERRILLA-FIGHTERS%5d" TargetMode="External"/><Relationship Id="rId2" Type="http://schemas.openxmlformats.org/officeDocument/2006/relationships/hyperlink" Target="http://users.humboldt.edu/ogayle/hist111/coldwar.html" TargetMode="Externa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hyperlink" Target="http://thepeoplescube.com/Vashi/pic/image32.jpg" TargetMode="External"/><Relationship Id="rId2" Type="http://schemas.openxmlformats.org/officeDocument/2006/relationships/hyperlink" Target="http://thepeoplescube.com/peoples-tools/red-primer-for-children-and-diplomats-t2223.html" TargetMode="Externa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users.humboldt.edu/ogayle/hist111/coldwar.html"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en.wikipedia.org/wiki/File:Czechoslovak_Communist_Party_-_1_Maj.jpg"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hs.umsystem.edu/famousmissourians/presidents/truman/trumancoldwar.html"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fineartamerica.com/featured/world-war-two-american-soldier-aloysius-patrimonio.html"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3.bp.blogspot.com/-NIowX-PPzGQ/TZTJS4nx5vI/AAAAAAAAAKE/gXTgph9VcDU/s1600/T165089-Atomic_bomb_blast_over_Nagasaki,_1945-SPL.jpg" TargetMode="External"/><Relationship Id="rId2" Type="http://schemas.openxmlformats.org/officeDocument/2006/relationships/hyperlink" Target="http://aminz1234.blogspot.com/2011/03/atomic-bomb-world-war-2.html" TargetMode="Externa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hyperlink" Target="http://3.bp.blogspot.com/_A_JOA4qbTsw/TPRu7uQhToI/AAAAAAAAGJc/HBMfI-S_6sg/s1600/IMG_0344.jpg" TargetMode="External"/><Relationship Id="rId2" Type="http://schemas.openxmlformats.org/officeDocument/2006/relationships/hyperlink" Target="http://myhotellife.blogspot.com/2010_11_01_archive.html" TargetMode="External"/><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3.bp.blogspot.com/_A_JOA4qbTsw/TPRu7uQhToI/AAAAAAAAGJc/HBMfI-S_6sg/s1600/IMG_0344.jpg"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visitingdc.com/president/harry-truman-picture.ht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emersonkent.com/speeches/iron_curtain.htm"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world-war-2-diaries.com/joseph-stalin-biography.html"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29200" y="2130425"/>
            <a:ext cx="3429000" cy="1470025"/>
          </a:xfrm>
        </p:spPr>
        <p:txBody>
          <a:bodyPr>
            <a:normAutofit/>
          </a:bodyPr>
          <a:lstStyle/>
          <a:p>
            <a:r>
              <a:rPr lang="en-US" sz="1200" dirty="0" smtClean="0"/>
              <a:t>              </a:t>
            </a:r>
            <a:endParaRPr lang="en-US" sz="1200" dirty="0"/>
          </a:p>
        </p:txBody>
      </p:sp>
      <p:sp>
        <p:nvSpPr>
          <p:cNvPr id="3" name="Subtitle 2"/>
          <p:cNvSpPr>
            <a:spLocks noGrp="1"/>
          </p:cNvSpPr>
          <p:nvPr>
            <p:ph type="subTitle" idx="1"/>
          </p:nvPr>
        </p:nvSpPr>
        <p:spPr>
          <a:xfrm>
            <a:off x="5181600" y="2362200"/>
            <a:ext cx="3962400" cy="3810000"/>
          </a:xfrm>
        </p:spPr>
        <p:txBody>
          <a:bodyPr>
            <a:normAutofit fontScale="62500" lnSpcReduction="20000"/>
          </a:bodyPr>
          <a:lstStyle/>
          <a:p>
            <a:pPr algn="l"/>
            <a:endParaRPr lang="en-US" sz="1000" dirty="0"/>
          </a:p>
          <a:p>
            <a:pPr algn="l"/>
            <a:r>
              <a:rPr lang="en-US" b="1" dirty="0">
                <a:solidFill>
                  <a:schemeClr val="tx1"/>
                </a:solidFill>
              </a:rPr>
              <a:t>Silent Debate: 1946 </a:t>
            </a:r>
          </a:p>
          <a:p>
            <a:pPr algn="l"/>
            <a:r>
              <a:rPr lang="en-US" b="1" dirty="0">
                <a:solidFill>
                  <a:schemeClr val="tx1"/>
                </a:solidFill>
              </a:rPr>
              <a:t>Nancy </a:t>
            </a:r>
            <a:r>
              <a:rPr lang="en-US" b="1" dirty="0" smtClean="0">
                <a:solidFill>
                  <a:schemeClr val="tx1"/>
                </a:solidFill>
              </a:rPr>
              <a:t>Taylor</a:t>
            </a:r>
          </a:p>
          <a:p>
            <a:pPr algn="l"/>
            <a:r>
              <a:rPr lang="en-US" b="1" dirty="0" smtClean="0">
                <a:solidFill>
                  <a:schemeClr val="tx1"/>
                </a:solidFill>
              </a:rPr>
              <a:t>AIHE</a:t>
            </a:r>
            <a:endParaRPr lang="en-US" b="1" dirty="0">
              <a:solidFill>
                <a:schemeClr val="tx1"/>
              </a:solidFill>
            </a:endParaRPr>
          </a:p>
          <a:p>
            <a:pPr algn="l"/>
            <a:r>
              <a:rPr lang="en-US" dirty="0" smtClean="0">
                <a:solidFill>
                  <a:schemeClr val="tx1"/>
                </a:solidFill>
              </a:rPr>
              <a:t>Blast, Pennsylvania</a:t>
            </a:r>
            <a:endParaRPr lang="en-US" dirty="0" smtClean="0">
              <a:solidFill>
                <a:schemeClr val="tx1"/>
              </a:solidFill>
            </a:endParaRPr>
          </a:p>
          <a:p>
            <a:pPr algn="l"/>
            <a:r>
              <a:rPr lang="en-US" dirty="0" smtClean="0">
                <a:solidFill>
                  <a:schemeClr val="tx1"/>
                </a:solidFill>
              </a:rPr>
              <a:t>April 2013</a:t>
            </a:r>
            <a:endParaRPr lang="en-US" dirty="0">
              <a:solidFill>
                <a:schemeClr val="tx1"/>
              </a:solidFill>
            </a:endParaRPr>
          </a:p>
          <a:p>
            <a:pPr algn="l"/>
            <a:endParaRPr lang="en-US" sz="1000" dirty="0" smtClean="0"/>
          </a:p>
          <a:p>
            <a:pPr algn="l"/>
            <a:endParaRPr lang="en-US" sz="1000" dirty="0"/>
          </a:p>
          <a:p>
            <a:pPr algn="l"/>
            <a:endParaRPr lang="en-US" sz="1000" dirty="0" smtClean="0"/>
          </a:p>
          <a:p>
            <a:pPr algn="l"/>
            <a:endParaRPr lang="en-US" sz="1000" dirty="0"/>
          </a:p>
          <a:p>
            <a:pPr algn="l"/>
            <a:endParaRPr lang="en-US" sz="1000" dirty="0" smtClean="0"/>
          </a:p>
          <a:p>
            <a:pPr algn="l"/>
            <a:endParaRPr lang="en-US" sz="1000" dirty="0"/>
          </a:p>
          <a:p>
            <a:pPr algn="l"/>
            <a:endParaRPr lang="en-US" sz="1000" dirty="0" smtClean="0"/>
          </a:p>
          <a:p>
            <a:pPr algn="l"/>
            <a:endParaRPr lang="en-US" sz="1000" dirty="0"/>
          </a:p>
          <a:p>
            <a:pPr algn="l"/>
            <a:endParaRPr lang="en-US" sz="1000" dirty="0" smtClean="0"/>
          </a:p>
          <a:p>
            <a:pPr algn="l"/>
            <a:endParaRPr lang="en-US" sz="1000" dirty="0"/>
          </a:p>
          <a:p>
            <a:pPr algn="l"/>
            <a:endParaRPr lang="en-US" sz="1000" dirty="0" smtClean="0"/>
          </a:p>
          <a:p>
            <a:pPr algn="l"/>
            <a:endParaRPr lang="en-US" sz="1000" dirty="0"/>
          </a:p>
          <a:p>
            <a:pPr algn="l"/>
            <a:endParaRPr lang="en-US" sz="1000" dirty="0" smtClean="0"/>
          </a:p>
          <a:p>
            <a:pPr algn="l"/>
            <a:endParaRPr lang="en-US" sz="1000" dirty="0"/>
          </a:p>
          <a:p>
            <a:pPr algn="l"/>
            <a:endParaRPr lang="en-US" sz="1000" dirty="0" smtClean="0">
              <a:solidFill>
                <a:schemeClr val="tx1"/>
              </a:solidFill>
            </a:endParaRPr>
          </a:p>
          <a:p>
            <a:pPr algn="l"/>
            <a:r>
              <a:rPr lang="en-US" sz="1400" dirty="0" smtClean="0">
                <a:solidFill>
                  <a:schemeClr val="tx1"/>
                </a:solidFill>
              </a:rPr>
              <a:t>Bruce </a:t>
            </a:r>
            <a:r>
              <a:rPr lang="en-US" sz="1400" dirty="0">
                <a:solidFill>
                  <a:schemeClr val="tx1"/>
                </a:solidFill>
              </a:rPr>
              <a:t>Russell </a:t>
            </a:r>
            <a:r>
              <a:rPr lang="en-US" sz="1400" dirty="0" smtClean="0">
                <a:solidFill>
                  <a:schemeClr val="tx1"/>
                </a:solidFill>
              </a:rPr>
              <a:t>1945 </a:t>
            </a:r>
          </a:p>
          <a:p>
            <a:pPr algn="l"/>
            <a:r>
              <a:rPr lang="en-US" sz="1400" u="sng" dirty="0">
                <a:hlinkClick r:id="rId2"/>
              </a:rPr>
              <a:t>http://multimedialearningllc.wordpress.com</a:t>
            </a:r>
            <a:r>
              <a:rPr lang="en-US" sz="1400" dirty="0"/>
              <a:t> </a:t>
            </a:r>
          </a:p>
          <a:p>
            <a:pPr algn="l"/>
            <a:r>
              <a:rPr lang="en-US" sz="1000" dirty="0" smtClean="0"/>
              <a:t> </a:t>
            </a:r>
            <a:endParaRPr lang="en-US" sz="1000" dirty="0"/>
          </a:p>
          <a:p>
            <a:endParaRPr lang="en-US" sz="1000" dirty="0"/>
          </a:p>
          <a:p>
            <a:endParaRPr lang="en-US" dirty="0"/>
          </a:p>
        </p:txBody>
      </p:sp>
      <p:pic>
        <p:nvPicPr>
          <p:cNvPr id="4" name="il_fi" descr="http://multimedialearningllc.files.wordpress.com/2010/10/bridge-the-gulch.jpg"/>
          <p:cNvPicPr/>
          <p:nvPr/>
        </p:nvPicPr>
        <p:blipFill>
          <a:blip r:embed="rId3" cstate="print"/>
          <a:srcRect/>
          <a:stretch>
            <a:fillRect/>
          </a:stretch>
        </p:blipFill>
        <p:spPr bwMode="auto">
          <a:xfrm>
            <a:off x="0" y="0"/>
            <a:ext cx="5029200" cy="609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Greece</a:t>
            </a:r>
            <a:endParaRPr lang="en-US" dirty="0"/>
          </a:p>
        </p:txBody>
      </p:sp>
      <p:sp>
        <p:nvSpPr>
          <p:cNvPr id="4" name="Content Placeholder 3"/>
          <p:cNvSpPr>
            <a:spLocks noGrp="1"/>
          </p:cNvSpPr>
          <p:nvPr>
            <p:ph sz="half" idx="2"/>
          </p:nvPr>
        </p:nvSpPr>
        <p:spPr>
          <a:xfrm>
            <a:off x="4953000" y="1447800"/>
            <a:ext cx="3733800" cy="5410200"/>
          </a:xfrm>
        </p:spPr>
        <p:txBody>
          <a:bodyPr>
            <a:normAutofit fontScale="92500" lnSpcReduction="10000"/>
          </a:bodyPr>
          <a:lstStyle/>
          <a:p>
            <a:r>
              <a:rPr lang="en-US" sz="2600" dirty="0" smtClean="0"/>
              <a:t>Civil war is being waged between communist led forces and right wing government.</a:t>
            </a:r>
          </a:p>
          <a:p>
            <a:endParaRPr lang="en-US" sz="2600" dirty="0" smtClean="0"/>
          </a:p>
          <a:p>
            <a:r>
              <a:rPr lang="en-US" sz="2600" dirty="0" smtClean="0"/>
              <a:t>Massive financial aid from Great Britain and the United States prevents collapse of Greek Government</a:t>
            </a:r>
          </a:p>
          <a:p>
            <a:pPr>
              <a:buNone/>
            </a:pPr>
            <a:endParaRPr lang="en-US" sz="4000" i="1" dirty="0" smtClean="0"/>
          </a:p>
          <a:p>
            <a:pPr>
              <a:buNone/>
            </a:pPr>
            <a:r>
              <a:rPr lang="en-US" sz="900" i="1" dirty="0" smtClean="0"/>
              <a:t>The Origins of the Cold War: U.S. Choices After World War II by Choices for the 21</a:t>
            </a:r>
            <a:r>
              <a:rPr lang="en-US" sz="900" i="1" baseline="30000" dirty="0" smtClean="0"/>
              <a:t>st</a:t>
            </a:r>
            <a:r>
              <a:rPr lang="en-US" sz="900" i="1" dirty="0" smtClean="0"/>
              <a:t> Century Education Program, Watson Institute for International Studies, Brown University, Providence, Rhode Island.</a:t>
            </a:r>
          </a:p>
          <a:p>
            <a:endParaRPr lang="en-US" sz="1000" dirty="0" smtClean="0"/>
          </a:p>
          <a:p>
            <a:pPr>
              <a:buNone/>
            </a:pPr>
            <a:r>
              <a:rPr lang="en-US" sz="1000" u="sng" dirty="0" smtClean="0">
                <a:hlinkClick r:id="rId2"/>
              </a:rPr>
              <a:t>http://users.humboldt.edu/ogayle/hist111/coldwar.html</a:t>
            </a:r>
            <a:endParaRPr lang="en-US" sz="1000" u="sng" dirty="0" smtClean="0"/>
          </a:p>
          <a:p>
            <a:pPr>
              <a:buNone/>
            </a:pPr>
            <a:endParaRPr lang="en-US" sz="1000" u="sng" dirty="0" smtClean="0"/>
          </a:p>
          <a:p>
            <a:pPr>
              <a:buNone/>
            </a:pPr>
            <a:r>
              <a:rPr lang="en-US" sz="1000" u="sng" dirty="0" smtClean="0">
                <a:hlinkClick r:id="rId3"/>
              </a:rPr>
              <a:t>http://popartmachine.com/item/pop_art/LOC+1158544/%5BGROUP-PORTRAIT-OF-ARMED-GREEK-MALE-AND-FEMALE-GUERRILLA-FIGHTERS%5D</a:t>
            </a:r>
            <a:r>
              <a:rPr lang="en-US" sz="1000" u="sng" dirty="0" smtClean="0"/>
              <a:t>... </a:t>
            </a:r>
          </a:p>
          <a:p>
            <a:pPr>
              <a:buNone/>
            </a:pPr>
            <a:endParaRPr lang="en-US" sz="1000" u="sng" dirty="0" smtClean="0"/>
          </a:p>
          <a:p>
            <a:pPr>
              <a:buNone/>
            </a:pPr>
            <a:endParaRPr lang="en-US" sz="1000" u="sng" dirty="0" smtClean="0"/>
          </a:p>
          <a:p>
            <a:pPr>
              <a:buNone/>
            </a:pPr>
            <a:endParaRPr lang="en-US" sz="1000" dirty="0"/>
          </a:p>
        </p:txBody>
      </p:sp>
      <p:pic>
        <p:nvPicPr>
          <p:cNvPr id="6" name="il_fi" descr="http://popartmachine.com/artwork/LOC+1158544/0/%5BGroup-portrait-of-armed-Greek-male-and-female-guerrilla-fighters%5D...-painting-artwork-print.jpg"/>
          <p:cNvPicPr>
            <a:picLocks noGrp="1"/>
          </p:cNvPicPr>
          <p:nvPr>
            <p:ph sz="half" idx="1"/>
          </p:nvPr>
        </p:nvPicPr>
        <p:blipFill>
          <a:blip r:embed="rId4" cstate="print"/>
          <a:srcRect/>
          <a:stretch>
            <a:fillRect/>
          </a:stretch>
        </p:blipFill>
        <p:spPr bwMode="auto">
          <a:xfrm>
            <a:off x="152400" y="1371600"/>
            <a:ext cx="4724400" cy="434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Poland</a:t>
            </a:r>
            <a:endParaRPr lang="en-US" dirty="0"/>
          </a:p>
        </p:txBody>
      </p:sp>
      <p:sp>
        <p:nvSpPr>
          <p:cNvPr id="4" name="Content Placeholder 3"/>
          <p:cNvSpPr>
            <a:spLocks noGrp="1"/>
          </p:cNvSpPr>
          <p:nvPr>
            <p:ph sz="half" idx="2"/>
          </p:nvPr>
        </p:nvSpPr>
        <p:spPr>
          <a:xfrm>
            <a:off x="4648200" y="1447800"/>
            <a:ext cx="4038600" cy="5029200"/>
          </a:xfrm>
        </p:spPr>
        <p:txBody>
          <a:bodyPr>
            <a:normAutofit fontScale="70000" lnSpcReduction="20000"/>
          </a:bodyPr>
          <a:lstStyle/>
          <a:p>
            <a:r>
              <a:rPr lang="en-US" sz="3200" dirty="0" smtClean="0"/>
              <a:t>Communist parties consolidate, use propaganda, and reprisals.  They send political opponents  to labor camps murdering many.  </a:t>
            </a:r>
          </a:p>
          <a:p>
            <a:endParaRPr lang="en-US" sz="3200" dirty="0" smtClean="0"/>
          </a:p>
          <a:p>
            <a:r>
              <a:rPr lang="en-US" sz="3200" dirty="0" smtClean="0"/>
              <a:t>New boundaries set up for protection against a feared rebuilding of Germany allows for placing Poland’s boundaries more dependent upon the Soviet Union.</a:t>
            </a:r>
          </a:p>
          <a:p>
            <a:endParaRPr lang="en-US" sz="3200" dirty="0" smtClean="0"/>
          </a:p>
          <a:p>
            <a:pPr>
              <a:buNone/>
            </a:pPr>
            <a:endParaRPr lang="en-US" sz="1300" dirty="0" smtClean="0">
              <a:hlinkClick r:id="rId2"/>
            </a:endParaRPr>
          </a:p>
          <a:p>
            <a:pPr>
              <a:buNone/>
            </a:pPr>
            <a:endParaRPr lang="en-US" sz="1300" dirty="0" smtClean="0">
              <a:hlinkClick r:id="rId2"/>
            </a:endParaRPr>
          </a:p>
          <a:p>
            <a:pPr>
              <a:buNone/>
            </a:pPr>
            <a:r>
              <a:rPr lang="en-US" sz="1300" dirty="0" smtClean="0">
                <a:hlinkClick r:id="rId2"/>
              </a:rPr>
              <a:t>http://thepeoplescube.com/peoples-tools/red-primer-for-children-and-diplomats-t2223.html</a:t>
            </a:r>
            <a:endParaRPr lang="en-US" sz="1300" dirty="0" smtClean="0"/>
          </a:p>
          <a:p>
            <a:pPr>
              <a:buNone/>
            </a:pPr>
            <a:endParaRPr lang="en-US" sz="1300" dirty="0" smtClean="0"/>
          </a:p>
          <a:p>
            <a:pPr>
              <a:buNone/>
            </a:pPr>
            <a:endParaRPr lang="en-US" sz="1300" dirty="0" smtClean="0"/>
          </a:p>
          <a:p>
            <a:pPr>
              <a:buNone/>
            </a:pPr>
            <a:r>
              <a:rPr lang="en-US" sz="1300" i="1" dirty="0" smtClean="0"/>
              <a:t>The Origins of the Cold War: U.S. Choices After World War II by Choices for the 21</a:t>
            </a:r>
            <a:r>
              <a:rPr lang="en-US" sz="1300" i="1" baseline="30000" dirty="0" smtClean="0"/>
              <a:t>st</a:t>
            </a:r>
            <a:r>
              <a:rPr lang="en-US" sz="1300" i="1" dirty="0" smtClean="0"/>
              <a:t> Century Education Program, Watson Institute for International Studies, Brown University, Providence, Rhode Island. </a:t>
            </a:r>
          </a:p>
          <a:p>
            <a:pPr>
              <a:buNone/>
            </a:pPr>
            <a:endParaRPr lang="en-US" sz="1400" dirty="0" smtClean="0"/>
          </a:p>
        </p:txBody>
      </p:sp>
      <p:pic>
        <p:nvPicPr>
          <p:cNvPr id="7" name="Content Placeholder 6" descr="http://thepeoplescube.com/Vashi/pic/image32s.jpg">
            <a:hlinkClick r:id="rId3" tgtFrame="&quot;_blank&quot;"/>
          </p:cNvPr>
          <p:cNvPicPr>
            <a:picLocks noGrp="1"/>
          </p:cNvPicPr>
          <p:nvPr>
            <p:ph sz="half" idx="1"/>
          </p:nvPr>
        </p:nvPicPr>
        <p:blipFill>
          <a:blip r:embed="rId4" cstate="print"/>
          <a:srcRect/>
          <a:stretch>
            <a:fillRect/>
          </a:stretch>
        </p:blipFill>
        <p:spPr bwMode="auto">
          <a:xfrm>
            <a:off x="457200" y="1447800"/>
            <a:ext cx="4114800"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Turkey</a:t>
            </a:r>
            <a:endParaRPr lang="en-US" dirty="0"/>
          </a:p>
        </p:txBody>
      </p:sp>
      <p:sp>
        <p:nvSpPr>
          <p:cNvPr id="4" name="Content Placeholder 3"/>
          <p:cNvSpPr>
            <a:spLocks noGrp="1"/>
          </p:cNvSpPr>
          <p:nvPr>
            <p:ph sz="half" idx="2"/>
          </p:nvPr>
        </p:nvSpPr>
        <p:spPr>
          <a:xfrm>
            <a:off x="5257800" y="1143000"/>
            <a:ext cx="3429000" cy="5486400"/>
          </a:xfrm>
        </p:spPr>
        <p:txBody>
          <a:bodyPr>
            <a:normAutofit/>
          </a:bodyPr>
          <a:lstStyle/>
          <a:p>
            <a:r>
              <a:rPr lang="en-US" sz="2200" dirty="0" smtClean="0"/>
              <a:t>Soviets want control of the straits that would connect the Black Sea and the Mediterranean Sea plus territorial concessions from Turkey.</a:t>
            </a:r>
          </a:p>
          <a:p>
            <a:endParaRPr lang="en-US" sz="2200" dirty="0" smtClean="0"/>
          </a:p>
          <a:p>
            <a:r>
              <a:rPr lang="en-US" sz="2200" dirty="0" smtClean="0"/>
              <a:t>The Turkish government seeks aid to modernize its army.</a:t>
            </a:r>
          </a:p>
          <a:p>
            <a:pPr>
              <a:buNone/>
            </a:pPr>
            <a:endParaRPr lang="en-US" sz="2200" dirty="0" smtClean="0"/>
          </a:p>
          <a:p>
            <a:endParaRPr lang="en-US" sz="2200" dirty="0" smtClean="0"/>
          </a:p>
          <a:p>
            <a:endParaRPr lang="en-US" sz="1200" dirty="0" smtClean="0"/>
          </a:p>
          <a:p>
            <a:pPr>
              <a:buNone/>
            </a:pPr>
            <a:r>
              <a:rPr lang="en-US" sz="800" i="1" dirty="0" smtClean="0"/>
              <a:t>The Origins of the Cold War: U.S. Choices After World War II by Choices for the 21</a:t>
            </a:r>
            <a:r>
              <a:rPr lang="en-US" sz="800" i="1" baseline="30000" dirty="0" smtClean="0"/>
              <a:t>st</a:t>
            </a:r>
            <a:r>
              <a:rPr lang="en-US" sz="800" i="1" dirty="0" smtClean="0"/>
              <a:t> Century Education Program, Watson Institute for International Studies, Brown University, Providence, Rhode Island. </a:t>
            </a:r>
          </a:p>
          <a:p>
            <a:pPr>
              <a:buNone/>
            </a:pPr>
            <a:endParaRPr lang="en-US" sz="900" dirty="0" smtClean="0"/>
          </a:p>
          <a:p>
            <a:pPr>
              <a:buNone/>
            </a:pPr>
            <a:r>
              <a:rPr lang="en-US" sz="900" u="sng" dirty="0" smtClean="0">
                <a:hlinkClick r:id="rId2"/>
              </a:rPr>
              <a:t>http://users.humboldt.edu/ogayle/hist111/coldwar.html</a:t>
            </a:r>
            <a:r>
              <a:rPr lang="en-US" sz="900" dirty="0" smtClean="0"/>
              <a:t> </a:t>
            </a:r>
          </a:p>
          <a:p>
            <a:endParaRPr lang="en-US" dirty="0"/>
          </a:p>
        </p:txBody>
      </p:sp>
      <p:pic>
        <p:nvPicPr>
          <p:cNvPr id="5" name="il_fi" descr="http://users.humboldt.edu/ogayle/MapGreeceTurkey.png"/>
          <p:cNvPicPr>
            <a:picLocks noGrp="1"/>
          </p:cNvPicPr>
          <p:nvPr>
            <p:ph sz="half" idx="1"/>
          </p:nvPr>
        </p:nvPicPr>
        <p:blipFill>
          <a:blip r:embed="rId3" cstate="print"/>
          <a:srcRect/>
          <a:stretch>
            <a:fillRect/>
          </a:stretch>
        </p:blipFill>
        <p:spPr bwMode="auto">
          <a:xfrm>
            <a:off x="228600" y="1143000"/>
            <a:ext cx="4876800"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Czechoslovakia</a:t>
            </a:r>
            <a:endParaRPr lang="en-US" dirty="0"/>
          </a:p>
        </p:txBody>
      </p:sp>
      <p:sp>
        <p:nvSpPr>
          <p:cNvPr id="4" name="Content Placeholder 3"/>
          <p:cNvSpPr>
            <a:spLocks noGrp="1"/>
          </p:cNvSpPr>
          <p:nvPr>
            <p:ph sz="half" idx="2"/>
          </p:nvPr>
        </p:nvSpPr>
        <p:spPr>
          <a:xfrm>
            <a:off x="4191000" y="1143000"/>
            <a:ext cx="4724400" cy="5715000"/>
          </a:xfrm>
        </p:spPr>
        <p:txBody>
          <a:bodyPr>
            <a:normAutofit/>
          </a:bodyPr>
          <a:lstStyle/>
          <a:p>
            <a:r>
              <a:rPr lang="en-US" sz="2400" dirty="0" smtClean="0"/>
              <a:t>In  elections (1946) the communist party obtains 1/3 of the vote.  The coalition government is dominated by the communist party which rules the national police and armed forces.</a:t>
            </a:r>
          </a:p>
          <a:p>
            <a:endParaRPr lang="en-US" sz="2400" dirty="0" smtClean="0"/>
          </a:p>
          <a:p>
            <a:r>
              <a:rPr lang="en-US" sz="2400" dirty="0" smtClean="0"/>
              <a:t>American business interest have been nationalized and the U.S. is holding up aid because the issue of compensation has not been settled.</a:t>
            </a:r>
          </a:p>
          <a:p>
            <a:endParaRPr lang="en-US" sz="2400" dirty="0" smtClean="0"/>
          </a:p>
          <a:p>
            <a:pPr>
              <a:buNone/>
            </a:pPr>
            <a:r>
              <a:rPr lang="en-US" sz="1000" u="sng" dirty="0" smtClean="0">
                <a:hlinkClick r:id="rId2"/>
              </a:rPr>
              <a:t>http://en.wikipedia.org/wiki/File:Czechoslovak_Communist_Party_-_1_Maj.jpg</a:t>
            </a:r>
            <a:r>
              <a:rPr lang="en-US" sz="1000" dirty="0" smtClean="0"/>
              <a:t> </a:t>
            </a:r>
          </a:p>
          <a:p>
            <a:endParaRPr lang="en-US" sz="1000" dirty="0" smtClean="0"/>
          </a:p>
          <a:p>
            <a:pPr>
              <a:buNone/>
            </a:pPr>
            <a:r>
              <a:rPr lang="en-US" sz="800" i="1" dirty="0" smtClean="0"/>
              <a:t>The Origins of the Cold War: U.S. Choices After World War II by Choices for the 21</a:t>
            </a:r>
            <a:r>
              <a:rPr lang="en-US" sz="800" i="1" baseline="30000" dirty="0" smtClean="0"/>
              <a:t>st</a:t>
            </a:r>
            <a:r>
              <a:rPr lang="en-US" sz="800" i="1" dirty="0" smtClean="0"/>
              <a:t> Century Education Program, Watson Institute for International Studies, Brown University, Providence, Rhode Island. </a:t>
            </a:r>
          </a:p>
          <a:p>
            <a:endParaRPr lang="en-US" dirty="0" smtClean="0"/>
          </a:p>
          <a:p>
            <a:endParaRPr lang="en-US" dirty="0" smtClean="0"/>
          </a:p>
          <a:p>
            <a:endParaRPr lang="en-US" dirty="0" smtClean="0"/>
          </a:p>
          <a:p>
            <a:endParaRPr lang="en-US" dirty="0" smtClean="0"/>
          </a:p>
          <a:p>
            <a:endParaRPr lang="en-US" dirty="0"/>
          </a:p>
        </p:txBody>
      </p:sp>
      <p:pic>
        <p:nvPicPr>
          <p:cNvPr id="5" name="Content Placeholder 4" descr="http://upload.wikimedia.org/wikipedia/en/thumb/5/54/Czechoslovak_Communist_Party_-_1_Maj.jpg/220px-Czechoslovak_Communist_Party_-_1_Maj.jpg">
            <a:hlinkClick r:id="rId2"/>
          </p:cNvPr>
          <p:cNvPicPr>
            <a:picLocks noGrp="1"/>
          </p:cNvPicPr>
          <p:nvPr>
            <p:ph sz="half" idx="1"/>
          </p:nvPr>
        </p:nvPicPr>
        <p:blipFill>
          <a:blip r:embed="rId3" cstate="print"/>
          <a:srcRect/>
          <a:stretch>
            <a:fillRect/>
          </a:stretch>
        </p:blipFill>
        <p:spPr bwMode="auto">
          <a:xfrm>
            <a:off x="609600" y="1219200"/>
            <a:ext cx="3352800"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t>Great Britain</a:t>
            </a:r>
            <a:endParaRPr lang="en-US" dirty="0"/>
          </a:p>
        </p:txBody>
      </p:sp>
      <p:sp>
        <p:nvSpPr>
          <p:cNvPr id="4" name="Content Placeholder 3"/>
          <p:cNvSpPr>
            <a:spLocks noGrp="1"/>
          </p:cNvSpPr>
          <p:nvPr>
            <p:ph sz="half" idx="2"/>
          </p:nvPr>
        </p:nvSpPr>
        <p:spPr>
          <a:xfrm>
            <a:off x="4495800" y="1143000"/>
            <a:ext cx="4343400" cy="5715000"/>
          </a:xfrm>
        </p:spPr>
        <p:txBody>
          <a:bodyPr>
            <a:normAutofit/>
          </a:bodyPr>
          <a:lstStyle/>
          <a:p>
            <a:r>
              <a:rPr lang="en-US" sz="2400" dirty="0" smtClean="0"/>
              <a:t>The British government is facing a severe financial crisis even after being given a large aid package from the United States.</a:t>
            </a:r>
          </a:p>
          <a:p>
            <a:endParaRPr lang="en-US" sz="2400" dirty="0" smtClean="0"/>
          </a:p>
          <a:p>
            <a:r>
              <a:rPr lang="en-US" sz="2400" dirty="0" smtClean="0"/>
              <a:t>The British discuss with the United States a desire to have them assumes some of their worldwide commitments.</a:t>
            </a:r>
          </a:p>
          <a:p>
            <a:pPr>
              <a:buNone/>
            </a:pPr>
            <a:endParaRPr lang="en-US" sz="2400" dirty="0" smtClean="0"/>
          </a:p>
          <a:p>
            <a:pPr>
              <a:buNone/>
            </a:pPr>
            <a:endParaRPr lang="en-US" sz="2400" dirty="0" smtClean="0"/>
          </a:p>
          <a:p>
            <a:pPr>
              <a:buNone/>
            </a:pPr>
            <a:r>
              <a:rPr lang="en-US" sz="900" dirty="0" smtClean="0"/>
              <a:t>The coming winter, Cartoon by Illingworth, October 1, 1945. Dark clouds over Britain. The storm clouds are 'Lend-Lease End', 'Food Shortage', 'Balkans', 'Russian Demands', 'Fuel Shortage' and U.S. Strikes'.</a:t>
            </a:r>
          </a:p>
          <a:p>
            <a:pPr>
              <a:buNone/>
            </a:pPr>
            <a:r>
              <a:rPr lang="en-US" sz="900" dirty="0" smtClean="0"/>
              <a:t>http://2ndlook.wordpress.com/2009/12/30/1945-britain-imperial-ambitions-of-a-starving-nation/  </a:t>
            </a:r>
          </a:p>
          <a:p>
            <a:endParaRPr lang="en-US" sz="2400" dirty="0"/>
          </a:p>
        </p:txBody>
      </p:sp>
      <p:pic>
        <p:nvPicPr>
          <p:cNvPr id="5" name="Content Placeholder 4" descr="The coming winter, Cartoon by Illingworth, October 1, 1945. Dark clouds over Britain. The storm clouds are 'Lend-Lease End', 'Food Shortage', 'Balkans', 'Russian Demands', 'Fuel Shortage' and U.S. Strikes'."/>
          <p:cNvPicPr>
            <a:picLocks noGrp="1"/>
          </p:cNvPicPr>
          <p:nvPr>
            <p:ph sz="half" idx="1"/>
          </p:nvPr>
        </p:nvPicPr>
        <p:blipFill>
          <a:blip r:embed="rId2" cstate="print"/>
          <a:srcRect/>
          <a:stretch>
            <a:fillRect/>
          </a:stretch>
        </p:blipFill>
        <p:spPr bwMode="auto">
          <a:xfrm>
            <a:off x="457200" y="1143000"/>
            <a:ext cx="4038600"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Soviet Union</a:t>
            </a:r>
            <a:endParaRPr lang="en-US" dirty="0"/>
          </a:p>
        </p:txBody>
      </p:sp>
      <p:sp>
        <p:nvSpPr>
          <p:cNvPr id="4" name="Content Placeholder 3"/>
          <p:cNvSpPr>
            <a:spLocks noGrp="1"/>
          </p:cNvSpPr>
          <p:nvPr>
            <p:ph sz="half" idx="2"/>
          </p:nvPr>
        </p:nvSpPr>
        <p:spPr>
          <a:xfrm>
            <a:off x="4648200" y="1447800"/>
            <a:ext cx="4038600" cy="5410200"/>
          </a:xfrm>
        </p:spPr>
        <p:txBody>
          <a:bodyPr>
            <a:normAutofit/>
          </a:bodyPr>
          <a:lstStyle/>
          <a:p>
            <a:r>
              <a:rPr lang="en-US" sz="2400" dirty="0" smtClean="0"/>
              <a:t>The Soviet Union asks the United States to act on their requests (made during the war) for aid to help rebuild.</a:t>
            </a:r>
          </a:p>
          <a:p>
            <a:endParaRPr lang="en-US" sz="2400" dirty="0" smtClean="0"/>
          </a:p>
          <a:p>
            <a:r>
              <a:rPr lang="en-US" sz="2400" dirty="0" smtClean="0"/>
              <a:t>The Truman administration declines.</a:t>
            </a:r>
          </a:p>
          <a:p>
            <a:pPr>
              <a:buNone/>
            </a:pPr>
            <a:endParaRPr lang="en-US" sz="1200" i="1" dirty="0" smtClean="0"/>
          </a:p>
          <a:p>
            <a:pPr>
              <a:buNone/>
            </a:pPr>
            <a:endParaRPr lang="en-US" sz="1200" i="1" dirty="0" smtClean="0"/>
          </a:p>
          <a:p>
            <a:pPr>
              <a:buNone/>
            </a:pPr>
            <a:endParaRPr lang="en-US" sz="1200" i="1" dirty="0" smtClean="0"/>
          </a:p>
          <a:p>
            <a:pPr>
              <a:buNone/>
            </a:pPr>
            <a:endParaRPr lang="en-US" sz="1200" i="1" dirty="0" smtClean="0"/>
          </a:p>
          <a:p>
            <a:pPr>
              <a:buNone/>
            </a:pPr>
            <a:endParaRPr lang="en-US" sz="1200" i="1" dirty="0" smtClean="0"/>
          </a:p>
          <a:p>
            <a:pPr>
              <a:buNone/>
            </a:pPr>
            <a:endParaRPr lang="en-US" sz="1200" i="1" dirty="0" smtClean="0"/>
          </a:p>
          <a:p>
            <a:pPr>
              <a:buNone/>
            </a:pPr>
            <a:r>
              <a:rPr lang="en-US" sz="900" i="1" dirty="0" smtClean="0"/>
              <a:t>The Origins of the Cold War: U.S. Choices After World War II by Choices for the 21</a:t>
            </a:r>
            <a:r>
              <a:rPr lang="en-US" sz="900" i="1" baseline="30000" dirty="0" smtClean="0"/>
              <a:t>st</a:t>
            </a:r>
            <a:r>
              <a:rPr lang="en-US" sz="900" i="1" dirty="0" smtClean="0"/>
              <a:t> Century Education Program, Watson Institute for International Studies, Brown University, Providence, Rhode Island.</a:t>
            </a:r>
          </a:p>
          <a:p>
            <a:pPr>
              <a:buNone/>
            </a:pPr>
            <a:endParaRPr lang="en-US" sz="900" i="1" dirty="0" smtClean="0"/>
          </a:p>
          <a:p>
            <a:pPr>
              <a:buNone/>
            </a:pPr>
            <a:r>
              <a:rPr lang="en-US" sz="900" u="sng" dirty="0" smtClean="0">
                <a:hlinkClick r:id="rId2"/>
              </a:rPr>
              <a:t>http://shs.umsystem.edu/famousmissourians/presidents/truman/trumancoldwar.html</a:t>
            </a:r>
            <a:endParaRPr lang="en-US" sz="900" dirty="0" smtClean="0"/>
          </a:p>
          <a:p>
            <a:pPr>
              <a:buNone/>
            </a:pPr>
            <a:endParaRPr lang="en-US" sz="1200" dirty="0"/>
          </a:p>
        </p:txBody>
      </p:sp>
      <p:pic>
        <p:nvPicPr>
          <p:cNvPr id="5" name="Content Placeholder 4" descr="'State of the World' by Daniel Fitzpatrick"/>
          <p:cNvPicPr>
            <a:picLocks noGrp="1"/>
          </p:cNvPicPr>
          <p:nvPr>
            <p:ph sz="half" idx="1"/>
          </p:nvPr>
        </p:nvPicPr>
        <p:blipFill>
          <a:blip r:embed="rId3" cstate="print"/>
          <a:srcRect/>
          <a:stretch>
            <a:fillRect/>
          </a:stretch>
        </p:blipFill>
        <p:spPr bwMode="auto">
          <a:xfrm>
            <a:off x="685800" y="1371600"/>
            <a:ext cx="3853273"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United States (Military)</a:t>
            </a:r>
            <a:endParaRPr lang="en-US" dirty="0"/>
          </a:p>
        </p:txBody>
      </p:sp>
      <p:sp>
        <p:nvSpPr>
          <p:cNvPr id="4" name="Content Placeholder 3"/>
          <p:cNvSpPr>
            <a:spLocks noGrp="1"/>
          </p:cNvSpPr>
          <p:nvPr>
            <p:ph sz="half" idx="2"/>
          </p:nvPr>
        </p:nvSpPr>
        <p:spPr>
          <a:xfrm>
            <a:off x="4648200" y="1600200"/>
            <a:ext cx="4038600" cy="5257800"/>
          </a:xfrm>
        </p:spPr>
        <p:txBody>
          <a:bodyPr>
            <a:normAutofit/>
          </a:bodyPr>
          <a:lstStyle/>
          <a:p>
            <a:pPr>
              <a:buNone/>
            </a:pPr>
            <a:r>
              <a:rPr lang="en-US" dirty="0" smtClean="0"/>
              <a:t>	The United States armed services demobilizes from  a peak of 16 million during the war to just 5 million.</a:t>
            </a:r>
          </a:p>
          <a:p>
            <a:endParaRPr lang="en-US" dirty="0" smtClean="0"/>
          </a:p>
          <a:p>
            <a:endParaRPr lang="en-US" dirty="0" smtClean="0"/>
          </a:p>
          <a:p>
            <a:pPr>
              <a:buNone/>
            </a:pPr>
            <a:r>
              <a:rPr lang="en-US" sz="800" i="1" dirty="0" smtClean="0"/>
              <a:t>The Origins of the Cold War: U.S. Choices After World War II by Choices for the 21</a:t>
            </a:r>
            <a:r>
              <a:rPr lang="en-US" sz="800" i="1" baseline="30000" dirty="0" smtClean="0"/>
              <a:t>st</a:t>
            </a:r>
            <a:r>
              <a:rPr lang="en-US" sz="800" i="1" dirty="0" smtClean="0"/>
              <a:t> Century Education Program, Watson Institute for International Studies, Brown University, Providence, Rhode Island.</a:t>
            </a:r>
          </a:p>
          <a:p>
            <a:endParaRPr lang="en-US" sz="900" i="1" dirty="0" smtClean="0"/>
          </a:p>
          <a:p>
            <a:pPr>
              <a:buNone/>
            </a:pPr>
            <a:r>
              <a:rPr lang="en-US" sz="900" u="sng" dirty="0" smtClean="0">
                <a:hlinkClick r:id="rId2"/>
              </a:rPr>
              <a:t>http://fineartamerica.com/featured/world-war-two-american-soldier-aloysius-patrimonio.html</a:t>
            </a:r>
            <a:endParaRPr lang="en-US" sz="900" dirty="0" smtClean="0"/>
          </a:p>
          <a:p>
            <a:endParaRPr lang="en-US" sz="1200" i="1" dirty="0" smtClean="0"/>
          </a:p>
          <a:p>
            <a:endParaRPr lang="en-US" dirty="0"/>
          </a:p>
        </p:txBody>
      </p:sp>
      <p:pic>
        <p:nvPicPr>
          <p:cNvPr id="5" name="il_fi" descr="http://images.fineartamerica.com/images-medium/world-war-two-american-soldier-aloysius-patrimonio.jpg"/>
          <p:cNvPicPr>
            <a:picLocks noGrp="1"/>
          </p:cNvPicPr>
          <p:nvPr>
            <p:ph sz="half" idx="1"/>
          </p:nvPr>
        </p:nvPicPr>
        <p:blipFill>
          <a:blip r:embed="rId3" cstate="print"/>
          <a:srcRect l="3667" r="31333" b="7943"/>
          <a:stretch>
            <a:fillRect/>
          </a:stretch>
        </p:blipFill>
        <p:spPr bwMode="auto">
          <a:xfrm>
            <a:off x="609600" y="1524000"/>
            <a:ext cx="3810000"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Nuclear Weapons</a:t>
            </a:r>
            <a:endParaRPr lang="en-US"/>
          </a:p>
        </p:txBody>
      </p:sp>
      <p:sp>
        <p:nvSpPr>
          <p:cNvPr id="4" name="Content Placeholder 3"/>
          <p:cNvSpPr>
            <a:spLocks noGrp="1"/>
          </p:cNvSpPr>
          <p:nvPr>
            <p:ph sz="half" idx="2"/>
          </p:nvPr>
        </p:nvSpPr>
        <p:spPr>
          <a:xfrm>
            <a:off x="4648200" y="1600200"/>
            <a:ext cx="4038600" cy="4953000"/>
          </a:xfrm>
        </p:spPr>
        <p:txBody>
          <a:bodyPr>
            <a:normAutofit fontScale="92500" lnSpcReduction="10000"/>
          </a:bodyPr>
          <a:lstStyle/>
          <a:p>
            <a:pPr>
              <a:buNone/>
            </a:pPr>
            <a:r>
              <a:rPr lang="en-US" dirty="0" smtClean="0"/>
              <a:t>	</a:t>
            </a:r>
          </a:p>
          <a:p>
            <a:pPr>
              <a:buNone/>
            </a:pPr>
            <a:endParaRPr lang="en-US" dirty="0" smtClean="0"/>
          </a:p>
          <a:p>
            <a:pPr>
              <a:buNone/>
            </a:pPr>
            <a:r>
              <a:rPr lang="en-US" dirty="0" smtClean="0"/>
              <a:t>	Most believe the U.S. will retain its monopoly on atomic weapons for 5 to 10 years.</a:t>
            </a:r>
          </a:p>
          <a:p>
            <a:endParaRPr lang="en-US" dirty="0" smtClean="0"/>
          </a:p>
          <a:p>
            <a:endParaRPr lang="en-US" dirty="0" smtClean="0"/>
          </a:p>
          <a:p>
            <a:endParaRPr lang="en-US" dirty="0" smtClean="0"/>
          </a:p>
          <a:p>
            <a:endParaRPr lang="en-US" dirty="0" smtClean="0"/>
          </a:p>
          <a:p>
            <a:pPr>
              <a:buNone/>
            </a:pPr>
            <a:r>
              <a:rPr lang="en-US" sz="900" i="1" dirty="0" smtClean="0"/>
              <a:t>The Origins of the Cold War: U.S. Choices After World War II by Choices for the 21</a:t>
            </a:r>
            <a:r>
              <a:rPr lang="en-US" sz="900" i="1" baseline="30000" dirty="0" smtClean="0"/>
              <a:t>st</a:t>
            </a:r>
            <a:r>
              <a:rPr lang="en-US" sz="900" i="1" dirty="0" smtClean="0"/>
              <a:t> Century Education Program, Watson Institute for International Studies, Brown University, Providence, Rhode Island.</a:t>
            </a:r>
          </a:p>
          <a:p>
            <a:endParaRPr lang="en-US" sz="900" i="1" dirty="0" smtClean="0"/>
          </a:p>
          <a:p>
            <a:pPr>
              <a:buNone/>
            </a:pPr>
            <a:r>
              <a:rPr lang="en-US" sz="900" u="sng" dirty="0" smtClean="0">
                <a:hlinkClick r:id="rId2"/>
              </a:rPr>
              <a:t>http://aminz1234.blogspot.com/2011/03/atomic-bomb-world-war-2.html</a:t>
            </a:r>
            <a:r>
              <a:rPr lang="en-US" sz="900" dirty="0" smtClean="0"/>
              <a:t> </a:t>
            </a:r>
          </a:p>
          <a:p>
            <a:endParaRPr lang="en-US" sz="900" i="1" dirty="0" smtClean="0"/>
          </a:p>
          <a:p>
            <a:endParaRPr lang="en-US" dirty="0" smtClean="0"/>
          </a:p>
          <a:p>
            <a:endParaRPr lang="en-US" dirty="0"/>
          </a:p>
        </p:txBody>
      </p:sp>
      <p:pic>
        <p:nvPicPr>
          <p:cNvPr id="5" name="Content Placeholder 4" descr="http://3.bp.blogspot.com/-NIowX-PPzGQ/TZTJS4nx5vI/AAAAAAAAAKE/gXTgph9VcDU/s320/T165089-Atomic_bomb_blast_over_Nagasaki%252C_1945-SPL.jpg">
            <a:hlinkClick r:id="rId3"/>
          </p:cNvPr>
          <p:cNvPicPr>
            <a:picLocks noGrp="1"/>
          </p:cNvPicPr>
          <p:nvPr>
            <p:ph sz="half" idx="1"/>
          </p:nvPr>
        </p:nvPicPr>
        <p:blipFill>
          <a:blip r:embed="rId4" cstate="print"/>
          <a:srcRect/>
          <a:stretch>
            <a:fillRect/>
          </a:stretch>
        </p:blipFill>
        <p:spPr bwMode="auto">
          <a:xfrm>
            <a:off x="762000" y="1447800"/>
            <a:ext cx="3733800" cy="50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r>
              <a:rPr lang="en-US" dirty="0" smtClean="0"/>
              <a:t>Setting</a:t>
            </a:r>
            <a:endParaRPr lang="en-US" dirty="0"/>
          </a:p>
        </p:txBody>
      </p:sp>
      <p:sp>
        <p:nvSpPr>
          <p:cNvPr id="4" name="Content Placeholder 3"/>
          <p:cNvSpPr>
            <a:spLocks noGrp="1"/>
          </p:cNvSpPr>
          <p:nvPr>
            <p:ph sz="half" idx="2"/>
          </p:nvPr>
        </p:nvSpPr>
        <p:spPr>
          <a:xfrm>
            <a:off x="3352800" y="838200"/>
            <a:ext cx="5638800" cy="5715000"/>
          </a:xfrm>
        </p:spPr>
        <p:txBody>
          <a:bodyPr>
            <a:normAutofit fontScale="62500" lnSpcReduction="20000"/>
          </a:bodyPr>
          <a:lstStyle/>
          <a:p>
            <a:r>
              <a:rPr lang="en-US" sz="3200" dirty="0" smtClean="0"/>
              <a:t>The year is 1946.  You are an advisor to President Truman. It is the night before you and other advisors will meet the president to share your ideas on U.S. policy, tactics, and strategies for Soviet and International relations. You are at a dinner party in a crowded room.  You meet a fellow advisor.  You both want to share your views on what should be America’s foreign policy.  You fear that you will be overheard.  Knowing you will only have a short time together you move to a small table on the far side of the room. </a:t>
            </a:r>
          </a:p>
          <a:p>
            <a:endParaRPr lang="en-US" sz="3200" dirty="0" smtClean="0"/>
          </a:p>
          <a:p>
            <a:r>
              <a:rPr lang="en-US" sz="3200" dirty="0" smtClean="0"/>
              <a:t>You take part in a silent debate.  During the debate you argue to persuade your fellow advisor to your policy views. You are convinced that your policy considerations are best for the United States in this post war time and you want his support when you speak to the president in the morning.  Of course, the other advisor believes strongly in his views and will try to persuade you to his policy beliefs. </a:t>
            </a:r>
          </a:p>
          <a:p>
            <a:r>
              <a:rPr lang="en-US" sz="1200" u="sng" dirty="0" smtClean="0">
                <a:hlinkClick r:id="rId2"/>
              </a:rPr>
              <a:t>http://myhotellife.blogspot.com/2010_11_01_archive.html</a:t>
            </a:r>
            <a:r>
              <a:rPr lang="en-US" sz="1200" dirty="0" smtClean="0"/>
              <a:t> </a:t>
            </a:r>
          </a:p>
          <a:p>
            <a:endParaRPr lang="en-US" dirty="0"/>
          </a:p>
        </p:txBody>
      </p:sp>
      <p:pic>
        <p:nvPicPr>
          <p:cNvPr id="5" name="Content Placeholder 4" descr="http://3.bp.blogspot.com/_A_JOA4qbTsw/TPRu7uQhToI/AAAAAAAAGJc/HBMfI-S_6sg/s640/IMG_0344.jpg">
            <a:hlinkClick r:id="rId3"/>
          </p:cNvPr>
          <p:cNvPicPr>
            <a:picLocks noGrp="1"/>
          </p:cNvPicPr>
          <p:nvPr>
            <p:ph sz="half" idx="1"/>
          </p:nvPr>
        </p:nvPicPr>
        <p:blipFill>
          <a:blip r:embed="rId4" cstate="print"/>
          <a:srcRect/>
          <a:stretch>
            <a:fillRect/>
          </a:stretch>
        </p:blipFill>
        <p:spPr bwMode="auto">
          <a:xfrm>
            <a:off x="457200" y="838200"/>
            <a:ext cx="3048000" cy="563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t>Silent Debate</a:t>
            </a:r>
            <a:endParaRPr lang="en-US" dirty="0"/>
          </a:p>
        </p:txBody>
      </p:sp>
      <p:sp>
        <p:nvSpPr>
          <p:cNvPr id="3" name="Content Placeholder 2"/>
          <p:cNvSpPr>
            <a:spLocks noGrp="1"/>
          </p:cNvSpPr>
          <p:nvPr>
            <p:ph idx="1"/>
          </p:nvPr>
        </p:nvSpPr>
        <p:spPr>
          <a:xfrm>
            <a:off x="457200" y="1066800"/>
            <a:ext cx="8229600" cy="5638800"/>
          </a:xfrm>
        </p:spPr>
        <p:txBody>
          <a:bodyPr>
            <a:normAutofit fontScale="85000" lnSpcReduction="20000"/>
          </a:bodyPr>
          <a:lstStyle/>
          <a:p>
            <a:pPr>
              <a:buNone/>
            </a:pPr>
            <a:r>
              <a:rPr lang="en-US" dirty="0" smtClean="0"/>
              <a:t>	During the “silent debate” you may not talk at any time. You will write to each other on the same sheet of paper that will be passed back and forth when you are told to pass it.  In the roles of presidential advisors you will address each other’s questions, concerns, answers and opinions on possible U.S. policies toward the Soviet Union and other countries. </a:t>
            </a:r>
          </a:p>
          <a:p>
            <a:pPr>
              <a:buNone/>
            </a:pPr>
            <a:r>
              <a:rPr lang="en-US" dirty="0" smtClean="0"/>
              <a:t> </a:t>
            </a:r>
          </a:p>
          <a:p>
            <a:pPr>
              <a:buNone/>
            </a:pPr>
            <a:r>
              <a:rPr lang="en-US" dirty="0" smtClean="0"/>
              <a:t>	You will be given a set amount of time to write (about two minutes each time the paper is passed – this may vary.)  After the first person writes a note to his or her debate partner - he or she will pass the paper to the partner who will write a response.  The student who is not writing will sit quietly and think of what he or she might want to write next. </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a:blip r:embed="rId2" cstate="print"/>
          <a:stretch>
            <a:fillRect/>
          </a:stretch>
        </p:blipFill>
        <p:spPr>
          <a:xfrm>
            <a:off x="1600200" y="990600"/>
            <a:ext cx="6034618" cy="4525963"/>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Preparations for Debate</a:t>
            </a:r>
            <a:endParaRPr lang="en-US" dirty="0"/>
          </a:p>
        </p:txBody>
      </p:sp>
      <p:sp>
        <p:nvSpPr>
          <p:cNvPr id="3" name="Content Placeholder 2"/>
          <p:cNvSpPr>
            <a:spLocks noGrp="1"/>
          </p:cNvSpPr>
          <p:nvPr>
            <p:ph idx="1"/>
          </p:nvPr>
        </p:nvSpPr>
        <p:spPr>
          <a:xfrm>
            <a:off x="457200" y="914400"/>
            <a:ext cx="8229600" cy="5486400"/>
          </a:xfrm>
        </p:spPr>
        <p:txBody>
          <a:bodyPr>
            <a:normAutofit fontScale="70000" lnSpcReduction="20000"/>
          </a:bodyPr>
          <a:lstStyle/>
          <a:p>
            <a:pPr>
              <a:buNone/>
            </a:pPr>
            <a:r>
              <a:rPr lang="en-US" sz="3400" dirty="0" smtClean="0"/>
              <a:t>	</a:t>
            </a:r>
            <a:r>
              <a:rPr lang="en-US" sz="3400" b="1" dirty="0" smtClean="0"/>
              <a:t>You want to perceive past events and issues as they were experienced by people at the time, to develop historical empathy as opposed to present-mindedness.   </a:t>
            </a:r>
          </a:p>
          <a:p>
            <a:pPr>
              <a:buNone/>
            </a:pPr>
            <a:r>
              <a:rPr lang="en-US" sz="3400" b="1" dirty="0" smtClean="0"/>
              <a:t>	</a:t>
            </a:r>
            <a:r>
              <a:rPr lang="en-US" sz="3400" b="1" u="sng" dirty="0" smtClean="0"/>
              <a:t>In</a:t>
            </a:r>
            <a:r>
              <a:rPr lang="en-US" sz="3400" u="sng" dirty="0" smtClean="0"/>
              <a:t> </a:t>
            </a:r>
            <a:r>
              <a:rPr lang="en-US" sz="3400" b="1" u="sng" dirty="0" smtClean="0"/>
              <a:t>this debate you do not know the rest of the story!</a:t>
            </a:r>
            <a:r>
              <a:rPr lang="en-US" sz="3400" b="1" dirty="0" smtClean="0"/>
              <a:t>  </a:t>
            </a:r>
          </a:p>
          <a:p>
            <a:pPr>
              <a:buNone/>
            </a:pPr>
            <a:r>
              <a:rPr lang="en-US" sz="3400" b="1" dirty="0" smtClean="0"/>
              <a:t>	It is 1946.  You do not know what policy will </a:t>
            </a:r>
            <a:r>
              <a:rPr lang="en-US" sz="3400" b="1" smtClean="0"/>
              <a:t>be taken -or- </a:t>
            </a:r>
            <a:r>
              <a:rPr lang="en-US" sz="3400" b="1" dirty="0" smtClean="0"/>
              <a:t>what the results will turn out to be in the future.</a:t>
            </a:r>
          </a:p>
          <a:p>
            <a:pPr>
              <a:buNone/>
            </a:pPr>
            <a:r>
              <a:rPr lang="en-US" dirty="0" smtClean="0"/>
              <a:t> </a:t>
            </a:r>
          </a:p>
          <a:p>
            <a:r>
              <a:rPr lang="en-US" dirty="0" smtClean="0"/>
              <a:t>Study and analyze the background information (based on primary sources) for your assigned policy option.  </a:t>
            </a:r>
          </a:p>
          <a:p>
            <a:endParaRPr lang="en-US" dirty="0" smtClean="0"/>
          </a:p>
          <a:p>
            <a:r>
              <a:rPr lang="en-US" dirty="0" smtClean="0"/>
              <a:t>Prepare to take part in a “silent debate” with a partner who will defend an opposing policy.  </a:t>
            </a:r>
          </a:p>
          <a:p>
            <a:endParaRPr lang="en-US" dirty="0" smtClean="0"/>
          </a:p>
          <a:p>
            <a:r>
              <a:rPr lang="en-US" dirty="0" smtClean="0"/>
              <a:t>Take a moment to review the Option in Brief Overview so you will be familiar with the other three possible view points.</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3.bp.blogspot.com/_A_JOA4qbTsw/TPRu7uQhToI/AAAAAAAAGJc/HBMfI-S_6sg/s640/IMG_0344.jpg">
            <a:hlinkClick r:id="rId2"/>
          </p:cNvPr>
          <p:cNvPicPr/>
          <p:nvPr/>
        </p:nvPicPr>
        <p:blipFill>
          <a:blip r:embed="rId3" cstate="print"/>
          <a:srcRect t="33727" r="10790" b="10422"/>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1946</a:t>
            </a:r>
            <a:endParaRPr lang="en-US" dirty="0"/>
          </a:p>
        </p:txBody>
      </p:sp>
      <p:sp>
        <p:nvSpPr>
          <p:cNvPr id="3" name="Content Placeholder 2"/>
          <p:cNvSpPr>
            <a:spLocks noGrp="1"/>
          </p:cNvSpPr>
          <p:nvPr>
            <p:ph idx="1"/>
          </p:nvPr>
        </p:nvSpPr>
        <p:spPr>
          <a:xfrm>
            <a:off x="457200" y="914400"/>
            <a:ext cx="8229600" cy="5486400"/>
          </a:xfrm>
        </p:spPr>
        <p:txBody>
          <a:bodyPr>
            <a:normAutofit lnSpcReduction="10000"/>
          </a:bodyPr>
          <a:lstStyle/>
          <a:p>
            <a:pPr>
              <a:buNone/>
            </a:pPr>
            <a:r>
              <a:rPr lang="en-US" sz="5400" dirty="0" smtClean="0"/>
              <a:t>	</a:t>
            </a:r>
            <a:r>
              <a:rPr lang="en-US" sz="2400" dirty="0" smtClean="0"/>
              <a:t>If you were an advisor to President Truman where would you stand on policy, tactics and strategies for Soviet and </a:t>
            </a:r>
          </a:p>
          <a:p>
            <a:pPr>
              <a:buNone/>
            </a:pPr>
            <a:r>
              <a:rPr lang="en-US" sz="2400" dirty="0" smtClean="0"/>
              <a:t>	International relations?</a:t>
            </a:r>
          </a:p>
          <a:p>
            <a:pPr>
              <a:buNone/>
            </a:pPr>
            <a:r>
              <a:rPr lang="en-US" sz="2400" dirty="0" smtClean="0"/>
              <a:t>   </a:t>
            </a:r>
          </a:p>
          <a:p>
            <a:pPr>
              <a:buNone/>
            </a:pPr>
            <a:r>
              <a:rPr lang="en-US" sz="2400" dirty="0" smtClean="0"/>
              <a:t>		Impose peace with force</a:t>
            </a:r>
          </a:p>
          <a:p>
            <a:pPr>
              <a:buNone/>
            </a:pPr>
            <a:r>
              <a:rPr lang="en-US" sz="2400" dirty="0" smtClean="0"/>
              <a:t>		Contain Soviet Communism</a:t>
            </a:r>
          </a:p>
          <a:p>
            <a:pPr>
              <a:buNone/>
            </a:pPr>
            <a:r>
              <a:rPr lang="en-US" sz="2400" dirty="0" smtClean="0"/>
              <a:t>		Co-exist and Compromise</a:t>
            </a:r>
          </a:p>
          <a:p>
            <a:pPr>
              <a:buNone/>
            </a:pPr>
            <a:r>
              <a:rPr lang="en-US" sz="2400" dirty="0" smtClean="0"/>
              <a:t>		Avoid Foreign Entanglements</a:t>
            </a:r>
          </a:p>
          <a:p>
            <a:pPr>
              <a:buNone/>
            </a:pPr>
            <a:endParaRPr lang="en-US" sz="2400" dirty="0" smtClean="0"/>
          </a:p>
          <a:p>
            <a:pPr>
              <a:buNone/>
            </a:pPr>
            <a:endParaRPr lang="en-US" sz="2400" dirty="0" smtClean="0"/>
          </a:p>
          <a:p>
            <a:pPr>
              <a:buNone/>
            </a:pPr>
            <a:endParaRPr lang="en-US" sz="2400" dirty="0" smtClean="0"/>
          </a:p>
          <a:p>
            <a:pPr>
              <a:buNone/>
            </a:pPr>
            <a:r>
              <a:rPr lang="en-US" sz="800" i="1" dirty="0" smtClean="0"/>
              <a:t>The </a:t>
            </a:r>
            <a:r>
              <a:rPr lang="en-US" sz="800" i="1" dirty="0" smtClean="0"/>
              <a:t>Origins of the Cold War: U.S. Choices After World War II by Choices for the 21</a:t>
            </a:r>
            <a:r>
              <a:rPr lang="en-US" sz="800" i="1" baseline="30000" dirty="0" smtClean="0"/>
              <a:t>st</a:t>
            </a:r>
            <a:r>
              <a:rPr lang="en-US" sz="800" i="1" dirty="0" smtClean="0"/>
              <a:t> Century Education Program, Watson Institute for International Studies, Brown University, Providence, Rhode Island.</a:t>
            </a:r>
            <a:endParaRPr lang="en-US" sz="800" i="1" dirty="0" smtClean="0"/>
          </a:p>
          <a:p>
            <a:pPr>
              <a:buNone/>
            </a:pPr>
            <a:endParaRPr lang="en-US" sz="800" i="1" dirty="0" smtClean="0"/>
          </a:p>
          <a:p>
            <a:pPr>
              <a:buNone/>
            </a:pPr>
            <a:r>
              <a:rPr lang="en-US" sz="800" i="1" dirty="0" smtClean="0">
                <a:hlinkClick r:id="rId2"/>
              </a:rPr>
              <a:t>http://www.visitingdc.com/president/harry-truman-picture.htm</a:t>
            </a:r>
            <a:r>
              <a:rPr lang="en-US" sz="800" i="1" dirty="0" smtClean="0"/>
              <a:t> </a:t>
            </a:r>
          </a:p>
          <a:p>
            <a:pPr>
              <a:buNone/>
            </a:pPr>
            <a:endParaRPr lang="en-US" sz="2400" dirty="0" smtClean="0"/>
          </a:p>
          <a:p>
            <a:pPr>
              <a:buNone/>
            </a:pPr>
            <a:endParaRPr lang="en-US" sz="5400" dirty="0"/>
          </a:p>
        </p:txBody>
      </p:sp>
      <p:pic>
        <p:nvPicPr>
          <p:cNvPr id="4" name="il_fi" descr="http://www.visitingdc.com/images/harry-truman-picture.jpg"/>
          <p:cNvPicPr/>
          <p:nvPr/>
        </p:nvPicPr>
        <p:blipFill>
          <a:blip r:embed="rId3" cstate="print"/>
          <a:srcRect/>
          <a:stretch>
            <a:fillRect/>
          </a:stretch>
        </p:blipFill>
        <p:spPr bwMode="auto">
          <a:xfrm>
            <a:off x="6248400" y="2209800"/>
            <a:ext cx="2514600" cy="3086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Stalin Speech February 1946</a:t>
            </a:r>
            <a:endParaRPr lang="en-US" dirty="0"/>
          </a:p>
        </p:txBody>
      </p:sp>
      <p:sp>
        <p:nvSpPr>
          <p:cNvPr id="4" name="Content Placeholder 3"/>
          <p:cNvSpPr>
            <a:spLocks noGrp="1"/>
          </p:cNvSpPr>
          <p:nvPr>
            <p:ph sz="half" idx="2"/>
          </p:nvPr>
        </p:nvSpPr>
        <p:spPr>
          <a:xfrm>
            <a:off x="4648200" y="1371600"/>
            <a:ext cx="4038600" cy="5105400"/>
          </a:xfrm>
        </p:spPr>
        <p:txBody>
          <a:bodyPr>
            <a:normAutofit fontScale="92500" lnSpcReduction="10000"/>
          </a:bodyPr>
          <a:lstStyle/>
          <a:p>
            <a:r>
              <a:rPr lang="en-US" dirty="0" smtClean="0"/>
              <a:t>Joseph Stalin lashes out at the Western powers and proclaims his confidence in the eventual triumph of the Soviet system.  </a:t>
            </a:r>
          </a:p>
          <a:p>
            <a:r>
              <a:rPr lang="en-US" dirty="0" smtClean="0"/>
              <a:t>He argues that communism and capitalism are on a collision course and that a series of crisis will tear the capitalist world apart.</a:t>
            </a:r>
          </a:p>
          <a:p>
            <a:pPr>
              <a:buNone/>
            </a:pPr>
            <a:endParaRPr lang="en-US" sz="1100" dirty="0" smtClean="0"/>
          </a:p>
          <a:p>
            <a:pPr>
              <a:buNone/>
            </a:pPr>
            <a:r>
              <a:rPr lang="en-US" sz="1100" dirty="0" smtClean="0"/>
              <a:t>	</a:t>
            </a:r>
            <a:r>
              <a:rPr lang="en-US" sz="900" i="1" dirty="0" smtClean="0"/>
              <a:t>The Cold War A History in Documents</a:t>
            </a:r>
            <a:r>
              <a:rPr lang="en-US" sz="900" dirty="0" smtClean="0"/>
              <a:t>, Alan Winkler, Oxford University Press, New York, 2003.</a:t>
            </a:r>
          </a:p>
          <a:p>
            <a:endParaRPr lang="en-US" dirty="0" smtClean="0"/>
          </a:p>
          <a:p>
            <a:endParaRPr lang="en-US" dirty="0"/>
          </a:p>
        </p:txBody>
      </p:sp>
      <p:pic>
        <p:nvPicPr>
          <p:cNvPr id="1026" name="Picture 2" descr="C:\Users\Forest\Desktop\stalin\08-20-2011\stalin.tif"/>
          <p:cNvPicPr>
            <a:picLocks noGrp="1" noChangeAspect="1" noChangeArrowheads="1"/>
          </p:cNvPicPr>
          <p:nvPr>
            <p:ph sz="half" idx="1"/>
          </p:nvPr>
        </p:nvPicPr>
        <p:blipFill>
          <a:blip r:embed="rId2" cstate="print"/>
          <a:srcRect/>
          <a:stretch>
            <a:fillRect/>
          </a:stretch>
        </p:blipFill>
        <p:spPr bwMode="auto">
          <a:xfrm>
            <a:off x="457200" y="1371600"/>
            <a:ext cx="4038600" cy="4194933"/>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t>
            </a:r>
            <a:r>
              <a:rPr lang="en-US" i="1" dirty="0" smtClean="0"/>
              <a:t>“Iron Curtain Speech” by Winston Churchill, </a:t>
            </a:r>
            <a:endParaRPr lang="en-US" dirty="0"/>
          </a:p>
        </p:txBody>
      </p:sp>
      <p:sp>
        <p:nvSpPr>
          <p:cNvPr id="4" name="Content Placeholder 3"/>
          <p:cNvSpPr>
            <a:spLocks noGrp="1"/>
          </p:cNvSpPr>
          <p:nvPr>
            <p:ph sz="half" idx="2"/>
          </p:nvPr>
        </p:nvSpPr>
        <p:spPr>
          <a:xfrm>
            <a:off x="4267200" y="1676400"/>
            <a:ext cx="4419600" cy="4800600"/>
          </a:xfrm>
        </p:spPr>
        <p:txBody>
          <a:bodyPr>
            <a:normAutofit fontScale="77500" lnSpcReduction="20000"/>
          </a:bodyPr>
          <a:lstStyle/>
          <a:p>
            <a:pPr>
              <a:buNone/>
            </a:pPr>
            <a:r>
              <a:rPr lang="en-US" dirty="0" smtClean="0"/>
              <a:t>	“A shadow has fallen… an iron curtain has descended across the Continent.  Behind that line lie all the capitals of the ancient states of Central and Eastern Europe… the populations around them lie in what I must call the Soviet sphere, and all are subject, in one form or another, not only to Soviet influence but to a very high and in some cases increasing measure of control from Moscow…”</a:t>
            </a:r>
          </a:p>
          <a:p>
            <a:endParaRPr lang="en-US" dirty="0" smtClean="0"/>
          </a:p>
          <a:p>
            <a:pPr>
              <a:buNone/>
            </a:pPr>
            <a:r>
              <a:rPr lang="en-US" dirty="0" smtClean="0"/>
              <a:t>	</a:t>
            </a:r>
            <a:r>
              <a:rPr lang="en-US" sz="2100" dirty="0" smtClean="0"/>
              <a:t>From the </a:t>
            </a:r>
            <a:r>
              <a:rPr lang="en-US" sz="2100" i="1" dirty="0" smtClean="0"/>
              <a:t>“Iron Curtain Speech” by Winston Churchill, March 5, 1946 </a:t>
            </a:r>
          </a:p>
          <a:p>
            <a:pPr>
              <a:buNone/>
            </a:pPr>
            <a:r>
              <a:rPr lang="en-US" sz="1300" i="1" dirty="0" smtClean="0"/>
              <a:t>	</a:t>
            </a:r>
            <a:r>
              <a:rPr lang="en-US" sz="1000" i="1" dirty="0" smtClean="0">
                <a:hlinkClick r:id="rId2"/>
              </a:rPr>
              <a:t>http://www.emersonkent.com/speeches/iron_curtain.htm</a:t>
            </a:r>
            <a:r>
              <a:rPr lang="en-US" sz="1000" i="1" dirty="0" smtClean="0"/>
              <a:t> </a:t>
            </a:r>
          </a:p>
          <a:p>
            <a:pPr>
              <a:buNone/>
            </a:pPr>
            <a:endParaRPr lang="en-US" sz="2100" i="1" dirty="0"/>
          </a:p>
        </p:txBody>
      </p:sp>
      <p:pic>
        <p:nvPicPr>
          <p:cNvPr id="5" name="il_fi" descr="http://www.millercountymuseum.org/presidents/080825_21b_WinstonChurchill.jpg"/>
          <p:cNvPicPr>
            <a:picLocks noGrp="1"/>
          </p:cNvPicPr>
          <p:nvPr>
            <p:ph sz="half" idx="1"/>
          </p:nvPr>
        </p:nvPicPr>
        <p:blipFill>
          <a:blip r:embed="rId3" cstate="print"/>
          <a:srcRect/>
          <a:stretch>
            <a:fillRect/>
          </a:stretch>
        </p:blipFill>
        <p:spPr bwMode="auto">
          <a:xfrm>
            <a:off x="533400" y="1600200"/>
            <a:ext cx="3276600"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Joseph Stalin’s response to the “Iron Curtain Speech,”</a:t>
            </a:r>
            <a:endParaRPr lang="en-US" dirty="0"/>
          </a:p>
        </p:txBody>
      </p:sp>
      <p:sp>
        <p:nvSpPr>
          <p:cNvPr id="4" name="Content Placeholder 3"/>
          <p:cNvSpPr>
            <a:spLocks noGrp="1"/>
          </p:cNvSpPr>
          <p:nvPr>
            <p:ph sz="half" idx="2"/>
          </p:nvPr>
        </p:nvSpPr>
        <p:spPr>
          <a:xfrm>
            <a:off x="4191000" y="1600200"/>
            <a:ext cx="4495800" cy="5257800"/>
          </a:xfrm>
        </p:spPr>
        <p:txBody>
          <a:bodyPr>
            <a:normAutofit fontScale="85000" lnSpcReduction="20000"/>
          </a:bodyPr>
          <a:lstStyle/>
          <a:p>
            <a:pPr>
              <a:buNone/>
            </a:pPr>
            <a:r>
              <a:rPr lang="en-US" dirty="0" smtClean="0"/>
              <a:t>	“…what can there be surprising about the fact that the Soviet Union, anxious for its future safety, is trying to see to it that governments loyal in their attitude to </a:t>
            </a:r>
            <a:r>
              <a:rPr lang="en-US" smtClean="0"/>
              <a:t>the Soviet </a:t>
            </a:r>
            <a:r>
              <a:rPr lang="en-US" dirty="0" smtClean="0"/>
              <a:t>Union should exist in these countries? </a:t>
            </a:r>
          </a:p>
          <a:p>
            <a:pPr>
              <a:buNone/>
            </a:pPr>
            <a:endParaRPr lang="en-US" dirty="0" smtClean="0"/>
          </a:p>
          <a:p>
            <a:pPr>
              <a:buNone/>
            </a:pPr>
            <a:r>
              <a:rPr lang="en-US" dirty="0" smtClean="0"/>
              <a:t>	 How can anyone who has not taken leave of his senses describe these peaceful aspirations of the Soviet Union as expansionist tendencies …?”</a:t>
            </a:r>
          </a:p>
          <a:p>
            <a:pPr>
              <a:buNone/>
            </a:pPr>
            <a:r>
              <a:rPr lang="en-US" sz="2100" dirty="0" smtClean="0"/>
              <a:t>	</a:t>
            </a:r>
          </a:p>
          <a:p>
            <a:pPr>
              <a:buNone/>
            </a:pPr>
            <a:r>
              <a:rPr lang="en-US" sz="2100" dirty="0" smtClean="0"/>
              <a:t>	From </a:t>
            </a:r>
            <a:r>
              <a:rPr lang="en-US" sz="2100" i="1" dirty="0" smtClean="0"/>
              <a:t>Pravda, Joseph Stalin’s response to the “Iron Curtain Speech,” March 14 1946</a:t>
            </a:r>
          </a:p>
          <a:p>
            <a:pPr>
              <a:buNone/>
            </a:pPr>
            <a:endParaRPr lang="en-US" sz="2100" i="1" dirty="0" smtClean="0"/>
          </a:p>
          <a:p>
            <a:pPr>
              <a:buNone/>
            </a:pPr>
            <a:r>
              <a:rPr lang="en-US" sz="1200" u="sng" dirty="0" smtClean="0">
                <a:hlinkClick r:id="rId2"/>
              </a:rPr>
              <a:t>http://www.world-war-2-diaries.com/joseph-stalin-biography.html</a:t>
            </a:r>
            <a:r>
              <a:rPr lang="en-US" sz="1200" dirty="0" smtClean="0"/>
              <a:t> </a:t>
            </a:r>
          </a:p>
          <a:p>
            <a:pPr>
              <a:buNone/>
            </a:pPr>
            <a:endParaRPr lang="en-US" sz="2100" i="1" dirty="0"/>
          </a:p>
        </p:txBody>
      </p:sp>
      <p:pic>
        <p:nvPicPr>
          <p:cNvPr id="5" name="Content Placeholder 4" descr="pravda"/>
          <p:cNvPicPr>
            <a:picLocks noGrp="1"/>
          </p:cNvPicPr>
          <p:nvPr>
            <p:ph sz="half" idx="1"/>
          </p:nvPr>
        </p:nvPicPr>
        <p:blipFill>
          <a:blip r:embed="rId3" cstate="print"/>
          <a:srcRect/>
          <a:stretch>
            <a:fillRect/>
          </a:stretch>
        </p:blipFill>
        <p:spPr bwMode="auto">
          <a:xfrm>
            <a:off x="228600" y="1524000"/>
            <a:ext cx="3657600" cy="2971800"/>
          </a:xfrm>
          <a:prstGeom prst="rect">
            <a:avLst/>
          </a:prstGeom>
          <a:noFill/>
          <a:ln w="9525">
            <a:noFill/>
            <a:miter lim="800000"/>
            <a:headEnd/>
            <a:tailEnd/>
          </a:ln>
        </p:spPr>
      </p:pic>
      <p:sp>
        <p:nvSpPr>
          <p:cNvPr id="2049" name="Rectangle 1"/>
          <p:cNvSpPr>
            <a:spLocks noChangeArrowheads="1"/>
          </p:cNvSpPr>
          <p:nvPr/>
        </p:nvSpPr>
        <p:spPr bwMode="auto">
          <a:xfrm>
            <a:off x="381000" y="4763913"/>
            <a:ext cx="8763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333333"/>
                </a:solidFill>
                <a:effectLst/>
                <a:latin typeface="Georgia" pitchFamily="18" charset="0"/>
                <a:ea typeface="Calibri" pitchFamily="34" charset="0"/>
                <a:cs typeface="Times New Roman" pitchFamily="18" charset="0"/>
              </a:rPr>
              <a:t>Peasants reading Pravda in the 1930s. </a:t>
            </a:r>
            <a:br>
              <a:rPr kumimoji="0" lang="en-US" sz="900" b="1" i="0" u="none" strike="noStrike" cap="none" normalizeH="0" baseline="0" dirty="0" smtClean="0">
                <a:ln>
                  <a:noFill/>
                </a:ln>
                <a:solidFill>
                  <a:srgbClr val="333333"/>
                </a:solidFill>
                <a:effectLst/>
                <a:latin typeface="Georgia" pitchFamily="18" charset="0"/>
                <a:ea typeface="Calibri" pitchFamily="34" charset="0"/>
                <a:cs typeface="Times New Roman" pitchFamily="18" charset="0"/>
              </a:rPr>
            </a:br>
            <a:r>
              <a:rPr kumimoji="0" lang="en-US" sz="900" b="1" i="0" u="none" strike="noStrike" cap="none" normalizeH="0" baseline="0" dirty="0" smtClean="0">
                <a:ln>
                  <a:noFill/>
                </a:ln>
                <a:solidFill>
                  <a:srgbClr val="333333"/>
                </a:solidFill>
                <a:effectLst/>
                <a:latin typeface="Georgia" pitchFamily="18" charset="0"/>
                <a:ea typeface="Calibri" pitchFamily="34" charset="0"/>
                <a:cs typeface="Times New Roman" pitchFamily="18" charset="0"/>
              </a:rPr>
              <a:t>Stalin is pictured on the front.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1946</a:t>
            </a:r>
            <a:endParaRPr lang="en-US" dirty="0"/>
          </a:p>
        </p:txBody>
      </p:sp>
      <p:sp>
        <p:nvSpPr>
          <p:cNvPr id="4" name="Content Placeholder 3"/>
          <p:cNvSpPr>
            <a:spLocks noGrp="1"/>
          </p:cNvSpPr>
          <p:nvPr>
            <p:ph sz="half" idx="2"/>
          </p:nvPr>
        </p:nvSpPr>
        <p:spPr>
          <a:xfrm>
            <a:off x="6248400" y="5943600"/>
            <a:ext cx="2438400" cy="685800"/>
          </a:xfrm>
        </p:spPr>
        <p:txBody>
          <a:bodyPr>
            <a:normAutofit/>
          </a:bodyPr>
          <a:lstStyle/>
          <a:p>
            <a:r>
              <a:rPr lang="en-US" sz="800" dirty="0" smtClean="0"/>
              <a:t>http://makedonika.wordpress.com/2008/07/22/macedonia-disputed-by-yugoslavia-and-greece-new-york-times-1946/</a:t>
            </a:r>
          </a:p>
          <a:p>
            <a:endParaRPr lang="en-US" dirty="0"/>
          </a:p>
        </p:txBody>
      </p:sp>
      <p:pic>
        <p:nvPicPr>
          <p:cNvPr id="5" name="Content Placeholder 4" descr="http://i198.photobucket.com/albums/aa260/Piperkata/NYTIMES-1946_02_10.jpg"/>
          <p:cNvPicPr>
            <a:picLocks noGrp="1"/>
          </p:cNvPicPr>
          <p:nvPr>
            <p:ph sz="half" idx="1"/>
          </p:nvPr>
        </p:nvPicPr>
        <p:blipFill>
          <a:blip r:embed="rId2" cstate="print"/>
          <a:srcRect t="31170" r="79731" b="49832"/>
          <a:stretch>
            <a:fillRect/>
          </a:stretch>
        </p:blipFill>
        <p:spPr bwMode="auto">
          <a:xfrm>
            <a:off x="2438400" y="838200"/>
            <a:ext cx="419100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i198.photobucket.com/albums/aa260/Piperkata/NYTIMES-1946_02_10-PARTIAL.jpg"/>
          <p:cNvPicPr/>
          <p:nvPr/>
        </p:nvPicPr>
        <p:blipFill>
          <a:blip r:embed="rId2" cstate="print"/>
          <a:srcRect/>
          <a:stretch>
            <a:fillRect/>
          </a:stretch>
        </p:blipFill>
        <p:spPr bwMode="auto">
          <a:xfrm>
            <a:off x="4343400" y="533400"/>
            <a:ext cx="4433031" cy="5705475"/>
          </a:xfrm>
          <a:prstGeom prst="rect">
            <a:avLst/>
          </a:prstGeom>
          <a:noFill/>
          <a:ln w="9525">
            <a:noFill/>
            <a:miter lim="800000"/>
            <a:headEnd/>
            <a:tailEnd/>
          </a:ln>
        </p:spPr>
      </p:pic>
      <p:pic>
        <p:nvPicPr>
          <p:cNvPr id="3" name="Picture 2" descr="http://i198.photobucket.com/albums/aa260/Piperkata/NYTIMES-1946_02_10.jpg"/>
          <p:cNvPicPr/>
          <p:nvPr/>
        </p:nvPicPr>
        <p:blipFill>
          <a:blip r:embed="rId3" cstate="print"/>
          <a:srcRect r="58212" b="89081"/>
          <a:stretch>
            <a:fillRect/>
          </a:stretch>
        </p:blipFill>
        <p:spPr bwMode="auto">
          <a:xfrm>
            <a:off x="0" y="533400"/>
            <a:ext cx="4267200" cy="3200400"/>
          </a:xfrm>
          <a:prstGeom prst="rect">
            <a:avLst/>
          </a:prstGeom>
          <a:noFill/>
          <a:ln w="9525">
            <a:noFill/>
            <a:miter lim="800000"/>
            <a:headEnd/>
            <a:tailEnd/>
          </a:ln>
        </p:spPr>
      </p:pic>
      <p:sp>
        <p:nvSpPr>
          <p:cNvPr id="4" name="Rectangle 3"/>
          <p:cNvSpPr/>
          <p:nvPr/>
        </p:nvSpPr>
        <p:spPr>
          <a:xfrm>
            <a:off x="304800" y="5257800"/>
            <a:ext cx="4038600" cy="338554"/>
          </a:xfrm>
          <a:prstGeom prst="rect">
            <a:avLst/>
          </a:prstGeom>
        </p:spPr>
        <p:txBody>
          <a:bodyPr wrap="square">
            <a:spAutoFit/>
          </a:bodyPr>
          <a:lstStyle/>
          <a:p>
            <a:r>
              <a:rPr lang="en-US" sz="800" dirty="0" smtClean="0"/>
              <a:t>http://makedonika.wordpress.com/2008/07/22/macedonia-disputed-by-yugoslavia-and-greece-new-york-times-1946/</a:t>
            </a:r>
            <a:endParaRPr lang="en-US" sz="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sz="5400" dirty="0" smtClean="0"/>
              <a:t>Iran</a:t>
            </a:r>
            <a:endParaRPr lang="en-US" sz="5400" dirty="0"/>
          </a:p>
        </p:txBody>
      </p:sp>
      <p:sp>
        <p:nvSpPr>
          <p:cNvPr id="4" name="Content Placeholder 3"/>
          <p:cNvSpPr>
            <a:spLocks noGrp="1"/>
          </p:cNvSpPr>
          <p:nvPr>
            <p:ph sz="half" idx="2"/>
          </p:nvPr>
        </p:nvSpPr>
        <p:spPr>
          <a:xfrm>
            <a:off x="5181600" y="1066800"/>
            <a:ext cx="3505200" cy="5791200"/>
          </a:xfrm>
        </p:spPr>
        <p:txBody>
          <a:bodyPr>
            <a:normAutofit/>
          </a:bodyPr>
          <a:lstStyle/>
          <a:p>
            <a:pPr>
              <a:buNone/>
            </a:pPr>
            <a:endParaRPr lang="en-US" sz="2400" dirty="0" smtClean="0"/>
          </a:p>
          <a:p>
            <a:r>
              <a:rPr lang="en-US" sz="2400" dirty="0" smtClean="0"/>
              <a:t>The Soviet Union withdraws its occupying forces after strong United States protest.</a:t>
            </a:r>
          </a:p>
          <a:p>
            <a:endParaRPr lang="en-US" sz="2400" dirty="0" smtClean="0"/>
          </a:p>
          <a:p>
            <a:r>
              <a:rPr lang="en-US" sz="2400" dirty="0" smtClean="0"/>
              <a:t>Iranian armed forces disband communist governments.</a:t>
            </a:r>
          </a:p>
          <a:p>
            <a:pPr>
              <a:buNone/>
            </a:pPr>
            <a:endParaRPr lang="en-US" sz="1000" dirty="0" smtClean="0"/>
          </a:p>
          <a:p>
            <a:pPr>
              <a:buNone/>
            </a:pPr>
            <a:endParaRPr lang="en-US" sz="1000" dirty="0" smtClean="0"/>
          </a:p>
          <a:p>
            <a:pPr>
              <a:buNone/>
            </a:pPr>
            <a:endParaRPr lang="en-US" sz="1000" dirty="0" smtClean="0"/>
          </a:p>
          <a:p>
            <a:pPr>
              <a:buNone/>
            </a:pPr>
            <a:r>
              <a:rPr lang="en-US" sz="800" i="1" dirty="0" smtClean="0"/>
              <a:t>The Origins of the Cold War: U.S. Choices After World War II by Choices for the 21</a:t>
            </a:r>
            <a:r>
              <a:rPr lang="en-US" sz="800" i="1" baseline="30000" dirty="0" smtClean="0"/>
              <a:t>st</a:t>
            </a:r>
            <a:r>
              <a:rPr lang="en-US" sz="800" i="1" dirty="0" smtClean="0"/>
              <a:t> Century Education Program, Watson Institute for International Studies, Brown University, Providence, Rhode Island.</a:t>
            </a:r>
          </a:p>
          <a:p>
            <a:pPr>
              <a:buNone/>
            </a:pPr>
            <a:endParaRPr lang="en-US" sz="1000" dirty="0" smtClean="0"/>
          </a:p>
          <a:p>
            <a:pPr>
              <a:buNone/>
            </a:pPr>
            <a:endParaRPr lang="en-US" sz="1000" dirty="0" smtClean="0"/>
          </a:p>
          <a:p>
            <a:pPr>
              <a:buNone/>
            </a:pPr>
            <a:r>
              <a:rPr lang="en-US" sz="900" dirty="0" smtClean="0"/>
              <a:t>http://homepage.mac.com/oldtownman/20th/truman46.html</a:t>
            </a:r>
          </a:p>
          <a:p>
            <a:endParaRPr lang="en-US" dirty="0"/>
          </a:p>
        </p:txBody>
      </p:sp>
      <p:pic>
        <p:nvPicPr>
          <p:cNvPr id="5" name="il_fi" descr="http://homepage.mac.com/oldtownman/USPics2/47293.jpg"/>
          <p:cNvPicPr>
            <a:picLocks noGrp="1"/>
          </p:cNvPicPr>
          <p:nvPr>
            <p:ph sz="half" idx="1"/>
          </p:nvPr>
        </p:nvPicPr>
        <p:blipFill>
          <a:blip r:embed="rId2" cstate="print"/>
          <a:srcRect/>
          <a:stretch>
            <a:fillRect/>
          </a:stretch>
        </p:blipFill>
        <p:spPr bwMode="auto">
          <a:xfrm>
            <a:off x="1295400" y="990600"/>
            <a:ext cx="3581400" cy="525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704</TotalTime>
  <Words>861</Words>
  <Application>Microsoft Office PowerPoint</Application>
  <PresentationFormat>On-screen Show (4:3)</PresentationFormat>
  <Paragraphs>175</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              </vt:lpstr>
      <vt:lpstr>Slide 2</vt:lpstr>
      <vt:lpstr>1946</vt:lpstr>
      <vt:lpstr>Stalin Speech February 1946</vt:lpstr>
      <vt:lpstr> “Iron Curtain Speech” by Winston Churchill, </vt:lpstr>
      <vt:lpstr>Joseph Stalin’s response to the “Iron Curtain Speech,”</vt:lpstr>
      <vt:lpstr>1946</vt:lpstr>
      <vt:lpstr>Slide 8</vt:lpstr>
      <vt:lpstr>Iran</vt:lpstr>
      <vt:lpstr>Greece</vt:lpstr>
      <vt:lpstr>Poland</vt:lpstr>
      <vt:lpstr>Turkey</vt:lpstr>
      <vt:lpstr>Czechoslovakia</vt:lpstr>
      <vt:lpstr>Great Britain</vt:lpstr>
      <vt:lpstr>Soviet Union</vt:lpstr>
      <vt:lpstr>United States (Military)</vt:lpstr>
      <vt:lpstr>Nuclear Weapons</vt:lpstr>
      <vt:lpstr>Setting</vt:lpstr>
      <vt:lpstr>Silent Debate</vt:lpstr>
      <vt:lpstr>Preparations for Debate</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Forest</dc:creator>
  <cp:lastModifiedBy>Forest</cp:lastModifiedBy>
  <cp:revision>135</cp:revision>
  <dcterms:created xsi:type="dcterms:W3CDTF">2011-08-16T20:54:43Z</dcterms:created>
  <dcterms:modified xsi:type="dcterms:W3CDTF">2013-03-11T18:41:27Z</dcterms:modified>
</cp:coreProperties>
</file>