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sldIdLst>
    <p:sldId id="256" r:id="rId2"/>
    <p:sldId id="258" r:id="rId3"/>
    <p:sldId id="291" r:id="rId4"/>
    <p:sldId id="292" r:id="rId5"/>
    <p:sldId id="293" r:id="rId6"/>
    <p:sldId id="294" r:id="rId7"/>
    <p:sldId id="295" r:id="rId8"/>
    <p:sldId id="296" r:id="rId9"/>
    <p:sldId id="297" r:id="rId10"/>
    <p:sldId id="298" r:id="rId11"/>
    <p:sldId id="299" r:id="rId12"/>
    <p:sldId id="300" r:id="rId13"/>
    <p:sldId id="265" r:id="rId14"/>
    <p:sldId id="269" r:id="rId15"/>
    <p:sldId id="271" r:id="rId16"/>
    <p:sldId id="284" r:id="rId17"/>
    <p:sldId id="273" r:id="rId18"/>
    <p:sldId id="274" r:id="rId19"/>
    <p:sldId id="270" r:id="rId20"/>
    <p:sldId id="267" r:id="rId21"/>
    <p:sldId id="266" r:id="rId22"/>
    <p:sldId id="268" r:id="rId23"/>
    <p:sldId id="275" r:id="rId24"/>
    <p:sldId id="276" r:id="rId25"/>
    <p:sldId id="282" r:id="rId26"/>
    <p:sldId id="287" r:id="rId27"/>
    <p:sldId id="277" r:id="rId28"/>
    <p:sldId id="278" r:id="rId29"/>
    <p:sldId id="286" r:id="rId30"/>
    <p:sldId id="288" r:id="rId31"/>
    <p:sldId id="289" r:id="rId32"/>
    <p:sldId id="272" r:id="rId33"/>
    <p:sldId id="281" r:id="rId34"/>
    <p:sldId id="285" r:id="rId35"/>
    <p:sldId id="29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D6CA6A-CF62-482D-AED3-6FD3B0A36C1A}" type="doc">
      <dgm:prSet loTypeId="urn:microsoft.com/office/officeart/2005/8/layout/hProcess9" loCatId="process" qsTypeId="urn:microsoft.com/office/officeart/2005/8/quickstyle/3d3" qsCatId="3D" csTypeId="urn:microsoft.com/office/officeart/2005/8/colors/accent0_3" csCatId="mainScheme" phldr="1"/>
      <dgm:spPr/>
    </dgm:pt>
    <dgm:pt modelId="{19B09F1C-4F48-4491-8036-0C92120CA5E0}">
      <dgm:prSet phldrT="[Text]"/>
      <dgm:spPr/>
      <dgm:t>
        <a:bodyPr/>
        <a:lstStyle/>
        <a:p>
          <a:r>
            <a:rPr lang="en-US" smtClean="0"/>
            <a:t>Students take Concept Down</a:t>
          </a:r>
          <a:endParaRPr lang="en-US" dirty="0"/>
        </a:p>
      </dgm:t>
    </dgm:pt>
    <dgm:pt modelId="{E5348DAA-5DF4-4B68-AA90-87860E46003C}" type="parTrans" cxnId="{BF6CB418-BEA5-46B0-B970-A74176AF576F}">
      <dgm:prSet/>
      <dgm:spPr/>
      <dgm:t>
        <a:bodyPr/>
        <a:lstStyle/>
        <a:p>
          <a:endParaRPr lang="en-US"/>
        </a:p>
      </dgm:t>
    </dgm:pt>
    <dgm:pt modelId="{3753EB3A-B295-4420-A846-BBDFB18EDA6F}" type="sibTrans" cxnId="{BF6CB418-BEA5-46B0-B970-A74176AF576F}">
      <dgm:prSet/>
      <dgm:spPr/>
      <dgm:t>
        <a:bodyPr/>
        <a:lstStyle/>
        <a:p>
          <a:endParaRPr lang="en-US"/>
        </a:p>
      </dgm:t>
    </dgm:pt>
    <dgm:pt modelId="{A444B9BD-F9B8-417C-98EE-400264F98394}">
      <dgm:prSet phldrT="[Text]"/>
      <dgm:spPr/>
      <dgm:t>
        <a:bodyPr/>
        <a:lstStyle/>
        <a:p>
          <a:r>
            <a:rPr lang="en-US" dirty="0" smtClean="0"/>
            <a:t>Students draw on prior knowledge</a:t>
          </a:r>
          <a:endParaRPr lang="en-US" dirty="0"/>
        </a:p>
      </dgm:t>
    </dgm:pt>
    <dgm:pt modelId="{2B96CC8E-F930-4ECD-AB51-0882D45BAF12}" type="parTrans" cxnId="{0AFD9045-C1B4-4DF8-AC9F-A4DF9C664E20}">
      <dgm:prSet/>
      <dgm:spPr/>
      <dgm:t>
        <a:bodyPr/>
        <a:lstStyle/>
        <a:p>
          <a:endParaRPr lang="en-US"/>
        </a:p>
      </dgm:t>
    </dgm:pt>
    <dgm:pt modelId="{D9426A46-9AB6-4859-9BE0-94C941878419}" type="sibTrans" cxnId="{0AFD9045-C1B4-4DF8-AC9F-A4DF9C664E20}">
      <dgm:prSet/>
      <dgm:spPr/>
      <dgm:t>
        <a:bodyPr/>
        <a:lstStyle/>
        <a:p>
          <a:endParaRPr lang="en-US"/>
        </a:p>
      </dgm:t>
    </dgm:pt>
    <dgm:pt modelId="{ECC1BD9B-95F6-4342-A446-E70228F841CC}">
      <dgm:prSet phldrT="[Text]"/>
      <dgm:spPr/>
      <dgm:t>
        <a:bodyPr/>
        <a:lstStyle/>
        <a:p>
          <a:r>
            <a:rPr lang="en-US" smtClean="0"/>
            <a:t>Students add new learning</a:t>
          </a:r>
          <a:endParaRPr lang="en-US" dirty="0"/>
        </a:p>
      </dgm:t>
    </dgm:pt>
    <dgm:pt modelId="{22D70D29-521B-46D0-8A26-DE30D4D86115}" type="parTrans" cxnId="{ECD5F230-1923-4A3E-BBC1-30903BAC5B47}">
      <dgm:prSet/>
      <dgm:spPr/>
      <dgm:t>
        <a:bodyPr/>
        <a:lstStyle/>
        <a:p>
          <a:endParaRPr lang="en-US"/>
        </a:p>
      </dgm:t>
    </dgm:pt>
    <dgm:pt modelId="{79B4AF87-C9D2-49A7-B822-40C88FF5E140}" type="sibTrans" cxnId="{ECD5F230-1923-4A3E-BBC1-30903BAC5B47}">
      <dgm:prSet/>
      <dgm:spPr/>
      <dgm:t>
        <a:bodyPr/>
        <a:lstStyle/>
        <a:p>
          <a:endParaRPr lang="en-US"/>
        </a:p>
      </dgm:t>
    </dgm:pt>
    <dgm:pt modelId="{1D73A30C-DDC4-43C7-9D99-3949F7F9D7A9}" type="pres">
      <dgm:prSet presAssocID="{CCD6CA6A-CF62-482D-AED3-6FD3B0A36C1A}" presName="CompostProcess" presStyleCnt="0">
        <dgm:presLayoutVars>
          <dgm:dir/>
          <dgm:resizeHandles val="exact"/>
        </dgm:presLayoutVars>
      </dgm:prSet>
      <dgm:spPr/>
    </dgm:pt>
    <dgm:pt modelId="{9E5F016D-31B8-4C30-82D0-BB2C62B29112}" type="pres">
      <dgm:prSet presAssocID="{CCD6CA6A-CF62-482D-AED3-6FD3B0A36C1A}" presName="arrow" presStyleLbl="bgShp" presStyleIdx="0" presStyleCnt="1"/>
      <dgm:spPr/>
    </dgm:pt>
    <dgm:pt modelId="{0D5C1234-BCE0-4B0F-A325-F3CBA6CAA8BC}" type="pres">
      <dgm:prSet presAssocID="{CCD6CA6A-CF62-482D-AED3-6FD3B0A36C1A}" presName="linearProcess" presStyleCnt="0"/>
      <dgm:spPr/>
    </dgm:pt>
    <dgm:pt modelId="{2FC94DC3-1FB9-488C-8ED2-0DBAAEDA2175}" type="pres">
      <dgm:prSet presAssocID="{19B09F1C-4F48-4491-8036-0C92120CA5E0}" presName="textNode" presStyleLbl="node1" presStyleIdx="0" presStyleCnt="3">
        <dgm:presLayoutVars>
          <dgm:bulletEnabled val="1"/>
        </dgm:presLayoutVars>
      </dgm:prSet>
      <dgm:spPr/>
      <dgm:t>
        <a:bodyPr/>
        <a:lstStyle/>
        <a:p>
          <a:endParaRPr lang="en-US"/>
        </a:p>
      </dgm:t>
    </dgm:pt>
    <dgm:pt modelId="{1AE7B450-A828-42A2-B308-E56182747616}" type="pres">
      <dgm:prSet presAssocID="{3753EB3A-B295-4420-A846-BBDFB18EDA6F}" presName="sibTrans" presStyleCnt="0"/>
      <dgm:spPr/>
    </dgm:pt>
    <dgm:pt modelId="{C2505ADF-6987-4610-84D9-BE07F2F931B3}" type="pres">
      <dgm:prSet presAssocID="{A444B9BD-F9B8-417C-98EE-400264F98394}" presName="textNode" presStyleLbl="node1" presStyleIdx="1" presStyleCnt="3">
        <dgm:presLayoutVars>
          <dgm:bulletEnabled val="1"/>
        </dgm:presLayoutVars>
      </dgm:prSet>
      <dgm:spPr/>
      <dgm:t>
        <a:bodyPr/>
        <a:lstStyle/>
        <a:p>
          <a:endParaRPr lang="en-US"/>
        </a:p>
      </dgm:t>
    </dgm:pt>
    <dgm:pt modelId="{AC3634E8-DB74-43F5-9E3C-5C531BD2E62C}" type="pres">
      <dgm:prSet presAssocID="{D9426A46-9AB6-4859-9BE0-94C941878419}" presName="sibTrans" presStyleCnt="0"/>
      <dgm:spPr/>
    </dgm:pt>
    <dgm:pt modelId="{D3D61C68-0798-43DE-A5DC-3020232AFFC3}" type="pres">
      <dgm:prSet presAssocID="{ECC1BD9B-95F6-4342-A446-E70228F841CC}" presName="textNode" presStyleLbl="node1" presStyleIdx="2" presStyleCnt="3">
        <dgm:presLayoutVars>
          <dgm:bulletEnabled val="1"/>
        </dgm:presLayoutVars>
      </dgm:prSet>
      <dgm:spPr/>
      <dgm:t>
        <a:bodyPr/>
        <a:lstStyle/>
        <a:p>
          <a:endParaRPr lang="en-US"/>
        </a:p>
      </dgm:t>
    </dgm:pt>
  </dgm:ptLst>
  <dgm:cxnLst>
    <dgm:cxn modelId="{ECD5F230-1923-4A3E-BBC1-30903BAC5B47}" srcId="{CCD6CA6A-CF62-482D-AED3-6FD3B0A36C1A}" destId="{ECC1BD9B-95F6-4342-A446-E70228F841CC}" srcOrd="2" destOrd="0" parTransId="{22D70D29-521B-46D0-8A26-DE30D4D86115}" sibTransId="{79B4AF87-C9D2-49A7-B822-40C88FF5E140}"/>
    <dgm:cxn modelId="{A4657498-1C97-41AF-B411-B940A004E3BE}" type="presOf" srcId="{CCD6CA6A-CF62-482D-AED3-6FD3B0A36C1A}" destId="{1D73A30C-DDC4-43C7-9D99-3949F7F9D7A9}" srcOrd="0" destOrd="0" presId="urn:microsoft.com/office/officeart/2005/8/layout/hProcess9"/>
    <dgm:cxn modelId="{FEC4C2C5-B8D2-4052-8695-AB6734DC3CC1}" type="presOf" srcId="{ECC1BD9B-95F6-4342-A446-E70228F841CC}" destId="{D3D61C68-0798-43DE-A5DC-3020232AFFC3}" srcOrd="0" destOrd="0" presId="urn:microsoft.com/office/officeart/2005/8/layout/hProcess9"/>
    <dgm:cxn modelId="{4A3E5C8E-3CBE-43BD-842A-CD04E3388944}" type="presOf" srcId="{19B09F1C-4F48-4491-8036-0C92120CA5E0}" destId="{2FC94DC3-1FB9-488C-8ED2-0DBAAEDA2175}" srcOrd="0" destOrd="0" presId="urn:microsoft.com/office/officeart/2005/8/layout/hProcess9"/>
    <dgm:cxn modelId="{0AFD9045-C1B4-4DF8-AC9F-A4DF9C664E20}" srcId="{CCD6CA6A-CF62-482D-AED3-6FD3B0A36C1A}" destId="{A444B9BD-F9B8-417C-98EE-400264F98394}" srcOrd="1" destOrd="0" parTransId="{2B96CC8E-F930-4ECD-AB51-0882D45BAF12}" sibTransId="{D9426A46-9AB6-4859-9BE0-94C941878419}"/>
    <dgm:cxn modelId="{641691A5-3801-4FDA-8D00-ACAC23977BD3}" type="presOf" srcId="{A444B9BD-F9B8-417C-98EE-400264F98394}" destId="{C2505ADF-6987-4610-84D9-BE07F2F931B3}" srcOrd="0" destOrd="0" presId="urn:microsoft.com/office/officeart/2005/8/layout/hProcess9"/>
    <dgm:cxn modelId="{BF6CB418-BEA5-46B0-B970-A74176AF576F}" srcId="{CCD6CA6A-CF62-482D-AED3-6FD3B0A36C1A}" destId="{19B09F1C-4F48-4491-8036-0C92120CA5E0}" srcOrd="0" destOrd="0" parTransId="{E5348DAA-5DF4-4B68-AA90-87860E46003C}" sibTransId="{3753EB3A-B295-4420-A846-BBDFB18EDA6F}"/>
    <dgm:cxn modelId="{A21ADB19-BF23-4DF2-B147-A6EFE5F90943}" type="presParOf" srcId="{1D73A30C-DDC4-43C7-9D99-3949F7F9D7A9}" destId="{9E5F016D-31B8-4C30-82D0-BB2C62B29112}" srcOrd="0" destOrd="0" presId="urn:microsoft.com/office/officeart/2005/8/layout/hProcess9"/>
    <dgm:cxn modelId="{2681A49F-36B5-4F88-82C9-6F81EACD3C29}" type="presParOf" srcId="{1D73A30C-DDC4-43C7-9D99-3949F7F9D7A9}" destId="{0D5C1234-BCE0-4B0F-A325-F3CBA6CAA8BC}" srcOrd="1" destOrd="0" presId="urn:microsoft.com/office/officeart/2005/8/layout/hProcess9"/>
    <dgm:cxn modelId="{6F41874F-A6DA-41F9-AD5C-BB2974D8136D}" type="presParOf" srcId="{0D5C1234-BCE0-4B0F-A325-F3CBA6CAA8BC}" destId="{2FC94DC3-1FB9-488C-8ED2-0DBAAEDA2175}" srcOrd="0" destOrd="0" presId="urn:microsoft.com/office/officeart/2005/8/layout/hProcess9"/>
    <dgm:cxn modelId="{445242BD-E890-45EA-BE1D-374D80459A0E}" type="presParOf" srcId="{0D5C1234-BCE0-4B0F-A325-F3CBA6CAA8BC}" destId="{1AE7B450-A828-42A2-B308-E56182747616}" srcOrd="1" destOrd="0" presId="urn:microsoft.com/office/officeart/2005/8/layout/hProcess9"/>
    <dgm:cxn modelId="{33C5E48F-B3C9-41AA-BCC8-6E3464B2C703}" type="presParOf" srcId="{0D5C1234-BCE0-4B0F-A325-F3CBA6CAA8BC}" destId="{C2505ADF-6987-4610-84D9-BE07F2F931B3}" srcOrd="2" destOrd="0" presId="urn:microsoft.com/office/officeart/2005/8/layout/hProcess9"/>
    <dgm:cxn modelId="{47B84353-1539-46F5-BFFB-E44FD0C0BC2C}" type="presParOf" srcId="{0D5C1234-BCE0-4B0F-A325-F3CBA6CAA8BC}" destId="{AC3634E8-DB74-43F5-9E3C-5C531BD2E62C}" srcOrd="3" destOrd="0" presId="urn:microsoft.com/office/officeart/2005/8/layout/hProcess9"/>
    <dgm:cxn modelId="{82E6EDDF-5D9F-45DA-AE8E-326323ABDF1B}" type="presParOf" srcId="{0D5C1234-BCE0-4B0F-A325-F3CBA6CAA8BC}" destId="{D3D61C68-0798-43DE-A5DC-3020232AFFC3}"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7C3BA2-13E2-4D1D-9F06-14C2C1D65086}" type="doc">
      <dgm:prSet loTypeId="urn:microsoft.com/office/officeart/2005/8/layout/venn2" loCatId="relationship" qsTypeId="urn:microsoft.com/office/officeart/2005/8/quickstyle/simple5" qsCatId="simple" csTypeId="urn:microsoft.com/office/officeart/2005/8/colors/accent1_3" csCatId="accent1" phldr="1"/>
      <dgm:spPr/>
      <dgm:t>
        <a:bodyPr/>
        <a:lstStyle/>
        <a:p>
          <a:endParaRPr lang="en-US"/>
        </a:p>
      </dgm:t>
    </dgm:pt>
    <dgm:pt modelId="{1AC575E9-598C-4916-96B6-3034EF0C1A62}">
      <dgm:prSet phldrT="[Text]"/>
      <dgm:spPr/>
      <dgm:t>
        <a:bodyPr/>
        <a:lstStyle/>
        <a:p>
          <a:r>
            <a:rPr lang="en-US" b="1" dirty="0" smtClean="0"/>
            <a:t>Macro</a:t>
          </a:r>
          <a:endParaRPr lang="en-US" b="1" dirty="0"/>
        </a:p>
      </dgm:t>
    </dgm:pt>
    <dgm:pt modelId="{370863FF-D495-4436-B9CA-6E5700D05B64}" type="parTrans" cxnId="{49F7BF14-E95F-412D-8E5C-CF18661CE732}">
      <dgm:prSet/>
      <dgm:spPr/>
      <dgm:t>
        <a:bodyPr/>
        <a:lstStyle/>
        <a:p>
          <a:endParaRPr lang="en-US"/>
        </a:p>
      </dgm:t>
    </dgm:pt>
    <dgm:pt modelId="{557E031F-4239-4C3E-B2CB-5694EF2EEEBA}" type="sibTrans" cxnId="{49F7BF14-E95F-412D-8E5C-CF18661CE732}">
      <dgm:prSet/>
      <dgm:spPr/>
      <dgm:t>
        <a:bodyPr/>
        <a:lstStyle/>
        <a:p>
          <a:endParaRPr lang="en-US"/>
        </a:p>
      </dgm:t>
    </dgm:pt>
    <dgm:pt modelId="{932E036C-66E3-452C-92A7-E02897628F2E}">
      <dgm:prSet phldrT="[Text]" custT="1"/>
      <dgm:spPr/>
      <dgm:t>
        <a:bodyPr/>
        <a:lstStyle/>
        <a:p>
          <a:r>
            <a:rPr lang="en-US" sz="2000" b="1" dirty="0" smtClean="0">
              <a:solidFill>
                <a:schemeClr val="tx1"/>
              </a:solidFill>
            </a:rPr>
            <a:t>Micro</a:t>
          </a:r>
          <a:endParaRPr lang="en-US" sz="2000" b="1" dirty="0">
            <a:solidFill>
              <a:schemeClr val="tx1"/>
            </a:solidFill>
          </a:endParaRPr>
        </a:p>
      </dgm:t>
    </dgm:pt>
    <dgm:pt modelId="{BF5BA631-0622-4903-8B15-B754A12AB5DE}" type="parTrans" cxnId="{E2887018-335F-4E23-B269-C348BF36C7C8}">
      <dgm:prSet/>
      <dgm:spPr/>
      <dgm:t>
        <a:bodyPr/>
        <a:lstStyle/>
        <a:p>
          <a:endParaRPr lang="en-US"/>
        </a:p>
      </dgm:t>
    </dgm:pt>
    <dgm:pt modelId="{85E11007-BAA5-46E3-B475-D77A418D8267}" type="sibTrans" cxnId="{E2887018-335F-4E23-B269-C348BF36C7C8}">
      <dgm:prSet/>
      <dgm:spPr/>
      <dgm:t>
        <a:bodyPr/>
        <a:lstStyle/>
        <a:p>
          <a:endParaRPr lang="en-US"/>
        </a:p>
      </dgm:t>
    </dgm:pt>
    <dgm:pt modelId="{99405E5F-7227-4CBD-82E6-33F478F41755}" type="pres">
      <dgm:prSet presAssocID="{397C3BA2-13E2-4D1D-9F06-14C2C1D65086}" presName="Name0" presStyleCnt="0">
        <dgm:presLayoutVars>
          <dgm:chMax val="7"/>
          <dgm:resizeHandles val="exact"/>
        </dgm:presLayoutVars>
      </dgm:prSet>
      <dgm:spPr/>
      <dgm:t>
        <a:bodyPr/>
        <a:lstStyle/>
        <a:p>
          <a:endParaRPr lang="en-US"/>
        </a:p>
      </dgm:t>
    </dgm:pt>
    <dgm:pt modelId="{55E7DC9F-0357-4672-B3AD-B5043EF94A43}" type="pres">
      <dgm:prSet presAssocID="{397C3BA2-13E2-4D1D-9F06-14C2C1D65086}" presName="comp1" presStyleCnt="0"/>
      <dgm:spPr/>
      <dgm:t>
        <a:bodyPr/>
        <a:lstStyle/>
        <a:p>
          <a:endParaRPr lang="en-US"/>
        </a:p>
      </dgm:t>
    </dgm:pt>
    <dgm:pt modelId="{0E5F91CB-7E74-4EDF-90A7-074CB9C1F617}" type="pres">
      <dgm:prSet presAssocID="{397C3BA2-13E2-4D1D-9F06-14C2C1D65086}" presName="circle1" presStyleLbl="node1" presStyleIdx="0" presStyleCnt="2"/>
      <dgm:spPr/>
      <dgm:t>
        <a:bodyPr/>
        <a:lstStyle/>
        <a:p>
          <a:endParaRPr lang="en-US"/>
        </a:p>
      </dgm:t>
    </dgm:pt>
    <dgm:pt modelId="{62C2FB03-3FEE-4C78-8F94-C7AB19EDAE72}" type="pres">
      <dgm:prSet presAssocID="{397C3BA2-13E2-4D1D-9F06-14C2C1D65086}" presName="c1text" presStyleLbl="node1" presStyleIdx="0" presStyleCnt="2">
        <dgm:presLayoutVars>
          <dgm:bulletEnabled val="1"/>
        </dgm:presLayoutVars>
      </dgm:prSet>
      <dgm:spPr/>
      <dgm:t>
        <a:bodyPr/>
        <a:lstStyle/>
        <a:p>
          <a:endParaRPr lang="en-US"/>
        </a:p>
      </dgm:t>
    </dgm:pt>
    <dgm:pt modelId="{DEA02381-B0B9-4A58-8D93-33699908FA91}" type="pres">
      <dgm:prSet presAssocID="{397C3BA2-13E2-4D1D-9F06-14C2C1D65086}" presName="comp2" presStyleCnt="0"/>
      <dgm:spPr/>
      <dgm:t>
        <a:bodyPr/>
        <a:lstStyle/>
        <a:p>
          <a:endParaRPr lang="en-US"/>
        </a:p>
      </dgm:t>
    </dgm:pt>
    <dgm:pt modelId="{334ED91D-D6DF-4EE0-A534-CAA79ADA66F9}" type="pres">
      <dgm:prSet presAssocID="{397C3BA2-13E2-4D1D-9F06-14C2C1D65086}" presName="circle2" presStyleLbl="node1" presStyleIdx="1" presStyleCnt="2" custScaleX="45000" custScaleY="31667" custLinFactNeighborY="7500"/>
      <dgm:spPr/>
      <dgm:t>
        <a:bodyPr/>
        <a:lstStyle/>
        <a:p>
          <a:endParaRPr lang="en-US"/>
        </a:p>
      </dgm:t>
    </dgm:pt>
    <dgm:pt modelId="{754613BE-6926-4B6A-BF55-1EB6C0BF307A}" type="pres">
      <dgm:prSet presAssocID="{397C3BA2-13E2-4D1D-9F06-14C2C1D65086}" presName="c2text" presStyleLbl="node1" presStyleIdx="1" presStyleCnt="2">
        <dgm:presLayoutVars>
          <dgm:bulletEnabled val="1"/>
        </dgm:presLayoutVars>
      </dgm:prSet>
      <dgm:spPr/>
      <dgm:t>
        <a:bodyPr/>
        <a:lstStyle/>
        <a:p>
          <a:endParaRPr lang="en-US"/>
        </a:p>
      </dgm:t>
    </dgm:pt>
  </dgm:ptLst>
  <dgm:cxnLst>
    <dgm:cxn modelId="{49F7BF14-E95F-412D-8E5C-CF18661CE732}" srcId="{397C3BA2-13E2-4D1D-9F06-14C2C1D65086}" destId="{1AC575E9-598C-4916-96B6-3034EF0C1A62}" srcOrd="0" destOrd="0" parTransId="{370863FF-D495-4436-B9CA-6E5700D05B64}" sibTransId="{557E031F-4239-4C3E-B2CB-5694EF2EEEBA}"/>
    <dgm:cxn modelId="{567A9B80-A92C-4BB4-BB2D-0130016C3DED}" type="presOf" srcId="{1AC575E9-598C-4916-96B6-3034EF0C1A62}" destId="{0E5F91CB-7E74-4EDF-90A7-074CB9C1F617}" srcOrd="0" destOrd="0" presId="urn:microsoft.com/office/officeart/2005/8/layout/venn2"/>
    <dgm:cxn modelId="{E5B6088B-B602-44E5-8785-6D97C3C48D6A}" type="presOf" srcId="{397C3BA2-13E2-4D1D-9F06-14C2C1D65086}" destId="{99405E5F-7227-4CBD-82E6-33F478F41755}" srcOrd="0" destOrd="0" presId="urn:microsoft.com/office/officeart/2005/8/layout/venn2"/>
    <dgm:cxn modelId="{53257731-2C4B-4691-B499-E6519AFE60D6}" type="presOf" srcId="{1AC575E9-598C-4916-96B6-3034EF0C1A62}" destId="{62C2FB03-3FEE-4C78-8F94-C7AB19EDAE72}" srcOrd="1" destOrd="0" presId="urn:microsoft.com/office/officeart/2005/8/layout/venn2"/>
    <dgm:cxn modelId="{1118F88F-6887-4EE5-BE7F-562850138BE1}" type="presOf" srcId="{932E036C-66E3-452C-92A7-E02897628F2E}" destId="{754613BE-6926-4B6A-BF55-1EB6C0BF307A}" srcOrd="1" destOrd="0" presId="urn:microsoft.com/office/officeart/2005/8/layout/venn2"/>
    <dgm:cxn modelId="{E2887018-335F-4E23-B269-C348BF36C7C8}" srcId="{397C3BA2-13E2-4D1D-9F06-14C2C1D65086}" destId="{932E036C-66E3-452C-92A7-E02897628F2E}" srcOrd="1" destOrd="0" parTransId="{BF5BA631-0622-4903-8B15-B754A12AB5DE}" sibTransId="{85E11007-BAA5-46E3-B475-D77A418D8267}"/>
    <dgm:cxn modelId="{03CADF1D-EF8F-4E92-B873-3BBAB8EF8E38}" type="presOf" srcId="{932E036C-66E3-452C-92A7-E02897628F2E}" destId="{334ED91D-D6DF-4EE0-A534-CAA79ADA66F9}" srcOrd="0" destOrd="0" presId="urn:microsoft.com/office/officeart/2005/8/layout/venn2"/>
    <dgm:cxn modelId="{D74953EF-1E3A-4D46-8550-C31D67DE0C7A}" type="presParOf" srcId="{99405E5F-7227-4CBD-82E6-33F478F41755}" destId="{55E7DC9F-0357-4672-B3AD-B5043EF94A43}" srcOrd="0" destOrd="0" presId="urn:microsoft.com/office/officeart/2005/8/layout/venn2"/>
    <dgm:cxn modelId="{D306B0F4-24AB-4D67-9321-B99711B256A5}" type="presParOf" srcId="{55E7DC9F-0357-4672-B3AD-B5043EF94A43}" destId="{0E5F91CB-7E74-4EDF-90A7-074CB9C1F617}" srcOrd="0" destOrd="0" presId="urn:microsoft.com/office/officeart/2005/8/layout/venn2"/>
    <dgm:cxn modelId="{20DF0CF6-8A9E-4568-98BC-0F5C32D57E67}" type="presParOf" srcId="{55E7DC9F-0357-4672-B3AD-B5043EF94A43}" destId="{62C2FB03-3FEE-4C78-8F94-C7AB19EDAE72}" srcOrd="1" destOrd="0" presId="urn:microsoft.com/office/officeart/2005/8/layout/venn2"/>
    <dgm:cxn modelId="{0C577387-8166-48BB-A48A-A95B69D28E47}" type="presParOf" srcId="{99405E5F-7227-4CBD-82E6-33F478F41755}" destId="{DEA02381-B0B9-4A58-8D93-33699908FA91}" srcOrd="1" destOrd="0" presId="urn:microsoft.com/office/officeart/2005/8/layout/venn2"/>
    <dgm:cxn modelId="{E3668DB2-0CE5-4EE3-A58C-A08015954BB1}" type="presParOf" srcId="{DEA02381-B0B9-4A58-8D93-33699908FA91}" destId="{334ED91D-D6DF-4EE0-A534-CAA79ADA66F9}" srcOrd="0" destOrd="0" presId="urn:microsoft.com/office/officeart/2005/8/layout/venn2"/>
    <dgm:cxn modelId="{FC8A47AE-C7F7-4F90-A891-342DF4F655DA}" type="presParOf" srcId="{DEA02381-B0B9-4A58-8D93-33699908FA91}" destId="{754613BE-6926-4B6A-BF55-1EB6C0BF307A}"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F016D-31B8-4C30-82D0-BB2C62B29112}">
      <dsp:nvSpPr>
        <dsp:cNvPr id="0" name=""/>
        <dsp:cNvSpPr/>
      </dsp:nvSpPr>
      <dsp:spPr>
        <a:xfrm>
          <a:off x="651509" y="0"/>
          <a:ext cx="7383780" cy="4064000"/>
        </a:xfrm>
        <a:prstGeom prst="rightArrow">
          <a:avLst/>
        </a:prstGeom>
        <a:solidFill>
          <a:schemeClr val="dk2">
            <a:tint val="4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2FC94DC3-1FB9-488C-8ED2-0DBAAEDA2175}">
      <dsp:nvSpPr>
        <dsp:cNvPr id="0" name=""/>
        <dsp:cNvSpPr/>
      </dsp:nvSpPr>
      <dsp:spPr>
        <a:xfrm>
          <a:off x="294367" y="1219199"/>
          <a:ext cx="2606040" cy="1625600"/>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smtClean="0"/>
            <a:t>Students take Concept Down</a:t>
          </a:r>
          <a:endParaRPr lang="en-US" sz="2900" kern="1200" dirty="0"/>
        </a:p>
      </dsp:txBody>
      <dsp:txXfrm>
        <a:off x="373722" y="1298554"/>
        <a:ext cx="2447330" cy="1466890"/>
      </dsp:txXfrm>
    </dsp:sp>
    <dsp:sp modelId="{C2505ADF-6987-4610-84D9-BE07F2F931B3}">
      <dsp:nvSpPr>
        <dsp:cNvPr id="0" name=""/>
        <dsp:cNvSpPr/>
      </dsp:nvSpPr>
      <dsp:spPr>
        <a:xfrm>
          <a:off x="3040379" y="1219199"/>
          <a:ext cx="2606040" cy="1625600"/>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Students draw on prior knowledge</a:t>
          </a:r>
          <a:endParaRPr lang="en-US" sz="2900" kern="1200" dirty="0"/>
        </a:p>
      </dsp:txBody>
      <dsp:txXfrm>
        <a:off x="3119734" y="1298554"/>
        <a:ext cx="2447330" cy="1466890"/>
      </dsp:txXfrm>
    </dsp:sp>
    <dsp:sp modelId="{D3D61C68-0798-43DE-A5DC-3020232AFFC3}">
      <dsp:nvSpPr>
        <dsp:cNvPr id="0" name=""/>
        <dsp:cNvSpPr/>
      </dsp:nvSpPr>
      <dsp:spPr>
        <a:xfrm>
          <a:off x="5786392" y="1219199"/>
          <a:ext cx="2606040" cy="1625600"/>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smtClean="0"/>
            <a:t>Students add new learning</a:t>
          </a:r>
          <a:endParaRPr lang="en-US" sz="2900" kern="1200" dirty="0"/>
        </a:p>
      </dsp:txBody>
      <dsp:txXfrm>
        <a:off x="5865747" y="1298554"/>
        <a:ext cx="2447330" cy="1466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F91CB-7E74-4EDF-90A7-074CB9C1F617}">
      <dsp:nvSpPr>
        <dsp:cNvPr id="0" name=""/>
        <dsp:cNvSpPr/>
      </dsp:nvSpPr>
      <dsp:spPr>
        <a:xfrm>
          <a:off x="1016000" y="0"/>
          <a:ext cx="4064000" cy="4064000"/>
        </a:xfrm>
        <a:prstGeom prst="ellipse">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Macro</a:t>
          </a:r>
          <a:endParaRPr lang="en-US" sz="2400" b="1" kern="1200" dirty="0"/>
        </a:p>
      </dsp:txBody>
      <dsp:txXfrm>
        <a:off x="1981200" y="304800"/>
        <a:ext cx="2133600" cy="690880"/>
      </dsp:txXfrm>
    </dsp:sp>
    <dsp:sp modelId="{334ED91D-D6DF-4EE0-A534-CAA79ADA66F9}">
      <dsp:nvSpPr>
        <dsp:cNvPr id="0" name=""/>
        <dsp:cNvSpPr/>
      </dsp:nvSpPr>
      <dsp:spPr>
        <a:xfrm>
          <a:off x="2362200" y="2285994"/>
          <a:ext cx="1371600" cy="965210"/>
        </a:xfrm>
        <a:prstGeom prst="ellipse">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Micro</a:t>
          </a:r>
          <a:endParaRPr lang="en-US" sz="2000" b="1" kern="1200" dirty="0">
            <a:solidFill>
              <a:schemeClr val="tx1"/>
            </a:solidFill>
          </a:endParaRPr>
        </a:p>
      </dsp:txBody>
      <dsp:txXfrm>
        <a:off x="2563066" y="2527297"/>
        <a:ext cx="969867" cy="48260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CDAFEA-9974-45D6-A43D-2EAD59BA685A}" type="datetimeFigureOut">
              <a:rPr lang="en-US" smtClean="0"/>
              <a:pPr/>
              <a:t>6/22/2011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7BDCE0-3258-4EF8-88A6-DD945FCD828D}" type="slidenum">
              <a:rPr lang="en-US" smtClean="0"/>
              <a:pPr/>
              <a:t>‹#›</a:t>
            </a:fld>
            <a:endParaRPr lang="en-US"/>
          </a:p>
        </p:txBody>
      </p:sp>
    </p:spTree>
    <p:extLst>
      <p:ext uri="{BB962C8B-B14F-4D97-AF65-F5344CB8AC3E}">
        <p14:creationId xmlns:p14="http://schemas.microsoft.com/office/powerpoint/2010/main" val="295595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7BDCE0-3258-4EF8-88A6-DD945FCD828D}"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B767FA-0154-4FA1-BE67-6D66D8E55694}" type="datetime1">
              <a:rPr lang="en-US" smtClean="0"/>
              <a:pPr/>
              <a:t>6/22/2011</a:t>
            </a:fld>
            <a:endParaRPr lang="en-US"/>
          </a:p>
        </p:txBody>
      </p:sp>
      <p:sp>
        <p:nvSpPr>
          <p:cNvPr id="5" name="Footer Placeholder 4"/>
          <p:cNvSpPr>
            <a:spLocks noGrp="1"/>
          </p:cNvSpPr>
          <p:nvPr>
            <p:ph type="ftr" sz="quarter" idx="11"/>
          </p:nvPr>
        </p:nvSpPr>
        <p:spPr/>
        <p:txBody>
          <a:bodyPr/>
          <a:lstStyle/>
          <a:p>
            <a:r>
              <a:rPr lang="en-US" smtClean="0"/>
              <a:t>(c) 2009 AIHE</a:t>
            </a:r>
            <a:endParaRPr lang="en-US"/>
          </a:p>
        </p:txBody>
      </p:sp>
      <p:sp>
        <p:nvSpPr>
          <p:cNvPr id="6" name="Slide Number Placeholder 5"/>
          <p:cNvSpPr>
            <a:spLocks noGrp="1"/>
          </p:cNvSpPr>
          <p:nvPr>
            <p:ph type="sldNum" sz="quarter" idx="12"/>
          </p:nvPr>
        </p:nvSpPr>
        <p:spPr/>
        <p:txBody>
          <a:bodyPr/>
          <a:lstStyle/>
          <a:p>
            <a:fld id="{0164A4E0-3B9D-4434-8972-581BD50F363B}" type="slidenum">
              <a:rPr lang="en-US" smtClean="0"/>
              <a:pPr/>
              <a:t>‹#›</a:t>
            </a:fld>
            <a:endParaRPr lang="en-US"/>
          </a:p>
        </p:txBody>
      </p:sp>
    </p:spTree>
  </p:cSld>
  <p:clrMapOvr>
    <a:masterClrMapping/>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337D9-E98B-4970-A25E-7D37F46D256D}" type="datetime1">
              <a:rPr lang="en-US" smtClean="0"/>
              <a:pPr/>
              <a:t>6/22/2011</a:t>
            </a:fld>
            <a:endParaRPr lang="en-US"/>
          </a:p>
        </p:txBody>
      </p:sp>
      <p:sp>
        <p:nvSpPr>
          <p:cNvPr id="5" name="Footer Placeholder 4"/>
          <p:cNvSpPr>
            <a:spLocks noGrp="1"/>
          </p:cNvSpPr>
          <p:nvPr>
            <p:ph type="ftr" sz="quarter" idx="11"/>
          </p:nvPr>
        </p:nvSpPr>
        <p:spPr/>
        <p:txBody>
          <a:bodyPr/>
          <a:lstStyle/>
          <a:p>
            <a:r>
              <a:rPr lang="en-US" smtClean="0"/>
              <a:t>(c) 2009 AIHE</a:t>
            </a:r>
            <a:endParaRPr lang="en-US"/>
          </a:p>
        </p:txBody>
      </p:sp>
      <p:sp>
        <p:nvSpPr>
          <p:cNvPr id="6" name="Slide Number Placeholder 5"/>
          <p:cNvSpPr>
            <a:spLocks noGrp="1"/>
          </p:cNvSpPr>
          <p:nvPr>
            <p:ph type="sldNum" sz="quarter" idx="12"/>
          </p:nvPr>
        </p:nvSpPr>
        <p:spPr/>
        <p:txBody>
          <a:bodyPr/>
          <a:lstStyle/>
          <a:p>
            <a:fld id="{0164A4E0-3B9D-4434-8972-581BD50F363B}" type="slidenum">
              <a:rPr lang="en-US" smtClean="0"/>
              <a:pPr/>
              <a:t>‹#›</a:t>
            </a:fld>
            <a:endParaRPr lang="en-US"/>
          </a:p>
        </p:txBody>
      </p:sp>
    </p:spTree>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5CA5F6-623D-496A-8807-BDD4DC518AD2}" type="datetime1">
              <a:rPr lang="en-US" smtClean="0"/>
              <a:pPr/>
              <a:t>6/22/2011</a:t>
            </a:fld>
            <a:endParaRPr lang="en-US"/>
          </a:p>
        </p:txBody>
      </p:sp>
      <p:sp>
        <p:nvSpPr>
          <p:cNvPr id="5" name="Footer Placeholder 4"/>
          <p:cNvSpPr>
            <a:spLocks noGrp="1"/>
          </p:cNvSpPr>
          <p:nvPr>
            <p:ph type="ftr" sz="quarter" idx="11"/>
          </p:nvPr>
        </p:nvSpPr>
        <p:spPr/>
        <p:txBody>
          <a:bodyPr/>
          <a:lstStyle/>
          <a:p>
            <a:r>
              <a:rPr lang="en-US" smtClean="0"/>
              <a:t>(c) 2009 AIHE</a:t>
            </a:r>
            <a:endParaRPr lang="en-US"/>
          </a:p>
        </p:txBody>
      </p:sp>
      <p:sp>
        <p:nvSpPr>
          <p:cNvPr id="6" name="Slide Number Placeholder 5"/>
          <p:cNvSpPr>
            <a:spLocks noGrp="1"/>
          </p:cNvSpPr>
          <p:nvPr>
            <p:ph type="sldNum" sz="quarter" idx="12"/>
          </p:nvPr>
        </p:nvSpPr>
        <p:spPr/>
        <p:txBody>
          <a:bodyPr/>
          <a:lstStyle/>
          <a:p>
            <a:fld id="{0164A4E0-3B9D-4434-8972-581BD50F363B}" type="slidenum">
              <a:rPr lang="en-US" smtClean="0"/>
              <a:pPr/>
              <a:t>‹#›</a:t>
            </a:fld>
            <a:endParaRPr lang="en-US"/>
          </a:p>
        </p:txBody>
      </p:sp>
    </p:spTree>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8CACC5-0B38-4450-8009-BD3244D42783}" type="datetime1">
              <a:rPr lang="en-US" smtClean="0"/>
              <a:pPr/>
              <a:t>6/22/2011</a:t>
            </a:fld>
            <a:endParaRPr lang="en-US"/>
          </a:p>
        </p:txBody>
      </p:sp>
      <p:sp>
        <p:nvSpPr>
          <p:cNvPr id="5" name="Footer Placeholder 4"/>
          <p:cNvSpPr>
            <a:spLocks noGrp="1"/>
          </p:cNvSpPr>
          <p:nvPr>
            <p:ph type="ftr" sz="quarter" idx="11"/>
          </p:nvPr>
        </p:nvSpPr>
        <p:spPr/>
        <p:txBody>
          <a:bodyPr/>
          <a:lstStyle/>
          <a:p>
            <a:r>
              <a:rPr lang="en-US" smtClean="0"/>
              <a:t>(c) 2009 AIHE</a:t>
            </a:r>
            <a:endParaRPr lang="en-US"/>
          </a:p>
        </p:txBody>
      </p:sp>
      <p:sp>
        <p:nvSpPr>
          <p:cNvPr id="6" name="Slide Number Placeholder 5"/>
          <p:cNvSpPr>
            <a:spLocks noGrp="1"/>
          </p:cNvSpPr>
          <p:nvPr>
            <p:ph type="sldNum" sz="quarter" idx="12"/>
          </p:nvPr>
        </p:nvSpPr>
        <p:spPr/>
        <p:txBody>
          <a:bodyPr/>
          <a:lstStyle/>
          <a:p>
            <a:fld id="{0164A4E0-3B9D-4434-8972-581BD50F363B}" type="slidenum">
              <a:rPr lang="en-US" smtClean="0"/>
              <a:pPr/>
              <a:t>‹#›</a:t>
            </a:fld>
            <a:endParaRPr lang="en-US"/>
          </a:p>
        </p:txBody>
      </p:sp>
    </p:spTree>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8C5D76-9D97-41FF-9F82-05E41B38CEE8}" type="datetime1">
              <a:rPr lang="en-US" smtClean="0"/>
              <a:pPr/>
              <a:t>6/22/2011</a:t>
            </a:fld>
            <a:endParaRPr lang="en-US"/>
          </a:p>
        </p:txBody>
      </p:sp>
      <p:sp>
        <p:nvSpPr>
          <p:cNvPr id="5" name="Footer Placeholder 4"/>
          <p:cNvSpPr>
            <a:spLocks noGrp="1"/>
          </p:cNvSpPr>
          <p:nvPr>
            <p:ph type="ftr" sz="quarter" idx="11"/>
          </p:nvPr>
        </p:nvSpPr>
        <p:spPr/>
        <p:txBody>
          <a:bodyPr/>
          <a:lstStyle/>
          <a:p>
            <a:r>
              <a:rPr lang="en-US" smtClean="0"/>
              <a:t>(c) 2009 AIHE</a:t>
            </a:r>
            <a:endParaRPr lang="en-US"/>
          </a:p>
        </p:txBody>
      </p:sp>
      <p:sp>
        <p:nvSpPr>
          <p:cNvPr id="6" name="Slide Number Placeholder 5"/>
          <p:cNvSpPr>
            <a:spLocks noGrp="1"/>
          </p:cNvSpPr>
          <p:nvPr>
            <p:ph type="sldNum" sz="quarter" idx="12"/>
          </p:nvPr>
        </p:nvSpPr>
        <p:spPr/>
        <p:txBody>
          <a:bodyPr/>
          <a:lstStyle/>
          <a:p>
            <a:fld id="{0164A4E0-3B9D-4434-8972-581BD50F363B}" type="slidenum">
              <a:rPr lang="en-US" smtClean="0"/>
              <a:pPr/>
              <a:t>‹#›</a:t>
            </a:fld>
            <a:endParaRPr lang="en-US"/>
          </a:p>
        </p:txBody>
      </p:sp>
    </p:spTree>
  </p:cSld>
  <p:clrMapOvr>
    <a:masterClrMapping/>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C1D3B0-0193-45A4-A9C6-F52003C5D101}" type="datetime1">
              <a:rPr lang="en-US" smtClean="0"/>
              <a:pPr/>
              <a:t>6/22/2011</a:t>
            </a:fld>
            <a:endParaRPr lang="en-US"/>
          </a:p>
        </p:txBody>
      </p:sp>
      <p:sp>
        <p:nvSpPr>
          <p:cNvPr id="6" name="Footer Placeholder 5"/>
          <p:cNvSpPr>
            <a:spLocks noGrp="1"/>
          </p:cNvSpPr>
          <p:nvPr>
            <p:ph type="ftr" sz="quarter" idx="11"/>
          </p:nvPr>
        </p:nvSpPr>
        <p:spPr/>
        <p:txBody>
          <a:bodyPr/>
          <a:lstStyle/>
          <a:p>
            <a:r>
              <a:rPr lang="en-US" smtClean="0"/>
              <a:t>(c) 2009 AIHE</a:t>
            </a:r>
            <a:endParaRPr lang="en-US"/>
          </a:p>
        </p:txBody>
      </p:sp>
      <p:sp>
        <p:nvSpPr>
          <p:cNvPr id="7" name="Slide Number Placeholder 6"/>
          <p:cNvSpPr>
            <a:spLocks noGrp="1"/>
          </p:cNvSpPr>
          <p:nvPr>
            <p:ph type="sldNum" sz="quarter" idx="12"/>
          </p:nvPr>
        </p:nvSpPr>
        <p:spPr/>
        <p:txBody>
          <a:bodyPr/>
          <a:lstStyle/>
          <a:p>
            <a:fld id="{0164A4E0-3B9D-4434-8972-581BD50F363B}" type="slidenum">
              <a:rPr lang="en-US" smtClean="0"/>
              <a:pPr/>
              <a:t>‹#›</a:t>
            </a:fld>
            <a:endParaRPr lang="en-US"/>
          </a:p>
        </p:txBody>
      </p:sp>
    </p:spTree>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9A0EA1-FB8D-41D1-AB53-B605519C6959}" type="datetime1">
              <a:rPr lang="en-US" smtClean="0"/>
              <a:pPr/>
              <a:t>6/22/2011</a:t>
            </a:fld>
            <a:endParaRPr lang="en-US"/>
          </a:p>
        </p:txBody>
      </p:sp>
      <p:sp>
        <p:nvSpPr>
          <p:cNvPr id="8" name="Footer Placeholder 7"/>
          <p:cNvSpPr>
            <a:spLocks noGrp="1"/>
          </p:cNvSpPr>
          <p:nvPr>
            <p:ph type="ftr" sz="quarter" idx="11"/>
          </p:nvPr>
        </p:nvSpPr>
        <p:spPr/>
        <p:txBody>
          <a:bodyPr/>
          <a:lstStyle/>
          <a:p>
            <a:r>
              <a:rPr lang="en-US" smtClean="0"/>
              <a:t>(c) 2009 AIHE</a:t>
            </a:r>
            <a:endParaRPr lang="en-US"/>
          </a:p>
        </p:txBody>
      </p:sp>
      <p:sp>
        <p:nvSpPr>
          <p:cNvPr id="9" name="Slide Number Placeholder 8"/>
          <p:cNvSpPr>
            <a:spLocks noGrp="1"/>
          </p:cNvSpPr>
          <p:nvPr>
            <p:ph type="sldNum" sz="quarter" idx="12"/>
          </p:nvPr>
        </p:nvSpPr>
        <p:spPr/>
        <p:txBody>
          <a:bodyPr/>
          <a:lstStyle/>
          <a:p>
            <a:fld id="{0164A4E0-3B9D-4434-8972-581BD50F363B}" type="slidenum">
              <a:rPr lang="en-US" smtClean="0"/>
              <a:pPr/>
              <a:t>‹#›</a:t>
            </a:fld>
            <a:endParaRPr lang="en-US"/>
          </a:p>
        </p:txBody>
      </p:sp>
    </p:spTree>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3D9E96-06F2-41E6-B23E-EBA17C775A68}" type="datetime1">
              <a:rPr lang="en-US" smtClean="0"/>
              <a:pPr/>
              <a:t>6/22/2011</a:t>
            </a:fld>
            <a:endParaRPr lang="en-US"/>
          </a:p>
        </p:txBody>
      </p:sp>
      <p:sp>
        <p:nvSpPr>
          <p:cNvPr id="4" name="Footer Placeholder 3"/>
          <p:cNvSpPr>
            <a:spLocks noGrp="1"/>
          </p:cNvSpPr>
          <p:nvPr>
            <p:ph type="ftr" sz="quarter" idx="11"/>
          </p:nvPr>
        </p:nvSpPr>
        <p:spPr/>
        <p:txBody>
          <a:bodyPr/>
          <a:lstStyle/>
          <a:p>
            <a:r>
              <a:rPr lang="en-US" smtClean="0"/>
              <a:t>(c) 2009 AIHE</a:t>
            </a:r>
            <a:endParaRPr lang="en-US"/>
          </a:p>
        </p:txBody>
      </p:sp>
      <p:sp>
        <p:nvSpPr>
          <p:cNvPr id="5" name="Slide Number Placeholder 4"/>
          <p:cNvSpPr>
            <a:spLocks noGrp="1"/>
          </p:cNvSpPr>
          <p:nvPr>
            <p:ph type="sldNum" sz="quarter" idx="12"/>
          </p:nvPr>
        </p:nvSpPr>
        <p:spPr/>
        <p:txBody>
          <a:bodyPr/>
          <a:lstStyle/>
          <a:p>
            <a:fld id="{0164A4E0-3B9D-4434-8972-581BD50F363B}" type="slidenum">
              <a:rPr lang="en-US" smtClean="0"/>
              <a:pPr/>
              <a:t>‹#›</a:t>
            </a:fld>
            <a:endParaRPr lang="en-US"/>
          </a:p>
        </p:txBody>
      </p:sp>
    </p:spTree>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FE28BE-384F-41B0-9685-160A1DBF02F8}" type="datetime1">
              <a:rPr lang="en-US" smtClean="0"/>
              <a:pPr/>
              <a:t>6/22/2011</a:t>
            </a:fld>
            <a:endParaRPr lang="en-US"/>
          </a:p>
        </p:txBody>
      </p:sp>
      <p:sp>
        <p:nvSpPr>
          <p:cNvPr id="3" name="Footer Placeholder 2"/>
          <p:cNvSpPr>
            <a:spLocks noGrp="1"/>
          </p:cNvSpPr>
          <p:nvPr>
            <p:ph type="ftr" sz="quarter" idx="11"/>
          </p:nvPr>
        </p:nvSpPr>
        <p:spPr/>
        <p:txBody>
          <a:bodyPr/>
          <a:lstStyle/>
          <a:p>
            <a:r>
              <a:rPr lang="en-US" smtClean="0"/>
              <a:t>(c) 2009 AIHE</a:t>
            </a:r>
            <a:endParaRPr lang="en-US"/>
          </a:p>
        </p:txBody>
      </p:sp>
      <p:sp>
        <p:nvSpPr>
          <p:cNvPr id="4" name="Slide Number Placeholder 3"/>
          <p:cNvSpPr>
            <a:spLocks noGrp="1"/>
          </p:cNvSpPr>
          <p:nvPr>
            <p:ph type="sldNum" sz="quarter" idx="12"/>
          </p:nvPr>
        </p:nvSpPr>
        <p:spPr/>
        <p:txBody>
          <a:bodyPr/>
          <a:lstStyle/>
          <a:p>
            <a:fld id="{0164A4E0-3B9D-4434-8972-581BD50F363B}" type="slidenum">
              <a:rPr lang="en-US" smtClean="0"/>
              <a:pPr/>
              <a:t>‹#›</a:t>
            </a:fld>
            <a:endParaRPr lang="en-US"/>
          </a:p>
        </p:txBody>
      </p:sp>
    </p:spTree>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976224-2767-4560-AEDC-8C1A0AAAE43F}" type="datetime1">
              <a:rPr lang="en-US" smtClean="0"/>
              <a:pPr/>
              <a:t>6/22/2011</a:t>
            </a:fld>
            <a:endParaRPr lang="en-US"/>
          </a:p>
        </p:txBody>
      </p:sp>
      <p:sp>
        <p:nvSpPr>
          <p:cNvPr id="6" name="Footer Placeholder 5"/>
          <p:cNvSpPr>
            <a:spLocks noGrp="1"/>
          </p:cNvSpPr>
          <p:nvPr>
            <p:ph type="ftr" sz="quarter" idx="11"/>
          </p:nvPr>
        </p:nvSpPr>
        <p:spPr/>
        <p:txBody>
          <a:bodyPr/>
          <a:lstStyle/>
          <a:p>
            <a:r>
              <a:rPr lang="en-US" smtClean="0"/>
              <a:t>(c) 2009 AIHE</a:t>
            </a:r>
            <a:endParaRPr lang="en-US"/>
          </a:p>
        </p:txBody>
      </p:sp>
      <p:sp>
        <p:nvSpPr>
          <p:cNvPr id="7" name="Slide Number Placeholder 6"/>
          <p:cNvSpPr>
            <a:spLocks noGrp="1"/>
          </p:cNvSpPr>
          <p:nvPr>
            <p:ph type="sldNum" sz="quarter" idx="12"/>
          </p:nvPr>
        </p:nvSpPr>
        <p:spPr/>
        <p:txBody>
          <a:bodyPr/>
          <a:lstStyle/>
          <a:p>
            <a:fld id="{0164A4E0-3B9D-4434-8972-581BD50F363B}" type="slidenum">
              <a:rPr lang="en-US" smtClean="0"/>
              <a:pPr/>
              <a:t>‹#›</a:t>
            </a:fld>
            <a:endParaRPr lang="en-US"/>
          </a:p>
        </p:txBody>
      </p:sp>
    </p:spTree>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0CDE0-CA05-44EE-BF87-56C54B105A28}" type="datetime1">
              <a:rPr lang="en-US" smtClean="0"/>
              <a:pPr/>
              <a:t>6/22/2011</a:t>
            </a:fld>
            <a:endParaRPr lang="en-US"/>
          </a:p>
        </p:txBody>
      </p:sp>
      <p:sp>
        <p:nvSpPr>
          <p:cNvPr id="6" name="Footer Placeholder 5"/>
          <p:cNvSpPr>
            <a:spLocks noGrp="1"/>
          </p:cNvSpPr>
          <p:nvPr>
            <p:ph type="ftr" sz="quarter" idx="11"/>
          </p:nvPr>
        </p:nvSpPr>
        <p:spPr/>
        <p:txBody>
          <a:bodyPr/>
          <a:lstStyle/>
          <a:p>
            <a:r>
              <a:rPr lang="en-US" smtClean="0"/>
              <a:t>(c) 2009 AIHE</a:t>
            </a:r>
            <a:endParaRPr lang="en-US"/>
          </a:p>
        </p:txBody>
      </p:sp>
      <p:sp>
        <p:nvSpPr>
          <p:cNvPr id="7" name="Slide Number Placeholder 6"/>
          <p:cNvSpPr>
            <a:spLocks noGrp="1"/>
          </p:cNvSpPr>
          <p:nvPr>
            <p:ph type="sldNum" sz="quarter" idx="12"/>
          </p:nvPr>
        </p:nvSpPr>
        <p:spPr/>
        <p:txBody>
          <a:bodyPr/>
          <a:lstStyle/>
          <a:p>
            <a:fld id="{0164A4E0-3B9D-4434-8972-581BD50F363B}" type="slidenum">
              <a:rPr lang="en-US" smtClean="0"/>
              <a:pPr/>
              <a:t>‹#›</a:t>
            </a:fld>
            <a:endParaRPr lang="en-US"/>
          </a:p>
        </p:txBody>
      </p:sp>
    </p:spTree>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7C3EE2-F9CD-4EAC-A6B2-1FCFA6D440BE}" type="datetime1">
              <a:rPr lang="en-US" smtClean="0"/>
              <a:pPr/>
              <a:t>6/22/2011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 2009 AIHE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4A4E0-3B9D-4434-8972-581BD50F363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newsflash/>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gif"/><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mailto:rbrown@aihe.info" TargetMode="External"/><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dirty="0" smtClean="0">
                <a:solidFill>
                  <a:srgbClr val="FF0000"/>
                </a:solidFill>
                <a:effectLst>
                  <a:outerShdw blurRad="38100" dist="38100" dir="2700000" algn="tl">
                    <a:srgbClr val="000000">
                      <a:alpha val="43137"/>
                    </a:srgbClr>
                  </a:outerShdw>
                </a:effectLst>
              </a:rPr>
              <a:t>The Federalist Era</a:t>
            </a:r>
            <a:endParaRPr lang="en-US" sz="8000" dirty="0">
              <a:solidFill>
                <a:srgbClr val="FF0000"/>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r>
              <a:rPr lang="en-US" smtClean="0"/>
              <a:t>(c) 2009 AIHE</a:t>
            </a:r>
            <a:endParaRPr lang="en-US"/>
          </a:p>
        </p:txBody>
      </p:sp>
      <p:sp>
        <p:nvSpPr>
          <p:cNvPr id="5" name="TextBox 4"/>
          <p:cNvSpPr txBox="1"/>
          <p:nvPr/>
        </p:nvSpPr>
        <p:spPr>
          <a:xfrm>
            <a:off x="1143000" y="3886200"/>
            <a:ext cx="6934200" cy="923330"/>
          </a:xfrm>
          <a:prstGeom prst="rect">
            <a:avLst/>
          </a:prstGeom>
          <a:noFill/>
        </p:spPr>
        <p:txBody>
          <a:bodyPr wrap="square" rtlCol="0">
            <a:spAutoFit/>
          </a:bodyPr>
          <a:lstStyle/>
          <a:p>
            <a:pPr algn="ctr"/>
            <a:r>
              <a:rPr lang="en-US" sz="5400" dirty="0" smtClean="0">
                <a:solidFill>
                  <a:schemeClr val="bg1"/>
                </a:solidFill>
                <a:effectLst>
                  <a:outerShdw blurRad="38100" dist="38100" dir="2700000" algn="tl">
                    <a:srgbClr val="000000">
                      <a:alpha val="43137"/>
                    </a:srgbClr>
                  </a:outerShdw>
                </a:effectLst>
              </a:rPr>
              <a:t>1789 - 1801</a:t>
            </a:r>
            <a:endParaRPr lang="en-US" sz="5400"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2743200" y="5105400"/>
            <a:ext cx="3810000" cy="830997"/>
          </a:xfrm>
          <a:prstGeom prst="rect">
            <a:avLst/>
          </a:prstGeom>
          <a:noFill/>
        </p:spPr>
        <p:txBody>
          <a:bodyPr wrap="square" rtlCol="0">
            <a:spAutoFit/>
          </a:bodyPr>
          <a:lstStyle/>
          <a:p>
            <a:pPr algn="ctr"/>
            <a:r>
              <a:rPr lang="en-US" sz="2400" b="1" dirty="0" smtClean="0">
                <a:solidFill>
                  <a:srgbClr val="FF0000"/>
                </a:solidFill>
                <a:effectLst>
                  <a:outerShdw blurRad="38100" dist="38100" dir="2700000" algn="tl">
                    <a:srgbClr val="000000">
                      <a:alpha val="43137"/>
                    </a:srgbClr>
                  </a:outerShdw>
                </a:effectLst>
              </a:rPr>
              <a:t>BLAST</a:t>
            </a:r>
          </a:p>
          <a:p>
            <a:pPr algn="ctr"/>
            <a:r>
              <a:rPr lang="en-US" sz="2400" b="1" dirty="0" smtClean="0">
                <a:solidFill>
                  <a:srgbClr val="FF0000"/>
                </a:solidFill>
                <a:effectLst>
                  <a:outerShdw blurRad="38100" dist="38100" dir="2700000" algn="tl">
                    <a:srgbClr val="000000">
                      <a:alpha val="43137"/>
                    </a:srgbClr>
                  </a:outerShdw>
                </a:effectLst>
              </a:rPr>
              <a:t>Summer 2011</a:t>
            </a:r>
            <a:endParaRPr lang="en-US" sz="2400" b="1" dirty="0">
              <a:solidFill>
                <a:srgbClr val="FF0000"/>
              </a:solidFill>
              <a:effectLst>
                <a:outerShdw blurRad="38100" dist="38100" dir="2700000" algn="tl">
                  <a:srgbClr val="000000">
                    <a:alpha val="43137"/>
                  </a:srgbClr>
                </a:outerShdw>
              </a:effectLst>
            </a:endParaRPr>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t>Macro and Micro Concepts</a:t>
            </a:r>
            <a:endParaRPr lang="en-US" b="1" u="sng" dirty="0"/>
          </a:p>
        </p:txBody>
      </p:sp>
      <p:graphicFrame>
        <p:nvGraphicFramePr>
          <p:cNvPr id="3" name="Diagram 2"/>
          <p:cNvGraphicFramePr/>
          <p:nvPr>
            <p:extLst>
              <p:ext uri="{D42A27DB-BD31-4B8C-83A1-F6EECF244321}">
                <p14:modId xmlns:p14="http://schemas.microsoft.com/office/powerpoint/2010/main" val="4222621113"/>
              </p:ext>
            </p:extLst>
          </p:nvPr>
        </p:nvGraphicFramePr>
        <p:xfrm>
          <a:off x="0" y="23622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Elbow Connector 4"/>
          <p:cNvCxnSpPr/>
          <p:nvPr/>
        </p:nvCxnSpPr>
        <p:spPr>
          <a:xfrm flipV="1">
            <a:off x="3581400" y="1905000"/>
            <a:ext cx="2362200" cy="1143000"/>
          </a:xfrm>
          <a:prstGeom prst="bentConnector3">
            <a:avLst>
              <a:gd name="adj1" fmla="val 50000"/>
            </a:avLst>
          </a:prstGeom>
          <a:ln>
            <a:tailEnd type="arrow"/>
          </a:ln>
        </p:spPr>
        <p:style>
          <a:lnRef idx="3">
            <a:schemeClr val="accent6"/>
          </a:lnRef>
          <a:fillRef idx="0">
            <a:schemeClr val="accent6"/>
          </a:fillRef>
          <a:effectRef idx="2">
            <a:schemeClr val="accent6"/>
          </a:effectRef>
          <a:fontRef idx="minor">
            <a:schemeClr val="tx1"/>
          </a:fontRef>
        </p:style>
      </p:cxnSp>
      <p:cxnSp>
        <p:nvCxnSpPr>
          <p:cNvPr id="7" name="Elbow Connector 6"/>
          <p:cNvCxnSpPr/>
          <p:nvPr/>
        </p:nvCxnSpPr>
        <p:spPr>
          <a:xfrm flipV="1">
            <a:off x="3581400" y="4648200"/>
            <a:ext cx="2286000" cy="457200"/>
          </a:xfrm>
          <a:prstGeom prst="bentConnector3">
            <a:avLst>
              <a:gd name="adj1" fmla="val 50000"/>
            </a:avLst>
          </a:prstGeom>
          <a:ln>
            <a:tailEnd type="arrow"/>
          </a:ln>
        </p:spPr>
        <p:style>
          <a:lnRef idx="3">
            <a:schemeClr val="accent6"/>
          </a:lnRef>
          <a:fillRef idx="0">
            <a:schemeClr val="accent6"/>
          </a:fillRef>
          <a:effectRef idx="2">
            <a:schemeClr val="accent6"/>
          </a:effectRef>
          <a:fontRef idx="minor">
            <a:schemeClr val="tx1"/>
          </a:fontRef>
        </p:style>
      </p:cxnSp>
      <p:sp>
        <p:nvSpPr>
          <p:cNvPr id="10" name="TextBox 9"/>
          <p:cNvSpPr txBox="1"/>
          <p:nvPr/>
        </p:nvSpPr>
        <p:spPr>
          <a:xfrm>
            <a:off x="5943600" y="1371600"/>
            <a:ext cx="2971800"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smtClean="0"/>
              <a:t>These are BIG concepts that can be traced across scope of US History no matter the time or era.</a:t>
            </a:r>
            <a:endParaRPr lang="en-US" sz="2000" dirty="0"/>
          </a:p>
        </p:txBody>
      </p:sp>
      <p:sp>
        <p:nvSpPr>
          <p:cNvPr id="11" name="TextBox 10"/>
          <p:cNvSpPr txBox="1"/>
          <p:nvPr/>
        </p:nvSpPr>
        <p:spPr>
          <a:xfrm>
            <a:off x="6019800" y="4114800"/>
            <a:ext cx="2819400"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smtClean="0"/>
              <a:t>These are smaller concepts generally found in one area or era of US History.</a:t>
            </a:r>
            <a:endParaRPr lang="en-US" sz="2000" dirty="0"/>
          </a:p>
        </p:txBody>
      </p:sp>
    </p:spTree>
    <p:extLst>
      <p:ext uri="{BB962C8B-B14F-4D97-AF65-F5344CB8AC3E}">
        <p14:creationId xmlns:p14="http://schemas.microsoft.com/office/powerpoint/2010/main" val="3044947514"/>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graphicEl>
                                              <a:dgm id="{0E5F91CB-7E74-4EDF-90A7-074CB9C1F617}"/>
                                            </p:graphicEl>
                                          </p:spTgt>
                                        </p:tgtEl>
                                        <p:attrNameLst>
                                          <p:attrName>style.visibility</p:attrName>
                                        </p:attrNameLst>
                                      </p:cBhvr>
                                      <p:to>
                                        <p:strVal val="visible"/>
                                      </p:to>
                                    </p:set>
                                    <p:animEffect transition="in" filter="fade">
                                      <p:cBhvr>
                                        <p:cTn id="7" dur="800" decel="100000"/>
                                        <p:tgtEl>
                                          <p:spTgt spid="3">
                                            <p:graphicEl>
                                              <a:dgm id="{0E5F91CB-7E74-4EDF-90A7-074CB9C1F617}"/>
                                            </p:graphicEl>
                                          </p:spTgt>
                                        </p:tgtEl>
                                      </p:cBhvr>
                                    </p:animEffect>
                                    <p:anim calcmode="lin" valueType="num">
                                      <p:cBhvr>
                                        <p:cTn id="8" dur="800" decel="100000" fill="hold"/>
                                        <p:tgtEl>
                                          <p:spTgt spid="3">
                                            <p:graphicEl>
                                              <a:dgm id="{0E5F91CB-7E74-4EDF-90A7-074CB9C1F617}"/>
                                            </p:graphic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graphicEl>
                                              <a:dgm id="{0E5F91CB-7E74-4EDF-90A7-074CB9C1F617}"/>
                                            </p:graphic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graphicEl>
                                              <a:dgm id="{0E5F91CB-7E74-4EDF-90A7-074CB9C1F617}"/>
                                            </p:graphic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graphicEl>
                                              <a:dgm id="{0E5F91CB-7E74-4EDF-90A7-074CB9C1F617}"/>
                                            </p:graphic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graphicEl>
                                              <a:dgm id="{0E5F91CB-7E74-4EDF-90A7-074CB9C1F617}"/>
                                            </p:graphic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graphicEl>
                                              <a:dgm id="{334ED91D-D6DF-4EE0-A534-CAA79ADA66F9}"/>
                                            </p:graphicEl>
                                          </p:spTgt>
                                        </p:tgtEl>
                                        <p:attrNameLst>
                                          <p:attrName>style.visibility</p:attrName>
                                        </p:attrNameLst>
                                      </p:cBhvr>
                                      <p:to>
                                        <p:strVal val="visible"/>
                                      </p:to>
                                    </p:set>
                                    <p:animEffect transition="in" filter="fade">
                                      <p:cBhvr>
                                        <p:cTn id="17" dur="800" decel="100000"/>
                                        <p:tgtEl>
                                          <p:spTgt spid="3">
                                            <p:graphicEl>
                                              <a:dgm id="{334ED91D-D6DF-4EE0-A534-CAA79ADA66F9}"/>
                                            </p:graphicEl>
                                          </p:spTgt>
                                        </p:tgtEl>
                                      </p:cBhvr>
                                    </p:animEffect>
                                    <p:anim calcmode="lin" valueType="num">
                                      <p:cBhvr>
                                        <p:cTn id="18" dur="800" decel="100000" fill="hold"/>
                                        <p:tgtEl>
                                          <p:spTgt spid="3">
                                            <p:graphicEl>
                                              <a:dgm id="{334ED91D-D6DF-4EE0-A534-CAA79ADA66F9}"/>
                                            </p:graphic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graphicEl>
                                              <a:dgm id="{334ED91D-D6DF-4EE0-A534-CAA79ADA66F9}"/>
                                            </p:graphic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graphicEl>
                                              <a:dgm id="{334ED91D-D6DF-4EE0-A534-CAA79ADA66F9}"/>
                                            </p:graphic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graphicEl>
                                              <a:dgm id="{334ED91D-D6DF-4EE0-A534-CAA79ADA66F9}"/>
                                            </p:graphic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graphicEl>
                                              <a:dgm id="{334ED91D-D6DF-4EE0-A534-CAA79ADA66F9}"/>
                                            </p:graphic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10551" cy="1283167"/>
          </a:xfrm>
        </p:spPr>
        <p:txBody>
          <a:bodyPr>
            <a:normAutofit fontScale="90000"/>
          </a:bodyPr>
          <a:lstStyle/>
          <a:p>
            <a:r>
              <a:rPr lang="en-US" b="1" u="sng" dirty="0" smtClean="0"/>
              <a:t>Concept-Based Instruction in Action</a:t>
            </a:r>
            <a:endParaRPr lang="en-US" b="1" u="sng" dirty="0"/>
          </a:p>
        </p:txBody>
      </p:sp>
      <p:sp>
        <p:nvSpPr>
          <p:cNvPr id="3" name="Rectangle 5"/>
          <p:cNvSpPr>
            <a:spLocks noChangeArrowheads="1"/>
          </p:cNvSpPr>
          <p:nvPr/>
        </p:nvSpPr>
        <p:spPr bwMode="auto">
          <a:xfrm>
            <a:off x="2362200" y="4800600"/>
            <a:ext cx="914400" cy="15240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en-US"/>
          </a:p>
        </p:txBody>
      </p:sp>
      <p:sp>
        <p:nvSpPr>
          <p:cNvPr id="4" name="Rectangle 6"/>
          <p:cNvSpPr>
            <a:spLocks noChangeArrowheads="1"/>
          </p:cNvSpPr>
          <p:nvPr/>
        </p:nvSpPr>
        <p:spPr bwMode="auto">
          <a:xfrm>
            <a:off x="3581400" y="4800600"/>
            <a:ext cx="914400" cy="15240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eaLnBrk="1" hangingPunct="1"/>
            <a:endParaRPr lang="en-US" sz="2000" b="1" dirty="0">
              <a:latin typeface="Comic Sans MS" pitchFamily="48" charset="0"/>
            </a:endParaRPr>
          </a:p>
          <a:p>
            <a:pPr algn="ctr" eaLnBrk="1" hangingPunct="1"/>
            <a:r>
              <a:rPr lang="en-US" sz="2000" b="1" dirty="0">
                <a:solidFill>
                  <a:schemeClr val="tx1"/>
                </a:solidFill>
              </a:rPr>
              <a:t>F</a:t>
            </a:r>
          </a:p>
          <a:p>
            <a:pPr algn="ctr" eaLnBrk="1" hangingPunct="1"/>
            <a:r>
              <a:rPr lang="en-US" sz="2000" b="1" dirty="0">
                <a:solidFill>
                  <a:schemeClr val="tx1"/>
                </a:solidFill>
              </a:rPr>
              <a:t>A</a:t>
            </a:r>
          </a:p>
          <a:p>
            <a:pPr algn="ctr" eaLnBrk="1" hangingPunct="1"/>
            <a:r>
              <a:rPr lang="en-US" sz="2000" b="1" dirty="0">
                <a:solidFill>
                  <a:schemeClr val="tx1"/>
                </a:solidFill>
              </a:rPr>
              <a:t>C</a:t>
            </a:r>
          </a:p>
          <a:p>
            <a:pPr algn="ctr" eaLnBrk="1" hangingPunct="1"/>
            <a:r>
              <a:rPr lang="en-US" sz="2000" b="1" dirty="0">
                <a:solidFill>
                  <a:schemeClr val="tx1"/>
                </a:solidFill>
              </a:rPr>
              <a:t>T</a:t>
            </a:r>
          </a:p>
          <a:p>
            <a:pPr algn="ctr" eaLnBrk="1" hangingPunct="1"/>
            <a:endParaRPr lang="en-US" sz="2000" dirty="0">
              <a:solidFill>
                <a:schemeClr val="tx1"/>
              </a:solidFill>
            </a:endParaRPr>
          </a:p>
        </p:txBody>
      </p:sp>
      <p:sp>
        <p:nvSpPr>
          <p:cNvPr id="5" name="Rectangle 7"/>
          <p:cNvSpPr>
            <a:spLocks noChangeArrowheads="1"/>
          </p:cNvSpPr>
          <p:nvPr/>
        </p:nvSpPr>
        <p:spPr bwMode="auto">
          <a:xfrm>
            <a:off x="4724400" y="4800600"/>
            <a:ext cx="990600" cy="15240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eaLnBrk="1" hangingPunct="1"/>
            <a:endParaRPr lang="en-US" sz="2000" b="1" dirty="0">
              <a:latin typeface="Comic Sans MS" pitchFamily="48" charset="0"/>
            </a:endParaRPr>
          </a:p>
          <a:p>
            <a:pPr algn="ctr" eaLnBrk="1" hangingPunct="1"/>
            <a:r>
              <a:rPr lang="en-US" sz="2000" b="1" dirty="0">
                <a:solidFill>
                  <a:schemeClr val="tx1"/>
                </a:solidFill>
              </a:rPr>
              <a:t>F</a:t>
            </a:r>
          </a:p>
          <a:p>
            <a:pPr algn="ctr" eaLnBrk="1" hangingPunct="1"/>
            <a:r>
              <a:rPr lang="en-US" sz="2000" b="1" dirty="0">
                <a:solidFill>
                  <a:schemeClr val="tx1"/>
                </a:solidFill>
              </a:rPr>
              <a:t>A</a:t>
            </a:r>
          </a:p>
          <a:p>
            <a:pPr algn="ctr" eaLnBrk="1" hangingPunct="1"/>
            <a:r>
              <a:rPr lang="en-US" sz="2000" b="1" dirty="0">
                <a:solidFill>
                  <a:schemeClr val="tx1"/>
                </a:solidFill>
              </a:rPr>
              <a:t>C</a:t>
            </a:r>
          </a:p>
          <a:p>
            <a:pPr algn="ctr" eaLnBrk="1" hangingPunct="1"/>
            <a:r>
              <a:rPr lang="en-US" sz="2000" b="1" dirty="0">
                <a:solidFill>
                  <a:schemeClr val="tx1"/>
                </a:solidFill>
              </a:rPr>
              <a:t>T</a:t>
            </a:r>
          </a:p>
          <a:p>
            <a:pPr algn="ctr" eaLnBrk="1" hangingPunct="1"/>
            <a:endParaRPr lang="en-US" sz="2000" dirty="0"/>
          </a:p>
        </p:txBody>
      </p:sp>
      <p:sp>
        <p:nvSpPr>
          <p:cNvPr id="6" name="Rectangle 8"/>
          <p:cNvSpPr>
            <a:spLocks noChangeArrowheads="1"/>
          </p:cNvSpPr>
          <p:nvPr/>
        </p:nvSpPr>
        <p:spPr bwMode="auto">
          <a:xfrm>
            <a:off x="5943600" y="4800600"/>
            <a:ext cx="990600" cy="15240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eaLnBrk="1" hangingPunct="1"/>
            <a:endParaRPr lang="en-US" sz="2000" b="1" dirty="0">
              <a:latin typeface="Comic Sans MS" pitchFamily="48" charset="0"/>
            </a:endParaRPr>
          </a:p>
          <a:p>
            <a:pPr algn="ctr" eaLnBrk="1" hangingPunct="1"/>
            <a:r>
              <a:rPr lang="en-US" sz="2000" b="1" dirty="0">
                <a:solidFill>
                  <a:schemeClr val="tx1"/>
                </a:solidFill>
              </a:rPr>
              <a:t>F</a:t>
            </a:r>
          </a:p>
          <a:p>
            <a:pPr algn="ctr" eaLnBrk="1" hangingPunct="1"/>
            <a:r>
              <a:rPr lang="en-US" sz="2000" b="1" dirty="0">
                <a:solidFill>
                  <a:schemeClr val="tx1"/>
                </a:solidFill>
              </a:rPr>
              <a:t>A</a:t>
            </a:r>
          </a:p>
          <a:p>
            <a:pPr algn="ctr" eaLnBrk="1" hangingPunct="1"/>
            <a:r>
              <a:rPr lang="en-US" sz="2000" b="1" dirty="0">
                <a:solidFill>
                  <a:schemeClr val="tx1"/>
                </a:solidFill>
              </a:rPr>
              <a:t>C</a:t>
            </a:r>
          </a:p>
          <a:p>
            <a:pPr algn="ctr" eaLnBrk="1" hangingPunct="1"/>
            <a:r>
              <a:rPr lang="en-US" sz="2000" b="1" dirty="0">
                <a:solidFill>
                  <a:schemeClr val="tx1"/>
                </a:solidFill>
              </a:rPr>
              <a:t>T</a:t>
            </a:r>
          </a:p>
          <a:p>
            <a:pPr algn="ctr" eaLnBrk="1" hangingPunct="1"/>
            <a:endParaRPr lang="en-US" sz="1800" dirty="0"/>
          </a:p>
        </p:txBody>
      </p:sp>
      <p:sp>
        <p:nvSpPr>
          <p:cNvPr id="7" name="Rectangle 9"/>
          <p:cNvSpPr>
            <a:spLocks noChangeArrowheads="1"/>
          </p:cNvSpPr>
          <p:nvPr/>
        </p:nvSpPr>
        <p:spPr bwMode="auto">
          <a:xfrm>
            <a:off x="7239000" y="4800600"/>
            <a:ext cx="990600" cy="15240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eaLnBrk="1" hangingPunct="1"/>
            <a:endParaRPr lang="en-US" sz="2000" b="1" dirty="0">
              <a:latin typeface="Comic Sans MS" pitchFamily="48" charset="0"/>
            </a:endParaRPr>
          </a:p>
          <a:p>
            <a:pPr algn="ctr" eaLnBrk="1" hangingPunct="1"/>
            <a:r>
              <a:rPr lang="en-US" sz="2000" b="1" dirty="0">
                <a:solidFill>
                  <a:schemeClr val="tx1"/>
                </a:solidFill>
              </a:rPr>
              <a:t>F</a:t>
            </a:r>
          </a:p>
          <a:p>
            <a:pPr algn="ctr" eaLnBrk="1" hangingPunct="1"/>
            <a:r>
              <a:rPr lang="en-US" sz="2000" b="1" dirty="0">
                <a:solidFill>
                  <a:schemeClr val="tx1"/>
                </a:solidFill>
              </a:rPr>
              <a:t>A</a:t>
            </a:r>
          </a:p>
          <a:p>
            <a:pPr algn="ctr" eaLnBrk="1" hangingPunct="1"/>
            <a:r>
              <a:rPr lang="en-US" sz="2000" b="1" dirty="0">
                <a:solidFill>
                  <a:schemeClr val="tx1"/>
                </a:solidFill>
              </a:rPr>
              <a:t>C</a:t>
            </a:r>
          </a:p>
          <a:p>
            <a:pPr algn="ctr" eaLnBrk="1" hangingPunct="1"/>
            <a:r>
              <a:rPr lang="en-US" sz="2000" b="1" dirty="0">
                <a:solidFill>
                  <a:schemeClr val="tx1"/>
                </a:solidFill>
              </a:rPr>
              <a:t>T</a:t>
            </a:r>
          </a:p>
          <a:p>
            <a:pPr algn="ctr" eaLnBrk="1" hangingPunct="1"/>
            <a:endParaRPr lang="en-US" sz="2000" dirty="0"/>
          </a:p>
        </p:txBody>
      </p:sp>
      <p:sp>
        <p:nvSpPr>
          <p:cNvPr id="8" name="Rectangle 10"/>
          <p:cNvSpPr>
            <a:spLocks noChangeArrowheads="1"/>
          </p:cNvSpPr>
          <p:nvPr/>
        </p:nvSpPr>
        <p:spPr bwMode="auto">
          <a:xfrm>
            <a:off x="1219200" y="2971800"/>
            <a:ext cx="7010400" cy="8382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en-US"/>
          </a:p>
        </p:txBody>
      </p:sp>
      <p:sp>
        <p:nvSpPr>
          <p:cNvPr id="9" name="Rectangle 11"/>
          <p:cNvSpPr>
            <a:spLocks noChangeArrowheads="1"/>
          </p:cNvSpPr>
          <p:nvPr/>
        </p:nvSpPr>
        <p:spPr bwMode="auto">
          <a:xfrm>
            <a:off x="1295400" y="3962400"/>
            <a:ext cx="2971800" cy="6858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en-US"/>
          </a:p>
        </p:txBody>
      </p:sp>
      <p:sp>
        <p:nvSpPr>
          <p:cNvPr id="10" name="Rectangle 12"/>
          <p:cNvSpPr>
            <a:spLocks noChangeArrowheads="1"/>
          </p:cNvSpPr>
          <p:nvPr/>
        </p:nvSpPr>
        <p:spPr bwMode="auto">
          <a:xfrm>
            <a:off x="4953000" y="3962400"/>
            <a:ext cx="3200400" cy="6858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eaLnBrk="1" hangingPunct="1"/>
            <a:r>
              <a:rPr lang="en-US" sz="3200" b="1" i="1" dirty="0">
                <a:solidFill>
                  <a:schemeClr val="tx1"/>
                </a:solidFill>
              </a:rPr>
              <a:t>CONCEPT</a:t>
            </a:r>
          </a:p>
        </p:txBody>
      </p:sp>
      <p:sp>
        <p:nvSpPr>
          <p:cNvPr id="11" name="AutoShape 13"/>
          <p:cNvSpPr>
            <a:spLocks noChangeArrowheads="1"/>
          </p:cNvSpPr>
          <p:nvPr/>
        </p:nvSpPr>
        <p:spPr bwMode="auto">
          <a:xfrm>
            <a:off x="1295400" y="1524000"/>
            <a:ext cx="6858000" cy="1295400"/>
          </a:xfrm>
          <a:prstGeom prst="triangle">
            <a:avLst>
              <a:gd name="adj" fmla="val 50491"/>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en-US"/>
          </a:p>
        </p:txBody>
      </p:sp>
      <p:sp>
        <p:nvSpPr>
          <p:cNvPr id="12" name="Text Box 14"/>
          <p:cNvSpPr txBox="1">
            <a:spLocks noChangeArrowheads="1"/>
          </p:cNvSpPr>
          <p:nvPr/>
        </p:nvSpPr>
        <p:spPr bwMode="auto">
          <a:xfrm>
            <a:off x="2667000" y="4953000"/>
            <a:ext cx="304800" cy="1311275"/>
          </a:xfrm>
          <a:prstGeom prst="rect">
            <a:avLst/>
          </a:prstGeom>
          <a:noFill/>
          <a:ln w="9525">
            <a:noFill/>
            <a:miter lim="800000"/>
            <a:headEnd/>
            <a:tailEnd/>
          </a:ln>
          <a:effectLst/>
        </p:spPr>
        <p:txBody>
          <a:bodyPr>
            <a:spAutoFit/>
          </a:bodyPr>
          <a:lstStyle/>
          <a:p>
            <a:pPr eaLnBrk="1" hangingPunct="1">
              <a:spcBef>
                <a:spcPct val="50000"/>
              </a:spcBef>
            </a:pPr>
            <a:r>
              <a:rPr lang="en-US" sz="2000" b="1" dirty="0"/>
              <a:t>FACT</a:t>
            </a:r>
          </a:p>
        </p:txBody>
      </p:sp>
      <p:sp>
        <p:nvSpPr>
          <p:cNvPr id="13" name="Text Box 15"/>
          <p:cNvSpPr txBox="1">
            <a:spLocks noChangeArrowheads="1"/>
          </p:cNvSpPr>
          <p:nvPr/>
        </p:nvSpPr>
        <p:spPr bwMode="auto">
          <a:xfrm>
            <a:off x="2590800" y="3124200"/>
            <a:ext cx="3886200" cy="579438"/>
          </a:xfrm>
          <a:prstGeom prst="rect">
            <a:avLst/>
          </a:prstGeom>
          <a:noFill/>
          <a:ln w="9525">
            <a:noFill/>
            <a:miter lim="800000"/>
            <a:headEnd/>
            <a:tailEnd/>
          </a:ln>
          <a:effectLst/>
        </p:spPr>
        <p:txBody>
          <a:bodyPr>
            <a:spAutoFit/>
          </a:bodyPr>
          <a:lstStyle/>
          <a:p>
            <a:pPr algn="ctr" eaLnBrk="1" hangingPunct="1">
              <a:spcBef>
                <a:spcPct val="50000"/>
              </a:spcBef>
            </a:pPr>
            <a:r>
              <a:rPr lang="en-US" sz="3200" b="1" i="1" dirty="0"/>
              <a:t>TOPIC</a:t>
            </a:r>
            <a:endParaRPr lang="en-US" sz="3200" b="1" dirty="0"/>
          </a:p>
        </p:txBody>
      </p:sp>
      <p:sp>
        <p:nvSpPr>
          <p:cNvPr id="14" name="Text Box 16"/>
          <p:cNvSpPr txBox="1">
            <a:spLocks noChangeArrowheads="1"/>
          </p:cNvSpPr>
          <p:nvPr/>
        </p:nvSpPr>
        <p:spPr bwMode="auto">
          <a:xfrm>
            <a:off x="1447800" y="4038600"/>
            <a:ext cx="2366962" cy="579438"/>
          </a:xfrm>
          <a:prstGeom prst="rect">
            <a:avLst/>
          </a:prstGeom>
          <a:noFill/>
          <a:ln w="9525">
            <a:noFill/>
            <a:miter lim="800000"/>
            <a:headEnd/>
            <a:tailEnd/>
          </a:ln>
          <a:effectLst/>
        </p:spPr>
        <p:txBody>
          <a:bodyPr wrap="square">
            <a:spAutoFit/>
          </a:bodyPr>
          <a:lstStyle/>
          <a:p>
            <a:pPr eaLnBrk="1" hangingPunct="1">
              <a:spcBef>
                <a:spcPct val="50000"/>
              </a:spcBef>
            </a:pPr>
            <a:r>
              <a:rPr lang="en-US" sz="3200" b="1" i="1" dirty="0"/>
              <a:t>CONCEPT</a:t>
            </a:r>
          </a:p>
        </p:txBody>
      </p:sp>
      <p:sp>
        <p:nvSpPr>
          <p:cNvPr id="15" name="Text Box 17"/>
          <p:cNvSpPr txBox="1">
            <a:spLocks noChangeArrowheads="1"/>
          </p:cNvSpPr>
          <p:nvPr/>
        </p:nvSpPr>
        <p:spPr bwMode="auto">
          <a:xfrm>
            <a:off x="3048000" y="1752600"/>
            <a:ext cx="3352800" cy="1066800"/>
          </a:xfrm>
          <a:prstGeom prst="rect">
            <a:avLst/>
          </a:prstGeom>
          <a:noFill/>
          <a:ln w="9525">
            <a:noFill/>
            <a:miter lim="800000"/>
            <a:headEnd/>
            <a:tailEnd/>
          </a:ln>
          <a:effectLst/>
        </p:spPr>
        <p:txBody>
          <a:bodyPr>
            <a:spAutoFit/>
          </a:bodyPr>
          <a:lstStyle/>
          <a:p>
            <a:pPr algn="ctr" eaLnBrk="1" hangingPunct="1">
              <a:spcBef>
                <a:spcPct val="50000"/>
              </a:spcBef>
            </a:pPr>
            <a:r>
              <a:rPr lang="en-US" sz="3200" b="1" i="1" dirty="0"/>
              <a:t>ESSENTIAL QUESTION</a:t>
            </a:r>
          </a:p>
        </p:txBody>
      </p:sp>
      <p:sp>
        <p:nvSpPr>
          <p:cNvPr id="16" name="Rectangle 18"/>
          <p:cNvSpPr>
            <a:spLocks noChangeArrowheads="1"/>
          </p:cNvSpPr>
          <p:nvPr/>
        </p:nvSpPr>
        <p:spPr bwMode="auto">
          <a:xfrm>
            <a:off x="1219200" y="4800600"/>
            <a:ext cx="914400" cy="15240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eaLnBrk="1" hangingPunct="1"/>
            <a:endParaRPr lang="en-US" sz="2000" b="1" dirty="0">
              <a:latin typeface="Comic Sans MS" pitchFamily="48" charset="0"/>
            </a:endParaRPr>
          </a:p>
          <a:p>
            <a:pPr algn="ctr" eaLnBrk="1" hangingPunct="1"/>
            <a:r>
              <a:rPr lang="en-US" sz="2000" b="1" dirty="0">
                <a:solidFill>
                  <a:schemeClr val="tx1"/>
                </a:solidFill>
              </a:rPr>
              <a:t>F</a:t>
            </a:r>
          </a:p>
          <a:p>
            <a:pPr algn="ctr" eaLnBrk="1" hangingPunct="1"/>
            <a:r>
              <a:rPr lang="en-US" sz="2000" b="1" dirty="0">
                <a:solidFill>
                  <a:schemeClr val="tx1"/>
                </a:solidFill>
              </a:rPr>
              <a:t>A</a:t>
            </a:r>
          </a:p>
          <a:p>
            <a:pPr algn="ctr" eaLnBrk="1" hangingPunct="1"/>
            <a:r>
              <a:rPr lang="en-US" sz="2000" b="1" dirty="0">
                <a:solidFill>
                  <a:schemeClr val="tx1"/>
                </a:solidFill>
              </a:rPr>
              <a:t>C</a:t>
            </a:r>
          </a:p>
          <a:p>
            <a:pPr algn="ctr" eaLnBrk="1" hangingPunct="1"/>
            <a:r>
              <a:rPr lang="en-US" sz="2000" b="1" dirty="0">
                <a:solidFill>
                  <a:schemeClr val="tx1"/>
                </a:solidFill>
              </a:rPr>
              <a:t>T</a:t>
            </a:r>
          </a:p>
          <a:p>
            <a:pPr algn="ctr" eaLnBrk="1" hangingPunct="1"/>
            <a:endParaRPr lang="en-US" sz="2000" dirty="0">
              <a:solidFill>
                <a:schemeClr val="bg1"/>
              </a:solidFill>
            </a:endParaRPr>
          </a:p>
        </p:txBody>
      </p:sp>
      <p:pic>
        <p:nvPicPr>
          <p:cNvPr id="1026" name="Picture 2" descr="C:\Documents and Settings\Robby\My Documents\My Pictures\Picture1.png"/>
          <p:cNvPicPr>
            <a:picLocks noChangeAspect="1" noChangeArrowheads="1"/>
          </p:cNvPicPr>
          <p:nvPr/>
        </p:nvPicPr>
        <p:blipFill>
          <a:blip r:embed="rId2" cstate="print"/>
          <a:srcRect/>
          <a:stretch>
            <a:fillRect/>
          </a:stretch>
        </p:blipFill>
        <p:spPr bwMode="auto">
          <a:xfrm>
            <a:off x="685800" y="1600200"/>
            <a:ext cx="7840980" cy="4876800"/>
          </a:xfrm>
          <a:prstGeom prst="rect">
            <a:avLst/>
          </a:prstGeom>
          <a:ln>
            <a:noFill/>
          </a:ln>
          <a:effectLst>
            <a:glow rad="139700">
              <a:schemeClr val="accent3">
                <a:alpha val="75000"/>
              </a:schemeClr>
            </a:glow>
            <a:outerShdw blurRad="292100" dist="139700" dir="2700000" algn="tl" rotWithShape="0">
              <a:srgbClr val="333333">
                <a:alpha val="65000"/>
              </a:srgbClr>
            </a:outerShdw>
          </a:effectLst>
        </p:spPr>
      </p:pic>
    </p:spTree>
    <p:extLst>
      <p:ext uri="{BB962C8B-B14F-4D97-AF65-F5344CB8AC3E}">
        <p14:creationId xmlns:p14="http://schemas.microsoft.com/office/powerpoint/2010/main" val="529505603"/>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heckerboard(across)">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checkerboard(across)">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heckerboard(across)">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heckerboard(across)">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childTnLst>
                                </p:cTn>
                              </p:par>
                            </p:childTnLst>
                          </p:cTn>
                        </p:par>
                        <p:par>
                          <p:cTn id="54" fill="hold">
                            <p:stCondLst>
                              <p:cond delay="0"/>
                            </p:stCondLst>
                            <p:childTnLst>
                              <p:par>
                                <p:cTn id="55" presetID="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026"/>
                                        </p:tgtEl>
                                        <p:attrNameLst>
                                          <p:attrName>style.visibility</p:attrName>
                                        </p:attrNameLst>
                                      </p:cBhvr>
                                      <p:to>
                                        <p:strVal val="visible"/>
                                      </p:to>
                                    </p:set>
                                    <p:anim calcmode="lin" valueType="num">
                                      <p:cBhvr additive="base">
                                        <p:cTn id="63" dur="500" fill="hold"/>
                                        <p:tgtEl>
                                          <p:spTgt spid="1026"/>
                                        </p:tgtEl>
                                        <p:attrNameLst>
                                          <p:attrName>ppt_x</p:attrName>
                                        </p:attrNameLst>
                                      </p:cBhvr>
                                      <p:tavLst>
                                        <p:tav tm="0">
                                          <p:val>
                                            <p:strVal val="#ppt_x"/>
                                          </p:val>
                                        </p:tav>
                                        <p:tav tm="100000">
                                          <p:val>
                                            <p:strVal val="#ppt_x"/>
                                          </p:val>
                                        </p:tav>
                                      </p:tavLst>
                                    </p:anim>
                                    <p:anim calcmode="lin" valueType="num">
                                      <p:cBhvr additive="base">
                                        <p:cTn id="6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p:bldP spid="14" grpId="0"/>
      <p:bldP spid="15"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2514600"/>
            <a:ext cx="7391400" cy="156966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4800" dirty="0" smtClean="0">
                <a:latin typeface="Georgia"/>
                <a:cs typeface="Georgia"/>
              </a:rPr>
              <a:t>Let’s go see if we can put this in action …</a:t>
            </a:r>
            <a:endParaRPr lang="en-US" sz="4800" dirty="0">
              <a:latin typeface="Georgia"/>
              <a:cs typeface="Georgia"/>
            </a:endParaRPr>
          </a:p>
        </p:txBody>
      </p:sp>
    </p:spTree>
    <p:extLst>
      <p:ext uri="{BB962C8B-B14F-4D97-AF65-F5344CB8AC3E}">
        <p14:creationId xmlns:p14="http://schemas.microsoft.com/office/powerpoint/2010/main" val="644696849"/>
      </p:ext>
    </p:extLst>
  </p:cSld>
  <p:clrMapOvr>
    <a:masterClrMapping/>
  </p:clrMapOvr>
  <p:transition spd="med">
    <p:cover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The Federalist Era</a:t>
            </a:r>
            <a:endParaRPr lang="en-US" dirty="0">
              <a:solidFill>
                <a:srgbClr val="FF0000"/>
              </a:solidFill>
            </a:endParaRPr>
          </a:p>
        </p:txBody>
      </p:sp>
      <p:sp>
        <p:nvSpPr>
          <p:cNvPr id="3" name="TextBox 2"/>
          <p:cNvSpPr txBox="1"/>
          <p:nvPr/>
        </p:nvSpPr>
        <p:spPr>
          <a:xfrm>
            <a:off x="685800" y="1828800"/>
            <a:ext cx="7772400" cy="1754326"/>
          </a:xfrm>
          <a:prstGeom prst="rect">
            <a:avLst/>
          </a:prstGeom>
          <a:noFill/>
        </p:spPr>
        <p:txBody>
          <a:bodyPr wrap="square" rtlCol="0">
            <a:spAutoFit/>
          </a:bodyPr>
          <a:lstStyle/>
          <a:p>
            <a:r>
              <a:rPr lang="en-US" dirty="0">
                <a:solidFill>
                  <a:schemeClr val="bg1"/>
                </a:solidFill>
                <a:effectLst>
                  <a:outerShdw blurRad="38100" dist="38100" dir="2700000" algn="tl">
                    <a:srgbClr val="000000">
                      <a:alpha val="43137"/>
                    </a:srgbClr>
                  </a:outerShdw>
                </a:effectLst>
              </a:rPr>
              <a:t>In 1789, it was an open question whether the Constitution was a </a:t>
            </a:r>
            <a:r>
              <a:rPr lang="en-US" dirty="0" smtClean="0">
                <a:solidFill>
                  <a:schemeClr val="bg1"/>
                </a:solidFill>
                <a:effectLst>
                  <a:outerShdw blurRad="38100" dist="38100" dir="2700000" algn="tl">
                    <a:srgbClr val="000000">
                      <a:alpha val="43137"/>
                    </a:srgbClr>
                  </a:outerShdw>
                </a:effectLst>
              </a:rPr>
              <a:t>viable </a:t>
            </a:r>
            <a:r>
              <a:rPr lang="en-US" dirty="0">
                <a:solidFill>
                  <a:schemeClr val="bg1"/>
                </a:solidFill>
                <a:effectLst>
                  <a:outerShdw blurRad="38100" dist="38100" dir="2700000" algn="tl">
                    <a:srgbClr val="000000">
                      <a:alpha val="43137"/>
                    </a:srgbClr>
                  </a:outerShdw>
                </a:effectLst>
              </a:rPr>
              <a:t>plan of government. It was </a:t>
            </a:r>
            <a:r>
              <a:rPr lang="en-US" dirty="0" smtClean="0">
                <a:solidFill>
                  <a:schemeClr val="bg1"/>
                </a:solidFill>
                <a:effectLst>
                  <a:outerShdw blurRad="38100" dist="38100" dir="2700000" algn="tl">
                    <a:srgbClr val="000000">
                      <a:alpha val="43137"/>
                    </a:srgbClr>
                  </a:outerShdw>
                </a:effectLst>
              </a:rPr>
              <a:t>unclear to the people of the time </a:t>
            </a:r>
            <a:r>
              <a:rPr lang="en-US" dirty="0">
                <a:solidFill>
                  <a:schemeClr val="bg1"/>
                </a:solidFill>
                <a:effectLst>
                  <a:outerShdw blurRad="38100" dist="38100" dir="2700000" algn="tl">
                    <a:srgbClr val="000000">
                      <a:alpha val="43137"/>
                    </a:srgbClr>
                  </a:outerShdw>
                </a:effectLst>
              </a:rPr>
              <a:t>whether the new nation could </a:t>
            </a:r>
            <a:r>
              <a:rPr lang="en-US" b="1" dirty="0">
                <a:solidFill>
                  <a:schemeClr val="bg1"/>
                </a:solidFill>
                <a:effectLst>
                  <a:outerShdw blurRad="38100" dist="38100" dir="2700000" algn="tl">
                    <a:srgbClr val="000000">
                      <a:alpha val="43137"/>
                    </a:srgbClr>
                  </a:outerShdw>
                </a:effectLst>
              </a:rPr>
              <a:t>establish a strong </a:t>
            </a:r>
            <a:r>
              <a:rPr lang="en-US" b="1" dirty="0" smtClean="0">
                <a:solidFill>
                  <a:schemeClr val="bg1"/>
                </a:solidFill>
                <a:effectLst>
                  <a:outerShdw blurRad="38100" dist="38100" dir="2700000" algn="tl">
                    <a:srgbClr val="000000">
                      <a:alpha val="43137"/>
                    </a:srgbClr>
                  </a:outerShdw>
                </a:effectLst>
              </a:rPr>
              <a:t>national government</a:t>
            </a:r>
            <a:r>
              <a:rPr lang="en-US" dirty="0">
                <a:solidFill>
                  <a:schemeClr val="bg1"/>
                </a:solidFill>
                <a:effectLst>
                  <a:outerShdw blurRad="38100" dist="38100" dir="2700000" algn="tl">
                    <a:srgbClr val="000000">
                      <a:alpha val="43137"/>
                    </a:srgbClr>
                  </a:outerShdw>
                </a:effectLst>
              </a:rPr>
              <a:t>, a </a:t>
            </a:r>
            <a:r>
              <a:rPr lang="en-US" b="1" dirty="0">
                <a:solidFill>
                  <a:schemeClr val="bg1"/>
                </a:solidFill>
                <a:effectLst>
                  <a:outerShdw blurRad="38100" dist="38100" dir="2700000" algn="tl">
                    <a:srgbClr val="000000">
                      <a:alpha val="43137"/>
                    </a:srgbClr>
                  </a:outerShdw>
                </a:effectLst>
              </a:rPr>
              <a:t>vigorous economy</a:t>
            </a:r>
            <a:r>
              <a:rPr lang="en-US" dirty="0">
                <a:solidFill>
                  <a:schemeClr val="bg1"/>
                </a:solidFill>
                <a:effectLst>
                  <a:outerShdw blurRad="38100" dist="38100" dir="2700000" algn="tl">
                    <a:srgbClr val="000000">
                      <a:alpha val="43137"/>
                    </a:srgbClr>
                  </a:outerShdw>
                </a:effectLst>
              </a:rPr>
              <a:t>, or win the </a:t>
            </a:r>
            <a:r>
              <a:rPr lang="en-US" b="1" dirty="0">
                <a:solidFill>
                  <a:schemeClr val="bg1"/>
                </a:solidFill>
                <a:effectLst>
                  <a:outerShdw blurRad="38100" dist="38100" dir="2700000" algn="tl">
                    <a:srgbClr val="000000">
                      <a:alpha val="43137"/>
                    </a:srgbClr>
                  </a:outerShdw>
                </a:effectLst>
              </a:rPr>
              <a:t>respect of foreign nations</a:t>
            </a:r>
            <a:r>
              <a:rPr lang="en-US" dirty="0">
                <a:solidFill>
                  <a:schemeClr val="bg1"/>
                </a:solidFill>
                <a:effectLst>
                  <a:outerShdw blurRad="38100" dist="38100" dir="2700000" algn="tl">
                    <a:srgbClr val="000000">
                      <a:alpha val="43137"/>
                    </a:srgbClr>
                  </a:outerShdw>
                </a:effectLst>
              </a:rPr>
              <a:t>. For </a:t>
            </a:r>
            <a:r>
              <a:rPr lang="en-US" dirty="0" smtClean="0">
                <a:solidFill>
                  <a:schemeClr val="bg1"/>
                </a:solidFill>
                <a:effectLst>
                  <a:outerShdw blurRad="38100" dist="38100" dir="2700000" algn="tl">
                    <a:srgbClr val="000000">
                      <a:alpha val="43137"/>
                    </a:srgbClr>
                  </a:outerShdw>
                </a:effectLst>
              </a:rPr>
              <a:t>just over a </a:t>
            </a:r>
            <a:r>
              <a:rPr lang="en-US" dirty="0">
                <a:solidFill>
                  <a:schemeClr val="bg1"/>
                </a:solidFill>
                <a:effectLst>
                  <a:outerShdw blurRad="38100" dist="38100" dir="2700000" algn="tl">
                    <a:srgbClr val="000000">
                      <a:alpha val="43137"/>
                    </a:srgbClr>
                  </a:outerShdw>
                </a:effectLst>
              </a:rPr>
              <a:t>decade, the </a:t>
            </a:r>
            <a:r>
              <a:rPr lang="en-US" dirty="0" smtClean="0">
                <a:solidFill>
                  <a:schemeClr val="bg1"/>
                </a:solidFill>
                <a:effectLst>
                  <a:outerShdw blurRad="38100" dist="38100" dir="2700000" algn="tl">
                    <a:srgbClr val="000000">
                      <a:alpha val="43137"/>
                    </a:srgbClr>
                  </a:outerShdw>
                </a:effectLst>
              </a:rPr>
              <a:t>nation </a:t>
            </a:r>
            <a:r>
              <a:rPr lang="en-US" dirty="0">
                <a:solidFill>
                  <a:schemeClr val="bg1"/>
                </a:solidFill>
                <a:effectLst>
                  <a:outerShdw blurRad="38100" dist="38100" dir="2700000" algn="tl">
                    <a:srgbClr val="000000">
                      <a:alpha val="43137"/>
                    </a:srgbClr>
                  </a:outerShdw>
                </a:effectLst>
              </a:rPr>
              <a:t>battled threats to its existence, including </a:t>
            </a:r>
            <a:r>
              <a:rPr lang="en-US" b="1" dirty="0">
                <a:solidFill>
                  <a:schemeClr val="bg1"/>
                </a:solidFill>
                <a:effectLst>
                  <a:outerShdw blurRad="38100" dist="38100" dir="2700000" algn="tl">
                    <a:srgbClr val="000000">
                      <a:alpha val="43137"/>
                    </a:srgbClr>
                  </a:outerShdw>
                </a:effectLst>
              </a:rPr>
              <a:t>serious disagreements over domestic </a:t>
            </a:r>
            <a:r>
              <a:rPr lang="en-US" b="1" dirty="0" smtClean="0">
                <a:solidFill>
                  <a:schemeClr val="bg1"/>
                </a:solidFill>
                <a:effectLst>
                  <a:outerShdw blurRad="38100" dist="38100" dir="2700000" algn="tl">
                    <a:srgbClr val="000000">
                      <a:alpha val="43137"/>
                    </a:srgbClr>
                  </a:outerShdw>
                </a:effectLst>
              </a:rPr>
              <a:t>(and foreign) </a:t>
            </a:r>
            <a:r>
              <a:rPr lang="en-US" b="1" dirty="0">
                <a:solidFill>
                  <a:schemeClr val="bg1"/>
                </a:solidFill>
                <a:effectLst>
                  <a:outerShdw blurRad="38100" dist="38100" dir="2700000" algn="tl">
                    <a:srgbClr val="000000">
                      <a:alpha val="43137"/>
                    </a:srgbClr>
                  </a:outerShdw>
                </a:effectLst>
              </a:rPr>
              <a:t>policy </a:t>
            </a:r>
            <a:r>
              <a:rPr lang="en-US" dirty="0">
                <a:solidFill>
                  <a:schemeClr val="bg1"/>
                </a:solidFill>
                <a:effectLst>
                  <a:outerShdw blurRad="38100" dist="38100" dir="2700000" algn="tl">
                    <a:srgbClr val="000000">
                      <a:alpha val="43137"/>
                    </a:srgbClr>
                  </a:outerShdw>
                </a:effectLst>
              </a:rPr>
              <a:t>and </a:t>
            </a:r>
            <a:r>
              <a:rPr lang="en-US" b="1" dirty="0" smtClean="0">
                <a:solidFill>
                  <a:schemeClr val="bg1"/>
                </a:solidFill>
                <a:effectLst>
                  <a:outerShdw blurRad="38100" dist="38100" dir="2700000" algn="tl">
                    <a:srgbClr val="000000">
                      <a:alpha val="43137"/>
                    </a:srgbClr>
                  </a:outerShdw>
                </a:effectLst>
              </a:rPr>
              <a:t>European </a:t>
            </a:r>
            <a:r>
              <a:rPr lang="en-US" b="1" dirty="0">
                <a:solidFill>
                  <a:schemeClr val="bg1"/>
                </a:solidFill>
                <a:effectLst>
                  <a:outerShdw blurRad="38100" dist="38100" dir="2700000" algn="tl">
                    <a:srgbClr val="000000">
                      <a:alpha val="43137"/>
                    </a:srgbClr>
                  </a:outerShdw>
                </a:effectLst>
              </a:rPr>
              <a:t>interference </a:t>
            </a:r>
            <a:r>
              <a:rPr lang="en-US" dirty="0">
                <a:solidFill>
                  <a:schemeClr val="bg1"/>
                </a:solidFill>
                <a:effectLst>
                  <a:outerShdw blurRad="38100" dist="38100" dir="2700000" algn="tl">
                    <a:srgbClr val="000000">
                      <a:alpha val="43137"/>
                    </a:srgbClr>
                  </a:outerShdw>
                </a:effectLst>
              </a:rPr>
              <a:t>with American </a:t>
            </a:r>
            <a:r>
              <a:rPr lang="en-US" dirty="0" smtClean="0">
                <a:solidFill>
                  <a:schemeClr val="bg1"/>
                </a:solidFill>
                <a:effectLst>
                  <a:outerShdw blurRad="38100" dist="38100" dir="2700000" algn="tl">
                    <a:srgbClr val="000000">
                      <a:alpha val="43137"/>
                    </a:srgbClr>
                  </a:outerShdw>
                </a:effectLst>
              </a:rPr>
              <a:t>commerce</a:t>
            </a:r>
            <a:r>
              <a:rPr lang="en-US" dirty="0">
                <a:solidFill>
                  <a:schemeClr val="bg1"/>
                </a:solidFill>
                <a:effectLst>
                  <a:outerShdw blurRad="38100" dist="38100" dir="2700000" algn="tl">
                    <a:srgbClr val="000000">
                      <a:alpha val="43137"/>
                    </a:srgbClr>
                  </a:outerShdw>
                </a:effectLst>
              </a:rPr>
              <a:t>.</a:t>
            </a:r>
          </a:p>
        </p:txBody>
      </p:sp>
      <p:cxnSp>
        <p:nvCxnSpPr>
          <p:cNvPr id="5" name="Straight Connector 4"/>
          <p:cNvCxnSpPr/>
          <p:nvPr/>
        </p:nvCxnSpPr>
        <p:spPr>
          <a:xfrm>
            <a:off x="762000" y="4419600"/>
            <a:ext cx="7543800" cy="0"/>
          </a:xfrm>
          <a:prstGeom prst="line">
            <a:avLst/>
          </a:prstGeom>
          <a:effectLst>
            <a:outerShdw blurRad="50800" dist="38100" algn="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533400" y="4038600"/>
            <a:ext cx="990600" cy="400110"/>
          </a:xfrm>
          <a:prstGeom prst="rect">
            <a:avLst/>
          </a:prstGeom>
          <a:noFill/>
        </p:spPr>
        <p:txBody>
          <a:bodyPr wrap="square" rtlCol="0">
            <a:spAutoFit/>
          </a:bodyPr>
          <a:lstStyle/>
          <a:p>
            <a:r>
              <a:rPr lang="en-US" sz="2000" b="1" dirty="0" smtClean="0"/>
              <a:t>1789</a:t>
            </a:r>
            <a:endParaRPr lang="en-US" sz="2000" b="1" dirty="0"/>
          </a:p>
        </p:txBody>
      </p:sp>
      <p:sp>
        <p:nvSpPr>
          <p:cNvPr id="7" name="TextBox 6"/>
          <p:cNvSpPr txBox="1"/>
          <p:nvPr/>
        </p:nvSpPr>
        <p:spPr>
          <a:xfrm>
            <a:off x="7848600" y="4038600"/>
            <a:ext cx="914400" cy="400110"/>
          </a:xfrm>
          <a:prstGeom prst="rect">
            <a:avLst/>
          </a:prstGeom>
          <a:noFill/>
        </p:spPr>
        <p:txBody>
          <a:bodyPr wrap="square" rtlCol="0">
            <a:spAutoFit/>
          </a:bodyPr>
          <a:lstStyle/>
          <a:p>
            <a:r>
              <a:rPr lang="en-US" sz="2000" b="1" dirty="0" smtClean="0"/>
              <a:t>1801</a:t>
            </a:r>
            <a:endParaRPr lang="en-US" sz="2000" b="1" dirty="0"/>
          </a:p>
        </p:txBody>
      </p:sp>
      <p:sp>
        <p:nvSpPr>
          <p:cNvPr id="8" name="TextBox 7"/>
          <p:cNvSpPr txBox="1"/>
          <p:nvPr/>
        </p:nvSpPr>
        <p:spPr>
          <a:xfrm>
            <a:off x="1524000" y="4800600"/>
            <a:ext cx="1066800" cy="646331"/>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Whiskey Rebellion</a:t>
            </a:r>
            <a:endParaRPr lang="en-US"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1219200" y="5715000"/>
            <a:ext cx="1524000" cy="646331"/>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Bill of Rights Adopted</a:t>
            </a:r>
            <a:endParaRPr lang="en-US" dirty="0">
              <a:solidFill>
                <a:schemeClr val="bg1"/>
              </a:solidFill>
              <a:effectLst>
                <a:outerShdw blurRad="38100" dist="38100" dir="2700000" algn="tl">
                  <a:srgbClr val="000000">
                    <a:alpha val="43137"/>
                  </a:srgbClr>
                </a:outerShdw>
              </a:effectLst>
            </a:endParaRPr>
          </a:p>
        </p:txBody>
      </p:sp>
      <p:sp>
        <p:nvSpPr>
          <p:cNvPr id="10" name="TextBox 9"/>
          <p:cNvSpPr txBox="1"/>
          <p:nvPr/>
        </p:nvSpPr>
        <p:spPr>
          <a:xfrm>
            <a:off x="3886200" y="5410200"/>
            <a:ext cx="1981200" cy="923330"/>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Election of 1796 and Washington’s Farewell Address</a:t>
            </a:r>
          </a:p>
        </p:txBody>
      </p:sp>
      <p:sp>
        <p:nvSpPr>
          <p:cNvPr id="12" name="TextBox 11"/>
          <p:cNvSpPr txBox="1"/>
          <p:nvPr/>
        </p:nvSpPr>
        <p:spPr>
          <a:xfrm>
            <a:off x="2819400" y="4800600"/>
            <a:ext cx="1524000" cy="646331"/>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Proclamation of Neutrality</a:t>
            </a:r>
            <a:endParaRPr lang="en-US" dirty="0">
              <a:solidFill>
                <a:schemeClr val="bg1"/>
              </a:solidFill>
              <a:effectLst>
                <a:outerShdw blurRad="38100" dist="38100" dir="2700000" algn="tl">
                  <a:srgbClr val="000000">
                    <a:alpha val="43137"/>
                  </a:srgbClr>
                </a:outerShdw>
              </a:effectLst>
            </a:endParaRPr>
          </a:p>
        </p:txBody>
      </p:sp>
      <p:sp>
        <p:nvSpPr>
          <p:cNvPr id="14" name="TextBox 13"/>
          <p:cNvSpPr txBox="1"/>
          <p:nvPr/>
        </p:nvSpPr>
        <p:spPr>
          <a:xfrm>
            <a:off x="5791200" y="4876800"/>
            <a:ext cx="1447800" cy="369332"/>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XYZ Affair</a:t>
            </a:r>
            <a:endParaRPr lang="en-US" dirty="0">
              <a:solidFill>
                <a:schemeClr val="bg1"/>
              </a:solidFill>
              <a:effectLst>
                <a:outerShdw blurRad="38100" dist="38100" dir="2700000" algn="tl">
                  <a:srgbClr val="000000">
                    <a:alpha val="43137"/>
                  </a:srgbClr>
                </a:outerShdw>
              </a:effectLst>
            </a:endParaRPr>
          </a:p>
        </p:txBody>
      </p:sp>
      <p:sp>
        <p:nvSpPr>
          <p:cNvPr id="15" name="TextBox 14"/>
          <p:cNvSpPr txBox="1"/>
          <p:nvPr/>
        </p:nvSpPr>
        <p:spPr>
          <a:xfrm>
            <a:off x="5791200" y="5410200"/>
            <a:ext cx="1752600" cy="646331"/>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Va. &amp; Ky. Resolutions</a:t>
            </a:r>
            <a:endParaRPr lang="en-US" dirty="0">
              <a:solidFill>
                <a:schemeClr val="bg1"/>
              </a:solidFill>
              <a:effectLst>
                <a:outerShdw blurRad="38100" dist="38100" dir="2700000" algn="tl">
                  <a:srgbClr val="000000">
                    <a:alpha val="43137"/>
                  </a:srgbClr>
                </a:outerShdw>
              </a:effectLst>
            </a:endParaRPr>
          </a:p>
        </p:txBody>
      </p:sp>
      <p:sp>
        <p:nvSpPr>
          <p:cNvPr id="16" name="TextBox 15"/>
          <p:cNvSpPr txBox="1"/>
          <p:nvPr/>
        </p:nvSpPr>
        <p:spPr>
          <a:xfrm>
            <a:off x="7239000" y="4724400"/>
            <a:ext cx="1295400" cy="646331"/>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Election of 1800</a:t>
            </a:r>
            <a:endParaRPr lang="en-US" dirty="0">
              <a:solidFill>
                <a:schemeClr val="bg1"/>
              </a:solidFill>
              <a:effectLst>
                <a:outerShdw blurRad="38100" dist="38100" dir="2700000" algn="tl">
                  <a:srgbClr val="000000">
                    <a:alpha val="43137"/>
                  </a:srgbClr>
                </a:outerShdw>
              </a:effectLst>
            </a:endParaRPr>
          </a:p>
        </p:txBody>
      </p:sp>
      <p:sp>
        <p:nvSpPr>
          <p:cNvPr id="17" name="Footer Placeholder 16"/>
          <p:cNvSpPr>
            <a:spLocks noGrp="1"/>
          </p:cNvSpPr>
          <p:nvPr>
            <p:ph type="ftr" sz="quarter" idx="11"/>
          </p:nvPr>
        </p:nvSpPr>
        <p:spPr/>
        <p:txBody>
          <a:bodyPr/>
          <a:lstStyle/>
          <a:p>
            <a:r>
              <a:rPr lang="en-US" smtClean="0"/>
              <a:t>(c) 2009 AIHE</a:t>
            </a:r>
            <a:endParaRPr lang="en-US"/>
          </a:p>
        </p:txBody>
      </p:sp>
      <p:cxnSp>
        <p:nvCxnSpPr>
          <p:cNvPr id="19" name="Straight Connector 18"/>
          <p:cNvCxnSpPr/>
          <p:nvPr/>
        </p:nvCxnSpPr>
        <p:spPr>
          <a:xfrm rot="5400000">
            <a:off x="1905000" y="4419600"/>
            <a:ext cx="304800" cy="0"/>
          </a:xfrm>
          <a:prstGeom prst="line">
            <a:avLst/>
          </a:prstGeom>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rot="5400000">
            <a:off x="3276600" y="4419600"/>
            <a:ext cx="304800" cy="0"/>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rot="5400000">
            <a:off x="4495800" y="4419600"/>
            <a:ext cx="304800" cy="0"/>
          </a:xfrm>
          <a:prstGeom prst="line">
            <a:avLst/>
          </a:prstGeom>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rot="5400000">
            <a:off x="6019800" y="4419600"/>
            <a:ext cx="304800" cy="0"/>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rot="5400000">
            <a:off x="7543800" y="4419600"/>
            <a:ext cx="304800" cy="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nodeType="after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par>
                          <p:cTn id="59" fill="hold">
                            <p:stCondLst>
                              <p:cond delay="0"/>
                            </p:stCondLst>
                            <p:childTnLst>
                              <p:par>
                                <p:cTn id="60" presetID="1" presetClass="entr" presetSubtype="0" fill="hold" nodeType="afterEffect">
                                  <p:stCondLst>
                                    <p:cond delay="0"/>
                                  </p:stCondLst>
                                  <p:childTnLst>
                                    <p:set>
                                      <p:cBhvr>
                                        <p:cTn id="61"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9" grpId="0"/>
      <p:bldP spid="10" grpId="0"/>
      <p:bldP spid="12"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pic>
        <p:nvPicPr>
          <p:cNvPr id="7176" name="Picture 8" descr="http://upload.wikimedia.org/wikipedia/commons/thumb/9/95/Washington_%283%29.jpg/200px-Washington_%283%29.jpg"/>
          <p:cNvPicPr>
            <a:picLocks noChangeAspect="1" noChangeArrowheads="1"/>
          </p:cNvPicPr>
          <p:nvPr/>
        </p:nvPicPr>
        <p:blipFill>
          <a:blip r:embed="rId3" cstate="print"/>
          <a:srcRect/>
          <a:stretch>
            <a:fillRect/>
          </a:stretch>
        </p:blipFill>
        <p:spPr bwMode="auto">
          <a:xfrm>
            <a:off x="4343400" y="1371600"/>
            <a:ext cx="2743200" cy="4471416"/>
          </a:xfrm>
          <a:prstGeom prst="ellipse">
            <a:avLst/>
          </a:prstGeom>
          <a:ln>
            <a:noFill/>
          </a:ln>
          <a:effectLst>
            <a:softEdge rad="112500"/>
          </a:effectLst>
        </p:spPr>
      </p:pic>
      <p:sp>
        <p:nvSpPr>
          <p:cNvPr id="2" name="Title 1"/>
          <p:cNvSpPr>
            <a:spLocks noGrp="1"/>
          </p:cNvSpPr>
          <p:nvPr>
            <p:ph type="title"/>
          </p:nvPr>
        </p:nvSpPr>
        <p:spPr>
          <a:xfrm>
            <a:off x="228600" y="274638"/>
            <a:ext cx="8915400" cy="1143000"/>
          </a:xfrm>
        </p:spPr>
        <p:txBody>
          <a:bodyPr>
            <a:noAutofit/>
          </a:bodyPr>
          <a:lstStyle/>
          <a:p>
            <a:r>
              <a:rPr lang="en-US" sz="3600" dirty="0" smtClean="0">
                <a:solidFill>
                  <a:srgbClr val="FF0000"/>
                </a:solidFill>
                <a:effectLst>
                  <a:outerShdw blurRad="38100" dist="38100" dir="2700000" algn="tl">
                    <a:srgbClr val="000000">
                      <a:alpha val="43137"/>
                    </a:srgbClr>
                  </a:outerShdw>
                </a:effectLst>
              </a:rPr>
              <a:t>Establish a Strong National Government</a:t>
            </a:r>
            <a:endParaRPr lang="en-US" sz="36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1600200"/>
            <a:ext cx="4038600" cy="4800600"/>
          </a:xfrm>
        </p:spPr>
        <p:txBody>
          <a:bodyPr>
            <a:normAutofit fontScale="92500" lnSpcReduction="20000"/>
          </a:bodyPr>
          <a:lstStyle/>
          <a:p>
            <a:r>
              <a:rPr lang="en-US" dirty="0" smtClean="0">
                <a:solidFill>
                  <a:schemeClr val="bg1"/>
                </a:solidFill>
                <a:effectLst>
                  <a:outerShdw blurRad="38100" dist="38100" dir="2700000" algn="tl">
                    <a:srgbClr val="000000">
                      <a:alpha val="43137"/>
                    </a:srgbClr>
                  </a:outerShdw>
                </a:effectLst>
              </a:rPr>
              <a:t>Established the judiciary with the Judiciary Act of 1789</a:t>
            </a:r>
          </a:p>
          <a:p>
            <a:r>
              <a:rPr lang="en-US" dirty="0" smtClean="0">
                <a:solidFill>
                  <a:schemeClr val="bg1"/>
                </a:solidFill>
                <a:effectLst>
                  <a:outerShdw blurRad="38100" dist="38100" dir="2700000" algn="tl">
                    <a:srgbClr val="000000">
                      <a:alpha val="43137"/>
                    </a:srgbClr>
                  </a:outerShdw>
                </a:effectLst>
              </a:rPr>
              <a:t>Washington created his cabinet and executive departments</a:t>
            </a:r>
          </a:p>
          <a:p>
            <a:pPr lvl="1"/>
            <a:r>
              <a:rPr lang="en-US" dirty="0" smtClean="0">
                <a:solidFill>
                  <a:schemeClr val="bg1"/>
                </a:solidFill>
                <a:effectLst>
                  <a:outerShdw blurRad="38100" dist="38100" dir="2700000" algn="tl">
                    <a:srgbClr val="000000">
                      <a:alpha val="43137"/>
                    </a:srgbClr>
                  </a:outerShdw>
                </a:effectLst>
              </a:rPr>
              <a:t>With authority over specific areas of the new government</a:t>
            </a:r>
          </a:p>
          <a:p>
            <a:r>
              <a:rPr lang="en-US" dirty="0" smtClean="0">
                <a:solidFill>
                  <a:schemeClr val="bg1"/>
                </a:solidFill>
                <a:effectLst>
                  <a:outerShdw blurRad="38100" dist="38100" dir="2700000" algn="tl">
                    <a:srgbClr val="000000">
                      <a:alpha val="43137"/>
                    </a:srgbClr>
                  </a:outerShdw>
                </a:effectLst>
              </a:rPr>
              <a:t>Fought and overcame the Native Americans in the Northwest Territory</a:t>
            </a:r>
          </a:p>
          <a:p>
            <a:r>
              <a:rPr lang="en-US" dirty="0" smtClean="0">
                <a:solidFill>
                  <a:schemeClr val="bg1"/>
                </a:solidFill>
                <a:effectLst>
                  <a:outerShdw blurRad="38100" dist="38100" dir="2700000" algn="tl">
                    <a:srgbClr val="000000">
                      <a:alpha val="43137"/>
                    </a:srgbClr>
                  </a:outerShdw>
                </a:effectLst>
              </a:rPr>
              <a:t>Washington’s Farewell Address</a:t>
            </a:r>
          </a:p>
          <a:p>
            <a:pPr>
              <a:buNone/>
            </a:pPr>
            <a:endParaRPr lang="en-US" dirty="0" smtClean="0">
              <a:solidFill>
                <a:schemeClr val="bg1"/>
              </a:solidFill>
              <a:effectLst>
                <a:outerShdw blurRad="38100" dist="38100" dir="2700000" algn="tl">
                  <a:srgbClr val="000000">
                    <a:alpha val="43137"/>
                  </a:srgbClr>
                </a:outerShdw>
              </a:effectLst>
            </a:endParaRPr>
          </a:p>
        </p:txBody>
      </p:sp>
      <p:pic>
        <p:nvPicPr>
          <p:cNvPr id="7170" name="Picture 2" descr="http://upload.wikimedia.org/wikipedia/commons/thumb/c/ca/Alexander_Hamilton.jpg/200px-Alexander_Hamilton.jpg"/>
          <p:cNvPicPr>
            <a:picLocks noChangeAspect="1" noChangeArrowheads="1"/>
          </p:cNvPicPr>
          <p:nvPr/>
        </p:nvPicPr>
        <p:blipFill>
          <a:blip r:embed="rId4" cstate="print"/>
          <a:srcRect/>
          <a:stretch>
            <a:fillRect/>
          </a:stretch>
        </p:blipFill>
        <p:spPr bwMode="auto">
          <a:xfrm>
            <a:off x="5105400" y="2743200"/>
            <a:ext cx="1905000" cy="2686051"/>
          </a:xfrm>
          <a:prstGeom prst="ellipse">
            <a:avLst/>
          </a:prstGeom>
          <a:ln>
            <a:noFill/>
          </a:ln>
          <a:effectLst>
            <a:softEdge rad="112500"/>
          </a:effectLst>
        </p:spPr>
      </p:pic>
      <p:pic>
        <p:nvPicPr>
          <p:cNvPr id="7172" name="Picture 4" descr="http://upload.wikimedia.org/wikipedia/commons/5/5f/Tj3.gif"/>
          <p:cNvPicPr>
            <a:picLocks noChangeAspect="1" noChangeArrowheads="1"/>
          </p:cNvPicPr>
          <p:nvPr/>
        </p:nvPicPr>
        <p:blipFill>
          <a:blip r:embed="rId5" cstate="print"/>
          <a:srcRect/>
          <a:stretch>
            <a:fillRect/>
          </a:stretch>
        </p:blipFill>
        <p:spPr bwMode="auto">
          <a:xfrm>
            <a:off x="6172200" y="3505200"/>
            <a:ext cx="1676400" cy="2486026"/>
          </a:xfrm>
          <a:prstGeom prst="ellipse">
            <a:avLst/>
          </a:prstGeom>
          <a:ln>
            <a:noFill/>
          </a:ln>
          <a:effectLst>
            <a:softEdge rad="112500"/>
          </a:effectLst>
        </p:spPr>
      </p:pic>
      <p:pic>
        <p:nvPicPr>
          <p:cNvPr id="7174" name="Picture 6" descr="http://upload.wikimedia.org/wikipedia/commons/thumb/9/9e/Johnadamsvp.flipped.jpg/250px-Johnadamsvp.flipped.jpg"/>
          <p:cNvPicPr>
            <a:picLocks noChangeAspect="1" noChangeArrowheads="1"/>
          </p:cNvPicPr>
          <p:nvPr/>
        </p:nvPicPr>
        <p:blipFill>
          <a:blip r:embed="rId6" cstate="print"/>
          <a:srcRect/>
          <a:stretch>
            <a:fillRect/>
          </a:stretch>
        </p:blipFill>
        <p:spPr bwMode="auto">
          <a:xfrm>
            <a:off x="7088949" y="4457700"/>
            <a:ext cx="2055051" cy="2400300"/>
          </a:xfrm>
          <a:prstGeom prst="ellipse">
            <a:avLst/>
          </a:prstGeom>
          <a:ln>
            <a:noFill/>
          </a:ln>
          <a:effectLst>
            <a:softEdge rad="112500"/>
          </a:effectLst>
        </p:spPr>
      </p:pic>
      <p:sp>
        <p:nvSpPr>
          <p:cNvPr id="10" name="Footer Placeholder 9"/>
          <p:cNvSpPr>
            <a:spLocks noGrp="1"/>
          </p:cNvSpPr>
          <p:nvPr>
            <p:ph type="ftr" sz="quarter" idx="11"/>
          </p:nvPr>
        </p:nvSpPr>
        <p:spPr/>
        <p:txBody>
          <a:bodyPr/>
          <a:lstStyle/>
          <a:p>
            <a:r>
              <a:rPr lang="en-US" smtClean="0"/>
              <a:t>(c) 2009 AIHE</a:t>
            </a:r>
            <a:endParaRPr lang="en-US"/>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1143000"/>
          </a:xfrm>
        </p:spPr>
        <p:txBody>
          <a:bodyPr>
            <a:noAutofit/>
          </a:bodyPr>
          <a:lstStyle/>
          <a:p>
            <a:r>
              <a:rPr lang="en-US" sz="3600" dirty="0" smtClean="0">
                <a:solidFill>
                  <a:srgbClr val="FF0000"/>
                </a:solidFill>
                <a:effectLst>
                  <a:outerShdw blurRad="38100" dist="38100" dir="2700000" algn="tl">
                    <a:srgbClr val="000000">
                      <a:alpha val="43137"/>
                    </a:srgbClr>
                  </a:outerShdw>
                </a:effectLst>
              </a:rPr>
              <a:t>Establish a Strong National Government</a:t>
            </a:r>
            <a:endParaRPr lang="en-US" sz="3600" dirty="0">
              <a:solidFill>
                <a:srgbClr val="FF0000"/>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3" cstate="print"/>
          <a:srcRect/>
          <a:stretch>
            <a:fillRect/>
          </a:stretch>
        </p:blipFill>
        <p:spPr bwMode="auto">
          <a:xfrm>
            <a:off x="533400" y="1600200"/>
            <a:ext cx="8305800" cy="490868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Footer Placeholder 3"/>
          <p:cNvSpPr>
            <a:spLocks noGrp="1"/>
          </p:cNvSpPr>
          <p:nvPr>
            <p:ph type="ftr" sz="quarter" idx="11"/>
          </p:nvPr>
        </p:nvSpPr>
        <p:spPr/>
        <p:txBody>
          <a:bodyPr/>
          <a:lstStyle/>
          <a:p>
            <a:r>
              <a:rPr lang="en-US" smtClean="0"/>
              <a:t>(c) 2009 AIHE</a:t>
            </a:r>
            <a:endParaRPr lang="en-US"/>
          </a:p>
        </p:txBody>
      </p:sp>
      <p:sp>
        <p:nvSpPr>
          <p:cNvPr id="5" name="TextBox 4"/>
          <p:cNvSpPr txBox="1"/>
          <p:nvPr/>
        </p:nvSpPr>
        <p:spPr>
          <a:xfrm>
            <a:off x="3886200" y="1676400"/>
            <a:ext cx="1447800" cy="830997"/>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4800" dirty="0" smtClean="0">
                <a:solidFill>
                  <a:srgbClr val="FF0000"/>
                </a:solidFill>
                <a:effectLst>
                  <a:outerShdw blurRad="38100" dist="38100" dir="2700000" algn="tl">
                    <a:srgbClr val="000000">
                      <a:alpha val="43137"/>
                    </a:srgbClr>
                  </a:outerShdw>
                </a:effectLst>
              </a:rPr>
              <a:t>1791</a:t>
            </a:r>
            <a:endParaRPr lang="en-US" sz="4800" dirty="0">
              <a:solidFill>
                <a:srgbClr val="FF0000"/>
              </a:solidFill>
              <a:effectLst>
                <a:outerShdw blurRad="38100" dist="38100" dir="2700000" algn="tl">
                  <a:srgbClr val="000000">
                    <a:alpha val="43137"/>
                  </a:srgbClr>
                </a:outerShdw>
              </a:effectLst>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686800" cy="1219200"/>
          </a:xfrm>
        </p:spPr>
        <p:txBody>
          <a:bodyPr>
            <a:normAutofit fontScale="90000"/>
          </a:bodyPr>
          <a:lstStyle/>
          <a:p>
            <a:r>
              <a:rPr lang="en-US" dirty="0" smtClean="0">
                <a:solidFill>
                  <a:srgbClr val="FF0000"/>
                </a:solidFill>
                <a:effectLst>
                  <a:outerShdw blurRad="38100" dist="38100" dir="2700000" algn="tl">
                    <a:srgbClr val="000000">
                      <a:alpha val="43137"/>
                    </a:srgbClr>
                  </a:outerShdw>
                </a:effectLst>
              </a:rPr>
              <a:t>Establish a Strong National Government</a:t>
            </a:r>
            <a:endParaRPr lang="en-US" dirty="0"/>
          </a:p>
        </p:txBody>
      </p:sp>
      <p:sp>
        <p:nvSpPr>
          <p:cNvPr id="3" name="Content Placeholder 2"/>
          <p:cNvSpPr>
            <a:spLocks noGrp="1"/>
          </p:cNvSpPr>
          <p:nvPr>
            <p:ph sz="half" idx="1"/>
          </p:nvPr>
        </p:nvSpPr>
        <p:spPr>
          <a:xfrm>
            <a:off x="457200" y="2209800"/>
            <a:ext cx="4038600" cy="3916363"/>
          </a:xfrm>
        </p:spPr>
        <p:txBody>
          <a:bodyPr/>
          <a:lstStyle/>
          <a:p>
            <a:r>
              <a:rPr lang="en-US" dirty="0" smtClean="0">
                <a:solidFill>
                  <a:schemeClr val="bg1"/>
                </a:solidFill>
                <a:effectLst>
                  <a:outerShdw blurRad="38100" dist="38100" dir="2700000" algn="tl">
                    <a:srgbClr val="000000">
                      <a:alpha val="43137"/>
                    </a:srgbClr>
                  </a:outerShdw>
                </a:effectLst>
              </a:rPr>
              <a:t>Peacefully transferred power in 1796 and 1800</a:t>
            </a:r>
          </a:p>
          <a:p>
            <a:r>
              <a:rPr lang="en-US" dirty="0" smtClean="0">
                <a:solidFill>
                  <a:schemeClr val="bg1"/>
                </a:solidFill>
                <a:effectLst>
                  <a:outerShdw blurRad="38100" dist="38100" dir="2700000" algn="tl">
                    <a:srgbClr val="000000">
                      <a:alpha val="43137"/>
                    </a:srgbClr>
                  </a:outerShdw>
                </a:effectLst>
              </a:rPr>
              <a:t>Revolution of 1800</a:t>
            </a:r>
          </a:p>
          <a:p>
            <a:endParaRPr lang="en-US" dirty="0" smtClean="0">
              <a:solidFill>
                <a:schemeClr val="bg1"/>
              </a:solidFill>
              <a:effectLst>
                <a:outerShdw blurRad="38100" dist="38100" dir="2700000" algn="tl">
                  <a:srgbClr val="000000">
                    <a:alpha val="43137"/>
                  </a:srgbClr>
                </a:outerShdw>
              </a:effectLst>
            </a:endParaRPr>
          </a:p>
          <a:p>
            <a:endParaRPr lang="en-US" dirty="0"/>
          </a:p>
        </p:txBody>
      </p:sp>
      <p:sp>
        <p:nvSpPr>
          <p:cNvPr id="4" name="Footer Placeholder 3"/>
          <p:cNvSpPr>
            <a:spLocks noGrp="1"/>
          </p:cNvSpPr>
          <p:nvPr>
            <p:ph type="ftr" sz="quarter" idx="11"/>
          </p:nvPr>
        </p:nvSpPr>
        <p:spPr/>
        <p:txBody>
          <a:bodyPr/>
          <a:lstStyle/>
          <a:p>
            <a:r>
              <a:rPr lang="en-US" smtClean="0"/>
              <a:t>(c) 2009 AIHE</a:t>
            </a:r>
            <a:endParaRPr lang="en-US"/>
          </a:p>
        </p:txBody>
      </p:sp>
      <p:pic>
        <p:nvPicPr>
          <p:cNvPr id="5" name="Picture 4" descr="http://upload.wikimedia.org/wikipedia/commons/5/5f/Tj3.gif"/>
          <p:cNvPicPr>
            <a:picLocks noChangeAspect="1" noChangeArrowheads="1"/>
          </p:cNvPicPr>
          <p:nvPr/>
        </p:nvPicPr>
        <p:blipFill>
          <a:blip r:embed="rId3" cstate="print"/>
          <a:srcRect/>
          <a:stretch>
            <a:fillRect/>
          </a:stretch>
        </p:blipFill>
        <p:spPr bwMode="auto">
          <a:xfrm>
            <a:off x="4876800" y="2362200"/>
            <a:ext cx="2819400" cy="32480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6" descr="http://upload.wikimedia.org/wikipedia/commons/thumb/9/9e/Johnadamsvp.flipped.jpg/250px-Johnadamsvp.flipped.jpg"/>
          <p:cNvPicPr>
            <a:picLocks noChangeAspect="1" noChangeArrowheads="1"/>
          </p:cNvPicPr>
          <p:nvPr/>
        </p:nvPicPr>
        <p:blipFill>
          <a:blip r:embed="rId4" cstate="print"/>
          <a:srcRect/>
          <a:stretch>
            <a:fillRect/>
          </a:stretch>
        </p:blipFill>
        <p:spPr bwMode="auto">
          <a:xfrm>
            <a:off x="6629401" y="3730447"/>
            <a:ext cx="2514600" cy="2937053"/>
          </a:xfrm>
          <a:prstGeom prst="roundRect">
            <a:avLst>
              <a:gd name="adj" fmla="val 46125"/>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Picture 2" descr="http://upload.wikimedia.org/wikipedia/commons/thumb/c/ca/Alexander_Hamilton.jpg/200px-Alexander_Hamilton.jpg"/>
          <p:cNvPicPr>
            <a:picLocks noChangeAspect="1" noChangeArrowheads="1"/>
          </p:cNvPicPr>
          <p:nvPr/>
        </p:nvPicPr>
        <p:blipFill>
          <a:blip r:embed="rId5" cstate="print"/>
          <a:srcRect/>
          <a:stretch>
            <a:fillRect/>
          </a:stretch>
        </p:blipFill>
        <p:spPr bwMode="auto">
          <a:xfrm>
            <a:off x="3124200" y="3581400"/>
            <a:ext cx="2209800" cy="31158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par>
                          <p:cTn id="9" fill="hold">
                            <p:stCondLst>
                              <p:cond delay="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ppt_x</p:attrName>
                                        </p:attrNameLst>
                                      </p:cBhvr>
                                      <p:tavLst>
                                        <p:tav tm="0">
                                          <p:val>
                                            <p:strVal val="#ppt_x"/>
                                          </p:val>
                                        </p:tav>
                                        <p:tav tm="100000">
                                          <p:val>
                                            <p:strVal val="#ppt_x"/>
                                          </p:val>
                                        </p:tav>
                                      </p:tavLst>
                                    </p:anim>
                                    <p:anim calcmode="lin" valueType="num">
                                      <p:cBhvr>
                                        <p:cTn id="14" dur="2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3000"/>
                                        <p:tgtEl>
                                          <p:spTgt spid="6"/>
                                        </p:tgtEl>
                                      </p:cBhvr>
                                    </p:animEffect>
                                    <p:anim calcmode="lin" valueType="num">
                                      <p:cBhvr>
                                        <p:cTn id="19" dur="3000" fill="hold"/>
                                        <p:tgtEl>
                                          <p:spTgt spid="6"/>
                                        </p:tgtEl>
                                        <p:attrNameLst>
                                          <p:attrName>ppt_x</p:attrName>
                                        </p:attrNameLst>
                                      </p:cBhvr>
                                      <p:tavLst>
                                        <p:tav tm="0">
                                          <p:val>
                                            <p:strVal val="#ppt_x"/>
                                          </p:val>
                                        </p:tav>
                                        <p:tav tm="100000">
                                          <p:val>
                                            <p:strVal val="#ppt_x"/>
                                          </p:val>
                                        </p:tav>
                                      </p:tavLst>
                                    </p:anim>
                                    <p:anim calcmode="lin" valueType="num">
                                      <p:cBhvr>
                                        <p:cTn id="20" dur="3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35" presetClass="exit" presetSubtype="0" fill="hold" nodeType="clickEffect">
                                  <p:stCondLst>
                                    <p:cond delay="0"/>
                                  </p:stCondLst>
                                  <p:childTnLst>
                                    <p:animEffect transition="out" filter="fade">
                                      <p:cBhvr>
                                        <p:cTn id="32" dur="5000"/>
                                        <p:tgtEl>
                                          <p:spTgt spid="8"/>
                                        </p:tgtEl>
                                      </p:cBhvr>
                                    </p:animEffect>
                                    <p:anim calcmode="lin" valueType="num">
                                      <p:cBhvr>
                                        <p:cTn id="33" dur="5000"/>
                                        <p:tgtEl>
                                          <p:spTgt spid="8"/>
                                        </p:tgtEl>
                                        <p:attrNameLst>
                                          <p:attrName>style.rotation</p:attrName>
                                        </p:attrNameLst>
                                      </p:cBhvr>
                                      <p:tavLst>
                                        <p:tav tm="0">
                                          <p:val>
                                            <p:fltVal val="0"/>
                                          </p:val>
                                        </p:tav>
                                        <p:tav tm="100000">
                                          <p:val>
                                            <p:fltVal val="720"/>
                                          </p:val>
                                        </p:tav>
                                      </p:tavLst>
                                    </p:anim>
                                    <p:anim calcmode="lin" valueType="num">
                                      <p:cBhvr>
                                        <p:cTn id="34" dur="5000"/>
                                        <p:tgtEl>
                                          <p:spTgt spid="8"/>
                                        </p:tgtEl>
                                        <p:attrNameLst>
                                          <p:attrName>ppt_h</p:attrName>
                                        </p:attrNameLst>
                                      </p:cBhvr>
                                      <p:tavLst>
                                        <p:tav tm="0">
                                          <p:val>
                                            <p:strVal val="ppt_h"/>
                                          </p:val>
                                        </p:tav>
                                        <p:tav tm="100000">
                                          <p:val>
                                            <p:fltVal val="0"/>
                                          </p:val>
                                        </p:tav>
                                      </p:tavLst>
                                    </p:anim>
                                    <p:anim calcmode="lin" valueType="num">
                                      <p:cBhvr>
                                        <p:cTn id="35" dur="5000"/>
                                        <p:tgtEl>
                                          <p:spTgt spid="8"/>
                                        </p:tgtEl>
                                        <p:attrNameLst>
                                          <p:attrName>ppt_w</p:attrName>
                                        </p:attrNameLst>
                                      </p:cBhvr>
                                      <p:tavLst>
                                        <p:tav tm="0">
                                          <p:val>
                                            <p:strVal val="ppt_w"/>
                                          </p:val>
                                        </p:tav>
                                        <p:tav tm="100000">
                                          <p:val>
                                            <p:fltVal val="0"/>
                                          </p:val>
                                        </p:tav>
                                      </p:tavLst>
                                    </p:anim>
                                    <p:set>
                                      <p:cBhvr>
                                        <p:cTn id="36" dur="1" fill="hold">
                                          <p:stCondLst>
                                            <p:cond delay="4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effectLst>
                  <a:outerShdw blurRad="38100" dist="38100" dir="2700000" algn="tl">
                    <a:srgbClr val="000000">
                      <a:alpha val="43137"/>
                    </a:srgbClr>
                  </a:outerShdw>
                </a:effectLst>
              </a:rPr>
              <a:t>Develop a Vigorous Economy</a:t>
            </a:r>
            <a:endParaRPr lang="en-US"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495800" y="1600200"/>
            <a:ext cx="4038600" cy="4876800"/>
          </a:xfrm>
        </p:spPr>
        <p:txBody>
          <a:bodyPr>
            <a:normAutofit fontScale="85000" lnSpcReduction="20000"/>
          </a:bodyPr>
          <a:lstStyle/>
          <a:p>
            <a:r>
              <a:rPr lang="en-US" dirty="0" smtClean="0">
                <a:solidFill>
                  <a:schemeClr val="bg1"/>
                </a:solidFill>
                <a:effectLst>
                  <a:outerShdw blurRad="38100" dist="38100" dir="2700000" algn="tl">
                    <a:srgbClr val="000000">
                      <a:alpha val="43137"/>
                    </a:srgbClr>
                  </a:outerShdw>
                </a:effectLst>
              </a:rPr>
              <a:t>The American economy was in duress prior to the adoption of the Constitution</a:t>
            </a:r>
          </a:p>
          <a:p>
            <a:r>
              <a:rPr lang="en-US" dirty="0" smtClean="0">
                <a:solidFill>
                  <a:schemeClr val="bg1"/>
                </a:solidFill>
                <a:effectLst>
                  <a:outerShdw blurRad="38100" dist="38100" dir="2700000" algn="tl">
                    <a:srgbClr val="000000">
                      <a:alpha val="43137"/>
                    </a:srgbClr>
                  </a:outerShdw>
                </a:effectLst>
              </a:rPr>
              <a:t>Hamilton given the job of securing the government finances</a:t>
            </a:r>
          </a:p>
          <a:p>
            <a:r>
              <a:rPr lang="en-US" dirty="0" smtClean="0">
                <a:solidFill>
                  <a:schemeClr val="bg1"/>
                </a:solidFill>
                <a:effectLst>
                  <a:outerShdw blurRad="38100" dist="38100" dir="2700000" algn="tl">
                    <a:srgbClr val="000000">
                      <a:alpha val="43137"/>
                    </a:srgbClr>
                  </a:outerShdw>
                </a:effectLst>
              </a:rPr>
              <a:t>Hamilton’s Financial Plan</a:t>
            </a:r>
          </a:p>
          <a:p>
            <a:pPr lvl="1"/>
            <a:r>
              <a:rPr lang="en-US" dirty="0" smtClean="0">
                <a:solidFill>
                  <a:schemeClr val="bg1"/>
                </a:solidFill>
                <a:effectLst>
                  <a:outerShdw blurRad="38100" dist="38100" dir="2700000" algn="tl">
                    <a:srgbClr val="000000">
                      <a:alpha val="43137"/>
                    </a:srgbClr>
                  </a:outerShdw>
                </a:effectLst>
              </a:rPr>
              <a:t>Protective Tariff</a:t>
            </a:r>
          </a:p>
          <a:p>
            <a:pPr lvl="1"/>
            <a:r>
              <a:rPr lang="en-US" dirty="0" smtClean="0">
                <a:solidFill>
                  <a:schemeClr val="bg1"/>
                </a:solidFill>
                <a:effectLst>
                  <a:outerShdw blurRad="38100" dist="38100" dir="2700000" algn="tl">
                    <a:srgbClr val="000000">
                      <a:alpha val="43137"/>
                    </a:srgbClr>
                  </a:outerShdw>
                </a:effectLst>
              </a:rPr>
              <a:t>Excise Tax</a:t>
            </a:r>
          </a:p>
          <a:p>
            <a:pPr lvl="1"/>
            <a:r>
              <a:rPr lang="en-US" dirty="0" smtClean="0">
                <a:solidFill>
                  <a:schemeClr val="bg1"/>
                </a:solidFill>
                <a:effectLst>
                  <a:outerShdw blurRad="38100" dist="38100" dir="2700000" algn="tl">
                    <a:srgbClr val="000000">
                      <a:alpha val="43137"/>
                    </a:srgbClr>
                  </a:outerShdw>
                </a:effectLst>
              </a:rPr>
              <a:t>Assumption of State Debts</a:t>
            </a:r>
          </a:p>
          <a:p>
            <a:pPr lvl="1"/>
            <a:r>
              <a:rPr lang="en-US" dirty="0" smtClean="0">
                <a:solidFill>
                  <a:schemeClr val="bg1"/>
                </a:solidFill>
                <a:effectLst>
                  <a:outerShdw blurRad="38100" dist="38100" dir="2700000" algn="tl">
                    <a:srgbClr val="000000">
                      <a:alpha val="43137"/>
                    </a:srgbClr>
                  </a:outerShdw>
                </a:effectLst>
              </a:rPr>
              <a:t>National Bank</a:t>
            </a:r>
          </a:p>
          <a:p>
            <a:pPr lvl="1"/>
            <a:r>
              <a:rPr lang="en-US" dirty="0" smtClean="0">
                <a:solidFill>
                  <a:schemeClr val="bg1"/>
                </a:solidFill>
                <a:effectLst>
                  <a:outerShdw blurRad="38100" dist="38100" dir="2700000" algn="tl">
                    <a:srgbClr val="000000">
                      <a:alpha val="43137"/>
                    </a:srgbClr>
                  </a:outerShdw>
                </a:effectLst>
              </a:rPr>
              <a:t>Establishment of DC</a:t>
            </a:r>
          </a:p>
          <a:p>
            <a:pPr lvl="1"/>
            <a:r>
              <a:rPr lang="en-US" dirty="0" smtClean="0">
                <a:solidFill>
                  <a:schemeClr val="bg1"/>
                </a:solidFill>
                <a:effectLst>
                  <a:outerShdw blurRad="38100" dist="38100" dir="2700000" algn="tl">
                    <a:srgbClr val="000000">
                      <a:alpha val="43137"/>
                    </a:srgbClr>
                  </a:outerShdw>
                </a:effectLst>
              </a:rPr>
              <a:t>National debt as glue</a:t>
            </a:r>
            <a:endParaRPr lang="en-US" dirty="0">
              <a:solidFill>
                <a:schemeClr val="bg1"/>
              </a:solidFill>
              <a:effectLst>
                <a:outerShdw blurRad="38100" dist="38100" dir="2700000" algn="tl">
                  <a:srgbClr val="000000">
                    <a:alpha val="43137"/>
                  </a:srgbClr>
                </a:outerShdw>
              </a:effectLst>
            </a:endParaRPr>
          </a:p>
        </p:txBody>
      </p:sp>
      <p:pic>
        <p:nvPicPr>
          <p:cNvPr id="3074" name="Picture 2" descr="http://upload.wikimedia.org/wikipedia/commons/thumb/c/ca/Alexander_Hamilton.jpg/200px-Alexander_Hamilton.jpg"/>
          <p:cNvPicPr>
            <a:picLocks noChangeAspect="1" noChangeArrowheads="1"/>
          </p:cNvPicPr>
          <p:nvPr/>
        </p:nvPicPr>
        <p:blipFill>
          <a:blip r:embed="rId3" cstate="print"/>
          <a:srcRect/>
          <a:stretch>
            <a:fillRect/>
          </a:stretch>
        </p:blipFill>
        <p:spPr bwMode="auto">
          <a:xfrm>
            <a:off x="609600" y="1524000"/>
            <a:ext cx="3581400" cy="50497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Footer Placeholder 5"/>
          <p:cNvSpPr>
            <a:spLocks noGrp="1"/>
          </p:cNvSpPr>
          <p:nvPr>
            <p:ph type="ftr" sz="quarter" idx="11"/>
          </p:nvPr>
        </p:nvSpPr>
        <p:spPr/>
        <p:txBody>
          <a:bodyPr/>
          <a:lstStyle/>
          <a:p>
            <a:r>
              <a:rPr lang="en-US" smtClean="0"/>
              <a:t>(c) 2009 AIHE</a:t>
            </a:r>
            <a:endParaRPr lang="en-US"/>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effectLst>
                  <a:outerShdw blurRad="38100" dist="38100" dir="2700000" algn="tl">
                    <a:srgbClr val="000000">
                      <a:alpha val="43137"/>
                    </a:srgbClr>
                  </a:outerShdw>
                </a:effectLst>
              </a:rPr>
              <a:t>Respect of Foreign Nations</a:t>
            </a:r>
            <a:endParaRPr lang="en-US"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lstStyle/>
          <a:p>
            <a:r>
              <a:rPr lang="en-US" dirty="0" smtClean="0">
                <a:solidFill>
                  <a:schemeClr val="bg1"/>
                </a:solidFill>
                <a:effectLst>
                  <a:outerShdw blurRad="38100" dist="38100" dir="2700000" algn="tl">
                    <a:srgbClr val="000000">
                      <a:alpha val="43137"/>
                    </a:srgbClr>
                  </a:outerShdw>
                </a:effectLst>
              </a:rPr>
              <a:t>French Revolution</a:t>
            </a:r>
          </a:p>
          <a:p>
            <a:r>
              <a:rPr lang="en-US" dirty="0" smtClean="0">
                <a:solidFill>
                  <a:schemeClr val="bg1"/>
                </a:solidFill>
                <a:effectLst>
                  <a:outerShdw blurRad="38100" dist="38100" dir="2700000" algn="tl">
                    <a:srgbClr val="000000">
                      <a:alpha val="43137"/>
                    </a:srgbClr>
                  </a:outerShdw>
                </a:effectLst>
              </a:rPr>
              <a:t>Genet Affair</a:t>
            </a:r>
          </a:p>
          <a:p>
            <a:r>
              <a:rPr lang="en-US" dirty="0" smtClean="0">
                <a:solidFill>
                  <a:schemeClr val="bg1"/>
                </a:solidFill>
                <a:effectLst>
                  <a:outerShdw blurRad="38100" dist="38100" dir="2700000" algn="tl">
                    <a:srgbClr val="000000">
                      <a:alpha val="43137"/>
                    </a:srgbClr>
                  </a:outerShdw>
                </a:effectLst>
              </a:rPr>
              <a:t>Proclamation of Neutrality</a:t>
            </a:r>
          </a:p>
          <a:p>
            <a:r>
              <a:rPr lang="en-US" dirty="0" smtClean="0">
                <a:solidFill>
                  <a:schemeClr val="bg1"/>
                </a:solidFill>
                <a:effectLst>
                  <a:outerShdw blurRad="38100" dist="38100" dir="2700000" algn="tl">
                    <a:srgbClr val="000000">
                      <a:alpha val="43137"/>
                    </a:srgbClr>
                  </a:outerShdw>
                </a:effectLst>
              </a:rPr>
              <a:t>Jay Treaty</a:t>
            </a:r>
          </a:p>
          <a:p>
            <a:r>
              <a:rPr lang="en-US" dirty="0" smtClean="0">
                <a:solidFill>
                  <a:schemeClr val="bg1"/>
                </a:solidFill>
                <a:effectLst>
                  <a:outerShdw blurRad="38100" dist="38100" dir="2700000" algn="tl">
                    <a:srgbClr val="000000">
                      <a:alpha val="43137"/>
                    </a:srgbClr>
                  </a:outerShdw>
                </a:effectLst>
              </a:rPr>
              <a:t>Pinckney’s Treaty</a:t>
            </a:r>
          </a:p>
          <a:p>
            <a:r>
              <a:rPr lang="en-US" dirty="0" smtClean="0">
                <a:solidFill>
                  <a:schemeClr val="bg1"/>
                </a:solidFill>
                <a:effectLst>
                  <a:outerShdw blurRad="38100" dist="38100" dir="2700000" algn="tl">
                    <a:srgbClr val="000000">
                      <a:alpha val="43137"/>
                    </a:srgbClr>
                  </a:outerShdw>
                </a:effectLst>
              </a:rPr>
              <a:t>Quasi-War with France</a:t>
            </a:r>
          </a:p>
          <a:p>
            <a:r>
              <a:rPr lang="en-US" dirty="0" smtClean="0">
                <a:solidFill>
                  <a:schemeClr val="bg1"/>
                </a:solidFill>
                <a:effectLst>
                  <a:outerShdw blurRad="38100" dist="38100" dir="2700000" algn="tl">
                    <a:srgbClr val="000000">
                      <a:alpha val="43137"/>
                    </a:srgbClr>
                  </a:outerShdw>
                </a:effectLst>
              </a:rPr>
              <a:t>XYZ Affair</a:t>
            </a:r>
            <a:endParaRPr lang="en-US" dirty="0">
              <a:solidFill>
                <a:schemeClr val="bg1"/>
              </a:solidFill>
              <a:effectLst>
                <a:outerShdw blurRad="38100" dist="38100" dir="2700000" algn="tl">
                  <a:srgbClr val="000000">
                    <a:alpha val="43137"/>
                  </a:srgbClr>
                </a:outerShdw>
              </a:effectLst>
            </a:endParaRPr>
          </a:p>
        </p:txBody>
      </p:sp>
      <p:pic>
        <p:nvPicPr>
          <p:cNvPr id="2050" name="Picture 2" descr="http://www.europa.com/~bessel/Naval/Pressgang.jpg"/>
          <p:cNvPicPr>
            <a:picLocks noChangeAspect="1" noChangeArrowheads="1"/>
          </p:cNvPicPr>
          <p:nvPr/>
        </p:nvPicPr>
        <p:blipFill>
          <a:blip r:embed="rId3" cstate="print"/>
          <a:srcRect/>
          <a:stretch>
            <a:fillRect/>
          </a:stretch>
        </p:blipFill>
        <p:spPr bwMode="auto">
          <a:xfrm>
            <a:off x="4648200" y="1752600"/>
            <a:ext cx="3980906" cy="40386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Footer Placeholder 5"/>
          <p:cNvSpPr>
            <a:spLocks noGrp="1"/>
          </p:cNvSpPr>
          <p:nvPr>
            <p:ph type="ftr" sz="quarter" idx="11"/>
          </p:nvPr>
        </p:nvSpPr>
        <p:spPr/>
        <p:txBody>
          <a:bodyPr/>
          <a:lstStyle/>
          <a:p>
            <a:r>
              <a:rPr lang="en-US" smtClean="0"/>
              <a:t>(c) 2009 AIHE</a:t>
            </a:r>
            <a:endParaRPr lang="en-US"/>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effectLst>
                  <a:outerShdw blurRad="38100" dist="38100" dir="2700000" algn="tl">
                    <a:srgbClr val="000000">
                      <a:alpha val="43137"/>
                    </a:srgbClr>
                  </a:outerShdw>
                </a:effectLst>
              </a:rPr>
              <a:t>Disagreements over Domestic Policy</a:t>
            </a:r>
            <a:endParaRPr lang="en-US"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0" y="1600200"/>
            <a:ext cx="8001000" cy="4525963"/>
          </a:xfrm>
        </p:spPr>
        <p:txBody>
          <a:bodyPr/>
          <a:lstStyle/>
          <a:p>
            <a:r>
              <a:rPr lang="en-US" dirty="0" smtClean="0">
                <a:solidFill>
                  <a:schemeClr val="bg1"/>
                </a:solidFill>
                <a:effectLst>
                  <a:outerShdw blurRad="38100" dist="38100" dir="2700000" algn="tl">
                    <a:srgbClr val="000000">
                      <a:alpha val="43137"/>
                    </a:srgbClr>
                  </a:outerShdw>
                </a:effectLst>
              </a:rPr>
              <a:t>Rise of Parties</a:t>
            </a:r>
          </a:p>
          <a:p>
            <a:r>
              <a:rPr lang="en-US" dirty="0" smtClean="0">
                <a:solidFill>
                  <a:schemeClr val="bg1"/>
                </a:solidFill>
                <a:effectLst>
                  <a:outerShdw blurRad="38100" dist="38100" dir="2700000" algn="tl">
                    <a:srgbClr val="000000">
                      <a:alpha val="43137"/>
                    </a:srgbClr>
                  </a:outerShdw>
                </a:effectLst>
              </a:rPr>
              <a:t>Role of Federal Government</a:t>
            </a:r>
          </a:p>
          <a:p>
            <a:r>
              <a:rPr lang="en-US" dirty="0" smtClean="0">
                <a:solidFill>
                  <a:schemeClr val="bg1"/>
                </a:solidFill>
                <a:effectLst>
                  <a:outerShdw blurRad="38100" dist="38100" dir="2700000" algn="tl">
                    <a:srgbClr val="000000">
                      <a:alpha val="43137"/>
                    </a:srgbClr>
                  </a:outerShdw>
                </a:effectLst>
              </a:rPr>
              <a:t>Whiskey Rebellion</a:t>
            </a:r>
          </a:p>
          <a:p>
            <a:r>
              <a:rPr lang="en-US" dirty="0" smtClean="0">
                <a:solidFill>
                  <a:schemeClr val="bg1"/>
                </a:solidFill>
                <a:effectLst>
                  <a:outerShdw blurRad="38100" dist="38100" dir="2700000" algn="tl">
                    <a:srgbClr val="000000">
                      <a:alpha val="43137"/>
                    </a:srgbClr>
                  </a:outerShdw>
                </a:effectLst>
              </a:rPr>
              <a:t>Alien and Sedition Acts</a:t>
            </a:r>
          </a:p>
          <a:p>
            <a:r>
              <a:rPr lang="en-US" dirty="0" smtClean="0">
                <a:solidFill>
                  <a:schemeClr val="bg1"/>
                </a:solidFill>
                <a:effectLst>
                  <a:outerShdw blurRad="38100" dist="38100" dir="2700000" algn="tl">
                    <a:srgbClr val="000000">
                      <a:alpha val="43137"/>
                    </a:srgbClr>
                  </a:outerShdw>
                </a:effectLst>
              </a:rPr>
              <a:t>Virginia and Kentucky Resolutions</a:t>
            </a:r>
          </a:p>
          <a:p>
            <a:r>
              <a:rPr lang="en-US" dirty="0" smtClean="0">
                <a:solidFill>
                  <a:schemeClr val="bg1"/>
                </a:solidFill>
                <a:effectLst>
                  <a:outerShdw blurRad="38100" dist="38100" dir="2700000" algn="tl">
                    <a:srgbClr val="000000">
                      <a:alpha val="43137"/>
                    </a:srgbClr>
                  </a:outerShdw>
                </a:effectLst>
              </a:rPr>
              <a:t>Midnight Justices</a:t>
            </a:r>
            <a:endParaRPr lang="en-US" dirty="0">
              <a:solidFill>
                <a:schemeClr val="bg1"/>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r>
              <a:rPr lang="en-US" smtClean="0"/>
              <a:t>(c) 2009 AIHE</a:t>
            </a:r>
            <a:endParaRPr lang="en-US"/>
          </a:p>
        </p:txBody>
      </p:sp>
      <p:sp>
        <p:nvSpPr>
          <p:cNvPr id="5" name="Left Arrow 4"/>
          <p:cNvSpPr/>
          <p:nvPr/>
        </p:nvSpPr>
        <p:spPr>
          <a:xfrm>
            <a:off x="6705600" y="3581400"/>
            <a:ext cx="2438400" cy="838200"/>
          </a:xfrm>
          <a:prstGeom prst="leftArrow">
            <a:avLst/>
          </a:prstGeom>
          <a:solidFill>
            <a:srgbClr val="C00000"/>
          </a:solidFill>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7315200" y="2895600"/>
            <a:ext cx="1447800" cy="646331"/>
          </a:xfrm>
          <a:prstGeom prst="rect">
            <a:avLst/>
          </a:prstGeom>
          <a:noFill/>
        </p:spPr>
        <p:txBody>
          <a:bodyPr wrap="square" rtlCol="0">
            <a:spAutoFit/>
          </a:bodyPr>
          <a:lstStyle/>
          <a:p>
            <a:r>
              <a:rPr lang="en-US" sz="3600" dirty="0" smtClean="0">
                <a:solidFill>
                  <a:schemeClr val="bg1"/>
                </a:solidFill>
                <a:effectLst>
                  <a:outerShdw blurRad="38100" dist="38100" dir="2700000" algn="tl">
                    <a:srgbClr val="000000">
                      <a:alpha val="43137"/>
                    </a:srgbClr>
                  </a:outerShdw>
                </a:effectLst>
              </a:rPr>
              <a:t>FOCUS</a:t>
            </a:r>
            <a:endParaRPr lang="en-US" sz="3600" dirty="0">
              <a:solidFill>
                <a:schemeClr val="bg1"/>
              </a:solidFill>
              <a:effectLst>
                <a:outerShdw blurRad="38100" dist="38100" dir="2700000" algn="tl">
                  <a:srgbClr val="000000">
                    <a:alpha val="43137"/>
                  </a:srgbClr>
                </a:outerShdw>
              </a:effectLst>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par>
                          <p:cTn id="49" fill="hold">
                            <p:stCondLst>
                              <p:cond delay="0"/>
                            </p:stCondLst>
                            <p:childTnLst>
                              <p:par>
                                <p:cTn id="50" presetID="42" presetClass="entr" presetSubtype="0"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anim calcmode="lin" valueType="num">
                                      <p:cBhvr>
                                        <p:cTn id="53" dur="1000" fill="hold"/>
                                        <p:tgtEl>
                                          <p:spTgt spid="6"/>
                                        </p:tgtEl>
                                        <p:attrNameLst>
                                          <p:attrName>ppt_x</p:attrName>
                                        </p:attrNameLst>
                                      </p:cBhvr>
                                      <p:tavLst>
                                        <p:tav tm="0">
                                          <p:val>
                                            <p:strVal val="#ppt_x"/>
                                          </p:val>
                                        </p:tav>
                                        <p:tav tm="100000">
                                          <p:val>
                                            <p:strVal val="#ppt_x"/>
                                          </p:val>
                                        </p:tav>
                                      </p:tavLst>
                                    </p:anim>
                                    <p:anim calcmode="lin" valueType="num">
                                      <p:cBhvr>
                                        <p:cTn id="5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05000" y="4343400"/>
            <a:ext cx="5867400" cy="1477328"/>
          </a:xfrm>
          <a:prstGeom prst="rect">
            <a:avLst/>
          </a:prstGeom>
          <a:noFill/>
        </p:spPr>
        <p:txBody>
          <a:bodyPr wrap="square" rtlCol="0">
            <a:spAutoFit/>
          </a:bodyPr>
          <a:lstStyle/>
          <a:p>
            <a:pPr lvl="0" algn="just">
              <a:spcBef>
                <a:spcPct val="20000"/>
              </a:spcBef>
              <a:buClr>
                <a:schemeClr val="accent1"/>
              </a:buClr>
              <a:buSzPct val="80000"/>
              <a:defRPr/>
            </a:pPr>
            <a:r>
              <a:rPr lang="en-US" dirty="0">
                <a:solidFill>
                  <a:schemeClr val="bg1"/>
                </a:solidFill>
                <a:effectLst>
                  <a:outerShdw blurRad="38100" dist="38100" dir="2700000" algn="tl">
                    <a:srgbClr val="000000">
                      <a:alpha val="43137"/>
                    </a:srgbClr>
                  </a:outerShdw>
                </a:effectLst>
              </a:rPr>
              <a:t>This power point presentation is for educational purposes. It may contain copyrighted material. Please do not post, redistribute or copy without the permission of the author or Dr. Kevin Brady at the American Institute for History Education.</a:t>
            </a:r>
          </a:p>
        </p:txBody>
      </p:sp>
      <p:pic>
        <p:nvPicPr>
          <p:cNvPr id="3" name="Picture 2" descr="C:\Documents and Settings\Robby\My Documents\My Pictures\aihe-logo2 (1).jpg"/>
          <p:cNvPicPr>
            <a:picLocks noChangeAspect="1" noChangeArrowheads="1"/>
          </p:cNvPicPr>
          <p:nvPr/>
        </p:nvPicPr>
        <p:blipFill>
          <a:blip r:embed="rId4" cstate="print">
            <a:lum/>
          </a:blip>
          <a:srcRect/>
          <a:stretch>
            <a:fillRect/>
          </a:stretch>
        </p:blipFill>
        <p:spPr bwMode="auto">
          <a:xfrm>
            <a:off x="2057400" y="1219200"/>
            <a:ext cx="5227319" cy="2286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Footer Placeholder 3"/>
          <p:cNvSpPr>
            <a:spLocks noGrp="1"/>
          </p:cNvSpPr>
          <p:nvPr>
            <p:ph type="ftr" sz="quarter" idx="11"/>
          </p:nvPr>
        </p:nvSpPr>
        <p:spPr/>
        <p:txBody>
          <a:bodyPr/>
          <a:lstStyle/>
          <a:p>
            <a:r>
              <a:rPr lang="en-US" smtClean="0"/>
              <a:t>(c) 2009 AIHE</a:t>
            </a:r>
            <a:endParaRPr lang="en-US"/>
          </a:p>
        </p:txBody>
      </p:sp>
    </p:spTree>
  </p:cSld>
  <p:clrMapOvr>
    <a:masterClrMapping/>
  </p:clrMapOvr>
  <p:transition>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rgbClr val="FF0000"/>
                </a:solidFill>
                <a:effectLst>
                  <a:outerShdw blurRad="38100" dist="38100" dir="2700000" algn="tl">
                    <a:srgbClr val="000000">
                      <a:alpha val="43137"/>
                    </a:srgbClr>
                  </a:outerShdw>
                </a:effectLst>
              </a:rPr>
              <a:t>The Virginia and Kentucky Resolutions</a:t>
            </a:r>
            <a:endParaRPr lang="en-US" dirty="0">
              <a:solidFill>
                <a:srgbClr val="FF0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normAutofit fontScale="92500" lnSpcReduction="20000"/>
          </a:bodyPr>
          <a:lstStyle/>
          <a:p>
            <a:r>
              <a:rPr lang="en-US" dirty="0" smtClean="0">
                <a:solidFill>
                  <a:schemeClr val="bg1"/>
                </a:solidFill>
                <a:effectLst>
                  <a:outerShdw blurRad="38100" dist="38100" dir="2700000" algn="tl">
                    <a:srgbClr val="000000">
                      <a:alpha val="43137"/>
                    </a:srgbClr>
                  </a:outerShdw>
                </a:effectLst>
              </a:rPr>
              <a:t>James Madison and Thomas Jefferson, respectively, wrote the Va. and Ky. Resolutions</a:t>
            </a:r>
          </a:p>
          <a:p>
            <a:r>
              <a:rPr lang="en-US" dirty="0" smtClean="0">
                <a:solidFill>
                  <a:schemeClr val="bg1"/>
                </a:solidFill>
                <a:effectLst>
                  <a:outerShdw blurRad="38100" dist="38100" dir="2700000" algn="tl">
                    <a:srgbClr val="000000">
                      <a:alpha val="43137"/>
                    </a:srgbClr>
                  </a:outerShdw>
                </a:effectLst>
              </a:rPr>
              <a:t>Were written in response to the Alien and Sedition Acts</a:t>
            </a:r>
          </a:p>
          <a:p>
            <a:r>
              <a:rPr lang="en-US" dirty="0" smtClean="0">
                <a:solidFill>
                  <a:schemeClr val="bg1"/>
                </a:solidFill>
                <a:effectLst>
                  <a:outerShdw blurRad="38100" dist="38100" dir="2700000" algn="tl">
                    <a:srgbClr val="000000">
                      <a:alpha val="43137"/>
                    </a:srgbClr>
                  </a:outerShdw>
                </a:effectLst>
              </a:rPr>
              <a:t>Argued that the United States was a compact style of government between STATES</a:t>
            </a:r>
          </a:p>
          <a:p>
            <a:r>
              <a:rPr lang="en-US" dirty="0" smtClean="0">
                <a:solidFill>
                  <a:schemeClr val="bg1"/>
                </a:solidFill>
                <a:effectLst>
                  <a:outerShdw blurRad="38100" dist="38100" dir="2700000" algn="tl">
                    <a:srgbClr val="000000">
                      <a:alpha val="43137"/>
                    </a:srgbClr>
                  </a:outerShdw>
                </a:effectLst>
              </a:rPr>
              <a:t>Since the nation was a compact between states, the states that powers not granted to the federal government were given to the states</a:t>
            </a:r>
          </a:p>
          <a:p>
            <a:r>
              <a:rPr lang="en-US" dirty="0" smtClean="0">
                <a:solidFill>
                  <a:schemeClr val="bg1"/>
                </a:solidFill>
                <a:effectLst>
                  <a:outerShdw blurRad="38100" dist="38100" dir="2700000" algn="tl">
                    <a:srgbClr val="000000">
                      <a:alpha val="43137"/>
                    </a:srgbClr>
                  </a:outerShdw>
                </a:effectLst>
              </a:rPr>
              <a:t>States therefore had the power to nullify federal laws they felt were unconstitutional</a:t>
            </a:r>
            <a:endParaRPr lang="en-US" dirty="0">
              <a:solidFill>
                <a:schemeClr val="bg1"/>
              </a:solidFill>
              <a:effectLst>
                <a:outerShdw blurRad="38100" dist="38100" dir="2700000" algn="tl">
                  <a:srgbClr val="000000">
                    <a:alpha val="43137"/>
                  </a:srgbClr>
                </a:outerShdw>
              </a:effectLst>
            </a:endParaRPr>
          </a:p>
        </p:txBody>
      </p:sp>
      <p:sp>
        <p:nvSpPr>
          <p:cNvPr id="5" name="Footer Placeholder 4"/>
          <p:cNvSpPr>
            <a:spLocks noGrp="1"/>
          </p:cNvSpPr>
          <p:nvPr>
            <p:ph type="ftr" sz="quarter" idx="11"/>
          </p:nvPr>
        </p:nvSpPr>
        <p:spPr/>
        <p:txBody>
          <a:bodyPr/>
          <a:lstStyle/>
          <a:p>
            <a:r>
              <a:rPr lang="en-US" smtClean="0"/>
              <a:t>(c) 2009 AIHE</a:t>
            </a:r>
            <a:endParaRPr lang="en-US"/>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effectLst>
                  <a:outerShdw blurRad="38100" dist="38100" dir="2700000" algn="tl">
                    <a:srgbClr val="000000">
                      <a:alpha val="43137"/>
                    </a:srgbClr>
                  </a:outerShdw>
                </a:effectLst>
              </a:rPr>
              <a:t>The Va. and Ky. Resolutions</a:t>
            </a:r>
            <a:endParaRPr lang="en-US"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762000" y="2133600"/>
            <a:ext cx="7391400" cy="3908762"/>
          </a:xfrm>
          <a:prstGeom prst="rect">
            <a:avLst/>
          </a:prstGeom>
          <a:noFill/>
        </p:spPr>
        <p:txBody>
          <a:bodyPr wrap="square" rtlCol="0">
            <a:spAutoFit/>
          </a:bodyPr>
          <a:lstStyle/>
          <a:p>
            <a:r>
              <a:rPr lang="en-US" sz="2000" i="1" dirty="0" smtClean="0">
                <a:solidFill>
                  <a:schemeClr val="bg1"/>
                </a:solidFill>
                <a:effectLst>
                  <a:outerShdw blurRad="38100" dist="38100" dir="2700000" algn="tl">
                    <a:srgbClr val="000000">
                      <a:alpha val="43137"/>
                    </a:srgbClr>
                  </a:outerShdw>
                </a:effectLst>
              </a:rPr>
              <a:t>“Historians </a:t>
            </a:r>
            <a:r>
              <a:rPr lang="en-US" sz="2000" i="1" dirty="0">
                <a:solidFill>
                  <a:schemeClr val="bg1"/>
                </a:solidFill>
                <a:effectLst>
                  <a:outerShdw blurRad="38100" dist="38100" dir="2700000" algn="tl">
                    <a:srgbClr val="000000">
                      <a:alpha val="43137"/>
                    </a:srgbClr>
                  </a:outerShdw>
                </a:effectLst>
              </a:rPr>
              <a:t>have been too eager to hand 1798 to the Federalists, accepting their claims of unanimity at face </a:t>
            </a:r>
            <a:r>
              <a:rPr lang="en-US" sz="2000" i="1" dirty="0" smtClean="0">
                <a:solidFill>
                  <a:schemeClr val="bg1"/>
                </a:solidFill>
                <a:effectLst>
                  <a:outerShdw blurRad="38100" dist="38100" dir="2700000" algn="tl">
                    <a:srgbClr val="000000">
                      <a:alpha val="43137"/>
                    </a:srgbClr>
                  </a:outerShdw>
                </a:effectLst>
              </a:rPr>
              <a:t>value. </a:t>
            </a:r>
            <a:r>
              <a:rPr lang="en-US" sz="2000" i="1" dirty="0">
                <a:solidFill>
                  <a:schemeClr val="bg1"/>
                </a:solidFill>
                <a:effectLst>
                  <a:outerShdw blurRad="38100" dist="38100" dir="2700000" algn="tl">
                    <a:srgbClr val="000000">
                      <a:alpha val="43137"/>
                    </a:srgbClr>
                  </a:outerShdw>
                </a:effectLst>
              </a:rPr>
              <a:t>The Virginia and Kentucky Resolutions, the most visible opposition to the Alien and Sedition Acts, have never been placed in their true context: as part of a broader movement of petitioning and remonstrance, the concerted effort of numerous local communities not only in Virginia and Kentucky but also in Pennsylvania, New Jersey, New York, Vermont, and elsewhere. </a:t>
            </a:r>
            <a:r>
              <a:rPr lang="en-US" sz="2000" i="1" dirty="0" smtClean="0">
                <a:solidFill>
                  <a:schemeClr val="bg1"/>
                </a:solidFill>
                <a:effectLst>
                  <a:outerShdw blurRad="38100" dist="38100" dir="2700000" algn="tl">
                    <a:srgbClr val="000000">
                      <a:alpha val="43137"/>
                    </a:srgbClr>
                  </a:outerShdw>
                </a:effectLst>
              </a:rPr>
              <a:t>The </a:t>
            </a:r>
            <a:r>
              <a:rPr lang="en-US" sz="2000" i="1" dirty="0">
                <a:solidFill>
                  <a:schemeClr val="bg1"/>
                </a:solidFill>
                <a:effectLst>
                  <a:outerShdw blurRad="38100" dist="38100" dir="2700000" algn="tl">
                    <a:srgbClr val="000000">
                      <a:alpha val="43137"/>
                    </a:srgbClr>
                  </a:outerShdw>
                </a:effectLst>
              </a:rPr>
              <a:t>overwhelming focus on Thomas Jefferson and James Madison as the originators of ideas and the organizers of any and all formal protest against the Alien and Sedition Acts is mistaken and ultimately misleading</a:t>
            </a:r>
            <a:r>
              <a:rPr lang="en-US" sz="2000" i="1" dirty="0" smtClean="0">
                <a:solidFill>
                  <a:schemeClr val="bg1"/>
                </a:solidFill>
                <a:effectLst>
                  <a:outerShdw blurRad="38100" dist="38100" dir="2700000" algn="tl">
                    <a:srgbClr val="000000">
                      <a:alpha val="43137"/>
                    </a:srgbClr>
                  </a:outerShdw>
                </a:effectLst>
              </a:rPr>
              <a:t>.”</a:t>
            </a:r>
          </a:p>
          <a:p>
            <a:pPr algn="r">
              <a:buFontTx/>
              <a:buChar char="-"/>
            </a:pPr>
            <a:r>
              <a:rPr lang="en-US" b="1" i="1" dirty="0" smtClean="0">
                <a:solidFill>
                  <a:schemeClr val="bg1"/>
                </a:solidFill>
                <a:effectLst>
                  <a:outerShdw blurRad="38100" dist="38100" dir="2700000" algn="tl">
                    <a:srgbClr val="000000">
                      <a:alpha val="43137"/>
                    </a:srgbClr>
                  </a:outerShdw>
                </a:effectLst>
              </a:rPr>
              <a:t>Douglas </a:t>
            </a:r>
            <a:r>
              <a:rPr lang="en-US" b="1" i="1" dirty="0" err="1" smtClean="0">
                <a:solidFill>
                  <a:schemeClr val="bg1"/>
                </a:solidFill>
                <a:effectLst>
                  <a:outerShdw blurRad="38100" dist="38100" dir="2700000" algn="tl">
                    <a:srgbClr val="000000">
                      <a:alpha val="43137"/>
                    </a:srgbClr>
                  </a:outerShdw>
                </a:effectLst>
              </a:rPr>
              <a:t>Bradburn</a:t>
            </a:r>
            <a:endParaRPr lang="en-US" b="1" i="1" dirty="0" smtClean="0">
              <a:solidFill>
                <a:schemeClr val="bg1"/>
              </a:solidFill>
              <a:effectLst>
                <a:outerShdw blurRad="38100" dist="38100" dir="2700000" algn="tl">
                  <a:srgbClr val="000000">
                    <a:alpha val="43137"/>
                  </a:srgbClr>
                </a:outerShdw>
              </a:effectLst>
            </a:endParaRPr>
          </a:p>
          <a:p>
            <a:pPr algn="r">
              <a:buFontTx/>
              <a:buChar char="-"/>
            </a:pPr>
            <a:r>
              <a:rPr lang="en-US" sz="1000" dirty="0" smtClean="0">
                <a:solidFill>
                  <a:schemeClr val="bg1"/>
                </a:solidFill>
                <a:effectLst>
                  <a:outerShdw blurRad="38100" dist="38100" dir="2700000" algn="tl">
                    <a:srgbClr val="000000">
                      <a:alpha val="43137"/>
                    </a:srgbClr>
                  </a:outerShdw>
                </a:effectLst>
              </a:rPr>
              <a:t>William and Mary Quarterly, Vol. 65, No.3, July 2008</a:t>
            </a:r>
            <a:endParaRPr lang="en-US" sz="100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2590800" y="685800"/>
            <a:ext cx="5334000" cy="584775"/>
          </a:xfrm>
          <a:prstGeom prst="rect">
            <a:avLst/>
          </a:prstGeom>
          <a:scene3d>
            <a:camera prst="perspectiveContrastingLeftFacing"/>
            <a:lightRig rig="threePt" dir="t"/>
          </a:scene3d>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t>A modern historian’s opinion</a:t>
            </a:r>
            <a:endParaRPr lang="en-US" sz="3200" b="1" dirty="0"/>
          </a:p>
        </p:txBody>
      </p:sp>
      <p:sp>
        <p:nvSpPr>
          <p:cNvPr id="5" name="Footer Placeholder 4"/>
          <p:cNvSpPr>
            <a:spLocks noGrp="1"/>
          </p:cNvSpPr>
          <p:nvPr>
            <p:ph type="ftr" sz="quarter" idx="11"/>
          </p:nvPr>
        </p:nvSpPr>
        <p:spPr/>
        <p:txBody>
          <a:bodyPr/>
          <a:lstStyle/>
          <a:p>
            <a:r>
              <a:rPr lang="en-US" smtClean="0"/>
              <a:t>(c) 2009 AIHE</a:t>
            </a:r>
            <a:endParaRPr lang="en-US"/>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effectLst>
                  <a:outerShdw blurRad="38100" dist="38100" dir="2700000" algn="tl">
                    <a:srgbClr val="000000">
                      <a:alpha val="43137"/>
                    </a:srgbClr>
                  </a:outerShdw>
                </a:effectLst>
              </a:rPr>
              <a:t>The BIG Question</a:t>
            </a:r>
            <a:endParaRPr lang="en-US"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381000" y="1676400"/>
            <a:ext cx="8229600" cy="1815882"/>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rPr>
              <a:t>Douglas </a:t>
            </a:r>
            <a:r>
              <a:rPr lang="en-US" sz="2800" dirty="0" err="1" smtClean="0">
                <a:solidFill>
                  <a:schemeClr val="bg1"/>
                </a:solidFill>
                <a:effectLst>
                  <a:outerShdw blurRad="38100" dist="38100" dir="2700000" algn="tl">
                    <a:srgbClr val="000000">
                      <a:alpha val="43137"/>
                    </a:srgbClr>
                  </a:outerShdw>
                </a:effectLst>
              </a:rPr>
              <a:t>Bradburn</a:t>
            </a:r>
            <a:r>
              <a:rPr lang="en-US" sz="2800" dirty="0" smtClean="0">
                <a:solidFill>
                  <a:schemeClr val="bg1"/>
                </a:solidFill>
                <a:effectLst>
                  <a:outerShdw blurRad="38100" dist="38100" dir="2700000" algn="tl">
                    <a:srgbClr val="000000">
                      <a:alpha val="43137"/>
                    </a:srgbClr>
                  </a:outerShdw>
                </a:effectLst>
              </a:rPr>
              <a:t> states that historians </a:t>
            </a:r>
            <a:r>
              <a:rPr lang="en-US" sz="2800" i="1" dirty="0" smtClean="0">
                <a:solidFill>
                  <a:schemeClr val="bg1"/>
                </a:solidFill>
                <a:effectLst>
                  <a:outerShdw blurRad="38100" dist="38100" dir="2700000" algn="tl">
                    <a:srgbClr val="000000">
                      <a:alpha val="43137"/>
                    </a:srgbClr>
                  </a:outerShdw>
                </a:effectLst>
              </a:rPr>
              <a:t>“…have been too eager to hand 1798 to the Federalists ..</a:t>
            </a:r>
            <a:r>
              <a:rPr lang="en-US" sz="2800" dirty="0" smtClean="0">
                <a:solidFill>
                  <a:schemeClr val="bg1"/>
                </a:solidFill>
                <a:effectLst>
                  <a:outerShdw blurRad="38100" dist="38100" dir="2700000" algn="tl">
                    <a:srgbClr val="000000">
                      <a:alpha val="43137"/>
                    </a:srgbClr>
                  </a:outerShdw>
                </a:effectLst>
              </a:rPr>
              <a:t>.”  He then goes on to give the quantifier “…</a:t>
            </a:r>
            <a:r>
              <a:rPr lang="en-US" sz="2800" i="1" dirty="0" smtClean="0">
                <a:solidFill>
                  <a:schemeClr val="bg1"/>
                </a:solidFill>
                <a:effectLst>
                  <a:outerShdw blurRad="38100" dist="38100" dir="2700000" algn="tl">
                    <a:srgbClr val="000000">
                      <a:alpha val="43137"/>
                    </a:srgbClr>
                  </a:outerShdw>
                </a:effectLst>
              </a:rPr>
              <a:t> accepting their claims of unanimity at face value.”</a:t>
            </a:r>
            <a:endParaRPr lang="en-US" sz="280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533400" y="3733800"/>
            <a:ext cx="8229600" cy="954107"/>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rPr>
              <a:t>If historians, as </a:t>
            </a:r>
            <a:r>
              <a:rPr lang="en-US" sz="2800" dirty="0" err="1" smtClean="0">
                <a:solidFill>
                  <a:schemeClr val="bg1"/>
                </a:solidFill>
                <a:effectLst>
                  <a:outerShdw blurRad="38100" dist="38100" dir="2700000" algn="tl">
                    <a:srgbClr val="000000">
                      <a:alpha val="43137"/>
                    </a:srgbClr>
                  </a:outerShdw>
                </a:effectLst>
              </a:rPr>
              <a:t>Bradburn</a:t>
            </a:r>
            <a:r>
              <a:rPr lang="en-US" sz="2800" dirty="0" smtClean="0">
                <a:solidFill>
                  <a:schemeClr val="bg1"/>
                </a:solidFill>
                <a:effectLst>
                  <a:outerShdw blurRad="38100" dist="38100" dir="2700000" algn="tl">
                    <a:srgbClr val="000000">
                      <a:alpha val="43137"/>
                    </a:srgbClr>
                  </a:outerShdw>
                </a:effectLst>
              </a:rPr>
              <a:t> states, have indeed handed 1798 to the Federalists, why have they done so?</a:t>
            </a:r>
            <a:endParaRPr lang="en-US" sz="2800" dirty="0">
              <a:solidFill>
                <a:schemeClr val="bg1"/>
              </a:solidFill>
              <a:effectLst>
                <a:outerShdw blurRad="38100" dist="38100" dir="2700000" algn="tl">
                  <a:srgbClr val="000000">
                    <a:alpha val="43137"/>
                  </a:srgbClr>
                </a:outerShdw>
              </a:effectLst>
            </a:endParaRPr>
          </a:p>
        </p:txBody>
      </p:sp>
      <p:sp>
        <p:nvSpPr>
          <p:cNvPr id="5" name="Footer Placeholder 4"/>
          <p:cNvSpPr>
            <a:spLocks noGrp="1"/>
          </p:cNvSpPr>
          <p:nvPr>
            <p:ph type="ftr" sz="quarter" idx="11"/>
          </p:nvPr>
        </p:nvSpPr>
        <p:spPr/>
        <p:txBody>
          <a:bodyPr/>
          <a:lstStyle/>
          <a:p>
            <a:r>
              <a:rPr lang="en-US" smtClean="0"/>
              <a:t>(c) 2009 AIHE</a:t>
            </a:r>
            <a:endParaRPr lang="en-US"/>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effectLst>
                  <a:outerShdw blurRad="38100" dist="38100" dir="2700000" algn="tl">
                    <a:srgbClr val="000000">
                      <a:alpha val="43137"/>
                    </a:srgbClr>
                  </a:outerShdw>
                </a:effectLst>
              </a:rPr>
              <a:t>The Virginia Resolution</a:t>
            </a:r>
            <a:endParaRPr lang="en-US"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533400" y="1295400"/>
            <a:ext cx="8077200" cy="1477328"/>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That this assembly most solemnly declares a warm attachment to the Union of the States, to maintain which it pledges all its powers; and that for this end, it is their duty to watch over and oppose every infraction of those principles which constitute the only basis of that Union, because a faithful observance of them, can alone secure it's existence and the public happiness.</a:t>
            </a:r>
            <a:endParaRPr lang="en-US"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533400" y="2743200"/>
            <a:ext cx="7924800" cy="2585323"/>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That this Assembly doth explicitly and peremptorily declare, that it views the powers of the federal government, as resulting from the compact, to which the states are parties; as limited by the plain sense and intention of the instrument constituting the compact; as no further valid that they are authorized by the grants enumerated in that compact; and that in case of a deliberate, palpable, and dangerous exercise of other powers, not granted by the said compact, the states who are parties thereto, have the right, and are in duty bound, to interpose for arresting the progress of the evil, and for maintaining within their respective limits, the authorities, rights and liberties appertaining to them.</a:t>
            </a:r>
            <a:endParaRPr lang="en-US" dirty="0">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533400" y="5257800"/>
            <a:ext cx="7848600" cy="1477328"/>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That the General Assembly doth also express its deep regret, that a spirit has in sundry instances, been manifested by the federal government, to enlarge its powers by forced constructions of the constitutional charter which defines them; and that implications have appeared of a design to expound certain general phrases </a:t>
            </a:r>
            <a:endParaRPr lang="en-US"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4648200" y="6324600"/>
            <a:ext cx="4495800" cy="369332"/>
          </a:xfrm>
          <a:prstGeom prst="rect">
            <a:avLst/>
          </a:prstGeom>
          <a:noFill/>
        </p:spPr>
        <p:txBody>
          <a:bodyPr wrap="square" rtlCol="0">
            <a:spAutoFit/>
          </a:bodyPr>
          <a:lstStyle/>
          <a:p>
            <a:pPr algn="r"/>
            <a:r>
              <a:rPr lang="en-US" dirty="0" smtClean="0">
                <a:effectLst>
                  <a:outerShdw blurRad="38100" dist="38100" dir="2700000" algn="tl">
                    <a:srgbClr val="000000">
                      <a:alpha val="43137"/>
                    </a:srgbClr>
                  </a:outerShdw>
                </a:effectLst>
              </a:rPr>
              <a:t>- </a:t>
            </a:r>
            <a:r>
              <a:rPr lang="en-US" b="1" i="1" dirty="0" smtClean="0">
                <a:effectLst>
                  <a:outerShdw blurRad="38100" dist="38100" dir="2700000" algn="tl">
                    <a:srgbClr val="000000">
                      <a:alpha val="43137"/>
                    </a:srgbClr>
                  </a:outerShdw>
                </a:effectLst>
              </a:rPr>
              <a:t>James Madison</a:t>
            </a:r>
            <a:r>
              <a:rPr lang="en-US" dirty="0" smtClean="0">
                <a:effectLst>
                  <a:outerShdw blurRad="38100" dist="38100" dir="2700000" algn="tl">
                    <a:srgbClr val="000000">
                      <a:alpha val="43137"/>
                    </a:srgbClr>
                  </a:outerShdw>
                </a:effectLst>
              </a:rPr>
              <a:t>, December 1798</a:t>
            </a:r>
            <a:endParaRPr lang="en-US" dirty="0">
              <a:effectLst>
                <a:outerShdw blurRad="38100" dist="38100" dir="2700000" algn="tl">
                  <a:srgbClr val="000000">
                    <a:alpha val="43137"/>
                  </a:srgbClr>
                </a:outerShdw>
              </a:effectLst>
            </a:endParaRPr>
          </a:p>
        </p:txBody>
      </p:sp>
      <p:sp>
        <p:nvSpPr>
          <p:cNvPr id="7" name="Footer Placeholder 6"/>
          <p:cNvSpPr>
            <a:spLocks noGrp="1"/>
          </p:cNvSpPr>
          <p:nvPr>
            <p:ph type="ftr" sz="quarter" idx="11"/>
          </p:nvPr>
        </p:nvSpPr>
        <p:spPr/>
        <p:txBody>
          <a:bodyPr/>
          <a:lstStyle/>
          <a:p>
            <a:r>
              <a:rPr lang="en-US" smtClean="0"/>
              <a:t>(c) 2009 AIHE</a:t>
            </a:r>
            <a:endParaRPr lang="en-US"/>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dirty="0" smtClean="0">
                <a:solidFill>
                  <a:srgbClr val="FF0000"/>
                </a:solidFill>
                <a:effectLst>
                  <a:outerShdw blurRad="38100" dist="38100" dir="2700000" algn="tl">
                    <a:srgbClr val="000000">
                      <a:alpha val="43137"/>
                    </a:srgbClr>
                  </a:outerShdw>
                </a:effectLst>
              </a:rPr>
              <a:t>A.R.T.I.S.T. </a:t>
            </a:r>
            <a:r>
              <a:rPr lang="en-US" dirty="0" smtClean="0">
                <a:solidFill>
                  <a:srgbClr val="FF0000"/>
                </a:solidFill>
                <a:effectLst>
                  <a:outerShdw blurRad="38100" dist="38100" dir="2700000" algn="tl">
                    <a:srgbClr val="000000">
                      <a:alpha val="43137"/>
                    </a:srgbClr>
                  </a:outerShdw>
                </a:effectLst>
              </a:rPr>
              <a:t>M</a:t>
            </a:r>
            <a:r>
              <a:rPr dirty="0" smtClean="0">
                <a:solidFill>
                  <a:srgbClr val="FF0000"/>
                </a:solidFill>
                <a:effectLst>
                  <a:outerShdw blurRad="38100" dist="38100" dir="2700000" algn="tl">
                    <a:srgbClr val="000000">
                      <a:alpha val="43137"/>
                    </a:srgbClr>
                  </a:outerShdw>
                </a:effectLst>
              </a:rPr>
              <a:t>ethod of </a:t>
            </a:r>
            <a:r>
              <a:rPr lang="en-US" dirty="0" smtClean="0">
                <a:solidFill>
                  <a:srgbClr val="FF0000"/>
                </a:solidFill>
                <a:effectLst>
                  <a:outerShdw blurRad="38100" dist="38100" dir="2700000" algn="tl">
                    <a:srgbClr val="000000">
                      <a:alpha val="43137"/>
                    </a:srgbClr>
                  </a:outerShdw>
                </a:effectLst>
              </a:rPr>
              <a:t>D</a:t>
            </a:r>
            <a:r>
              <a:rPr dirty="0" smtClean="0">
                <a:solidFill>
                  <a:srgbClr val="FF0000"/>
                </a:solidFill>
                <a:effectLst>
                  <a:outerShdw blurRad="38100" dist="38100" dir="2700000" algn="tl">
                    <a:srgbClr val="000000">
                      <a:alpha val="43137"/>
                    </a:srgbClr>
                  </a:outerShdw>
                </a:effectLst>
              </a:rPr>
              <a:t>ocument </a:t>
            </a:r>
            <a:r>
              <a:rPr lang="en-US" dirty="0" smtClean="0">
                <a:solidFill>
                  <a:srgbClr val="FF0000"/>
                </a:solidFill>
                <a:effectLst>
                  <a:outerShdw blurRad="38100" dist="38100" dir="2700000" algn="tl">
                    <a:srgbClr val="000000">
                      <a:alpha val="43137"/>
                    </a:srgbClr>
                  </a:outerShdw>
                </a:effectLst>
              </a:rPr>
              <a:t>A</a:t>
            </a:r>
            <a:r>
              <a:rPr dirty="0" smtClean="0">
                <a:solidFill>
                  <a:srgbClr val="FF0000"/>
                </a:solidFill>
                <a:effectLst>
                  <a:outerShdw blurRad="38100" dist="38100" dir="2700000" algn="tl">
                    <a:srgbClr val="000000">
                      <a:alpha val="43137"/>
                    </a:srgbClr>
                  </a:outerShdw>
                </a:effectLst>
              </a:rPr>
              <a:t>nalysis</a:t>
            </a:r>
            <a:endParaRPr lang="en-US" dirty="0">
              <a:solidFill>
                <a:srgbClr val="FF0000"/>
              </a:solidFill>
              <a:effectLst>
                <a:outerShdw blurRad="38100" dist="38100" dir="2700000" algn="tl">
                  <a:srgbClr val="000000">
                    <a:alpha val="43137"/>
                  </a:srgbClr>
                </a:outerShdw>
              </a:effectLst>
            </a:endParaRPr>
          </a:p>
        </p:txBody>
      </p:sp>
      <p:sp>
        <p:nvSpPr>
          <p:cNvPr id="7" name="Content Placeholder 6"/>
          <p:cNvSpPr>
            <a:spLocks noGrp="1"/>
          </p:cNvSpPr>
          <p:nvPr>
            <p:ph sz="half" idx="1"/>
          </p:nvPr>
        </p:nvSpPr>
        <p:spPr/>
        <p:txBody>
          <a:bodyPr>
            <a:normAutofit lnSpcReduction="10000"/>
          </a:bodyPr>
          <a:lstStyle/>
          <a:p>
            <a:r>
              <a:rPr lang="en-US" sz="4400" dirty="0" smtClean="0">
                <a:solidFill>
                  <a:srgbClr val="FF0000"/>
                </a:solidFill>
                <a:effectLst>
                  <a:outerShdw blurRad="38100" dist="38100" dir="2700000" algn="tl">
                    <a:srgbClr val="000000">
                      <a:alpha val="43137"/>
                    </a:srgbClr>
                  </a:outerShdw>
                </a:effectLst>
              </a:rPr>
              <a:t>A</a:t>
            </a:r>
            <a:r>
              <a:rPr lang="en-US" sz="2800" dirty="0" smtClean="0">
                <a:solidFill>
                  <a:schemeClr val="bg1"/>
                </a:solidFill>
                <a:effectLst>
                  <a:outerShdw blurRad="38100" dist="38100" dir="2700000" algn="tl">
                    <a:srgbClr val="000000">
                      <a:alpha val="43137"/>
                    </a:srgbClr>
                  </a:outerShdw>
                </a:effectLst>
              </a:rPr>
              <a:t>uthor</a:t>
            </a:r>
          </a:p>
          <a:p>
            <a:r>
              <a:rPr lang="en-US" sz="4400" dirty="0" smtClean="0">
                <a:solidFill>
                  <a:srgbClr val="FF0000"/>
                </a:solidFill>
                <a:effectLst>
                  <a:outerShdw blurRad="38100" dist="38100" dir="2700000" algn="tl">
                    <a:srgbClr val="000000">
                      <a:alpha val="43137"/>
                    </a:srgbClr>
                  </a:outerShdw>
                </a:effectLst>
              </a:rPr>
              <a:t>R</a:t>
            </a:r>
            <a:r>
              <a:rPr lang="en-US" sz="2800" dirty="0" smtClean="0">
                <a:solidFill>
                  <a:schemeClr val="bg1"/>
                </a:solidFill>
                <a:effectLst>
                  <a:outerShdw blurRad="38100" dist="38100" dir="2700000" algn="tl">
                    <a:srgbClr val="000000">
                      <a:alpha val="43137"/>
                    </a:srgbClr>
                  </a:outerShdw>
                </a:effectLst>
              </a:rPr>
              <a:t>eason</a:t>
            </a:r>
          </a:p>
          <a:p>
            <a:r>
              <a:rPr lang="en-US" sz="4400" dirty="0" smtClean="0">
                <a:solidFill>
                  <a:srgbClr val="FF0000"/>
                </a:solidFill>
                <a:effectLst>
                  <a:outerShdw blurRad="38100" dist="38100" dir="2700000" algn="tl">
                    <a:srgbClr val="000000">
                      <a:alpha val="43137"/>
                    </a:srgbClr>
                  </a:outerShdw>
                </a:effectLst>
              </a:rPr>
              <a:t>T</a:t>
            </a:r>
            <a:r>
              <a:rPr lang="en-US" sz="3200" dirty="0" smtClean="0">
                <a:solidFill>
                  <a:schemeClr val="bg1"/>
                </a:solidFill>
                <a:effectLst>
                  <a:outerShdw blurRad="38100" dist="38100" dir="2700000" algn="tl">
                    <a:srgbClr val="000000">
                      <a:alpha val="43137"/>
                    </a:srgbClr>
                  </a:outerShdw>
                </a:effectLst>
              </a:rPr>
              <a:t>o</a:t>
            </a:r>
            <a:r>
              <a:rPr lang="en-US" sz="2800" dirty="0" smtClean="0">
                <a:solidFill>
                  <a:schemeClr val="bg1"/>
                </a:solidFill>
                <a:effectLst>
                  <a:outerShdw blurRad="38100" dist="38100" dir="2700000" algn="tl">
                    <a:srgbClr val="000000">
                      <a:alpha val="43137"/>
                    </a:srgbClr>
                  </a:outerShdw>
                </a:effectLst>
              </a:rPr>
              <a:t> whom</a:t>
            </a:r>
          </a:p>
          <a:p>
            <a:r>
              <a:rPr lang="en-US" sz="4400" dirty="0" smtClean="0">
                <a:solidFill>
                  <a:srgbClr val="FF0000"/>
                </a:solidFill>
                <a:effectLst>
                  <a:outerShdw blurRad="38100" dist="38100" dir="2700000" algn="tl">
                    <a:srgbClr val="000000">
                      <a:alpha val="43137"/>
                    </a:srgbClr>
                  </a:outerShdw>
                </a:effectLst>
              </a:rPr>
              <a:t>I</a:t>
            </a:r>
            <a:r>
              <a:rPr lang="en-US" sz="2800" dirty="0" smtClean="0">
                <a:solidFill>
                  <a:schemeClr val="bg1"/>
                </a:solidFill>
                <a:effectLst>
                  <a:outerShdw blurRad="38100" dist="38100" dir="2700000" algn="tl">
                    <a:srgbClr val="000000">
                      <a:alpha val="43137"/>
                    </a:srgbClr>
                  </a:outerShdw>
                </a:effectLst>
              </a:rPr>
              <a:t>mmediate effect</a:t>
            </a:r>
          </a:p>
          <a:p>
            <a:r>
              <a:rPr lang="en-US" sz="4400" dirty="0" smtClean="0">
                <a:solidFill>
                  <a:srgbClr val="FF0000"/>
                </a:solidFill>
                <a:effectLst>
                  <a:outerShdw blurRad="38100" dist="38100" dir="2700000" algn="tl">
                    <a:srgbClr val="000000">
                      <a:alpha val="43137"/>
                    </a:srgbClr>
                  </a:outerShdw>
                </a:effectLst>
              </a:rPr>
              <a:t>S</a:t>
            </a:r>
            <a:r>
              <a:rPr lang="en-US" sz="2800" dirty="0" smtClean="0">
                <a:solidFill>
                  <a:schemeClr val="bg1"/>
                </a:solidFill>
                <a:effectLst>
                  <a:outerShdw blurRad="38100" dist="38100" dir="2700000" algn="tl">
                    <a:srgbClr val="000000">
                      <a:alpha val="43137"/>
                    </a:srgbClr>
                  </a:outerShdw>
                </a:effectLst>
              </a:rPr>
              <a:t>ubsequent effects</a:t>
            </a:r>
          </a:p>
          <a:p>
            <a:r>
              <a:rPr lang="en-US" sz="4400" dirty="0" smtClean="0">
                <a:solidFill>
                  <a:srgbClr val="FF0000"/>
                </a:solidFill>
                <a:effectLst>
                  <a:outerShdw blurRad="38100" dist="38100" dir="2700000" algn="tl">
                    <a:srgbClr val="000000">
                      <a:alpha val="43137"/>
                    </a:srgbClr>
                  </a:outerShdw>
                </a:effectLst>
              </a:rPr>
              <a:t>T</a:t>
            </a:r>
            <a:r>
              <a:rPr lang="en-US" sz="2800" dirty="0" smtClean="0">
                <a:solidFill>
                  <a:schemeClr val="bg1"/>
                </a:solidFill>
                <a:effectLst>
                  <a:outerShdw blurRad="38100" dist="38100" dir="2700000" algn="tl">
                    <a:srgbClr val="000000">
                      <a:alpha val="43137"/>
                    </a:srgbClr>
                  </a:outerShdw>
                </a:effectLst>
              </a:rPr>
              <a:t>ime Period</a:t>
            </a:r>
          </a:p>
          <a:p>
            <a:pPr>
              <a:buNone/>
            </a:pPr>
            <a:endParaRPr lang="en-US" dirty="0"/>
          </a:p>
        </p:txBody>
      </p:sp>
      <p:pic>
        <p:nvPicPr>
          <p:cNvPr id="31746" name="Picture 2" descr="http://upload.wikimedia.org/wikipedia/commons/thumb/a/aa/Washington_-_State_of_the_Union.djvu/page1-200px-Washington_-_State_of_the_Union.djvu.jpg"/>
          <p:cNvPicPr>
            <a:picLocks noChangeAspect="1" noChangeArrowheads="1"/>
          </p:cNvPicPr>
          <p:nvPr/>
        </p:nvPicPr>
        <p:blipFill>
          <a:blip r:embed="rId3" cstate="print"/>
          <a:srcRect/>
          <a:stretch>
            <a:fillRect/>
          </a:stretch>
        </p:blipFill>
        <p:spPr bwMode="auto">
          <a:xfrm>
            <a:off x="4191000" y="1676400"/>
            <a:ext cx="4648200" cy="474002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6" name="Footer Placeholder 5"/>
          <p:cNvSpPr>
            <a:spLocks noGrp="1"/>
          </p:cNvSpPr>
          <p:nvPr>
            <p:ph type="ftr" sz="quarter" idx="11"/>
          </p:nvPr>
        </p:nvSpPr>
        <p:spPr/>
        <p:txBody>
          <a:bodyPr/>
          <a:lstStyle/>
          <a:p>
            <a:r>
              <a:rPr lang="en-US" smtClean="0"/>
              <a:t>(c) 2009 AIHE</a:t>
            </a:r>
            <a:endParaRPr lang="en-US"/>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1000"/>
                                        <p:tgtEl>
                                          <p:spTgt spid="7">
                                            <p:txEl>
                                              <p:pRg st="5" end="5"/>
                                            </p:txEl>
                                          </p:spTgt>
                                        </p:tgtEl>
                                      </p:cBhvr>
                                    </p:animEffect>
                                    <p:anim calcmode="lin" valueType="num">
                                      <p:cBhvr>
                                        <p:cTn id="4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effectLst>
                  <a:outerShdw blurRad="38100" dist="38100" dir="2700000" algn="tl">
                    <a:srgbClr val="000000">
                      <a:alpha val="43137"/>
                    </a:srgbClr>
                  </a:outerShdw>
                </a:effectLst>
              </a:rPr>
              <a:t>The Virginia Resolution</a:t>
            </a:r>
            <a:endParaRPr lang="en-US"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533400" y="1295400"/>
            <a:ext cx="8077200" cy="1477328"/>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That this assembly most solemnly declares a warm attachment to the Union of the States, to maintain which it pledges all its powers; and that for this end, it is their duty to watch over and oppose every infraction of those principles which constitute the only basis of that Union, because a faithful observance of them, can alone secure it's existence and the public happiness.</a:t>
            </a:r>
            <a:endParaRPr lang="en-US"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533400" y="2743200"/>
            <a:ext cx="7924800" cy="2585323"/>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That this Assembly doth explicitly and peremptorily declare, that it views the powers of the federal government, as resulting from the compact, to which the states are parties; as limited by the plain sense and intention of the instrument constituting the compact; as no further valid that they are authorized by the grants enumerated in that compact; and that in case of a deliberate, palpable, and dangerous exercise of other powers, not granted by the said compact, the states who are parties thereto, have the right, and are in duty bound, to interpose for arresting the progress of the evil, and for maintaining within their respective limits, the authorities, rights and liberties appertaining to them.</a:t>
            </a:r>
            <a:endParaRPr lang="en-US" dirty="0">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533400" y="5257800"/>
            <a:ext cx="7848600" cy="1477328"/>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That the General Assembly doth also express its deep regret, that a spirit has in sundry instances, been manifested by the federal government, to enlarge its powers by forced constructions of the constitutional charter which defines them; and that implications have appeared of a design to expound certain general phrases </a:t>
            </a:r>
            <a:endParaRPr lang="en-US"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4495800" y="6324600"/>
            <a:ext cx="4495800" cy="369332"/>
          </a:xfrm>
          <a:prstGeom prst="rect">
            <a:avLst/>
          </a:prstGeom>
          <a:noFill/>
        </p:spPr>
        <p:txBody>
          <a:bodyPr wrap="square" rtlCol="0">
            <a:spAutoFit/>
          </a:bodyPr>
          <a:lstStyle/>
          <a:p>
            <a:pPr algn="r"/>
            <a:r>
              <a:rPr lang="en-US" dirty="0" smtClean="0">
                <a:effectLst>
                  <a:outerShdw blurRad="38100" dist="38100" dir="2700000" algn="tl">
                    <a:srgbClr val="000000">
                      <a:alpha val="43137"/>
                    </a:srgbClr>
                  </a:outerShdw>
                </a:effectLst>
              </a:rPr>
              <a:t>- </a:t>
            </a:r>
            <a:r>
              <a:rPr lang="en-US" b="1" i="1" dirty="0" smtClean="0">
                <a:effectLst>
                  <a:outerShdw blurRad="38100" dist="38100" dir="2700000" algn="tl">
                    <a:srgbClr val="000000">
                      <a:alpha val="43137"/>
                    </a:srgbClr>
                  </a:outerShdw>
                </a:effectLst>
              </a:rPr>
              <a:t>James Madison</a:t>
            </a:r>
            <a:r>
              <a:rPr lang="en-US" dirty="0" smtClean="0">
                <a:effectLst>
                  <a:outerShdw blurRad="38100" dist="38100" dir="2700000" algn="tl">
                    <a:srgbClr val="000000">
                      <a:alpha val="43137"/>
                    </a:srgbClr>
                  </a:outerShdw>
                </a:effectLst>
              </a:rPr>
              <a:t>, December 1798</a:t>
            </a:r>
            <a:endParaRPr lang="en-US" dirty="0">
              <a:effectLst>
                <a:outerShdw blurRad="38100" dist="38100" dir="2700000" algn="tl">
                  <a:srgbClr val="000000">
                    <a:alpha val="43137"/>
                  </a:srgbClr>
                </a:outerShdw>
              </a:effectLst>
            </a:endParaRPr>
          </a:p>
        </p:txBody>
      </p:sp>
      <p:sp>
        <p:nvSpPr>
          <p:cNvPr id="7" name="Footer Placeholder 6"/>
          <p:cNvSpPr>
            <a:spLocks noGrp="1"/>
          </p:cNvSpPr>
          <p:nvPr>
            <p:ph type="ftr" sz="quarter" idx="11"/>
          </p:nvPr>
        </p:nvSpPr>
        <p:spPr/>
        <p:txBody>
          <a:bodyPr/>
          <a:lstStyle/>
          <a:p>
            <a:r>
              <a:rPr lang="en-US" smtClean="0"/>
              <a:t>(c) 2009 AIHE</a:t>
            </a:r>
            <a:endParaRPr lang="en-US"/>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dirty="0" smtClean="0">
                <a:solidFill>
                  <a:srgbClr val="FF0000"/>
                </a:solidFill>
                <a:effectLst>
                  <a:outerShdw blurRad="38100" dist="38100" dir="2700000" algn="tl">
                    <a:srgbClr val="000000">
                      <a:alpha val="43137"/>
                    </a:srgbClr>
                  </a:outerShdw>
                </a:effectLst>
              </a:rPr>
              <a:t>A.R.T.I.S.T. </a:t>
            </a:r>
            <a:r>
              <a:rPr lang="en-US" dirty="0" smtClean="0">
                <a:solidFill>
                  <a:srgbClr val="FF0000"/>
                </a:solidFill>
                <a:effectLst>
                  <a:outerShdw blurRad="38100" dist="38100" dir="2700000" algn="tl">
                    <a:srgbClr val="000000">
                      <a:alpha val="43137"/>
                    </a:srgbClr>
                  </a:outerShdw>
                </a:effectLst>
              </a:rPr>
              <a:t>M</a:t>
            </a:r>
            <a:r>
              <a:rPr dirty="0" smtClean="0">
                <a:solidFill>
                  <a:srgbClr val="FF0000"/>
                </a:solidFill>
                <a:effectLst>
                  <a:outerShdw blurRad="38100" dist="38100" dir="2700000" algn="tl">
                    <a:srgbClr val="000000">
                      <a:alpha val="43137"/>
                    </a:srgbClr>
                  </a:outerShdw>
                </a:effectLst>
              </a:rPr>
              <a:t>ethod of </a:t>
            </a:r>
            <a:r>
              <a:rPr lang="en-US" dirty="0" smtClean="0">
                <a:solidFill>
                  <a:srgbClr val="FF0000"/>
                </a:solidFill>
                <a:effectLst>
                  <a:outerShdw blurRad="38100" dist="38100" dir="2700000" algn="tl">
                    <a:srgbClr val="000000">
                      <a:alpha val="43137"/>
                    </a:srgbClr>
                  </a:outerShdw>
                </a:effectLst>
              </a:rPr>
              <a:t>D</a:t>
            </a:r>
            <a:r>
              <a:rPr dirty="0" smtClean="0">
                <a:solidFill>
                  <a:srgbClr val="FF0000"/>
                </a:solidFill>
                <a:effectLst>
                  <a:outerShdw blurRad="38100" dist="38100" dir="2700000" algn="tl">
                    <a:srgbClr val="000000">
                      <a:alpha val="43137"/>
                    </a:srgbClr>
                  </a:outerShdw>
                </a:effectLst>
              </a:rPr>
              <a:t>ocument </a:t>
            </a:r>
            <a:r>
              <a:rPr lang="en-US" dirty="0" smtClean="0">
                <a:solidFill>
                  <a:srgbClr val="FF0000"/>
                </a:solidFill>
                <a:effectLst>
                  <a:outerShdw blurRad="38100" dist="38100" dir="2700000" algn="tl">
                    <a:srgbClr val="000000">
                      <a:alpha val="43137"/>
                    </a:srgbClr>
                  </a:outerShdw>
                </a:effectLst>
              </a:rPr>
              <a:t>A</a:t>
            </a:r>
            <a:r>
              <a:rPr dirty="0" smtClean="0">
                <a:solidFill>
                  <a:srgbClr val="FF0000"/>
                </a:solidFill>
                <a:effectLst>
                  <a:outerShdw blurRad="38100" dist="38100" dir="2700000" algn="tl">
                    <a:srgbClr val="000000">
                      <a:alpha val="43137"/>
                    </a:srgbClr>
                  </a:outerShdw>
                </a:effectLst>
              </a:rPr>
              <a:t>nalysis</a:t>
            </a:r>
            <a:endParaRPr lang="en-US" dirty="0">
              <a:solidFill>
                <a:srgbClr val="FF0000"/>
              </a:solidFill>
              <a:effectLst>
                <a:outerShdw blurRad="38100" dist="38100" dir="2700000" algn="tl">
                  <a:srgbClr val="000000">
                    <a:alpha val="43137"/>
                  </a:srgbClr>
                </a:outerShdw>
              </a:effectLst>
            </a:endParaRPr>
          </a:p>
        </p:txBody>
      </p:sp>
      <p:sp>
        <p:nvSpPr>
          <p:cNvPr id="7" name="Content Placeholder 6"/>
          <p:cNvSpPr>
            <a:spLocks noGrp="1"/>
          </p:cNvSpPr>
          <p:nvPr>
            <p:ph sz="half" idx="1"/>
          </p:nvPr>
        </p:nvSpPr>
        <p:spPr>
          <a:xfrm>
            <a:off x="457200" y="1600200"/>
            <a:ext cx="4038600" cy="4953000"/>
          </a:xfrm>
        </p:spPr>
        <p:txBody>
          <a:bodyPr>
            <a:normAutofit fontScale="92500" lnSpcReduction="20000"/>
          </a:bodyPr>
          <a:lstStyle/>
          <a:p>
            <a:r>
              <a:rPr lang="en-US" sz="4300" dirty="0" smtClean="0">
                <a:solidFill>
                  <a:srgbClr val="FF0000"/>
                </a:solidFill>
                <a:effectLst>
                  <a:outerShdw blurRad="38100" dist="38100" dir="2700000" algn="tl">
                    <a:srgbClr val="000000">
                      <a:alpha val="43137"/>
                    </a:srgbClr>
                  </a:outerShdw>
                </a:effectLst>
              </a:rPr>
              <a:t>A</a:t>
            </a:r>
            <a:r>
              <a:rPr lang="en-US" sz="4300" dirty="0" smtClean="0">
                <a:solidFill>
                  <a:schemeClr val="bg1"/>
                </a:solidFill>
                <a:effectLst>
                  <a:outerShdw blurRad="38100" dist="38100" dir="2700000" algn="tl">
                    <a:srgbClr val="000000">
                      <a:alpha val="43137"/>
                    </a:srgbClr>
                  </a:outerShdw>
                </a:effectLst>
              </a:rPr>
              <a:t>uthor</a:t>
            </a:r>
          </a:p>
          <a:p>
            <a:r>
              <a:rPr lang="en-US" sz="4300" dirty="0" smtClean="0">
                <a:solidFill>
                  <a:srgbClr val="FF0000"/>
                </a:solidFill>
                <a:effectLst>
                  <a:outerShdw blurRad="38100" dist="38100" dir="2700000" algn="tl">
                    <a:srgbClr val="000000">
                      <a:alpha val="43137"/>
                    </a:srgbClr>
                  </a:outerShdw>
                </a:effectLst>
              </a:rPr>
              <a:t>R</a:t>
            </a:r>
            <a:r>
              <a:rPr lang="en-US" sz="4300" dirty="0" smtClean="0">
                <a:solidFill>
                  <a:schemeClr val="bg1"/>
                </a:solidFill>
                <a:effectLst>
                  <a:outerShdw blurRad="38100" dist="38100" dir="2700000" algn="tl">
                    <a:srgbClr val="000000">
                      <a:alpha val="43137"/>
                    </a:srgbClr>
                  </a:outerShdw>
                </a:effectLst>
              </a:rPr>
              <a:t>eason</a:t>
            </a:r>
          </a:p>
          <a:p>
            <a:r>
              <a:rPr lang="en-US" sz="4300" dirty="0" smtClean="0">
                <a:solidFill>
                  <a:srgbClr val="FF0000"/>
                </a:solidFill>
                <a:effectLst>
                  <a:outerShdw blurRad="38100" dist="38100" dir="2700000" algn="tl">
                    <a:srgbClr val="000000">
                      <a:alpha val="43137"/>
                    </a:srgbClr>
                  </a:outerShdw>
                </a:effectLst>
              </a:rPr>
              <a:t>T</a:t>
            </a:r>
            <a:r>
              <a:rPr lang="en-US" sz="4300" dirty="0" smtClean="0">
                <a:solidFill>
                  <a:schemeClr val="bg1"/>
                </a:solidFill>
                <a:effectLst>
                  <a:outerShdw blurRad="38100" dist="38100" dir="2700000" algn="tl">
                    <a:srgbClr val="000000">
                      <a:alpha val="43137"/>
                    </a:srgbClr>
                  </a:outerShdw>
                </a:effectLst>
              </a:rPr>
              <a:t>o whom</a:t>
            </a:r>
          </a:p>
          <a:p>
            <a:r>
              <a:rPr lang="en-US" sz="4300" dirty="0" smtClean="0">
                <a:solidFill>
                  <a:srgbClr val="FF0000"/>
                </a:solidFill>
                <a:effectLst>
                  <a:outerShdw blurRad="38100" dist="38100" dir="2700000" algn="tl">
                    <a:srgbClr val="000000">
                      <a:alpha val="43137"/>
                    </a:srgbClr>
                  </a:outerShdw>
                </a:effectLst>
              </a:rPr>
              <a:t>I</a:t>
            </a:r>
            <a:r>
              <a:rPr lang="en-US" sz="4300" dirty="0" smtClean="0">
                <a:solidFill>
                  <a:schemeClr val="bg1"/>
                </a:solidFill>
                <a:effectLst>
                  <a:outerShdw blurRad="38100" dist="38100" dir="2700000" algn="tl">
                    <a:srgbClr val="000000">
                      <a:alpha val="43137"/>
                    </a:srgbClr>
                  </a:outerShdw>
                </a:effectLst>
              </a:rPr>
              <a:t>mmediate effect</a:t>
            </a:r>
          </a:p>
          <a:p>
            <a:r>
              <a:rPr lang="en-US" sz="4300" dirty="0" smtClean="0">
                <a:solidFill>
                  <a:srgbClr val="FF0000"/>
                </a:solidFill>
                <a:effectLst>
                  <a:outerShdw blurRad="38100" dist="38100" dir="2700000" algn="tl">
                    <a:srgbClr val="000000">
                      <a:alpha val="43137"/>
                    </a:srgbClr>
                  </a:outerShdw>
                </a:effectLst>
              </a:rPr>
              <a:t>S</a:t>
            </a:r>
            <a:r>
              <a:rPr lang="en-US" sz="4300" dirty="0" smtClean="0">
                <a:solidFill>
                  <a:schemeClr val="bg1"/>
                </a:solidFill>
                <a:effectLst>
                  <a:outerShdw blurRad="38100" dist="38100" dir="2700000" algn="tl">
                    <a:srgbClr val="000000">
                      <a:alpha val="43137"/>
                    </a:srgbClr>
                  </a:outerShdw>
                </a:effectLst>
              </a:rPr>
              <a:t>ubsequent effects</a:t>
            </a:r>
          </a:p>
          <a:p>
            <a:r>
              <a:rPr lang="en-US" sz="4300" dirty="0" smtClean="0">
                <a:solidFill>
                  <a:srgbClr val="FF0000"/>
                </a:solidFill>
                <a:effectLst>
                  <a:outerShdw blurRad="38100" dist="38100" dir="2700000" algn="tl">
                    <a:srgbClr val="000000">
                      <a:alpha val="43137"/>
                    </a:srgbClr>
                  </a:outerShdw>
                </a:effectLst>
              </a:rPr>
              <a:t>T</a:t>
            </a:r>
            <a:r>
              <a:rPr lang="en-US" sz="4300" dirty="0" smtClean="0">
                <a:solidFill>
                  <a:schemeClr val="bg1"/>
                </a:solidFill>
                <a:effectLst>
                  <a:outerShdw blurRad="38100" dist="38100" dir="2700000" algn="tl">
                    <a:srgbClr val="000000">
                      <a:alpha val="43137"/>
                    </a:srgbClr>
                  </a:outerShdw>
                </a:effectLst>
              </a:rPr>
              <a:t>ime Period</a:t>
            </a:r>
          </a:p>
          <a:p>
            <a:pPr>
              <a:buNone/>
            </a:pPr>
            <a:endParaRPr lang="en-US" dirty="0"/>
          </a:p>
        </p:txBody>
      </p:sp>
      <p:sp>
        <p:nvSpPr>
          <p:cNvPr id="8" name="Content Placeholder 7"/>
          <p:cNvSpPr>
            <a:spLocks noGrp="1"/>
          </p:cNvSpPr>
          <p:nvPr>
            <p:ph sz="half" idx="2"/>
          </p:nvPr>
        </p:nvSpPr>
        <p:spPr>
          <a:xfrm>
            <a:off x="4648200" y="1752600"/>
            <a:ext cx="4038600" cy="4525963"/>
          </a:xfrm>
        </p:spPr>
        <p:txBody>
          <a:bodyPr>
            <a:normAutofit fontScale="92500" lnSpcReduction="20000"/>
          </a:bodyPr>
          <a:lstStyle/>
          <a:p>
            <a:pPr>
              <a:buNone/>
            </a:pPr>
            <a:r>
              <a:rPr lang="en-US" dirty="0" smtClean="0">
                <a:solidFill>
                  <a:schemeClr val="bg1"/>
                </a:solidFill>
                <a:effectLst>
                  <a:outerShdw blurRad="38100" dist="38100" dir="2700000" algn="tl">
                    <a:srgbClr val="000000">
                      <a:alpha val="43137"/>
                    </a:srgbClr>
                  </a:outerShdw>
                </a:effectLst>
              </a:rPr>
              <a:t>_____________________</a:t>
            </a:r>
          </a:p>
          <a:p>
            <a:pPr>
              <a:lnSpc>
                <a:spcPct val="200000"/>
              </a:lnSpc>
              <a:buNone/>
            </a:pPr>
            <a:r>
              <a:rPr lang="en-US" dirty="0" smtClean="0">
                <a:solidFill>
                  <a:schemeClr val="bg1"/>
                </a:solidFill>
                <a:effectLst>
                  <a:outerShdw blurRad="38100" dist="38100" dir="2700000" algn="tl">
                    <a:srgbClr val="000000">
                      <a:alpha val="43137"/>
                    </a:srgbClr>
                  </a:outerShdw>
                </a:effectLst>
              </a:rPr>
              <a:t>_____________________</a:t>
            </a:r>
          </a:p>
          <a:p>
            <a:pPr>
              <a:lnSpc>
                <a:spcPct val="200000"/>
              </a:lnSpc>
              <a:buNone/>
            </a:pPr>
            <a:r>
              <a:rPr lang="en-US" dirty="0" smtClean="0">
                <a:solidFill>
                  <a:schemeClr val="bg1"/>
                </a:solidFill>
                <a:effectLst>
                  <a:outerShdw blurRad="38100" dist="38100" dir="2700000" algn="tl">
                    <a:srgbClr val="000000">
                      <a:alpha val="43137"/>
                    </a:srgbClr>
                  </a:outerShdw>
                </a:effectLst>
              </a:rPr>
              <a:t>_____________________</a:t>
            </a:r>
          </a:p>
          <a:p>
            <a:pPr>
              <a:lnSpc>
                <a:spcPct val="200000"/>
              </a:lnSpc>
              <a:buNone/>
            </a:pPr>
            <a:r>
              <a:rPr lang="en-US" dirty="0" smtClean="0">
                <a:solidFill>
                  <a:schemeClr val="bg1"/>
                </a:solidFill>
                <a:effectLst>
                  <a:outerShdw blurRad="38100" dist="38100" dir="2700000" algn="tl">
                    <a:srgbClr val="000000">
                      <a:alpha val="43137"/>
                    </a:srgbClr>
                  </a:outerShdw>
                </a:effectLst>
              </a:rPr>
              <a:t>_____________________</a:t>
            </a:r>
          </a:p>
          <a:p>
            <a:pPr>
              <a:lnSpc>
                <a:spcPct val="200000"/>
              </a:lnSpc>
              <a:buNone/>
            </a:pPr>
            <a:r>
              <a:rPr lang="en-US" dirty="0" smtClean="0">
                <a:solidFill>
                  <a:schemeClr val="bg1"/>
                </a:solidFill>
                <a:effectLst>
                  <a:outerShdw blurRad="38100" dist="38100" dir="2700000" algn="tl">
                    <a:srgbClr val="000000">
                      <a:alpha val="43137"/>
                    </a:srgbClr>
                  </a:outerShdw>
                </a:effectLst>
              </a:rPr>
              <a:t>_____________________</a:t>
            </a:r>
          </a:p>
          <a:p>
            <a:pPr>
              <a:lnSpc>
                <a:spcPct val="200000"/>
              </a:lnSpc>
              <a:buNone/>
            </a:pPr>
            <a:r>
              <a:rPr lang="en-US" dirty="0" smtClean="0">
                <a:solidFill>
                  <a:schemeClr val="bg1"/>
                </a:solidFill>
                <a:effectLst>
                  <a:outerShdw blurRad="38100" dist="38100" dir="2700000" algn="tl">
                    <a:srgbClr val="000000">
                      <a:alpha val="43137"/>
                    </a:srgbClr>
                  </a:outerShdw>
                </a:effectLst>
              </a:rPr>
              <a:t>_____________________</a:t>
            </a:r>
            <a:endParaRPr lang="en-US" dirty="0">
              <a:solidFill>
                <a:schemeClr val="bg1"/>
              </a:solidFill>
              <a:effectLst>
                <a:outerShdw blurRad="38100" dist="38100" dir="2700000" algn="tl">
                  <a:srgbClr val="000000">
                    <a:alpha val="43137"/>
                  </a:srgbClr>
                </a:outerShdw>
              </a:effectLst>
            </a:endParaRPr>
          </a:p>
        </p:txBody>
      </p:sp>
      <p:sp>
        <p:nvSpPr>
          <p:cNvPr id="6" name="Footer Placeholder 5"/>
          <p:cNvSpPr>
            <a:spLocks noGrp="1"/>
          </p:cNvSpPr>
          <p:nvPr>
            <p:ph type="ftr" sz="quarter" idx="11"/>
          </p:nvPr>
        </p:nvSpPr>
        <p:spPr/>
        <p:txBody>
          <a:bodyPr/>
          <a:lstStyle/>
          <a:p>
            <a:r>
              <a:rPr lang="en-US" smtClean="0"/>
              <a:t>(c) 2009 AIHE</a:t>
            </a:r>
            <a:endParaRPr lang="en-US"/>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1000"/>
                                        <p:tgtEl>
                                          <p:spTgt spid="7">
                                            <p:txEl>
                                              <p:pRg st="5" end="5"/>
                                            </p:txEl>
                                          </p:spTgt>
                                        </p:tgtEl>
                                      </p:cBhvr>
                                    </p:animEffect>
                                    <p:anim calcmode="lin" valueType="num">
                                      <p:cBhvr>
                                        <p:cTn id="4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FF0000"/>
                </a:solidFill>
                <a:effectLst>
                  <a:outerShdw blurRad="38100" dist="38100" dir="2700000" algn="tl">
                    <a:srgbClr val="000000">
                      <a:alpha val="43137"/>
                    </a:srgbClr>
                  </a:outerShdw>
                </a:effectLst>
              </a:rPr>
              <a:t>Impact</a:t>
            </a:r>
            <a:endParaRPr lang="en-US" dirty="0">
              <a:solidFill>
                <a:srgbClr val="FF0000"/>
              </a:solidFill>
              <a:effectLst>
                <a:outerShdw blurRad="38100" dist="38100" dir="2700000" algn="tl">
                  <a:srgbClr val="000000">
                    <a:alpha val="43137"/>
                  </a:srgbClr>
                </a:outerShdw>
              </a:effectLst>
            </a:endParaRPr>
          </a:p>
        </p:txBody>
      </p:sp>
      <p:sp>
        <p:nvSpPr>
          <p:cNvPr id="6" name="Content Placeholder 5"/>
          <p:cNvSpPr>
            <a:spLocks noGrp="1"/>
          </p:cNvSpPr>
          <p:nvPr>
            <p:ph idx="1"/>
          </p:nvPr>
        </p:nvSpPr>
        <p:spPr/>
        <p:txBody>
          <a:bodyPr/>
          <a:lstStyle/>
          <a:p>
            <a:r>
              <a:rPr lang="en-US" dirty="0" smtClean="0">
                <a:solidFill>
                  <a:schemeClr val="bg1"/>
                </a:solidFill>
                <a:effectLst>
                  <a:outerShdw blurRad="38100" dist="38100" dir="2700000" algn="tl">
                    <a:srgbClr val="000000">
                      <a:alpha val="43137"/>
                    </a:srgbClr>
                  </a:outerShdw>
                </a:effectLst>
              </a:rPr>
              <a:t>Federalist Logic:</a:t>
            </a:r>
          </a:p>
          <a:p>
            <a:pPr lvl="1"/>
            <a:r>
              <a:rPr lang="en-US" dirty="0" smtClean="0">
                <a:solidFill>
                  <a:schemeClr val="bg1"/>
                </a:solidFill>
                <a:effectLst>
                  <a:outerShdw blurRad="38100" dist="38100" dir="2700000" algn="tl">
                    <a:srgbClr val="000000">
                      <a:alpha val="43137"/>
                    </a:srgbClr>
                  </a:outerShdw>
                </a:effectLst>
              </a:rPr>
              <a:t>Government has the inherent power to protect itself.</a:t>
            </a:r>
          </a:p>
          <a:p>
            <a:r>
              <a:rPr lang="en-US" dirty="0" smtClean="0">
                <a:solidFill>
                  <a:schemeClr val="bg1"/>
                </a:solidFill>
                <a:effectLst>
                  <a:outerShdw blurRad="38100" dist="38100" dir="2700000" algn="tl">
                    <a:srgbClr val="000000">
                      <a:alpha val="43137"/>
                    </a:srgbClr>
                  </a:outerShdw>
                </a:effectLst>
              </a:rPr>
              <a:t>Entered the idea of Nullification and Secession into the national political landscape</a:t>
            </a:r>
          </a:p>
          <a:p>
            <a:r>
              <a:rPr lang="en-US" dirty="0" smtClean="0">
                <a:solidFill>
                  <a:schemeClr val="bg1"/>
                </a:solidFill>
                <a:effectLst>
                  <a:outerShdw blurRad="38100" dist="38100" dir="2700000" algn="tl">
                    <a:srgbClr val="000000">
                      <a:alpha val="43137"/>
                    </a:srgbClr>
                  </a:outerShdw>
                </a:effectLst>
              </a:rPr>
              <a:t>Resolutions were presented in other states but without success</a:t>
            </a:r>
          </a:p>
          <a:p>
            <a:endParaRPr lang="en-US" dirty="0" smtClean="0"/>
          </a:p>
          <a:p>
            <a:endParaRPr lang="en-US" dirty="0"/>
          </a:p>
        </p:txBody>
      </p:sp>
      <p:sp>
        <p:nvSpPr>
          <p:cNvPr id="7" name="Footer Placeholder 6"/>
          <p:cNvSpPr>
            <a:spLocks noGrp="1"/>
          </p:cNvSpPr>
          <p:nvPr>
            <p:ph type="ftr" sz="quarter" idx="11"/>
          </p:nvPr>
        </p:nvSpPr>
        <p:spPr/>
        <p:txBody>
          <a:bodyPr/>
          <a:lstStyle/>
          <a:p>
            <a:r>
              <a:rPr lang="en-US" smtClean="0"/>
              <a:t>(c) 2009 AIHE</a:t>
            </a:r>
            <a:endParaRPr lang="en-US"/>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0"/>
            <a:ext cx="8229600" cy="1143000"/>
          </a:xfrm>
        </p:spPr>
        <p:txBody>
          <a:bodyPr>
            <a:normAutofit/>
          </a:bodyPr>
          <a:lstStyle/>
          <a:p>
            <a:r>
              <a:rPr lang="en-US" dirty="0" smtClean="0">
                <a:solidFill>
                  <a:srgbClr val="FF0000"/>
                </a:solidFill>
                <a:effectLst>
                  <a:outerShdw blurRad="38100" dist="38100" dir="2700000" algn="tl">
                    <a:srgbClr val="000000">
                      <a:alpha val="43137"/>
                    </a:srgbClr>
                  </a:outerShdw>
                </a:effectLst>
              </a:rPr>
              <a:t>Rhode Island’s Response</a:t>
            </a:r>
            <a:endParaRPr lang="en-US" dirty="0">
              <a:solidFill>
                <a:srgbClr val="FF0000"/>
              </a:solidFill>
              <a:effectLst>
                <a:outerShdw blurRad="38100" dist="38100" dir="2700000" algn="tl">
                  <a:srgbClr val="000000">
                    <a:alpha val="43137"/>
                  </a:srgbClr>
                </a:outerShdw>
              </a:effectLst>
            </a:endParaRPr>
          </a:p>
        </p:txBody>
      </p:sp>
      <p:sp>
        <p:nvSpPr>
          <p:cNvPr id="9" name="TextBox 8"/>
          <p:cNvSpPr txBox="1"/>
          <p:nvPr/>
        </p:nvSpPr>
        <p:spPr>
          <a:xfrm>
            <a:off x="228600" y="1143000"/>
            <a:ext cx="8915400" cy="5509200"/>
          </a:xfrm>
          <a:prstGeom prst="rect">
            <a:avLst/>
          </a:prstGeom>
          <a:noFill/>
        </p:spPr>
        <p:txBody>
          <a:bodyPr wrap="square" rtlCol="0">
            <a:spAutoFit/>
          </a:bodyPr>
          <a:lstStyle/>
          <a:p>
            <a:pPr lvl="0" fontAlgn="base">
              <a:spcBef>
                <a:spcPct val="0"/>
              </a:spcBef>
              <a:spcAft>
                <a:spcPct val="0"/>
              </a:spcAft>
            </a:pPr>
            <a:r>
              <a:rPr lang="en-US" sz="1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Certain resolutions of the legislature of Virginia, passed on the twenty-first day of December last, being communicated to this Assembly,</a:t>
            </a:r>
          </a:p>
          <a:p>
            <a:pPr lvl="0" eaLnBrk="0" fontAlgn="base" hangingPunct="0">
              <a:spcBef>
                <a:spcPct val="0"/>
              </a:spcBef>
              <a:spcAft>
                <a:spcPct val="0"/>
              </a:spcAft>
            </a:pPr>
            <a:r>
              <a:rPr lang="en-US" sz="1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1. </a:t>
            </a:r>
            <a:r>
              <a:rPr lang="en-US" sz="16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Resolved</a:t>
            </a:r>
            <a:r>
              <a:rPr lang="en-US" sz="1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That in the opinion of this legislature, the second section of the third article of the Constitution of the United States, in these words, to wit: </a:t>
            </a:r>
            <a:r>
              <a:rPr lang="en-US" sz="16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 judicial power shall extend to all cases arising under the laws of the United States</a:t>
            </a:r>
            <a:r>
              <a:rPr lang="en-US" sz="1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vests in the federal courts exclusively, and in the Supreme Court of the United States ultimately, the authority of deciding on the constitutionality of any act or law of the Congress of the United States.</a:t>
            </a:r>
          </a:p>
          <a:p>
            <a:pPr lvl="0" eaLnBrk="0" fontAlgn="base" hangingPunct="0">
              <a:spcBef>
                <a:spcPct val="0"/>
              </a:spcBef>
              <a:spcAft>
                <a:spcPct val="0"/>
              </a:spcAft>
            </a:pPr>
            <a:r>
              <a:rPr lang="en-US" sz="1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2. </a:t>
            </a:r>
            <a:r>
              <a:rPr lang="en-US" sz="16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Resolved</a:t>
            </a:r>
            <a:r>
              <a:rPr lang="en-US" sz="1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That for any state legislature to assume that authority would be,</a:t>
            </a:r>
          </a:p>
          <a:p>
            <a:pPr lvl="0" eaLnBrk="0" fontAlgn="base" hangingPunct="0">
              <a:spcBef>
                <a:spcPct val="0"/>
              </a:spcBef>
              <a:spcAft>
                <a:spcPct val="0"/>
              </a:spcAft>
            </a:pPr>
            <a:r>
              <a:rPr lang="en-US" sz="1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1st. Blending together legislative and judicial powers.</a:t>
            </a:r>
          </a:p>
          <a:p>
            <a:pPr lvl="0" eaLnBrk="0" fontAlgn="base" hangingPunct="0">
              <a:spcBef>
                <a:spcPct val="0"/>
              </a:spcBef>
              <a:spcAft>
                <a:spcPct val="0"/>
              </a:spcAft>
            </a:pPr>
            <a:r>
              <a:rPr lang="en-US" sz="1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2d. Hazarding an interruption of the peace of the states by civil discord, in case of a diversity of opinions among the state legislatures; each state having, in that case, no resort for vindicating its own opinion, but to the strength of its own arm.</a:t>
            </a:r>
          </a:p>
          <a:p>
            <a:pPr lvl="0" eaLnBrk="0" fontAlgn="base" hangingPunct="0">
              <a:spcBef>
                <a:spcPct val="0"/>
              </a:spcBef>
              <a:spcAft>
                <a:spcPct val="0"/>
              </a:spcAft>
            </a:pPr>
            <a:r>
              <a:rPr lang="en-US" sz="1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3d. Submitting most important questions of law, to less competent tribunals; and</a:t>
            </a:r>
          </a:p>
          <a:p>
            <a:pPr lvl="0" eaLnBrk="0" fontAlgn="base" hangingPunct="0">
              <a:spcBef>
                <a:spcPct val="0"/>
              </a:spcBef>
              <a:spcAft>
                <a:spcPct val="0"/>
              </a:spcAft>
            </a:pPr>
            <a:r>
              <a:rPr lang="en-US" sz="1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4th. An infraction of the Constitution of the United States, expressed in plain terms.</a:t>
            </a:r>
          </a:p>
          <a:p>
            <a:pPr lvl="0" eaLnBrk="0" fontAlgn="base" hangingPunct="0">
              <a:spcBef>
                <a:spcPct val="0"/>
              </a:spcBef>
              <a:spcAft>
                <a:spcPct val="0"/>
              </a:spcAft>
            </a:pPr>
            <a:r>
              <a:rPr lang="en-US" sz="1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3. </a:t>
            </a:r>
            <a:r>
              <a:rPr lang="en-US" sz="16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Resolved</a:t>
            </a:r>
            <a:r>
              <a:rPr lang="en-US" sz="1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That although, for the above reasons, this legislature, in their public capacity, do not feel themselves authorized to consider and decide on the constitutionality of the sedition and alien-laws (so called), yet they are called upon by the exigency of this occasion, to declare, that in their private opinions, these laws are within the powers delegated to Congress, and </a:t>
            </a:r>
            <a:r>
              <a:rPr lang="en-US" sz="1600"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promotive</a:t>
            </a:r>
            <a:r>
              <a:rPr lang="en-US" sz="1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of the welfare of the United States.</a:t>
            </a:r>
          </a:p>
          <a:p>
            <a:pPr lvl="0" eaLnBrk="0" fontAlgn="base" hangingPunct="0">
              <a:spcBef>
                <a:spcPct val="0"/>
              </a:spcBef>
              <a:spcAft>
                <a:spcPct val="0"/>
              </a:spcAft>
            </a:pPr>
            <a:r>
              <a:rPr lang="en-US" sz="1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4. </a:t>
            </a:r>
            <a:r>
              <a:rPr lang="en-US" sz="16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Resolved</a:t>
            </a:r>
            <a:r>
              <a:rPr lang="en-US" sz="1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That the Governor communicate these resolutions to the supreme executive of the state of Virginia, and, at the same time, express to him, that this legislature cannot contemplate, without extreme concern and regret, the many evil and fatal consequences which may flow from the very unwarrantable resolutions aforesaid of the legislature of Virginia, passed on the twenty-first day of December last</a:t>
            </a:r>
            <a:endParaRPr lang="en-US" sz="1600" dirty="0" smtClean="0">
              <a:solidFill>
                <a:schemeClr val="bg1"/>
              </a:solidFill>
              <a:effectLst>
                <a:outerShdw blurRad="38100" dist="38100" dir="2700000" algn="tl">
                  <a:srgbClr val="000000">
                    <a:alpha val="43137"/>
                  </a:srgbClr>
                </a:outerShdw>
              </a:effectLst>
              <a:latin typeface="Arial" pitchFamily="34" charset="0"/>
            </a:endParaRPr>
          </a:p>
        </p:txBody>
      </p:sp>
      <p:sp>
        <p:nvSpPr>
          <p:cNvPr id="12" name="Footer Placeholder 11"/>
          <p:cNvSpPr>
            <a:spLocks noGrp="1"/>
          </p:cNvSpPr>
          <p:nvPr>
            <p:ph type="ftr" sz="quarter" idx="11"/>
          </p:nvPr>
        </p:nvSpPr>
        <p:spPr/>
        <p:txBody>
          <a:bodyPr/>
          <a:lstStyle/>
          <a:p>
            <a:r>
              <a:rPr lang="en-US" smtClean="0"/>
              <a:t>(c) 2009 AIHE</a:t>
            </a:r>
            <a:endParaRPr lang="en-US"/>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dirty="0" smtClean="0">
                <a:solidFill>
                  <a:srgbClr val="FF0000"/>
                </a:solidFill>
                <a:effectLst>
                  <a:outerShdw blurRad="38100" dist="38100" dir="2700000" algn="tl">
                    <a:srgbClr val="000000">
                      <a:alpha val="43137"/>
                    </a:srgbClr>
                  </a:outerShdw>
                </a:effectLst>
              </a:rPr>
              <a:t>A.R.T.I.S.T. </a:t>
            </a:r>
            <a:r>
              <a:rPr lang="en-US" dirty="0" smtClean="0">
                <a:solidFill>
                  <a:srgbClr val="FF0000"/>
                </a:solidFill>
                <a:effectLst>
                  <a:outerShdw blurRad="38100" dist="38100" dir="2700000" algn="tl">
                    <a:srgbClr val="000000">
                      <a:alpha val="43137"/>
                    </a:srgbClr>
                  </a:outerShdw>
                </a:effectLst>
              </a:rPr>
              <a:t>M</a:t>
            </a:r>
            <a:r>
              <a:rPr dirty="0" smtClean="0">
                <a:solidFill>
                  <a:srgbClr val="FF0000"/>
                </a:solidFill>
                <a:effectLst>
                  <a:outerShdw blurRad="38100" dist="38100" dir="2700000" algn="tl">
                    <a:srgbClr val="000000">
                      <a:alpha val="43137"/>
                    </a:srgbClr>
                  </a:outerShdw>
                </a:effectLst>
              </a:rPr>
              <a:t>ethod of </a:t>
            </a:r>
            <a:r>
              <a:rPr lang="en-US" dirty="0" smtClean="0">
                <a:solidFill>
                  <a:srgbClr val="FF0000"/>
                </a:solidFill>
                <a:effectLst>
                  <a:outerShdw blurRad="38100" dist="38100" dir="2700000" algn="tl">
                    <a:srgbClr val="000000">
                      <a:alpha val="43137"/>
                    </a:srgbClr>
                  </a:outerShdw>
                </a:effectLst>
              </a:rPr>
              <a:t>D</a:t>
            </a:r>
            <a:r>
              <a:rPr dirty="0" smtClean="0">
                <a:solidFill>
                  <a:srgbClr val="FF0000"/>
                </a:solidFill>
                <a:effectLst>
                  <a:outerShdw blurRad="38100" dist="38100" dir="2700000" algn="tl">
                    <a:srgbClr val="000000">
                      <a:alpha val="43137"/>
                    </a:srgbClr>
                  </a:outerShdw>
                </a:effectLst>
              </a:rPr>
              <a:t>ocument </a:t>
            </a:r>
            <a:r>
              <a:rPr lang="en-US" dirty="0" smtClean="0">
                <a:solidFill>
                  <a:srgbClr val="FF0000"/>
                </a:solidFill>
                <a:effectLst>
                  <a:outerShdw blurRad="38100" dist="38100" dir="2700000" algn="tl">
                    <a:srgbClr val="000000">
                      <a:alpha val="43137"/>
                    </a:srgbClr>
                  </a:outerShdw>
                </a:effectLst>
              </a:rPr>
              <a:t>A</a:t>
            </a:r>
            <a:r>
              <a:rPr dirty="0" smtClean="0">
                <a:solidFill>
                  <a:srgbClr val="FF0000"/>
                </a:solidFill>
                <a:effectLst>
                  <a:outerShdw blurRad="38100" dist="38100" dir="2700000" algn="tl">
                    <a:srgbClr val="000000">
                      <a:alpha val="43137"/>
                    </a:srgbClr>
                  </a:outerShdw>
                </a:effectLst>
              </a:rPr>
              <a:t>nalysis</a:t>
            </a:r>
            <a:endParaRPr lang="en-US" dirty="0">
              <a:solidFill>
                <a:srgbClr val="FF0000"/>
              </a:solidFill>
              <a:effectLst>
                <a:outerShdw blurRad="38100" dist="38100" dir="2700000" algn="tl">
                  <a:srgbClr val="000000">
                    <a:alpha val="43137"/>
                  </a:srgbClr>
                </a:outerShdw>
              </a:effectLst>
            </a:endParaRPr>
          </a:p>
        </p:txBody>
      </p:sp>
      <p:sp>
        <p:nvSpPr>
          <p:cNvPr id="7" name="Content Placeholder 6"/>
          <p:cNvSpPr>
            <a:spLocks noGrp="1"/>
          </p:cNvSpPr>
          <p:nvPr>
            <p:ph sz="half" idx="1"/>
          </p:nvPr>
        </p:nvSpPr>
        <p:spPr>
          <a:xfrm>
            <a:off x="457200" y="1600200"/>
            <a:ext cx="4038600" cy="4953000"/>
          </a:xfrm>
        </p:spPr>
        <p:txBody>
          <a:bodyPr>
            <a:normAutofit fontScale="92500" lnSpcReduction="20000"/>
          </a:bodyPr>
          <a:lstStyle/>
          <a:p>
            <a:r>
              <a:rPr lang="en-US" sz="4300" dirty="0" smtClean="0">
                <a:solidFill>
                  <a:srgbClr val="FF0000"/>
                </a:solidFill>
                <a:effectLst>
                  <a:outerShdw blurRad="38100" dist="38100" dir="2700000" algn="tl">
                    <a:srgbClr val="000000">
                      <a:alpha val="43137"/>
                    </a:srgbClr>
                  </a:outerShdw>
                </a:effectLst>
              </a:rPr>
              <a:t>A</a:t>
            </a:r>
            <a:r>
              <a:rPr lang="en-US" sz="4300" dirty="0" smtClean="0">
                <a:solidFill>
                  <a:schemeClr val="bg1"/>
                </a:solidFill>
                <a:effectLst>
                  <a:outerShdw blurRad="38100" dist="38100" dir="2700000" algn="tl">
                    <a:srgbClr val="000000">
                      <a:alpha val="43137"/>
                    </a:srgbClr>
                  </a:outerShdw>
                </a:effectLst>
              </a:rPr>
              <a:t>uthor</a:t>
            </a:r>
          </a:p>
          <a:p>
            <a:r>
              <a:rPr lang="en-US" sz="4300" dirty="0" smtClean="0">
                <a:solidFill>
                  <a:srgbClr val="FF0000"/>
                </a:solidFill>
                <a:effectLst>
                  <a:outerShdw blurRad="38100" dist="38100" dir="2700000" algn="tl">
                    <a:srgbClr val="000000">
                      <a:alpha val="43137"/>
                    </a:srgbClr>
                  </a:outerShdw>
                </a:effectLst>
              </a:rPr>
              <a:t>R</a:t>
            </a:r>
            <a:r>
              <a:rPr lang="en-US" sz="4300" dirty="0" smtClean="0">
                <a:solidFill>
                  <a:schemeClr val="bg1"/>
                </a:solidFill>
                <a:effectLst>
                  <a:outerShdw blurRad="38100" dist="38100" dir="2700000" algn="tl">
                    <a:srgbClr val="000000">
                      <a:alpha val="43137"/>
                    </a:srgbClr>
                  </a:outerShdw>
                </a:effectLst>
              </a:rPr>
              <a:t>eason</a:t>
            </a:r>
          </a:p>
          <a:p>
            <a:r>
              <a:rPr lang="en-US" sz="4300" dirty="0" smtClean="0">
                <a:solidFill>
                  <a:srgbClr val="FF0000"/>
                </a:solidFill>
                <a:effectLst>
                  <a:outerShdw blurRad="38100" dist="38100" dir="2700000" algn="tl">
                    <a:srgbClr val="000000">
                      <a:alpha val="43137"/>
                    </a:srgbClr>
                  </a:outerShdw>
                </a:effectLst>
              </a:rPr>
              <a:t>T</a:t>
            </a:r>
            <a:r>
              <a:rPr lang="en-US" sz="4300" dirty="0" smtClean="0">
                <a:solidFill>
                  <a:schemeClr val="bg1"/>
                </a:solidFill>
                <a:effectLst>
                  <a:outerShdw blurRad="38100" dist="38100" dir="2700000" algn="tl">
                    <a:srgbClr val="000000">
                      <a:alpha val="43137"/>
                    </a:srgbClr>
                  </a:outerShdw>
                </a:effectLst>
              </a:rPr>
              <a:t>o whom</a:t>
            </a:r>
          </a:p>
          <a:p>
            <a:r>
              <a:rPr lang="en-US" sz="4300" dirty="0" smtClean="0">
                <a:solidFill>
                  <a:srgbClr val="FF0000"/>
                </a:solidFill>
                <a:effectLst>
                  <a:outerShdw blurRad="38100" dist="38100" dir="2700000" algn="tl">
                    <a:srgbClr val="000000">
                      <a:alpha val="43137"/>
                    </a:srgbClr>
                  </a:outerShdw>
                </a:effectLst>
              </a:rPr>
              <a:t>I</a:t>
            </a:r>
            <a:r>
              <a:rPr lang="en-US" sz="4300" dirty="0" smtClean="0">
                <a:solidFill>
                  <a:schemeClr val="bg1"/>
                </a:solidFill>
                <a:effectLst>
                  <a:outerShdw blurRad="38100" dist="38100" dir="2700000" algn="tl">
                    <a:srgbClr val="000000">
                      <a:alpha val="43137"/>
                    </a:srgbClr>
                  </a:outerShdw>
                </a:effectLst>
              </a:rPr>
              <a:t>mmediate effect</a:t>
            </a:r>
          </a:p>
          <a:p>
            <a:r>
              <a:rPr lang="en-US" sz="4300" dirty="0" smtClean="0">
                <a:solidFill>
                  <a:srgbClr val="FF0000"/>
                </a:solidFill>
                <a:effectLst>
                  <a:outerShdw blurRad="38100" dist="38100" dir="2700000" algn="tl">
                    <a:srgbClr val="000000">
                      <a:alpha val="43137"/>
                    </a:srgbClr>
                  </a:outerShdw>
                </a:effectLst>
              </a:rPr>
              <a:t>S</a:t>
            </a:r>
            <a:r>
              <a:rPr lang="en-US" sz="4300" dirty="0" smtClean="0">
                <a:solidFill>
                  <a:schemeClr val="bg1"/>
                </a:solidFill>
                <a:effectLst>
                  <a:outerShdw blurRad="38100" dist="38100" dir="2700000" algn="tl">
                    <a:srgbClr val="000000">
                      <a:alpha val="43137"/>
                    </a:srgbClr>
                  </a:outerShdw>
                </a:effectLst>
              </a:rPr>
              <a:t>ubsequent effects</a:t>
            </a:r>
          </a:p>
          <a:p>
            <a:r>
              <a:rPr lang="en-US" sz="4300" dirty="0" smtClean="0">
                <a:solidFill>
                  <a:srgbClr val="FF0000"/>
                </a:solidFill>
                <a:effectLst>
                  <a:outerShdw blurRad="38100" dist="38100" dir="2700000" algn="tl">
                    <a:srgbClr val="000000">
                      <a:alpha val="43137"/>
                    </a:srgbClr>
                  </a:outerShdw>
                </a:effectLst>
              </a:rPr>
              <a:t>T</a:t>
            </a:r>
            <a:r>
              <a:rPr lang="en-US" sz="4300" dirty="0" smtClean="0">
                <a:solidFill>
                  <a:schemeClr val="bg1"/>
                </a:solidFill>
                <a:effectLst>
                  <a:outerShdw blurRad="38100" dist="38100" dir="2700000" algn="tl">
                    <a:srgbClr val="000000">
                      <a:alpha val="43137"/>
                    </a:srgbClr>
                  </a:outerShdw>
                </a:effectLst>
              </a:rPr>
              <a:t>ime Period</a:t>
            </a:r>
          </a:p>
          <a:p>
            <a:pPr>
              <a:buNone/>
            </a:pPr>
            <a:endParaRPr lang="en-US" dirty="0"/>
          </a:p>
        </p:txBody>
      </p:sp>
      <p:sp>
        <p:nvSpPr>
          <p:cNvPr id="8" name="Content Placeholder 7"/>
          <p:cNvSpPr>
            <a:spLocks noGrp="1"/>
          </p:cNvSpPr>
          <p:nvPr>
            <p:ph sz="half" idx="2"/>
          </p:nvPr>
        </p:nvSpPr>
        <p:spPr>
          <a:xfrm>
            <a:off x="4648200" y="1752600"/>
            <a:ext cx="4038600" cy="4525963"/>
          </a:xfrm>
        </p:spPr>
        <p:txBody>
          <a:bodyPr>
            <a:normAutofit fontScale="92500" lnSpcReduction="20000"/>
          </a:bodyPr>
          <a:lstStyle/>
          <a:p>
            <a:pPr>
              <a:buNone/>
            </a:pPr>
            <a:r>
              <a:rPr lang="en-US" dirty="0" smtClean="0">
                <a:solidFill>
                  <a:schemeClr val="bg1"/>
                </a:solidFill>
                <a:effectLst>
                  <a:outerShdw blurRad="38100" dist="38100" dir="2700000" algn="tl">
                    <a:srgbClr val="000000">
                      <a:alpha val="43137"/>
                    </a:srgbClr>
                  </a:outerShdw>
                </a:effectLst>
              </a:rPr>
              <a:t>_____________________</a:t>
            </a:r>
          </a:p>
          <a:p>
            <a:pPr>
              <a:lnSpc>
                <a:spcPct val="200000"/>
              </a:lnSpc>
              <a:buNone/>
            </a:pPr>
            <a:r>
              <a:rPr lang="en-US" dirty="0" smtClean="0">
                <a:solidFill>
                  <a:schemeClr val="bg1"/>
                </a:solidFill>
                <a:effectLst>
                  <a:outerShdw blurRad="38100" dist="38100" dir="2700000" algn="tl">
                    <a:srgbClr val="000000">
                      <a:alpha val="43137"/>
                    </a:srgbClr>
                  </a:outerShdw>
                </a:effectLst>
              </a:rPr>
              <a:t>_____________________</a:t>
            </a:r>
          </a:p>
          <a:p>
            <a:pPr>
              <a:lnSpc>
                <a:spcPct val="200000"/>
              </a:lnSpc>
              <a:buNone/>
            </a:pPr>
            <a:r>
              <a:rPr lang="en-US" dirty="0" smtClean="0">
                <a:solidFill>
                  <a:schemeClr val="bg1"/>
                </a:solidFill>
                <a:effectLst>
                  <a:outerShdw blurRad="38100" dist="38100" dir="2700000" algn="tl">
                    <a:srgbClr val="000000">
                      <a:alpha val="43137"/>
                    </a:srgbClr>
                  </a:outerShdw>
                </a:effectLst>
              </a:rPr>
              <a:t>_____________________</a:t>
            </a:r>
          </a:p>
          <a:p>
            <a:pPr>
              <a:lnSpc>
                <a:spcPct val="200000"/>
              </a:lnSpc>
              <a:buNone/>
            </a:pPr>
            <a:r>
              <a:rPr lang="en-US" dirty="0" smtClean="0">
                <a:solidFill>
                  <a:schemeClr val="bg1"/>
                </a:solidFill>
                <a:effectLst>
                  <a:outerShdw blurRad="38100" dist="38100" dir="2700000" algn="tl">
                    <a:srgbClr val="000000">
                      <a:alpha val="43137"/>
                    </a:srgbClr>
                  </a:outerShdw>
                </a:effectLst>
              </a:rPr>
              <a:t>_____________________</a:t>
            </a:r>
          </a:p>
          <a:p>
            <a:pPr>
              <a:lnSpc>
                <a:spcPct val="200000"/>
              </a:lnSpc>
              <a:buNone/>
            </a:pPr>
            <a:r>
              <a:rPr lang="en-US" dirty="0" smtClean="0">
                <a:solidFill>
                  <a:schemeClr val="bg1"/>
                </a:solidFill>
                <a:effectLst>
                  <a:outerShdw blurRad="38100" dist="38100" dir="2700000" algn="tl">
                    <a:srgbClr val="000000">
                      <a:alpha val="43137"/>
                    </a:srgbClr>
                  </a:outerShdw>
                </a:effectLst>
              </a:rPr>
              <a:t>_____________________</a:t>
            </a:r>
          </a:p>
          <a:p>
            <a:pPr>
              <a:lnSpc>
                <a:spcPct val="200000"/>
              </a:lnSpc>
              <a:buNone/>
            </a:pPr>
            <a:r>
              <a:rPr lang="en-US" dirty="0" smtClean="0">
                <a:solidFill>
                  <a:schemeClr val="bg1"/>
                </a:solidFill>
                <a:effectLst>
                  <a:outerShdw blurRad="38100" dist="38100" dir="2700000" algn="tl">
                    <a:srgbClr val="000000">
                      <a:alpha val="43137"/>
                    </a:srgbClr>
                  </a:outerShdw>
                </a:effectLst>
              </a:rPr>
              <a:t>_____________________</a:t>
            </a:r>
            <a:endParaRPr lang="en-US" dirty="0">
              <a:solidFill>
                <a:schemeClr val="bg1"/>
              </a:solidFill>
              <a:effectLst>
                <a:outerShdw blurRad="38100" dist="38100" dir="2700000" algn="tl">
                  <a:srgbClr val="000000">
                    <a:alpha val="43137"/>
                  </a:srgbClr>
                </a:outerShdw>
              </a:effectLst>
            </a:endParaRPr>
          </a:p>
        </p:txBody>
      </p:sp>
      <p:sp>
        <p:nvSpPr>
          <p:cNvPr id="6" name="Footer Placeholder 5"/>
          <p:cNvSpPr>
            <a:spLocks noGrp="1"/>
          </p:cNvSpPr>
          <p:nvPr>
            <p:ph type="ftr" sz="quarter" idx="11"/>
          </p:nvPr>
        </p:nvSpPr>
        <p:spPr/>
        <p:txBody>
          <a:bodyPr/>
          <a:lstStyle/>
          <a:p>
            <a:r>
              <a:rPr lang="en-US" smtClean="0"/>
              <a:t>(c) 2009 AIHE</a:t>
            </a:r>
            <a:endParaRPr lang="en-US"/>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1000"/>
                                        <p:tgtEl>
                                          <p:spTgt spid="7">
                                            <p:txEl>
                                              <p:pRg st="5" end="5"/>
                                            </p:txEl>
                                          </p:spTgt>
                                        </p:tgtEl>
                                      </p:cBhvr>
                                    </p:animEffect>
                                    <p:anim calcmode="lin" valueType="num">
                                      <p:cBhvr>
                                        <p:cTn id="4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Some BIG Issues</a:t>
            </a:r>
            <a:endParaRPr lang="en-US" b="1" u="sng" dirty="0"/>
          </a:p>
        </p:txBody>
      </p:sp>
      <p:sp>
        <p:nvSpPr>
          <p:cNvPr id="3" name="Content Placeholder 2"/>
          <p:cNvSpPr>
            <a:spLocks noGrp="1"/>
          </p:cNvSpPr>
          <p:nvPr>
            <p:ph idx="1"/>
          </p:nvPr>
        </p:nvSpPr>
        <p:spPr>
          <a:xfrm>
            <a:off x="304800" y="1676400"/>
            <a:ext cx="8610600" cy="3733800"/>
          </a:xfrm>
        </p:spPr>
        <p:txBody>
          <a:bodyPr>
            <a:normAutofit fontScale="92500" lnSpcReduction="20000"/>
          </a:bodyPr>
          <a:lstStyle/>
          <a:p>
            <a:r>
              <a:rPr lang="en-US" sz="3294" dirty="0" smtClean="0"/>
              <a:t>Unless teachers consciously identify the essential understandings related to a topic, they focus on fact-based content as the endpoint in instruction, and the conceptual level of understanding usually is not addressed.</a:t>
            </a:r>
          </a:p>
          <a:p>
            <a:r>
              <a:rPr lang="en-US" sz="3294" dirty="0" smtClean="0"/>
              <a:t>When students arrive at content classes reading below grade level, teachers are challenged to deliver complex content.  In many classes, students often study facts without reaching larger concepts.</a:t>
            </a:r>
          </a:p>
          <a:p>
            <a:endParaRPr lang="en-US" dirty="0"/>
          </a:p>
        </p:txBody>
      </p:sp>
      <p:sp>
        <p:nvSpPr>
          <p:cNvPr id="4" name="Text Box 6"/>
          <p:cNvSpPr txBox="1">
            <a:spLocks noChangeArrowheads="1"/>
          </p:cNvSpPr>
          <p:nvPr/>
        </p:nvSpPr>
        <p:spPr bwMode="auto">
          <a:xfrm>
            <a:off x="609600" y="5867400"/>
            <a:ext cx="8077200" cy="830997"/>
          </a:xfrm>
          <a:prstGeom prst="rect">
            <a:avLst/>
          </a:prstGeom>
          <a:noFill/>
          <a:ln w="9525">
            <a:noFill/>
            <a:miter lim="800000"/>
            <a:headEnd/>
            <a:tailEnd/>
          </a:ln>
          <a:effectLst/>
        </p:spPr>
        <p:txBody>
          <a:bodyPr>
            <a:spAutoFit/>
          </a:bodyPr>
          <a:lstStyle/>
          <a:p>
            <a:pPr eaLnBrk="1" hangingPunct="1">
              <a:spcBef>
                <a:spcPct val="50000"/>
              </a:spcBef>
            </a:pPr>
            <a:r>
              <a:rPr lang="en-US" sz="1600" b="1" dirty="0">
                <a:solidFill>
                  <a:schemeClr val="bg1">
                    <a:lumMod val="75000"/>
                  </a:schemeClr>
                </a:solidFill>
              </a:rPr>
              <a:t>Source:</a:t>
            </a:r>
            <a:r>
              <a:rPr lang="en-US" sz="1600" dirty="0">
                <a:solidFill>
                  <a:schemeClr val="bg1">
                    <a:lumMod val="75000"/>
                  </a:schemeClr>
                </a:solidFill>
              </a:rPr>
              <a:t>  McCoy, J.D., &amp; </a:t>
            </a:r>
            <a:r>
              <a:rPr lang="en-US" sz="1600" dirty="0" err="1">
                <a:solidFill>
                  <a:schemeClr val="bg1">
                    <a:lumMod val="75000"/>
                  </a:schemeClr>
                </a:solidFill>
              </a:rPr>
              <a:t>Ketterlin</a:t>
            </a:r>
            <a:r>
              <a:rPr lang="en-US" sz="1600" dirty="0">
                <a:solidFill>
                  <a:schemeClr val="bg1">
                    <a:lumMod val="75000"/>
                  </a:schemeClr>
                </a:solidFill>
              </a:rPr>
              <a:t>-Geller, L.R. (2004)</a:t>
            </a:r>
            <a:r>
              <a:rPr lang="en-US" sz="1600" i="1" dirty="0">
                <a:solidFill>
                  <a:schemeClr val="bg1">
                    <a:lumMod val="75000"/>
                  </a:schemeClr>
                </a:solidFill>
              </a:rPr>
              <a:t>.  Rethinking Instructional Delivery for Diverse Student Populations:  Serving All Learners with Concept-Based Instruction</a:t>
            </a:r>
            <a:r>
              <a:rPr lang="en-US" sz="1600" dirty="0">
                <a:solidFill>
                  <a:schemeClr val="bg1">
                    <a:lumMod val="75000"/>
                  </a:schemeClr>
                </a:solidFill>
              </a:rPr>
              <a:t>. Intervention in School and Clinic, 40(2).</a:t>
            </a:r>
          </a:p>
        </p:txBody>
      </p:sp>
    </p:spTree>
    <p:extLst>
      <p:ext uri="{BB962C8B-B14F-4D97-AF65-F5344CB8AC3E}">
        <p14:creationId xmlns:p14="http://schemas.microsoft.com/office/powerpoint/2010/main" val="1696423053"/>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0"/>
            <a:ext cx="8229600" cy="1143000"/>
          </a:xfrm>
        </p:spPr>
        <p:txBody>
          <a:bodyPr>
            <a:normAutofit/>
          </a:bodyPr>
          <a:lstStyle/>
          <a:p>
            <a:r>
              <a:rPr lang="en-US" dirty="0" smtClean="0">
                <a:solidFill>
                  <a:srgbClr val="FF0000"/>
                </a:solidFill>
                <a:effectLst>
                  <a:outerShdw blurRad="38100" dist="38100" dir="2700000" algn="tl">
                    <a:srgbClr val="000000">
                      <a:alpha val="43137"/>
                    </a:srgbClr>
                  </a:outerShdw>
                </a:effectLst>
              </a:rPr>
              <a:t>Kentucky Resolution</a:t>
            </a:r>
            <a:endParaRPr lang="en-US" dirty="0">
              <a:solidFill>
                <a:srgbClr val="FF0000"/>
              </a:solidFill>
              <a:effectLst>
                <a:outerShdw blurRad="38100" dist="38100" dir="2700000" algn="tl">
                  <a:srgbClr val="000000">
                    <a:alpha val="43137"/>
                  </a:srgbClr>
                </a:outerShdw>
              </a:effectLst>
            </a:endParaRPr>
          </a:p>
        </p:txBody>
      </p:sp>
      <p:sp>
        <p:nvSpPr>
          <p:cNvPr id="9" name="TextBox 8"/>
          <p:cNvSpPr txBox="1"/>
          <p:nvPr/>
        </p:nvSpPr>
        <p:spPr>
          <a:xfrm>
            <a:off x="228600" y="1143000"/>
            <a:ext cx="8915400" cy="5601533"/>
          </a:xfrm>
          <a:prstGeom prst="rect">
            <a:avLst/>
          </a:prstGeom>
          <a:noFill/>
        </p:spPr>
        <p:txBody>
          <a:bodyPr wrap="square" rtlCol="0">
            <a:spAutoFit/>
          </a:bodyPr>
          <a:lstStyle/>
          <a:p>
            <a:pPr lvl="0" fontAlgn="base">
              <a:spcBef>
                <a:spcPct val="0"/>
              </a:spcBef>
              <a:spcAft>
                <a:spcPct val="0"/>
              </a:spcAft>
            </a:pPr>
            <a:r>
              <a:rPr lang="en-US" dirty="0" smtClean="0">
                <a:solidFill>
                  <a:schemeClr val="bg1"/>
                </a:solidFill>
                <a:effectLst>
                  <a:outerShdw blurRad="38100" dist="38100" dir="2700000" algn="tl">
                    <a:srgbClr val="000000">
                      <a:alpha val="43137"/>
                    </a:srgbClr>
                  </a:outerShdw>
                </a:effectLst>
              </a:rPr>
              <a:t>RESOLVED, That the General Assembly of Virginia, doth </a:t>
            </a:r>
            <a:r>
              <a:rPr lang="en-US" dirty="0" err="1" smtClean="0">
                <a:solidFill>
                  <a:schemeClr val="bg1"/>
                </a:solidFill>
                <a:effectLst>
                  <a:outerShdw blurRad="38100" dist="38100" dir="2700000" algn="tl">
                    <a:srgbClr val="000000">
                      <a:alpha val="43137"/>
                    </a:srgbClr>
                  </a:outerShdw>
                </a:effectLst>
              </a:rPr>
              <a:t>unequivocably</a:t>
            </a:r>
            <a:r>
              <a:rPr lang="en-US" dirty="0" smtClean="0">
                <a:solidFill>
                  <a:schemeClr val="bg1"/>
                </a:solidFill>
                <a:effectLst>
                  <a:outerShdw blurRad="38100" dist="38100" dir="2700000" algn="tl">
                    <a:srgbClr val="000000">
                      <a:alpha val="43137"/>
                    </a:srgbClr>
                  </a:outerShdw>
                </a:effectLst>
              </a:rPr>
              <a:t> express a firm resolution to maintain and defend the Constitution of the United States, and the Constitution of this State, against every aggression either foreign or domestic, and that they will support the government of the United States in all measures warranted by the former.</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That this assembly most solemnly declares a warm attachment to the Union of the States, to maintain which it pledges all its powers; and that for this end, it is their duty to watch over and oppose every infraction of those principles which constitute the only basis of that Union, because a faithful observance of them, can alone secure it's existence and the public happiness.</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That this Assembly doth explicitly and peremptorily declare, that it views the powers of the federal government, as resulting from the compact, to which the states are parties; as limited by the plain sense and intention of the instrument constituting the compact; as no further valid that they are authorized by the grants enumerated in that compact; and that in case of a deliberate, palpable, and dangerous exercise of other powers, not granted by the said compact, the states who are parties thereto, have the right, and are in duty bound, to interpose for arresting the progress of the evil, and for maintaining within their respective limits, the authorities, rights and liberties appertaining to them.</a:t>
            </a:r>
            <a:r>
              <a:rPr lang="en-US" sz="1600" dirty="0" smtClean="0"/>
              <a:t/>
            </a:r>
            <a:br>
              <a:rPr lang="en-US" sz="1600" dirty="0" smtClean="0"/>
            </a:br>
            <a:endParaRPr lang="en-US" sz="1600" dirty="0" smtClean="0">
              <a:solidFill>
                <a:schemeClr val="bg1"/>
              </a:solidFill>
              <a:effectLst>
                <a:outerShdw blurRad="38100" dist="38100" dir="2700000" algn="tl">
                  <a:srgbClr val="000000">
                    <a:alpha val="43137"/>
                  </a:srgbClr>
                </a:outerShdw>
              </a:effectLst>
              <a:latin typeface="Arial" pitchFamily="34" charset="0"/>
            </a:endParaRPr>
          </a:p>
        </p:txBody>
      </p:sp>
      <p:sp>
        <p:nvSpPr>
          <p:cNvPr id="12" name="Footer Placeholder 11"/>
          <p:cNvSpPr>
            <a:spLocks noGrp="1"/>
          </p:cNvSpPr>
          <p:nvPr>
            <p:ph type="ftr" sz="quarter" idx="11"/>
          </p:nvPr>
        </p:nvSpPr>
        <p:spPr/>
        <p:txBody>
          <a:bodyPr/>
          <a:lstStyle/>
          <a:p>
            <a:r>
              <a:rPr lang="en-US" smtClean="0"/>
              <a:t>(c) 2009 AIHE</a:t>
            </a:r>
            <a:endParaRPr lang="en-US"/>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dirty="0" smtClean="0">
                <a:solidFill>
                  <a:srgbClr val="FF0000"/>
                </a:solidFill>
                <a:effectLst>
                  <a:outerShdw blurRad="38100" dist="38100" dir="2700000" algn="tl">
                    <a:srgbClr val="000000">
                      <a:alpha val="43137"/>
                    </a:srgbClr>
                  </a:outerShdw>
                </a:effectLst>
              </a:rPr>
              <a:t>A.R.T.I.S.T. </a:t>
            </a:r>
            <a:r>
              <a:rPr lang="en-US" dirty="0" smtClean="0">
                <a:solidFill>
                  <a:srgbClr val="FF0000"/>
                </a:solidFill>
                <a:effectLst>
                  <a:outerShdw blurRad="38100" dist="38100" dir="2700000" algn="tl">
                    <a:srgbClr val="000000">
                      <a:alpha val="43137"/>
                    </a:srgbClr>
                  </a:outerShdw>
                </a:effectLst>
              </a:rPr>
              <a:t>M</a:t>
            </a:r>
            <a:r>
              <a:rPr dirty="0" smtClean="0">
                <a:solidFill>
                  <a:srgbClr val="FF0000"/>
                </a:solidFill>
                <a:effectLst>
                  <a:outerShdw blurRad="38100" dist="38100" dir="2700000" algn="tl">
                    <a:srgbClr val="000000">
                      <a:alpha val="43137"/>
                    </a:srgbClr>
                  </a:outerShdw>
                </a:effectLst>
              </a:rPr>
              <a:t>ethod of </a:t>
            </a:r>
            <a:r>
              <a:rPr lang="en-US" dirty="0" smtClean="0">
                <a:solidFill>
                  <a:srgbClr val="FF0000"/>
                </a:solidFill>
                <a:effectLst>
                  <a:outerShdw blurRad="38100" dist="38100" dir="2700000" algn="tl">
                    <a:srgbClr val="000000">
                      <a:alpha val="43137"/>
                    </a:srgbClr>
                  </a:outerShdw>
                </a:effectLst>
              </a:rPr>
              <a:t>D</a:t>
            </a:r>
            <a:r>
              <a:rPr dirty="0" smtClean="0">
                <a:solidFill>
                  <a:srgbClr val="FF0000"/>
                </a:solidFill>
                <a:effectLst>
                  <a:outerShdw blurRad="38100" dist="38100" dir="2700000" algn="tl">
                    <a:srgbClr val="000000">
                      <a:alpha val="43137"/>
                    </a:srgbClr>
                  </a:outerShdw>
                </a:effectLst>
              </a:rPr>
              <a:t>ocument </a:t>
            </a:r>
            <a:r>
              <a:rPr lang="en-US" dirty="0" smtClean="0">
                <a:solidFill>
                  <a:srgbClr val="FF0000"/>
                </a:solidFill>
                <a:effectLst>
                  <a:outerShdw blurRad="38100" dist="38100" dir="2700000" algn="tl">
                    <a:srgbClr val="000000">
                      <a:alpha val="43137"/>
                    </a:srgbClr>
                  </a:outerShdw>
                </a:effectLst>
              </a:rPr>
              <a:t>A</a:t>
            </a:r>
            <a:r>
              <a:rPr dirty="0" smtClean="0">
                <a:solidFill>
                  <a:srgbClr val="FF0000"/>
                </a:solidFill>
                <a:effectLst>
                  <a:outerShdw blurRad="38100" dist="38100" dir="2700000" algn="tl">
                    <a:srgbClr val="000000">
                      <a:alpha val="43137"/>
                    </a:srgbClr>
                  </a:outerShdw>
                </a:effectLst>
              </a:rPr>
              <a:t>nalysis</a:t>
            </a:r>
            <a:endParaRPr lang="en-US" dirty="0">
              <a:solidFill>
                <a:srgbClr val="FF0000"/>
              </a:solidFill>
              <a:effectLst>
                <a:outerShdw blurRad="38100" dist="38100" dir="2700000" algn="tl">
                  <a:srgbClr val="000000">
                    <a:alpha val="43137"/>
                  </a:srgbClr>
                </a:outerShdw>
              </a:effectLst>
            </a:endParaRPr>
          </a:p>
        </p:txBody>
      </p:sp>
      <p:sp>
        <p:nvSpPr>
          <p:cNvPr id="7" name="Content Placeholder 6"/>
          <p:cNvSpPr>
            <a:spLocks noGrp="1"/>
          </p:cNvSpPr>
          <p:nvPr>
            <p:ph sz="half" idx="1"/>
          </p:nvPr>
        </p:nvSpPr>
        <p:spPr>
          <a:xfrm>
            <a:off x="457200" y="1600200"/>
            <a:ext cx="4038600" cy="4953000"/>
          </a:xfrm>
        </p:spPr>
        <p:txBody>
          <a:bodyPr>
            <a:normAutofit fontScale="92500" lnSpcReduction="20000"/>
          </a:bodyPr>
          <a:lstStyle/>
          <a:p>
            <a:r>
              <a:rPr lang="en-US" sz="4300" dirty="0" smtClean="0">
                <a:solidFill>
                  <a:srgbClr val="FF0000"/>
                </a:solidFill>
                <a:effectLst>
                  <a:outerShdw blurRad="38100" dist="38100" dir="2700000" algn="tl">
                    <a:srgbClr val="000000">
                      <a:alpha val="43137"/>
                    </a:srgbClr>
                  </a:outerShdw>
                </a:effectLst>
              </a:rPr>
              <a:t>A</a:t>
            </a:r>
            <a:r>
              <a:rPr lang="en-US" sz="4300" dirty="0" smtClean="0">
                <a:solidFill>
                  <a:schemeClr val="bg1"/>
                </a:solidFill>
                <a:effectLst>
                  <a:outerShdw blurRad="38100" dist="38100" dir="2700000" algn="tl">
                    <a:srgbClr val="000000">
                      <a:alpha val="43137"/>
                    </a:srgbClr>
                  </a:outerShdw>
                </a:effectLst>
              </a:rPr>
              <a:t>uthor</a:t>
            </a:r>
          </a:p>
          <a:p>
            <a:r>
              <a:rPr lang="en-US" sz="4300" dirty="0" smtClean="0">
                <a:solidFill>
                  <a:srgbClr val="FF0000"/>
                </a:solidFill>
                <a:effectLst>
                  <a:outerShdw blurRad="38100" dist="38100" dir="2700000" algn="tl">
                    <a:srgbClr val="000000">
                      <a:alpha val="43137"/>
                    </a:srgbClr>
                  </a:outerShdw>
                </a:effectLst>
              </a:rPr>
              <a:t>R</a:t>
            </a:r>
            <a:r>
              <a:rPr lang="en-US" sz="4300" dirty="0" smtClean="0">
                <a:solidFill>
                  <a:schemeClr val="bg1"/>
                </a:solidFill>
                <a:effectLst>
                  <a:outerShdw blurRad="38100" dist="38100" dir="2700000" algn="tl">
                    <a:srgbClr val="000000">
                      <a:alpha val="43137"/>
                    </a:srgbClr>
                  </a:outerShdw>
                </a:effectLst>
              </a:rPr>
              <a:t>eason</a:t>
            </a:r>
          </a:p>
          <a:p>
            <a:r>
              <a:rPr lang="en-US" sz="4300" dirty="0" smtClean="0">
                <a:solidFill>
                  <a:srgbClr val="FF0000"/>
                </a:solidFill>
                <a:effectLst>
                  <a:outerShdw blurRad="38100" dist="38100" dir="2700000" algn="tl">
                    <a:srgbClr val="000000">
                      <a:alpha val="43137"/>
                    </a:srgbClr>
                  </a:outerShdw>
                </a:effectLst>
              </a:rPr>
              <a:t>T</a:t>
            </a:r>
            <a:r>
              <a:rPr lang="en-US" sz="4300" dirty="0" smtClean="0">
                <a:solidFill>
                  <a:schemeClr val="bg1"/>
                </a:solidFill>
                <a:effectLst>
                  <a:outerShdw blurRad="38100" dist="38100" dir="2700000" algn="tl">
                    <a:srgbClr val="000000">
                      <a:alpha val="43137"/>
                    </a:srgbClr>
                  </a:outerShdw>
                </a:effectLst>
              </a:rPr>
              <a:t>o whom</a:t>
            </a:r>
          </a:p>
          <a:p>
            <a:r>
              <a:rPr lang="en-US" sz="4300" dirty="0" smtClean="0">
                <a:solidFill>
                  <a:srgbClr val="FF0000"/>
                </a:solidFill>
                <a:effectLst>
                  <a:outerShdw blurRad="38100" dist="38100" dir="2700000" algn="tl">
                    <a:srgbClr val="000000">
                      <a:alpha val="43137"/>
                    </a:srgbClr>
                  </a:outerShdw>
                </a:effectLst>
              </a:rPr>
              <a:t>I</a:t>
            </a:r>
            <a:r>
              <a:rPr lang="en-US" sz="4300" dirty="0" smtClean="0">
                <a:solidFill>
                  <a:schemeClr val="bg1"/>
                </a:solidFill>
                <a:effectLst>
                  <a:outerShdw blurRad="38100" dist="38100" dir="2700000" algn="tl">
                    <a:srgbClr val="000000">
                      <a:alpha val="43137"/>
                    </a:srgbClr>
                  </a:outerShdw>
                </a:effectLst>
              </a:rPr>
              <a:t>mmediate effect</a:t>
            </a:r>
          </a:p>
          <a:p>
            <a:r>
              <a:rPr lang="en-US" sz="4300" dirty="0" smtClean="0">
                <a:solidFill>
                  <a:srgbClr val="FF0000"/>
                </a:solidFill>
                <a:effectLst>
                  <a:outerShdw blurRad="38100" dist="38100" dir="2700000" algn="tl">
                    <a:srgbClr val="000000">
                      <a:alpha val="43137"/>
                    </a:srgbClr>
                  </a:outerShdw>
                </a:effectLst>
              </a:rPr>
              <a:t>S</a:t>
            </a:r>
            <a:r>
              <a:rPr lang="en-US" sz="4300" dirty="0" smtClean="0">
                <a:solidFill>
                  <a:schemeClr val="bg1"/>
                </a:solidFill>
                <a:effectLst>
                  <a:outerShdw blurRad="38100" dist="38100" dir="2700000" algn="tl">
                    <a:srgbClr val="000000">
                      <a:alpha val="43137"/>
                    </a:srgbClr>
                  </a:outerShdw>
                </a:effectLst>
              </a:rPr>
              <a:t>ubsequent effects</a:t>
            </a:r>
          </a:p>
          <a:p>
            <a:r>
              <a:rPr lang="en-US" sz="4300" dirty="0" smtClean="0">
                <a:solidFill>
                  <a:srgbClr val="FF0000"/>
                </a:solidFill>
                <a:effectLst>
                  <a:outerShdw blurRad="38100" dist="38100" dir="2700000" algn="tl">
                    <a:srgbClr val="000000">
                      <a:alpha val="43137"/>
                    </a:srgbClr>
                  </a:outerShdw>
                </a:effectLst>
              </a:rPr>
              <a:t>T</a:t>
            </a:r>
            <a:r>
              <a:rPr lang="en-US" sz="4300" dirty="0" smtClean="0">
                <a:solidFill>
                  <a:schemeClr val="bg1"/>
                </a:solidFill>
                <a:effectLst>
                  <a:outerShdw blurRad="38100" dist="38100" dir="2700000" algn="tl">
                    <a:srgbClr val="000000">
                      <a:alpha val="43137"/>
                    </a:srgbClr>
                  </a:outerShdw>
                </a:effectLst>
              </a:rPr>
              <a:t>ime Period</a:t>
            </a:r>
          </a:p>
          <a:p>
            <a:pPr>
              <a:buNone/>
            </a:pPr>
            <a:endParaRPr lang="en-US" dirty="0"/>
          </a:p>
        </p:txBody>
      </p:sp>
      <p:sp>
        <p:nvSpPr>
          <p:cNvPr id="8" name="Content Placeholder 7"/>
          <p:cNvSpPr>
            <a:spLocks noGrp="1"/>
          </p:cNvSpPr>
          <p:nvPr>
            <p:ph sz="half" idx="2"/>
          </p:nvPr>
        </p:nvSpPr>
        <p:spPr>
          <a:xfrm>
            <a:off x="4648200" y="1752600"/>
            <a:ext cx="4038600" cy="4525963"/>
          </a:xfrm>
        </p:spPr>
        <p:txBody>
          <a:bodyPr>
            <a:normAutofit fontScale="92500" lnSpcReduction="20000"/>
          </a:bodyPr>
          <a:lstStyle/>
          <a:p>
            <a:pPr>
              <a:buNone/>
            </a:pPr>
            <a:r>
              <a:rPr lang="en-US" dirty="0" smtClean="0">
                <a:solidFill>
                  <a:schemeClr val="bg1"/>
                </a:solidFill>
                <a:effectLst>
                  <a:outerShdw blurRad="38100" dist="38100" dir="2700000" algn="tl">
                    <a:srgbClr val="000000">
                      <a:alpha val="43137"/>
                    </a:srgbClr>
                  </a:outerShdw>
                </a:effectLst>
              </a:rPr>
              <a:t>_____________________</a:t>
            </a:r>
          </a:p>
          <a:p>
            <a:pPr>
              <a:lnSpc>
                <a:spcPct val="200000"/>
              </a:lnSpc>
              <a:buNone/>
            </a:pPr>
            <a:r>
              <a:rPr lang="en-US" dirty="0" smtClean="0">
                <a:solidFill>
                  <a:schemeClr val="bg1"/>
                </a:solidFill>
                <a:effectLst>
                  <a:outerShdw blurRad="38100" dist="38100" dir="2700000" algn="tl">
                    <a:srgbClr val="000000">
                      <a:alpha val="43137"/>
                    </a:srgbClr>
                  </a:outerShdw>
                </a:effectLst>
              </a:rPr>
              <a:t>_____________________</a:t>
            </a:r>
          </a:p>
          <a:p>
            <a:pPr>
              <a:lnSpc>
                <a:spcPct val="200000"/>
              </a:lnSpc>
              <a:buNone/>
            </a:pPr>
            <a:r>
              <a:rPr lang="en-US" dirty="0" smtClean="0">
                <a:solidFill>
                  <a:schemeClr val="bg1"/>
                </a:solidFill>
                <a:effectLst>
                  <a:outerShdw blurRad="38100" dist="38100" dir="2700000" algn="tl">
                    <a:srgbClr val="000000">
                      <a:alpha val="43137"/>
                    </a:srgbClr>
                  </a:outerShdw>
                </a:effectLst>
              </a:rPr>
              <a:t>_____________________</a:t>
            </a:r>
          </a:p>
          <a:p>
            <a:pPr>
              <a:lnSpc>
                <a:spcPct val="200000"/>
              </a:lnSpc>
              <a:buNone/>
            </a:pPr>
            <a:r>
              <a:rPr lang="en-US" dirty="0" smtClean="0">
                <a:solidFill>
                  <a:schemeClr val="bg1"/>
                </a:solidFill>
                <a:effectLst>
                  <a:outerShdw blurRad="38100" dist="38100" dir="2700000" algn="tl">
                    <a:srgbClr val="000000">
                      <a:alpha val="43137"/>
                    </a:srgbClr>
                  </a:outerShdw>
                </a:effectLst>
              </a:rPr>
              <a:t>_____________________</a:t>
            </a:r>
          </a:p>
          <a:p>
            <a:pPr>
              <a:lnSpc>
                <a:spcPct val="200000"/>
              </a:lnSpc>
              <a:buNone/>
            </a:pPr>
            <a:r>
              <a:rPr lang="en-US" dirty="0" smtClean="0">
                <a:solidFill>
                  <a:schemeClr val="bg1"/>
                </a:solidFill>
                <a:effectLst>
                  <a:outerShdw blurRad="38100" dist="38100" dir="2700000" algn="tl">
                    <a:srgbClr val="000000">
                      <a:alpha val="43137"/>
                    </a:srgbClr>
                  </a:outerShdw>
                </a:effectLst>
              </a:rPr>
              <a:t>_____________________</a:t>
            </a:r>
          </a:p>
          <a:p>
            <a:pPr>
              <a:lnSpc>
                <a:spcPct val="200000"/>
              </a:lnSpc>
              <a:buNone/>
            </a:pPr>
            <a:r>
              <a:rPr lang="en-US" dirty="0" smtClean="0">
                <a:solidFill>
                  <a:schemeClr val="bg1"/>
                </a:solidFill>
                <a:effectLst>
                  <a:outerShdw blurRad="38100" dist="38100" dir="2700000" algn="tl">
                    <a:srgbClr val="000000">
                      <a:alpha val="43137"/>
                    </a:srgbClr>
                  </a:outerShdw>
                </a:effectLst>
              </a:rPr>
              <a:t>_____________________</a:t>
            </a:r>
            <a:endParaRPr lang="en-US" dirty="0">
              <a:solidFill>
                <a:schemeClr val="bg1"/>
              </a:solidFill>
              <a:effectLst>
                <a:outerShdw blurRad="38100" dist="38100" dir="2700000" algn="tl">
                  <a:srgbClr val="000000">
                    <a:alpha val="43137"/>
                  </a:srgbClr>
                </a:outerShdw>
              </a:effectLst>
            </a:endParaRPr>
          </a:p>
        </p:txBody>
      </p:sp>
      <p:sp>
        <p:nvSpPr>
          <p:cNvPr id="6" name="Footer Placeholder 5"/>
          <p:cNvSpPr>
            <a:spLocks noGrp="1"/>
          </p:cNvSpPr>
          <p:nvPr>
            <p:ph type="ftr" sz="quarter" idx="11"/>
          </p:nvPr>
        </p:nvSpPr>
        <p:spPr/>
        <p:txBody>
          <a:bodyPr/>
          <a:lstStyle/>
          <a:p>
            <a:r>
              <a:rPr lang="en-US" smtClean="0"/>
              <a:t>(c) 2009 AIHE</a:t>
            </a:r>
            <a:endParaRPr lang="en-US"/>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1000"/>
                                        <p:tgtEl>
                                          <p:spTgt spid="7">
                                            <p:txEl>
                                              <p:pRg st="5" end="5"/>
                                            </p:txEl>
                                          </p:spTgt>
                                        </p:tgtEl>
                                      </p:cBhvr>
                                    </p:animEffect>
                                    <p:anim calcmode="lin" valueType="num">
                                      <p:cBhvr>
                                        <p:cTn id="4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143000"/>
          </a:xfrm>
        </p:spPr>
        <p:txBody>
          <a:bodyPr>
            <a:normAutofit fontScale="90000"/>
          </a:bodyPr>
          <a:lstStyle/>
          <a:p>
            <a:r>
              <a:rPr lang="en-US" dirty="0" smtClean="0">
                <a:solidFill>
                  <a:srgbClr val="FF0000"/>
                </a:solidFill>
                <a:effectLst>
                  <a:outerShdw blurRad="38100" dist="38100" dir="2700000" algn="tl">
                    <a:srgbClr val="000000">
                      <a:alpha val="43137"/>
                    </a:srgbClr>
                  </a:outerShdw>
                </a:effectLst>
              </a:rPr>
              <a:t/>
            </a:r>
            <a:br>
              <a:rPr lang="en-US" dirty="0" smtClean="0">
                <a:solidFill>
                  <a:srgbClr val="FF0000"/>
                </a:solidFill>
                <a:effectLst>
                  <a:outerShdw blurRad="38100" dist="38100" dir="2700000" algn="tl">
                    <a:srgbClr val="000000">
                      <a:alpha val="43137"/>
                    </a:srgbClr>
                  </a:outerShdw>
                </a:effectLst>
              </a:rPr>
            </a:br>
            <a:r>
              <a:rPr lang="en-US" dirty="0" smtClean="0">
                <a:solidFill>
                  <a:srgbClr val="FF0000"/>
                </a:solidFill>
                <a:effectLst>
                  <a:outerShdw blurRad="38100" dist="38100" dir="2700000" algn="tl">
                    <a:srgbClr val="000000">
                      <a:alpha val="43137"/>
                    </a:srgbClr>
                  </a:outerShdw>
                </a:effectLst>
              </a:rPr>
              <a:t> Raising Cane: A Fight In Congress Over the Sedition Acts</a:t>
            </a:r>
            <a:endParaRPr lang="en-US" dirty="0">
              <a:solidFill>
                <a:srgbClr val="FF0000"/>
              </a:solidFill>
              <a:effectLst>
                <a:outerShdw blurRad="38100" dist="38100" dir="2700000" algn="tl">
                  <a:srgbClr val="000000">
                    <a:alpha val="43137"/>
                  </a:srgbClr>
                </a:outerShdw>
              </a:effectLst>
            </a:endParaRPr>
          </a:p>
        </p:txBody>
      </p:sp>
      <p:pic>
        <p:nvPicPr>
          <p:cNvPr id="3" name="Picture 3"/>
          <p:cNvPicPr>
            <a:picLocks noChangeAspect="1" noChangeArrowheads="1"/>
          </p:cNvPicPr>
          <p:nvPr/>
        </p:nvPicPr>
        <p:blipFill>
          <a:blip r:embed="rId3" cstate="print"/>
          <a:srcRect/>
          <a:stretch>
            <a:fillRect/>
          </a:stretch>
        </p:blipFill>
        <p:spPr bwMode="auto">
          <a:xfrm>
            <a:off x="381000" y="1447800"/>
            <a:ext cx="8458200" cy="502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Footer Placeholder 3"/>
          <p:cNvSpPr>
            <a:spLocks noGrp="1"/>
          </p:cNvSpPr>
          <p:nvPr>
            <p:ph type="ftr" sz="quarter" idx="11"/>
          </p:nvPr>
        </p:nvSpPr>
        <p:spPr/>
        <p:txBody>
          <a:bodyPr/>
          <a:lstStyle/>
          <a:p>
            <a:r>
              <a:rPr lang="en-US" smtClean="0"/>
              <a:t>(c) 2009 AIHE</a:t>
            </a:r>
            <a:endParaRPr lang="en-US"/>
          </a:p>
        </p:txBody>
      </p:sp>
    </p:spTree>
  </p:cSld>
  <p:clrMapOvr>
    <a:masterClrMapping/>
  </p:clrMapOvr>
  <p:transition>
    <p:newsfla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effectLst>
                  <a:outerShdw blurRad="38100" dist="38100" dir="2700000" algn="tl">
                    <a:srgbClr val="000000">
                      <a:alpha val="43137"/>
                    </a:srgbClr>
                  </a:outerShdw>
                </a:effectLst>
              </a:rPr>
              <a:t>The BIG Question … one more time!</a:t>
            </a:r>
            <a:endParaRPr lang="en-US"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381000" y="1676400"/>
            <a:ext cx="8229600" cy="954107"/>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rPr>
              <a:t>Douglas </a:t>
            </a:r>
            <a:r>
              <a:rPr lang="en-US" sz="2800" dirty="0" err="1" smtClean="0">
                <a:solidFill>
                  <a:schemeClr val="bg1"/>
                </a:solidFill>
                <a:effectLst>
                  <a:outerShdw blurRad="38100" dist="38100" dir="2700000" algn="tl">
                    <a:srgbClr val="000000">
                      <a:alpha val="43137"/>
                    </a:srgbClr>
                  </a:outerShdw>
                </a:effectLst>
              </a:rPr>
              <a:t>Bradburn</a:t>
            </a:r>
            <a:r>
              <a:rPr lang="en-US" sz="2800" dirty="0" smtClean="0">
                <a:solidFill>
                  <a:schemeClr val="bg1"/>
                </a:solidFill>
                <a:effectLst>
                  <a:outerShdw blurRad="38100" dist="38100" dir="2700000" algn="tl">
                    <a:srgbClr val="000000">
                      <a:alpha val="43137"/>
                    </a:srgbClr>
                  </a:outerShdw>
                </a:effectLst>
              </a:rPr>
              <a:t> states that historians </a:t>
            </a:r>
            <a:r>
              <a:rPr lang="en-US" sz="2800" i="1" dirty="0" smtClean="0">
                <a:solidFill>
                  <a:schemeClr val="bg1"/>
                </a:solidFill>
                <a:effectLst>
                  <a:outerShdw blurRad="38100" dist="38100" dir="2700000" algn="tl">
                    <a:srgbClr val="000000">
                      <a:alpha val="43137"/>
                    </a:srgbClr>
                  </a:outerShdw>
                </a:effectLst>
              </a:rPr>
              <a:t>“…have been too eager to hand 1798 to the Federalists ..</a:t>
            </a:r>
            <a:r>
              <a:rPr lang="en-US" sz="2800" dirty="0" smtClean="0">
                <a:solidFill>
                  <a:schemeClr val="bg1"/>
                </a:solidFill>
                <a:effectLst>
                  <a:outerShdw blurRad="38100" dist="38100" dir="2700000" algn="tl">
                    <a:srgbClr val="000000">
                      <a:alpha val="43137"/>
                    </a:srgbClr>
                  </a:outerShdw>
                </a:effectLst>
              </a:rPr>
              <a:t>.”</a:t>
            </a:r>
            <a:endParaRPr lang="en-US" sz="280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533400" y="3733800"/>
            <a:ext cx="8229600" cy="954107"/>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rPr>
              <a:t>If historians, as </a:t>
            </a:r>
            <a:r>
              <a:rPr lang="en-US" sz="2800" dirty="0" err="1" smtClean="0">
                <a:solidFill>
                  <a:schemeClr val="bg1"/>
                </a:solidFill>
                <a:effectLst>
                  <a:outerShdw blurRad="38100" dist="38100" dir="2700000" algn="tl">
                    <a:srgbClr val="000000">
                      <a:alpha val="43137"/>
                    </a:srgbClr>
                  </a:outerShdw>
                </a:effectLst>
              </a:rPr>
              <a:t>Bradburn</a:t>
            </a:r>
            <a:r>
              <a:rPr lang="en-US" sz="2800" dirty="0" smtClean="0">
                <a:solidFill>
                  <a:schemeClr val="bg1"/>
                </a:solidFill>
                <a:effectLst>
                  <a:outerShdw blurRad="38100" dist="38100" dir="2700000" algn="tl">
                    <a:srgbClr val="000000">
                      <a:alpha val="43137"/>
                    </a:srgbClr>
                  </a:outerShdw>
                </a:effectLst>
              </a:rPr>
              <a:t> states, have indeed handed 1798 to the Federalists, why have they done so?</a:t>
            </a:r>
            <a:endParaRPr lang="en-US" sz="2800" dirty="0">
              <a:solidFill>
                <a:schemeClr val="bg1"/>
              </a:solidFill>
              <a:effectLst>
                <a:outerShdw blurRad="38100" dist="38100" dir="2700000" algn="tl">
                  <a:srgbClr val="000000">
                    <a:alpha val="43137"/>
                  </a:srgbClr>
                </a:outerShdw>
              </a:effectLst>
            </a:endParaRPr>
          </a:p>
        </p:txBody>
      </p:sp>
      <p:sp>
        <p:nvSpPr>
          <p:cNvPr id="6" name="Footer Placeholder 5"/>
          <p:cNvSpPr>
            <a:spLocks noGrp="1"/>
          </p:cNvSpPr>
          <p:nvPr>
            <p:ph type="ftr" sz="quarter" idx="11"/>
          </p:nvPr>
        </p:nvSpPr>
        <p:spPr/>
        <p:txBody>
          <a:bodyPr/>
          <a:lstStyle/>
          <a:p>
            <a:r>
              <a:rPr lang="en-US" smtClean="0"/>
              <a:t>(c) 2009 AIHE</a:t>
            </a:r>
            <a:endParaRPr lang="en-US"/>
          </a:p>
        </p:txBody>
      </p:sp>
      <p:sp>
        <p:nvSpPr>
          <p:cNvPr id="7" name="Right Arrow 6"/>
          <p:cNvSpPr/>
          <p:nvPr/>
        </p:nvSpPr>
        <p:spPr>
          <a:xfrm>
            <a:off x="3733800" y="5257800"/>
            <a:ext cx="4953000" cy="1600200"/>
          </a:xfrm>
          <a:prstGeom prst="rightArrow">
            <a:avLst>
              <a:gd name="adj1" fmla="val 41209"/>
              <a:gd name="adj2" fmla="val 137120"/>
            </a:avLst>
          </a:prstGeom>
          <a:solidFill>
            <a:srgbClr val="FF0000"/>
          </a:solidFill>
          <a:ln>
            <a:noFill/>
          </a:ln>
          <a:effectLst>
            <a:outerShdw blurRad="184150" dist="241300" dir="11520000" sx="110000" sy="110000" algn="ctr">
              <a:srgbClr val="000000">
                <a:alpha val="18000"/>
              </a:srgbClr>
            </a:outerShdw>
          </a:effectLst>
          <a:scene3d>
            <a:camera prst="isometricOffAxis1Left"/>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362200" y="4876800"/>
            <a:ext cx="2743200" cy="1077218"/>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rPr>
              <a:t>Let’s go see the “answer”.</a:t>
            </a:r>
            <a:endParaRPr lang="en-US" sz="3200" dirty="0">
              <a:solidFill>
                <a:schemeClr val="bg1"/>
              </a:solidFill>
              <a:effectLst>
                <a:outerShdw blurRad="38100" dist="38100" dir="2700000" algn="tl">
                  <a:srgbClr val="000000">
                    <a:alpha val="43137"/>
                  </a:srgbClr>
                </a:outerShdw>
              </a:effectLst>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8" presetClass="entr" presetSubtype="0" accel="5000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7"/>
                                        </p:tgtEl>
                                        <p:attrNameLst>
                                          <p:attrName>ppt_y</p:attrName>
                                        </p:attrNameLst>
                                      </p:cBhvr>
                                      <p:tavLst>
                                        <p:tav tm="0">
                                          <p:val>
                                            <p:strVal val="#ppt_y"/>
                                          </p:val>
                                        </p:tav>
                                        <p:tav tm="100000">
                                          <p:val>
                                            <p:strVal val="#ppt_y"/>
                                          </p:val>
                                        </p:tav>
                                      </p:tavLst>
                                    </p:anim>
                                    <p:animEffect transition="in" filter="fade">
                                      <p:cBhvr>
                                        <p:cTn id="17" dur="1000"/>
                                        <p:tgtEl>
                                          <p:spTgt spid="7"/>
                                        </p:tgtEl>
                                      </p:cBhvr>
                                    </p:animEffec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0000"/>
                </a:solidFill>
                <a:effectLst>
                  <a:outerShdw blurRad="38100" dist="38100" dir="2700000" algn="tl">
                    <a:srgbClr val="000000">
                      <a:alpha val="43137"/>
                    </a:srgbClr>
                  </a:outerShdw>
                </a:effectLst>
              </a:rPr>
              <a:t>What did the Federalists Win?</a:t>
            </a:r>
            <a:endParaRPr lang="en-US" dirty="0">
              <a:solidFill>
                <a:srgbClr val="FF0000"/>
              </a:solidFill>
              <a:effectLst>
                <a:outerShdw blurRad="38100" dist="38100" dir="2700000" algn="tl">
                  <a:srgbClr val="000000">
                    <a:alpha val="43137"/>
                  </a:srgbClr>
                </a:outerShdw>
              </a:effectLst>
            </a:endParaRPr>
          </a:p>
        </p:txBody>
      </p:sp>
      <p:sp>
        <p:nvSpPr>
          <p:cNvPr id="6" name="Text Placeholder 5"/>
          <p:cNvSpPr>
            <a:spLocks noGrp="1"/>
          </p:cNvSpPr>
          <p:nvPr>
            <p:ph type="body" idx="1"/>
          </p:nvPr>
        </p:nvSpPr>
        <p:spPr/>
        <p:txBody>
          <a:bodyPr/>
          <a:lstStyle/>
          <a:p>
            <a:r>
              <a:rPr lang="en-US" u="sng" dirty="0" smtClean="0">
                <a:solidFill>
                  <a:srgbClr val="FF0000"/>
                </a:solidFill>
                <a:effectLst>
                  <a:outerShdw blurRad="38100" dist="38100" dir="2700000" algn="tl">
                    <a:srgbClr val="000000">
                      <a:alpha val="43137"/>
                    </a:srgbClr>
                  </a:outerShdw>
                </a:effectLst>
              </a:rPr>
              <a:t>Won …</a:t>
            </a:r>
            <a:endParaRPr lang="en-US" u="sng" dirty="0">
              <a:solidFill>
                <a:srgbClr val="FF0000"/>
              </a:solidFill>
              <a:effectLst>
                <a:outerShdw blurRad="38100" dist="38100" dir="2700000" algn="tl">
                  <a:srgbClr val="000000">
                    <a:alpha val="43137"/>
                  </a:srgbClr>
                </a:outerShdw>
              </a:effectLst>
            </a:endParaRPr>
          </a:p>
        </p:txBody>
      </p:sp>
      <p:sp>
        <p:nvSpPr>
          <p:cNvPr id="7" name="Content Placeholder 6"/>
          <p:cNvSpPr>
            <a:spLocks noGrp="1"/>
          </p:cNvSpPr>
          <p:nvPr>
            <p:ph sz="half" idx="2"/>
          </p:nvPr>
        </p:nvSpPr>
        <p:spPr/>
        <p:txBody>
          <a:bodyPr/>
          <a:lstStyle/>
          <a:p>
            <a:r>
              <a:rPr lang="en-US" dirty="0" smtClean="0">
                <a:solidFill>
                  <a:schemeClr val="bg1"/>
                </a:solidFill>
                <a:effectLst>
                  <a:outerShdw blurRad="38100" dist="38100" dir="2700000" algn="tl">
                    <a:srgbClr val="000000">
                      <a:alpha val="43137"/>
                    </a:srgbClr>
                  </a:outerShdw>
                </a:effectLst>
              </a:rPr>
              <a:t>Hamiltonian economic policy</a:t>
            </a:r>
          </a:p>
          <a:p>
            <a:r>
              <a:rPr lang="en-US" dirty="0" smtClean="0">
                <a:solidFill>
                  <a:schemeClr val="bg1"/>
                </a:solidFill>
                <a:effectLst>
                  <a:outerShdw blurRad="38100" dist="38100" dir="2700000" algn="tl">
                    <a:srgbClr val="000000">
                      <a:alpha val="43137"/>
                    </a:srgbClr>
                  </a:outerShdw>
                </a:effectLst>
              </a:rPr>
              <a:t>Stronger central government</a:t>
            </a:r>
          </a:p>
          <a:p>
            <a:r>
              <a:rPr lang="en-US" dirty="0" smtClean="0">
                <a:solidFill>
                  <a:schemeClr val="bg1"/>
                </a:solidFill>
                <a:effectLst>
                  <a:outerShdw blurRad="38100" dist="38100" dir="2700000" algn="tl">
                    <a:srgbClr val="000000">
                      <a:alpha val="43137"/>
                    </a:srgbClr>
                  </a:outerShdw>
                </a:effectLst>
              </a:rPr>
              <a:t>Powerful judiciary</a:t>
            </a:r>
          </a:p>
          <a:p>
            <a:r>
              <a:rPr lang="en-US" dirty="0" smtClean="0">
                <a:solidFill>
                  <a:schemeClr val="bg1"/>
                </a:solidFill>
                <a:effectLst>
                  <a:outerShdw blurRad="38100" dist="38100" dir="2700000" algn="tl">
                    <a:srgbClr val="000000">
                      <a:alpha val="43137"/>
                    </a:srgbClr>
                  </a:outerShdw>
                </a:effectLst>
              </a:rPr>
              <a:t>Failure of Nullification principle to germinate</a:t>
            </a:r>
          </a:p>
          <a:p>
            <a:r>
              <a:rPr lang="en-US" dirty="0" smtClean="0">
                <a:solidFill>
                  <a:schemeClr val="bg1"/>
                </a:solidFill>
                <a:effectLst>
                  <a:outerShdw blurRad="38100" dist="38100" dir="2700000" algn="tl">
                    <a:srgbClr val="000000">
                      <a:alpha val="43137"/>
                    </a:srgbClr>
                  </a:outerShdw>
                </a:effectLst>
              </a:rPr>
              <a:t>Maintained a neutral foreign policy</a:t>
            </a:r>
            <a:endParaRPr lang="en-US" dirty="0">
              <a:solidFill>
                <a:schemeClr val="bg1"/>
              </a:solidFill>
              <a:effectLst>
                <a:outerShdw blurRad="38100" dist="38100" dir="2700000" algn="tl">
                  <a:srgbClr val="000000">
                    <a:alpha val="43137"/>
                  </a:srgbClr>
                </a:outerShdw>
              </a:effectLst>
            </a:endParaRPr>
          </a:p>
        </p:txBody>
      </p:sp>
      <p:sp>
        <p:nvSpPr>
          <p:cNvPr id="8" name="Text Placeholder 7"/>
          <p:cNvSpPr>
            <a:spLocks noGrp="1"/>
          </p:cNvSpPr>
          <p:nvPr>
            <p:ph type="body" sz="quarter" idx="3"/>
          </p:nvPr>
        </p:nvSpPr>
        <p:spPr/>
        <p:txBody>
          <a:bodyPr/>
          <a:lstStyle/>
          <a:p>
            <a:r>
              <a:rPr lang="en-US" u="sng" dirty="0" smtClean="0">
                <a:solidFill>
                  <a:srgbClr val="FF0000"/>
                </a:solidFill>
                <a:effectLst>
                  <a:outerShdw blurRad="38100" dist="38100" dir="2700000" algn="tl">
                    <a:srgbClr val="000000">
                      <a:alpha val="43137"/>
                    </a:srgbClr>
                  </a:outerShdw>
                </a:effectLst>
              </a:rPr>
              <a:t>Didn’t Win … </a:t>
            </a:r>
            <a:endParaRPr lang="en-US" u="sng" dirty="0">
              <a:solidFill>
                <a:srgbClr val="FF0000"/>
              </a:solidFill>
              <a:effectLst>
                <a:outerShdw blurRad="38100" dist="38100" dir="2700000" algn="tl">
                  <a:srgbClr val="000000">
                    <a:alpha val="43137"/>
                  </a:srgbClr>
                </a:outerShdw>
              </a:effectLst>
            </a:endParaRPr>
          </a:p>
        </p:txBody>
      </p:sp>
      <p:sp>
        <p:nvSpPr>
          <p:cNvPr id="9" name="Content Placeholder 8"/>
          <p:cNvSpPr>
            <a:spLocks noGrp="1"/>
          </p:cNvSpPr>
          <p:nvPr>
            <p:ph sz="quarter" idx="4"/>
          </p:nvPr>
        </p:nvSpPr>
        <p:spPr/>
        <p:txBody>
          <a:bodyPr/>
          <a:lstStyle/>
          <a:p>
            <a:r>
              <a:rPr lang="en-US" dirty="0" smtClean="0">
                <a:solidFill>
                  <a:schemeClr val="bg1"/>
                </a:solidFill>
                <a:effectLst>
                  <a:outerShdw blurRad="38100" dist="38100" dir="2700000" algn="tl">
                    <a:srgbClr val="000000">
                      <a:alpha val="43137"/>
                    </a:srgbClr>
                  </a:outerShdw>
                </a:effectLst>
              </a:rPr>
              <a:t>Election of 1800 *</a:t>
            </a:r>
          </a:p>
          <a:p>
            <a:r>
              <a:rPr lang="en-US" dirty="0" smtClean="0">
                <a:solidFill>
                  <a:schemeClr val="bg1"/>
                </a:solidFill>
                <a:effectLst>
                  <a:outerShdw blurRad="38100" dist="38100" dir="2700000" algn="tl">
                    <a:srgbClr val="000000">
                      <a:alpha val="43137"/>
                    </a:srgbClr>
                  </a:outerShdw>
                </a:effectLst>
              </a:rPr>
              <a:t>Nullification and Secession became the bulwark of southern politics for 60 years </a:t>
            </a:r>
          </a:p>
          <a:p>
            <a:endParaRPr lang="en-US" dirty="0"/>
          </a:p>
        </p:txBody>
      </p:sp>
      <p:sp>
        <p:nvSpPr>
          <p:cNvPr id="3" name="Footer Placeholder 2"/>
          <p:cNvSpPr>
            <a:spLocks noGrp="1"/>
          </p:cNvSpPr>
          <p:nvPr>
            <p:ph type="ftr" sz="quarter" idx="11"/>
          </p:nvPr>
        </p:nvSpPr>
        <p:spPr/>
        <p:txBody>
          <a:bodyPr/>
          <a:lstStyle/>
          <a:p>
            <a:r>
              <a:rPr lang="en-US" smtClean="0"/>
              <a:t>(c) 2009 AIHE</a:t>
            </a:r>
            <a:endParaRPr lang="en-US"/>
          </a:p>
        </p:txBody>
      </p:sp>
      <p:sp>
        <p:nvSpPr>
          <p:cNvPr id="10" name="TextBox 9"/>
          <p:cNvSpPr txBox="1"/>
          <p:nvPr/>
        </p:nvSpPr>
        <p:spPr>
          <a:xfrm>
            <a:off x="5105400" y="5638800"/>
            <a:ext cx="3810000" cy="1077218"/>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rPr>
              <a:t>*</a:t>
            </a:r>
            <a:r>
              <a:rPr lang="en-US" dirty="0" smtClean="0">
                <a:solidFill>
                  <a:schemeClr val="bg1"/>
                </a:solidFill>
                <a:effectLst>
                  <a:outerShdw blurRad="38100" dist="38100" dir="2700000" algn="tl">
                    <a:srgbClr val="000000">
                      <a:alpha val="43137"/>
                    </a:srgbClr>
                  </a:outerShdw>
                </a:effectLst>
              </a:rPr>
              <a:t> - but Jefferson  ultimately did little to dismantle many Federalist programs already in place</a:t>
            </a:r>
            <a:endParaRPr lang="en-US" dirty="0">
              <a:solidFill>
                <a:schemeClr val="bg1"/>
              </a:solidFill>
              <a:effectLst>
                <a:outerShdw blurRad="38100" dist="38100" dir="2700000" algn="tl">
                  <a:srgbClr val="000000">
                    <a:alpha val="43137"/>
                  </a:srgbClr>
                </a:outerShdw>
              </a:effectLst>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childTnLst>
                                </p:cTn>
                              </p:par>
                            </p:childTnLst>
                          </p:cTn>
                        </p:par>
                        <p:par>
                          <p:cTn id="21" fill="hold">
                            <p:stCondLst>
                              <p:cond delay="0"/>
                            </p:stCondLst>
                            <p:childTnLst>
                              <p:par>
                                <p:cTn id="22" presetID="42"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9" grpId="0" build="allAtOnce"/>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solidFill>
                  <a:srgbClr val="FF0000"/>
                </a:solidFill>
                <a:effectLst>
                  <a:outerShdw blurRad="38100" dist="38100" dir="2700000" algn="tl">
                    <a:srgbClr val="000000">
                      <a:alpha val="43137"/>
                    </a:srgbClr>
                  </a:outerShdw>
                </a:effectLst>
              </a:rPr>
              <a:t>The End</a:t>
            </a:r>
            <a:endParaRPr lang="en-US" dirty="0">
              <a:solidFill>
                <a:srgbClr val="FF0000"/>
              </a:solidFill>
              <a:effectLst>
                <a:outerShdw blurRad="38100" dist="38100" dir="2700000" algn="tl">
                  <a:srgbClr val="000000">
                    <a:alpha val="43137"/>
                  </a:srgbClr>
                </a:outerShdw>
              </a:effectLst>
            </a:endParaRPr>
          </a:p>
        </p:txBody>
      </p:sp>
      <p:sp>
        <p:nvSpPr>
          <p:cNvPr id="7" name="Footer Placeholder 6"/>
          <p:cNvSpPr>
            <a:spLocks noGrp="1"/>
          </p:cNvSpPr>
          <p:nvPr>
            <p:ph type="ftr" sz="quarter" idx="11"/>
          </p:nvPr>
        </p:nvSpPr>
        <p:spPr/>
        <p:txBody>
          <a:bodyPr/>
          <a:lstStyle/>
          <a:p>
            <a:r>
              <a:rPr lang="en-US" smtClean="0"/>
              <a:t>(c) 2009 AIHE</a:t>
            </a:r>
            <a:endParaRPr lang="en-US"/>
          </a:p>
        </p:txBody>
      </p:sp>
      <p:sp>
        <p:nvSpPr>
          <p:cNvPr id="10" name="TextBox 9"/>
          <p:cNvSpPr txBox="1"/>
          <p:nvPr/>
        </p:nvSpPr>
        <p:spPr>
          <a:xfrm>
            <a:off x="685800" y="1981200"/>
            <a:ext cx="7620000" cy="2062103"/>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rPr>
              <a:t>If you have any questions, comments, or ways that I could make this presentation better please send me an email at:</a:t>
            </a:r>
          </a:p>
          <a:p>
            <a:pPr algn="ctr"/>
            <a:r>
              <a:rPr lang="en-US" sz="3200" dirty="0" smtClean="0">
                <a:solidFill>
                  <a:srgbClr val="FF0000"/>
                </a:solidFill>
                <a:effectLst>
                  <a:outerShdw blurRad="38100" dist="38100" dir="2700000" algn="tl">
                    <a:srgbClr val="000000">
                      <a:alpha val="43137"/>
                    </a:srgbClr>
                  </a:outerShdw>
                </a:effectLst>
                <a:hlinkClick r:id="rId3"/>
              </a:rPr>
              <a:t>rbrown@aihe.info</a:t>
            </a:r>
            <a:r>
              <a:rPr lang="en-US" sz="3200" dirty="0" smtClean="0">
                <a:solidFill>
                  <a:schemeClr val="bg1"/>
                </a:solidFill>
                <a:effectLst>
                  <a:outerShdw blurRad="38100" dist="38100" dir="2700000" algn="tl">
                    <a:srgbClr val="000000">
                      <a:alpha val="43137"/>
                    </a:srgbClr>
                  </a:outerShdw>
                </a:effectLst>
              </a:rPr>
              <a:t> </a:t>
            </a:r>
            <a:endParaRPr lang="en-US" sz="3200" dirty="0">
              <a:solidFill>
                <a:schemeClr val="bg1"/>
              </a:solidFill>
              <a:effectLst>
                <a:outerShdw blurRad="38100" dist="38100" dir="2700000" algn="tl">
                  <a:srgbClr val="000000">
                    <a:alpha val="43137"/>
                  </a:srgbClr>
                </a:outerShdw>
              </a:effectLst>
            </a:endParaRPr>
          </a:p>
        </p:txBody>
      </p:sp>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Other Issues</a:t>
            </a:r>
            <a:endParaRPr lang="en-US" b="1" u="sng" dirty="0"/>
          </a:p>
        </p:txBody>
      </p:sp>
      <p:sp>
        <p:nvSpPr>
          <p:cNvPr id="3" name="Content Placeholder 2"/>
          <p:cNvSpPr>
            <a:spLocks noGrp="1"/>
          </p:cNvSpPr>
          <p:nvPr>
            <p:ph idx="1"/>
          </p:nvPr>
        </p:nvSpPr>
        <p:spPr>
          <a:xfrm>
            <a:off x="381000" y="1752600"/>
            <a:ext cx="8503920" cy="3273552"/>
          </a:xfrm>
        </p:spPr>
        <p:txBody>
          <a:bodyPr>
            <a:normAutofit/>
          </a:bodyPr>
          <a:lstStyle/>
          <a:p>
            <a:r>
              <a:rPr lang="en-US" sz="2800" dirty="0" smtClean="0">
                <a:latin typeface="Calisto MT"/>
                <a:cs typeface="Calisto MT"/>
              </a:rPr>
              <a:t>In the absence of grade-to-grade coherence, the social studies curriculum is needlessly splintered and needlessly repetitive at the </a:t>
            </a:r>
            <a:r>
              <a:rPr lang="en-US" sz="2800" i="1" u="sng" dirty="0" smtClean="0">
                <a:latin typeface="Calisto MT"/>
                <a:cs typeface="Calisto MT"/>
              </a:rPr>
              <a:t>beginning levels of understanding</a:t>
            </a:r>
            <a:r>
              <a:rPr lang="en-US" sz="2800" u="sng" dirty="0" smtClean="0">
                <a:latin typeface="Calisto MT"/>
                <a:cs typeface="Calisto MT"/>
              </a:rPr>
              <a:t>.</a:t>
            </a:r>
          </a:p>
          <a:p>
            <a:r>
              <a:rPr lang="en-US" sz="2800" dirty="0" smtClean="0">
                <a:latin typeface="Calisto MT"/>
                <a:cs typeface="Calisto MT"/>
              </a:rPr>
              <a:t>Conceptual understanding requires a higher-level, integrative thinking ability that needs to be taught systematically through all levels of schooling.</a:t>
            </a:r>
            <a:r>
              <a:rPr lang="en-US" dirty="0" smtClean="0">
                <a:latin typeface="Calisto MT"/>
                <a:cs typeface="Calisto MT"/>
              </a:rPr>
              <a:t> </a:t>
            </a:r>
          </a:p>
          <a:p>
            <a:endParaRPr lang="en-US" dirty="0"/>
          </a:p>
        </p:txBody>
      </p:sp>
      <p:sp>
        <p:nvSpPr>
          <p:cNvPr id="4" name="Text Box 3"/>
          <p:cNvSpPr txBox="1">
            <a:spLocks noChangeArrowheads="1"/>
          </p:cNvSpPr>
          <p:nvPr/>
        </p:nvSpPr>
        <p:spPr bwMode="auto">
          <a:xfrm>
            <a:off x="685800" y="6096000"/>
            <a:ext cx="8001000" cy="584775"/>
          </a:xfrm>
          <a:prstGeom prst="rect">
            <a:avLst/>
          </a:prstGeom>
          <a:noFill/>
          <a:ln w="9525">
            <a:noFill/>
            <a:miter lim="800000"/>
            <a:headEnd/>
            <a:tailEnd/>
          </a:ln>
          <a:effectLst/>
        </p:spPr>
        <p:txBody>
          <a:bodyPr>
            <a:spAutoFit/>
          </a:bodyPr>
          <a:lstStyle/>
          <a:p>
            <a:pPr eaLnBrk="1" hangingPunct="1">
              <a:spcBef>
                <a:spcPct val="50000"/>
              </a:spcBef>
            </a:pPr>
            <a:r>
              <a:rPr lang="en-US" sz="1600" b="1" dirty="0">
                <a:solidFill>
                  <a:schemeClr val="bg1">
                    <a:lumMod val="50000"/>
                  </a:schemeClr>
                </a:solidFill>
              </a:rPr>
              <a:t>Source:</a:t>
            </a:r>
            <a:r>
              <a:rPr lang="en-US" sz="1600" dirty="0">
                <a:solidFill>
                  <a:schemeClr val="bg1">
                    <a:lumMod val="50000"/>
                  </a:schemeClr>
                </a:solidFill>
              </a:rPr>
              <a:t> Erickson, H.L. (2002). </a:t>
            </a:r>
            <a:r>
              <a:rPr lang="en-US" sz="1600" i="1" dirty="0">
                <a:solidFill>
                  <a:schemeClr val="bg1">
                    <a:lumMod val="50000"/>
                  </a:schemeClr>
                </a:solidFill>
              </a:rPr>
              <a:t>Concept-Based Curriculum and Instruction: Teaching Beyond the Facts</a:t>
            </a:r>
            <a:r>
              <a:rPr lang="en-US" sz="1600" dirty="0">
                <a:solidFill>
                  <a:schemeClr val="bg1">
                    <a:lumMod val="50000"/>
                  </a:schemeClr>
                </a:solidFill>
              </a:rPr>
              <a:t>. p. 8. </a:t>
            </a:r>
          </a:p>
        </p:txBody>
      </p:sp>
    </p:spTree>
    <p:extLst>
      <p:ext uri="{BB962C8B-B14F-4D97-AF65-F5344CB8AC3E}">
        <p14:creationId xmlns:p14="http://schemas.microsoft.com/office/powerpoint/2010/main" val="419529199"/>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839200" cy="758952"/>
          </a:xfrm>
        </p:spPr>
        <p:txBody>
          <a:bodyPr>
            <a:noAutofit/>
          </a:bodyPr>
          <a:lstStyle/>
          <a:p>
            <a:r>
              <a:rPr lang="en-US" sz="3600" b="1" u="sng" dirty="0" smtClean="0"/>
              <a:t>What is a concept and why should we use them?</a:t>
            </a:r>
            <a:endParaRPr lang="en-US" sz="3600" b="1" u="sng" dirty="0"/>
          </a:p>
        </p:txBody>
      </p:sp>
      <p:sp>
        <p:nvSpPr>
          <p:cNvPr id="3" name="TextBox 2"/>
          <p:cNvSpPr txBox="1"/>
          <p:nvPr/>
        </p:nvSpPr>
        <p:spPr>
          <a:xfrm>
            <a:off x="685800" y="1981200"/>
            <a:ext cx="7772400"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dirty="0"/>
              <a:t>A concept is an idea that is timeless, abstract, broad and can be shown through a variety of examples.</a:t>
            </a:r>
          </a:p>
        </p:txBody>
      </p:sp>
      <p:sp>
        <p:nvSpPr>
          <p:cNvPr id="4" name="TextBox 3"/>
          <p:cNvSpPr txBox="1"/>
          <p:nvPr/>
        </p:nvSpPr>
        <p:spPr>
          <a:xfrm>
            <a:off x="762000" y="4267200"/>
            <a:ext cx="7543800" cy="156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dirty="0"/>
              <a:t>Two jobs that concepts have are to focus the study of topics and integrate the </a:t>
            </a:r>
            <a:r>
              <a:rPr lang="en-US" sz="2400" dirty="0" smtClean="0"/>
              <a:t>overall curriculum</a:t>
            </a:r>
            <a:r>
              <a:rPr lang="en-US" sz="2400" dirty="0"/>
              <a:t>.  Looking at a topic through a concept gives the study a focus</a:t>
            </a:r>
            <a:r>
              <a:rPr lang="en-US" sz="2400" dirty="0" smtClean="0"/>
              <a:t>. </a:t>
            </a:r>
            <a:r>
              <a:rPr lang="en-US" sz="2400" dirty="0"/>
              <a:t>Without the focus of a concept, only factual learning takes place.</a:t>
            </a:r>
          </a:p>
        </p:txBody>
      </p:sp>
      <p:sp>
        <p:nvSpPr>
          <p:cNvPr id="5" name="TextBox 4"/>
          <p:cNvSpPr txBox="1"/>
          <p:nvPr/>
        </p:nvSpPr>
        <p:spPr>
          <a:xfrm>
            <a:off x="609600" y="3124200"/>
            <a:ext cx="7848600" cy="707886"/>
          </a:xfrm>
          <a:prstGeom prst="rect">
            <a:avLst/>
          </a:prstGeom>
          <a:noFill/>
        </p:spPr>
        <p:txBody>
          <a:bodyPr wrap="square" rtlCol="0">
            <a:spAutoFit/>
          </a:bodyPr>
          <a:lstStyle/>
          <a:p>
            <a:pPr algn="ctr"/>
            <a:r>
              <a:rPr lang="en-US" sz="4000" b="1" dirty="0" smtClean="0"/>
              <a:t>Well… why should we use them?</a:t>
            </a:r>
            <a:endParaRPr lang="en-US" sz="4000" b="1" dirty="0"/>
          </a:p>
        </p:txBody>
      </p:sp>
    </p:spTree>
    <p:extLst>
      <p:ext uri="{BB962C8B-B14F-4D97-AF65-F5344CB8AC3E}">
        <p14:creationId xmlns:p14="http://schemas.microsoft.com/office/powerpoint/2010/main" val="2041033407"/>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Role of a Concept</a:t>
            </a:r>
            <a:endParaRPr lang="en-US" b="1" u="sng" dirty="0"/>
          </a:p>
        </p:txBody>
      </p:sp>
      <p:grpSp>
        <p:nvGrpSpPr>
          <p:cNvPr id="3" name="Group 1"/>
          <p:cNvGrpSpPr>
            <a:grpSpLocks/>
          </p:cNvGrpSpPr>
          <p:nvPr/>
        </p:nvGrpSpPr>
        <p:grpSpPr bwMode="auto">
          <a:xfrm>
            <a:off x="228600" y="1828800"/>
            <a:ext cx="8686800" cy="4800600"/>
            <a:chOff x="0" y="0"/>
            <a:chExt cx="7056" cy="3784"/>
          </a:xfrm>
          <a:effectLst>
            <a:glow rad="139700">
              <a:schemeClr val="accent3">
                <a:alpha val="75000"/>
              </a:schemeClr>
            </a:glow>
          </a:effectLst>
        </p:grpSpPr>
        <p:pic>
          <p:nvPicPr>
            <p:cNvPr id="4" name="Picture 2"/>
            <p:cNvPicPr>
              <a:picLocks noChangeArrowheads="1"/>
            </p:cNvPicPr>
            <p:nvPr/>
          </p:nvPicPr>
          <p:blipFill>
            <a:blip r:embed="rId2" cstate="print"/>
            <a:srcRect t="516"/>
            <a:stretch>
              <a:fillRect/>
            </a:stretch>
          </p:blipFill>
          <p:spPr bwMode="auto">
            <a:xfrm>
              <a:off x="184" y="168"/>
              <a:ext cx="6704" cy="3398"/>
            </a:xfrm>
            <a:prstGeom prst="rect">
              <a:avLst/>
            </a:prstGeom>
            <a:noFill/>
            <a:ln w="12700" cap="flat">
              <a:noFill/>
              <a:miter lim="800000"/>
              <a:headEnd/>
              <a:tailEnd/>
            </a:ln>
          </p:spPr>
        </p:pic>
        <p:pic>
          <p:nvPicPr>
            <p:cNvPr id="5" name="Picture 3"/>
            <p:cNvPicPr>
              <a:picLocks noChangeArrowheads="1"/>
            </p:cNvPicPr>
            <p:nvPr/>
          </p:nvPicPr>
          <p:blipFill>
            <a:blip r:embed="rId3" cstate="print"/>
            <a:srcRect/>
            <a:stretch>
              <a:fillRect/>
            </a:stretch>
          </p:blipFill>
          <p:spPr bwMode="auto">
            <a:xfrm>
              <a:off x="0" y="0"/>
              <a:ext cx="7056" cy="3784"/>
            </a:xfrm>
            <a:prstGeom prst="rect">
              <a:avLst/>
            </a:prstGeom>
            <a:noFill/>
            <a:ln w="12700" cap="flat">
              <a:noFill/>
              <a:miter lim="800000"/>
              <a:headEnd/>
              <a:tailEnd/>
            </a:ln>
          </p:spPr>
        </p:pic>
      </p:grpSp>
      <p:pic>
        <p:nvPicPr>
          <p:cNvPr id="6" name="Picture 6"/>
          <p:cNvPicPr>
            <a:picLocks noChangeAspect="1" noChangeArrowheads="1"/>
          </p:cNvPicPr>
          <p:nvPr/>
        </p:nvPicPr>
        <p:blipFill>
          <a:blip r:embed="rId4" cstate="print">
            <a:lum bright="-12000"/>
          </a:blip>
          <a:srcRect/>
          <a:stretch>
            <a:fillRect/>
          </a:stretch>
        </p:blipFill>
        <p:spPr bwMode="auto">
          <a:xfrm>
            <a:off x="3733800" y="3429000"/>
            <a:ext cx="2209800" cy="1828800"/>
          </a:xfrm>
          <a:prstGeom prst="rect">
            <a:avLst/>
          </a:prstGeom>
          <a:ln>
            <a:noFill/>
          </a:ln>
          <a:effectLst>
            <a:softEdge rad="112500"/>
          </a:effectLst>
        </p:spPr>
      </p:pic>
    </p:spTree>
    <p:extLst>
      <p:ext uri="{BB962C8B-B14F-4D97-AF65-F5344CB8AC3E}">
        <p14:creationId xmlns:p14="http://schemas.microsoft.com/office/powerpoint/2010/main" val="3892113209"/>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u="sng" dirty="0" smtClean="0"/>
              <a:t>Problem and Possible Solution</a:t>
            </a:r>
            <a:endParaRPr lang="en-US" b="1" u="sng" dirty="0"/>
          </a:p>
        </p:txBody>
      </p:sp>
      <p:sp>
        <p:nvSpPr>
          <p:cNvPr id="4" name="Content Placeholder 3"/>
          <p:cNvSpPr>
            <a:spLocks noGrp="1"/>
          </p:cNvSpPr>
          <p:nvPr>
            <p:ph idx="1"/>
          </p:nvPr>
        </p:nvSpPr>
        <p:spPr>
          <a:xfrm>
            <a:off x="304800" y="1828800"/>
            <a:ext cx="8503920" cy="2511552"/>
          </a:xfrm>
        </p:spPr>
        <p:txBody>
          <a:bodyPr>
            <a:normAutofit/>
          </a:bodyPr>
          <a:lstStyle/>
          <a:p>
            <a:r>
              <a:rPr lang="en-US" sz="2800" dirty="0" smtClean="0"/>
              <a:t>Many ideas are introduced but few are elaborated and deepened. </a:t>
            </a:r>
            <a:r>
              <a:rPr lang="en-US" sz="1050" dirty="0" smtClean="0"/>
              <a:t>(1) </a:t>
            </a:r>
          </a:p>
          <a:p>
            <a:r>
              <a:rPr lang="en-US" sz="2800" dirty="0" smtClean="0"/>
              <a:t>Conceptual understanding  </a:t>
            </a:r>
            <a:r>
              <a:rPr lang="en-US" sz="2800" b="1" i="1" u="sng" dirty="0" smtClean="0"/>
              <a:t>requires a higher-level, integrative thinking ability </a:t>
            </a:r>
            <a:r>
              <a:rPr lang="en-US" sz="2800" dirty="0" smtClean="0"/>
              <a:t>that needs to be taught </a:t>
            </a:r>
            <a:r>
              <a:rPr lang="en-US" sz="2800" b="1" i="1" u="sng" dirty="0" smtClean="0"/>
              <a:t>systematically</a:t>
            </a:r>
            <a:r>
              <a:rPr lang="en-US" sz="2800" dirty="0" smtClean="0"/>
              <a:t> through all levels of schooling. </a:t>
            </a:r>
            <a:r>
              <a:rPr lang="en-US" sz="1050" dirty="0" smtClean="0"/>
              <a:t>(2)</a:t>
            </a:r>
          </a:p>
          <a:p>
            <a:pPr>
              <a:buNone/>
            </a:pPr>
            <a:endParaRPr lang="en-US" dirty="0"/>
          </a:p>
        </p:txBody>
      </p:sp>
      <p:sp>
        <p:nvSpPr>
          <p:cNvPr id="5" name="Text Box 1027"/>
          <p:cNvSpPr txBox="1">
            <a:spLocks noChangeArrowheads="1"/>
          </p:cNvSpPr>
          <p:nvPr/>
        </p:nvSpPr>
        <p:spPr bwMode="auto">
          <a:xfrm>
            <a:off x="609600" y="5867400"/>
            <a:ext cx="7772400" cy="846386"/>
          </a:xfrm>
          <a:prstGeom prst="rect">
            <a:avLst/>
          </a:prstGeom>
          <a:noFill/>
          <a:ln w="9525">
            <a:noFill/>
            <a:miter lim="800000"/>
            <a:headEnd/>
            <a:tailEnd/>
          </a:ln>
          <a:effectLst/>
        </p:spPr>
        <p:txBody>
          <a:bodyPr>
            <a:spAutoFit/>
          </a:bodyPr>
          <a:lstStyle/>
          <a:p>
            <a:pPr marL="457200" indent="-457200" eaLnBrk="1" hangingPunct="1">
              <a:spcBef>
                <a:spcPct val="50000"/>
              </a:spcBef>
              <a:buAutoNum type="arabicParenBoth"/>
            </a:pPr>
            <a:r>
              <a:rPr lang="en-US" sz="1400" b="1" dirty="0" smtClean="0">
                <a:solidFill>
                  <a:schemeClr val="bg1">
                    <a:lumMod val="50000"/>
                  </a:schemeClr>
                </a:solidFill>
              </a:rPr>
              <a:t>Source</a:t>
            </a:r>
            <a:r>
              <a:rPr lang="en-US" sz="1400" b="1" dirty="0">
                <a:solidFill>
                  <a:schemeClr val="bg1">
                    <a:lumMod val="50000"/>
                  </a:schemeClr>
                </a:solidFill>
              </a:rPr>
              <a:t>:</a:t>
            </a:r>
            <a:r>
              <a:rPr lang="en-US" sz="1400" dirty="0">
                <a:solidFill>
                  <a:schemeClr val="bg1">
                    <a:lumMod val="50000"/>
                  </a:schemeClr>
                </a:solidFill>
              </a:rPr>
              <a:t>  Parker, W.C. (1991).  </a:t>
            </a:r>
            <a:r>
              <a:rPr lang="en-US" sz="1400" i="1" dirty="0">
                <a:solidFill>
                  <a:schemeClr val="bg1">
                    <a:lumMod val="50000"/>
                  </a:schemeClr>
                </a:solidFill>
              </a:rPr>
              <a:t>Renewing The Social Studies Curriculum. </a:t>
            </a:r>
            <a:endParaRPr lang="en-US" sz="1400" i="1" dirty="0" smtClean="0">
              <a:solidFill>
                <a:schemeClr val="bg1">
                  <a:lumMod val="50000"/>
                </a:schemeClr>
              </a:solidFill>
            </a:endParaRPr>
          </a:p>
          <a:p>
            <a:pPr marL="457200" indent="-457200">
              <a:spcBef>
                <a:spcPct val="50000"/>
              </a:spcBef>
              <a:buFontTx/>
              <a:buAutoNum type="arabicParenBoth"/>
            </a:pPr>
            <a:r>
              <a:rPr lang="en-US" sz="1400" b="1" dirty="0" smtClean="0">
                <a:solidFill>
                  <a:schemeClr val="bg1">
                    <a:lumMod val="50000"/>
                  </a:schemeClr>
                </a:solidFill>
              </a:rPr>
              <a:t>Source:</a:t>
            </a:r>
            <a:r>
              <a:rPr lang="en-US" sz="1400" dirty="0" smtClean="0">
                <a:solidFill>
                  <a:schemeClr val="bg1">
                    <a:lumMod val="50000"/>
                  </a:schemeClr>
                </a:solidFill>
              </a:rPr>
              <a:t> Erickson, H.L. (2002). </a:t>
            </a:r>
            <a:r>
              <a:rPr lang="en-US" sz="1400" i="1" dirty="0" smtClean="0">
                <a:solidFill>
                  <a:schemeClr val="bg1">
                    <a:lumMod val="50000"/>
                  </a:schemeClr>
                </a:solidFill>
              </a:rPr>
              <a:t>Concept-Based Curriculum and Instruction: Teaching Beyond the Facts</a:t>
            </a:r>
            <a:r>
              <a:rPr lang="en-US" sz="1400" dirty="0" smtClean="0">
                <a:solidFill>
                  <a:schemeClr val="bg1">
                    <a:lumMod val="50000"/>
                  </a:schemeClr>
                </a:solidFill>
              </a:rPr>
              <a:t>. p. 8. </a:t>
            </a:r>
          </a:p>
        </p:txBody>
      </p:sp>
    </p:spTree>
    <p:extLst>
      <p:ext uri="{BB962C8B-B14F-4D97-AF65-F5344CB8AC3E}">
        <p14:creationId xmlns:p14="http://schemas.microsoft.com/office/powerpoint/2010/main" val="582174153"/>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Impact of Concept-Based Instruction</a:t>
            </a:r>
            <a:endParaRPr lang="en-US" b="1" u="sng" dirty="0"/>
          </a:p>
        </p:txBody>
      </p:sp>
      <p:pic>
        <p:nvPicPr>
          <p:cNvPr id="1026" name="Picture 2" descr="C:\Documents and Settings\Robby\My Documents\My Pictures\Picture2.wmf"/>
          <p:cNvPicPr>
            <a:picLocks noChangeAspect="1" noChangeArrowheads="1"/>
          </p:cNvPicPr>
          <p:nvPr/>
        </p:nvPicPr>
        <p:blipFill>
          <a:blip r:embed="rId2" cstate="print"/>
          <a:srcRect/>
          <a:stretch>
            <a:fillRect/>
          </a:stretch>
        </p:blipFill>
        <p:spPr bwMode="auto">
          <a:xfrm>
            <a:off x="152400" y="1676400"/>
            <a:ext cx="8686800" cy="4743450"/>
          </a:xfrm>
          <a:prstGeom prst="rect">
            <a:avLst/>
          </a:prstGeom>
          <a:ln>
            <a:noFill/>
          </a:ln>
          <a:effectLst>
            <a:softEdge rad="112500"/>
          </a:effectLst>
        </p:spPr>
      </p:pic>
      <p:cxnSp>
        <p:nvCxnSpPr>
          <p:cNvPr id="5" name="Straight Connector 4"/>
          <p:cNvCxnSpPr/>
          <p:nvPr/>
        </p:nvCxnSpPr>
        <p:spPr>
          <a:xfrm rot="5400000" flipH="1" flipV="1">
            <a:off x="2362200" y="5029200"/>
            <a:ext cx="609600"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6" name="Straight Connector 5"/>
          <p:cNvCxnSpPr/>
          <p:nvPr/>
        </p:nvCxnSpPr>
        <p:spPr>
          <a:xfrm rot="5400000" flipH="1" flipV="1">
            <a:off x="3390106" y="4610100"/>
            <a:ext cx="1448594" cy="794"/>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rot="5400000" flipH="1" flipV="1">
            <a:off x="4953794" y="3885803"/>
            <a:ext cx="2894806" cy="794"/>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70696777"/>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770" decel="100000"/>
                                        <p:tgtEl>
                                          <p:spTgt spid="6"/>
                                        </p:tgtEl>
                                      </p:cBhvr>
                                    </p:animEffect>
                                    <p:animScale>
                                      <p:cBhvr>
                                        <p:cTn id="19" dur="770" decel="100000"/>
                                        <p:tgtEl>
                                          <p:spTgt spid="6"/>
                                        </p:tgtEl>
                                      </p:cBhvr>
                                      <p:from x="10000" y="10000"/>
                                      <p:to x="200000" y="450000"/>
                                    </p:animScale>
                                    <p:animScale>
                                      <p:cBhvr>
                                        <p:cTn id="20" dur="1230" accel="100000" fill="hold">
                                          <p:stCondLst>
                                            <p:cond delay="770"/>
                                          </p:stCondLst>
                                        </p:cTn>
                                        <p:tgtEl>
                                          <p:spTgt spid="6"/>
                                        </p:tgtEl>
                                      </p:cBhvr>
                                      <p:from x="200000" y="450000"/>
                                      <p:to x="100000" y="100000"/>
                                    </p:animScale>
                                    <p:set>
                                      <p:cBhvr>
                                        <p:cTn id="21" dur="770" fill="hold"/>
                                        <p:tgtEl>
                                          <p:spTgt spid="6"/>
                                        </p:tgtEl>
                                        <p:attrNameLst>
                                          <p:attrName>ppt_x</p:attrName>
                                        </p:attrNameLst>
                                      </p:cBhvr>
                                      <p:to>
                                        <p:strVal val="(0.5)"/>
                                      </p:to>
                                    </p:set>
                                    <p:anim from="(0.5)" to="(#ppt_x)" calcmode="lin" valueType="num">
                                      <p:cBhvr>
                                        <p:cTn id="22" dur="1230" accel="100000" fill="hold">
                                          <p:stCondLst>
                                            <p:cond delay="770"/>
                                          </p:stCondLst>
                                        </p:cTn>
                                        <p:tgtEl>
                                          <p:spTgt spid="6"/>
                                        </p:tgtEl>
                                        <p:attrNameLst>
                                          <p:attrName>ppt_x</p:attrName>
                                        </p:attrNameLst>
                                      </p:cBhvr>
                                    </p:anim>
                                    <p:set>
                                      <p:cBhvr>
                                        <p:cTn id="23" dur="770" fill="hold"/>
                                        <p:tgtEl>
                                          <p:spTgt spid="6"/>
                                        </p:tgtEl>
                                        <p:attrNameLst>
                                          <p:attrName>ppt_y</p:attrName>
                                        </p:attrNameLst>
                                      </p:cBhvr>
                                      <p:to>
                                        <p:strVal val="(#ppt_y+0.4)"/>
                                      </p:to>
                                    </p:set>
                                    <p:anim from="(#ppt_y+0.4)" to="(#ppt_y)" calcmode="lin" valueType="num">
                                      <p:cBhvr>
                                        <p:cTn id="24" dur="1230" accel="100000" fill="hold">
                                          <p:stCondLst>
                                            <p:cond delay="770"/>
                                          </p:stCondLst>
                                        </p:cTn>
                                        <p:tgtEl>
                                          <p:spTgt spid="6"/>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770" decel="100000"/>
                                        <p:tgtEl>
                                          <p:spTgt spid="9"/>
                                        </p:tgtEl>
                                      </p:cBhvr>
                                    </p:animEffect>
                                    <p:animScale>
                                      <p:cBhvr>
                                        <p:cTn id="30" dur="770" decel="100000"/>
                                        <p:tgtEl>
                                          <p:spTgt spid="9"/>
                                        </p:tgtEl>
                                      </p:cBhvr>
                                      <p:from x="10000" y="10000"/>
                                      <p:to x="200000" y="450000"/>
                                    </p:animScale>
                                    <p:animScale>
                                      <p:cBhvr>
                                        <p:cTn id="31" dur="1230" accel="100000" fill="hold">
                                          <p:stCondLst>
                                            <p:cond delay="770"/>
                                          </p:stCondLst>
                                        </p:cTn>
                                        <p:tgtEl>
                                          <p:spTgt spid="9"/>
                                        </p:tgtEl>
                                      </p:cBhvr>
                                      <p:from x="200000" y="450000"/>
                                      <p:to x="100000" y="100000"/>
                                    </p:animScale>
                                    <p:set>
                                      <p:cBhvr>
                                        <p:cTn id="32" dur="770" fill="hold"/>
                                        <p:tgtEl>
                                          <p:spTgt spid="9"/>
                                        </p:tgtEl>
                                        <p:attrNameLst>
                                          <p:attrName>ppt_x</p:attrName>
                                        </p:attrNameLst>
                                      </p:cBhvr>
                                      <p:to>
                                        <p:strVal val="(0.5)"/>
                                      </p:to>
                                    </p:set>
                                    <p:anim from="(0.5)" to="(#ppt_x)" calcmode="lin" valueType="num">
                                      <p:cBhvr>
                                        <p:cTn id="33" dur="1230" accel="100000" fill="hold">
                                          <p:stCondLst>
                                            <p:cond delay="770"/>
                                          </p:stCondLst>
                                        </p:cTn>
                                        <p:tgtEl>
                                          <p:spTgt spid="9"/>
                                        </p:tgtEl>
                                        <p:attrNameLst>
                                          <p:attrName>ppt_x</p:attrName>
                                        </p:attrNameLst>
                                      </p:cBhvr>
                                    </p:anim>
                                    <p:set>
                                      <p:cBhvr>
                                        <p:cTn id="34" dur="770" fill="hold"/>
                                        <p:tgtEl>
                                          <p:spTgt spid="9"/>
                                        </p:tgtEl>
                                        <p:attrNameLst>
                                          <p:attrName>ppt_y</p:attrName>
                                        </p:attrNameLst>
                                      </p:cBhvr>
                                      <p:to>
                                        <p:strVal val="(#ppt_y+0.4)"/>
                                      </p:to>
                                    </p:set>
                                    <p:anim from="(#ppt_y+0.4)" to="(#ppt_y)" calcmode="lin" valueType="num">
                                      <p:cBhvr>
                                        <p:cTn id="35" dur="1230" accel="100000" fill="hold">
                                          <p:stCondLst>
                                            <p:cond delay="770"/>
                                          </p:stCondLst>
                                        </p:cTn>
                                        <p:tgtEl>
                                          <p:spTgt spid="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Conceptual Flow</a:t>
            </a:r>
            <a:endParaRPr lang="en-US" b="1" u="sng" dirty="0"/>
          </a:p>
        </p:txBody>
      </p:sp>
      <p:graphicFrame>
        <p:nvGraphicFramePr>
          <p:cNvPr id="3" name="Diagram 2"/>
          <p:cNvGraphicFramePr/>
          <p:nvPr>
            <p:extLst>
              <p:ext uri="{D42A27DB-BD31-4B8C-83A1-F6EECF244321}">
                <p14:modId xmlns:p14="http://schemas.microsoft.com/office/powerpoint/2010/main" val="3587292916"/>
              </p:ext>
            </p:extLst>
          </p:nvPr>
        </p:nvGraphicFramePr>
        <p:xfrm>
          <a:off x="228600" y="1397000"/>
          <a:ext cx="8686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381000" y="5105400"/>
            <a:ext cx="4800600" cy="95410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800" dirty="0" smtClean="0">
                <a:solidFill>
                  <a:schemeClr val="bg1"/>
                </a:solidFill>
              </a:rPr>
              <a:t>We cannot confuse amassing information with learning.</a:t>
            </a:r>
            <a:endParaRPr lang="en-US" sz="2800" dirty="0">
              <a:solidFill>
                <a:schemeClr val="bg1"/>
              </a:solidFill>
            </a:endParaRPr>
          </a:p>
        </p:txBody>
      </p:sp>
    </p:spTree>
    <p:extLst>
      <p:ext uri="{BB962C8B-B14F-4D97-AF65-F5344CB8AC3E}">
        <p14:creationId xmlns:p14="http://schemas.microsoft.com/office/powerpoint/2010/main" val="928963071"/>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9E5F016D-31B8-4C30-82D0-BB2C62B2911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2FC94DC3-1FB9-488C-8ED2-0DBAAEDA217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C2505ADF-6987-4610-84D9-BE07F2F931B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D3D61C68-0798-43DE-A5DC-3020232AFFC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900" decel="100000" fill="hold"/>
                                        <p:tgtEl>
                                          <p:spTgt spid="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527</TotalTime>
  <Words>1995</Words>
  <Application>Microsoft Office PowerPoint</Application>
  <PresentationFormat>On-screen Show (4:3)</PresentationFormat>
  <Paragraphs>246</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The Federalist Era</vt:lpstr>
      <vt:lpstr>PowerPoint Presentation</vt:lpstr>
      <vt:lpstr>Some BIG Issues</vt:lpstr>
      <vt:lpstr>Other Issues</vt:lpstr>
      <vt:lpstr>What is a concept and why should we use them?</vt:lpstr>
      <vt:lpstr>Role of a Concept</vt:lpstr>
      <vt:lpstr>Problem and Possible Solution</vt:lpstr>
      <vt:lpstr>Impact of Concept-Based Instruction</vt:lpstr>
      <vt:lpstr>Conceptual Flow</vt:lpstr>
      <vt:lpstr>Macro and Micro Concepts</vt:lpstr>
      <vt:lpstr>Concept-Based Instruction in Action</vt:lpstr>
      <vt:lpstr>PowerPoint Presentation</vt:lpstr>
      <vt:lpstr>The Federalist Era</vt:lpstr>
      <vt:lpstr>Establish a Strong National Government</vt:lpstr>
      <vt:lpstr>Establish a Strong National Government</vt:lpstr>
      <vt:lpstr>Establish a Strong National Government</vt:lpstr>
      <vt:lpstr>Develop a Vigorous Economy</vt:lpstr>
      <vt:lpstr>Respect of Foreign Nations</vt:lpstr>
      <vt:lpstr>Disagreements over Domestic Policy</vt:lpstr>
      <vt:lpstr>The Virginia and Kentucky Resolutions</vt:lpstr>
      <vt:lpstr>The Va. and Ky. Resolutions</vt:lpstr>
      <vt:lpstr>The BIG Question</vt:lpstr>
      <vt:lpstr>The Virginia Resolution</vt:lpstr>
      <vt:lpstr>A.R.T.I.S.T. Method of Document Analysis</vt:lpstr>
      <vt:lpstr>The Virginia Resolution</vt:lpstr>
      <vt:lpstr>A.R.T.I.S.T. Method of Document Analysis</vt:lpstr>
      <vt:lpstr>Impact</vt:lpstr>
      <vt:lpstr>Rhode Island’s Response</vt:lpstr>
      <vt:lpstr>A.R.T.I.S.T. Method of Document Analysis</vt:lpstr>
      <vt:lpstr>Kentucky Resolution</vt:lpstr>
      <vt:lpstr>A.R.T.I.S.T. Method of Document Analysis</vt:lpstr>
      <vt:lpstr>  Raising Cane: A Fight In Congress Over the Sedition Acts</vt:lpstr>
      <vt:lpstr>The BIG Question … one more time!</vt:lpstr>
      <vt:lpstr>What did the Federalists Win?</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Federalist Era</dc:title>
  <dc:creator>Robert W. Brown Jr.</dc:creator>
  <cp:lastModifiedBy>Robby</cp:lastModifiedBy>
  <cp:revision>45</cp:revision>
  <dcterms:created xsi:type="dcterms:W3CDTF">2009-12-21T22:13:43Z</dcterms:created>
  <dcterms:modified xsi:type="dcterms:W3CDTF">2011-06-23T02:06:06Z</dcterms:modified>
</cp:coreProperties>
</file>