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sldIdLst>
    <p:sldId id="307" r:id="rId3"/>
    <p:sldId id="308" r:id="rId4"/>
    <p:sldId id="309" r:id="rId5"/>
    <p:sldId id="310" r:id="rId6"/>
    <p:sldId id="256" r:id="rId7"/>
    <p:sldId id="296" r:id="rId8"/>
    <p:sldId id="259" r:id="rId9"/>
    <p:sldId id="298" r:id="rId10"/>
    <p:sldId id="30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4" r:id="rId20"/>
    <p:sldId id="275" r:id="rId21"/>
    <p:sldId id="302" r:id="rId22"/>
    <p:sldId id="277" r:id="rId23"/>
    <p:sldId id="278" r:id="rId24"/>
    <p:sldId id="279" r:id="rId25"/>
    <p:sldId id="280" r:id="rId26"/>
    <p:sldId id="281" r:id="rId27"/>
    <p:sldId id="304" r:id="rId28"/>
    <p:sldId id="283" r:id="rId29"/>
    <p:sldId id="306" r:id="rId30"/>
    <p:sldId id="293" r:id="rId31"/>
    <p:sldId id="285" r:id="rId32"/>
    <p:sldId id="291" r:id="rId33"/>
    <p:sldId id="286" r:id="rId34"/>
    <p:sldId id="287" r:id="rId35"/>
    <p:sldId id="288" r:id="rId36"/>
    <p:sldId id="289" r:id="rId37"/>
    <p:sldId id="290" r:id="rId38"/>
    <p:sldId id="273" r:id="rId39"/>
    <p:sldId id="292" r:id="rId40"/>
    <p:sldId id="294" r:id="rId41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6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F729F4-346F-4E03-A28B-EB4FF5425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CFE7B-99F9-4418-9591-8ED1FB372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1430-7B46-48D2-920B-C78E9D33E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F4A54-45EC-4BC1-92FA-11C814C94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A6949-B17A-4DE1-9CEA-5C8C99559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DE3D-3B9C-4E8E-8FF7-58AFD4CC7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C3B5C-861E-4B2B-A92D-581165E3F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2D8D-873B-4D80-874C-F8ACBEA6B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4FBC-5A2D-4C0C-9FEE-00ED6FEE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07A2-90A3-4F07-A4CB-211BA4E06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86F2A-DA7C-4463-8C6E-79D5EAE86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59E8-380C-4C32-B42D-0BE6EB0C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B770E-7B58-4C03-ADA1-488AD34D7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E931-03AA-4476-B1F8-CA43EF2B1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1E63F0E1-4259-4A0A-BDEC-46E2F0D0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advClick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e/ef/Dust_Bowl_-_Dallas,_South_Dakota_1936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d/d4/Dust_storm_CimarronCounty_OK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5/54/Lange-MigrantMother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b/b3/Okie_car_rear_view_194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0/00/Evictbonusarmy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File:FDR_in_1933.jp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hyperlink" Target="http://en.wikipedia.org/wiki/File:Anna_Eleanor_Roosevelt.gi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n.wikipedia.org/wiki/File:Wpa1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File:NewDealNRA.jpg" TargetMode="Externa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en.wikipedia.org/wiki/Image:Fatherc2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pKmfjf5tU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American_union_bank.gif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Image:Crowd_outside_nyse.jpg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UnemployedMarch.jp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Hoover_Campaign.jp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one of the following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if your parents lost their job.</a:t>
            </a:r>
          </a:p>
          <a:p>
            <a:r>
              <a:rPr lang="en-US" dirty="0" smtClean="0"/>
              <a:t>Imagine if your parents business went bankrupt</a:t>
            </a:r>
          </a:p>
          <a:p>
            <a:r>
              <a:rPr lang="en-US" dirty="0" smtClean="0"/>
              <a:t>Imagine if your family lost its farm</a:t>
            </a:r>
          </a:p>
        </p:txBody>
      </p:sp>
    </p:spTree>
    <p:extLst>
      <p:ext uri="{BB962C8B-B14F-4D97-AF65-F5344CB8AC3E}">
        <p14:creationId xmlns:p14="http://schemas.microsoft.com/office/powerpoint/2010/main" val="778382291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“Dust Bowl”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9" descr="Dust-storm-Texas-1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010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7" descr="Image:Dust Bowl - Dallas, South Dakota 19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5" descr="Image:Dust storm CimarronCounty 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7467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Images of the Depression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Hobos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700" smtClean="0"/>
          </a:p>
        </p:txBody>
      </p:sp>
      <p:pic>
        <p:nvPicPr>
          <p:cNvPr id="11269" name="Picture 7" descr="Image, Source: intermediary roll fi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624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Bread Lines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5" descr="Image, Source: digital file from intermediary roll fi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899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“Hoovervilles”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5" descr="Image, Source: digital file from intermediary roll fi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“Okies”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5" descr="Image:Lange-MigrantMother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3910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Image:Okie car rear view 194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150" y="1828800"/>
            <a:ext cx="45148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“Bonus Army”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5" descr="Image:Evictbonusarm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Election of 1932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700" smtClean="0"/>
          </a:p>
        </p:txBody>
      </p:sp>
      <p:sp>
        <p:nvSpPr>
          <p:cNvPr id="16388" name="Rectangle 4"/>
          <p:cNvSpPr>
            <a:spLocks noGrp="1" noChangeArrowheads="1" noTextEdit="1"/>
          </p:cNvSpPr>
          <p:nvPr>
            <p:ph type="chart" sz="half" idx="2"/>
          </p:nvPr>
        </p:nvSpPr>
        <p:spPr/>
      </p:sp>
      <p:pic>
        <p:nvPicPr>
          <p:cNvPr id="16389" name="Picture 3" descr="election%20of%201932%20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Twentieth Amendment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700" smtClean="0"/>
          </a:p>
        </p:txBody>
      </p:sp>
      <p:sp>
        <p:nvSpPr>
          <p:cNvPr id="17412" name="Rectangle 4"/>
          <p:cNvSpPr>
            <a:spLocks noGrp="1" noChangeArrowheads="1" noTextEdit="1"/>
          </p:cNvSpPr>
          <p:nvPr>
            <p:ph type="chart" sz="half" idx="2"/>
          </p:nvPr>
        </p:nvSpPr>
        <p:spPr/>
      </p:sp>
      <p:sp>
        <p:nvSpPr>
          <p:cNvPr id="17413" name="AutoShape 1032" descr="9k="/>
          <p:cNvSpPr>
            <a:spLocks noChangeAspect="1" noChangeArrowheads="1"/>
          </p:cNvSpPr>
          <p:nvPr/>
        </p:nvSpPr>
        <p:spPr bwMode="auto">
          <a:xfrm>
            <a:off x="80963" y="46038"/>
            <a:ext cx="5429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AutoShape 1034" descr="9k="/>
          <p:cNvSpPr>
            <a:spLocks noChangeAspect="1" noChangeArrowheads="1"/>
          </p:cNvSpPr>
          <p:nvPr/>
        </p:nvSpPr>
        <p:spPr bwMode="auto">
          <a:xfrm>
            <a:off x="80963" y="46038"/>
            <a:ext cx="5429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AutoShape 1036" descr="9k="/>
          <p:cNvSpPr>
            <a:spLocks noChangeAspect="1" noChangeArrowheads="1"/>
          </p:cNvSpPr>
          <p:nvPr/>
        </p:nvSpPr>
        <p:spPr bwMode="auto">
          <a:xfrm>
            <a:off x="4300538" y="2805113"/>
            <a:ext cx="5429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6" name="Picture 1038" descr="ANd9GcQfPnumr8F9yg3lFSFUVxX6c9bYXJofZ6VFtW58vP90dFy8mJmh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44675"/>
            <a:ext cx="66579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imagine..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family lost all of their money because their bank closed</a:t>
            </a:r>
          </a:p>
          <a:p>
            <a:endParaRPr lang="en-US" dirty="0"/>
          </a:p>
          <a:p>
            <a:r>
              <a:rPr lang="en-US" dirty="0" smtClean="0"/>
              <a:t>Your school closed (maybe you like that one!)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4367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F.D.R. &amp; Eleanor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>
                <a:solidFill>
                  <a:srgbClr val="CD0A0A"/>
                </a:solidFill>
                <a:latin typeface="Courier New" pitchFamily="49" charset="0"/>
                <a:cs typeface="Courier New" pitchFamily="49" charset="0"/>
                <a:hlinkClick r:id="rId2" tooltip="Franklin D. Roosevelt"/>
              </a:rPr>
              <a:t> </a:t>
            </a:r>
            <a:endParaRPr lang="en-US" sz="2700" smtClean="0">
              <a:solidFill>
                <a:srgbClr val="CD0A0A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436" name="Picture 6" descr="245px-FDR_in_1933">
            <a:hlinkClick r:id="rId2" tooltip="Franklin D. Roosevel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35004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Anna_Eleanor_Roosevelt">
            <a:hlinkClick r:id="rId4" tooltip="Eleanor Roosevelt"/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78425" y="1828800"/>
            <a:ext cx="3016250" cy="40386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“New Deal”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Three “R”s…</a:t>
            </a:r>
          </a:p>
          <a:p>
            <a:pPr eaLnBrk="1" hangingPunct="1"/>
            <a:r>
              <a:rPr lang="en-US" sz="2700" smtClean="0"/>
              <a:t>Brain Trust…</a:t>
            </a:r>
          </a:p>
          <a:p>
            <a:pPr eaLnBrk="1" hangingPunct="1"/>
            <a:r>
              <a:rPr lang="en-US" sz="2700" smtClean="0"/>
              <a:t>“Hundred Days”…</a:t>
            </a:r>
          </a:p>
          <a:p>
            <a:pPr eaLnBrk="1" hangingPunct="1"/>
            <a:r>
              <a:rPr lang="en-US" sz="2700" smtClean="0"/>
              <a:t>Bank Holiday…</a:t>
            </a:r>
          </a:p>
          <a:p>
            <a:pPr eaLnBrk="1" hangingPunct="1"/>
            <a:r>
              <a:rPr lang="en-US" sz="2700" smtClean="0"/>
              <a:t>Repeal of Prohibition…</a:t>
            </a:r>
          </a:p>
          <a:p>
            <a:pPr eaLnBrk="1" hangingPunct="1"/>
            <a:r>
              <a:rPr lang="en-US" sz="2700" smtClean="0"/>
              <a:t>Alphabet Soup Agencies…</a:t>
            </a:r>
          </a:p>
        </p:txBody>
      </p:sp>
      <p:pic>
        <p:nvPicPr>
          <p:cNvPr id="19460" name="Picture 10" descr="ANd9GcT4JHssLN7Oame7Unj8t8s_eB0-dnHshxXhtLYNjm-5O2ftnwf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676400"/>
            <a:ext cx="4848225" cy="4319588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PWA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Public Works Administration</a:t>
            </a:r>
          </a:p>
        </p:txBody>
      </p:sp>
      <p:pic>
        <p:nvPicPr>
          <p:cNvPr id="20484" name="Picture 7" descr="ANd9GcQQ8IBknDBnf4EnRmDi-JXibntvpB63SvWvGHR-bf8OteqRHplF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905000"/>
            <a:ext cx="5057775" cy="405130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TVA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Tennessee Valley Authority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700" smtClean="0"/>
          </a:p>
        </p:txBody>
      </p:sp>
      <p:pic>
        <p:nvPicPr>
          <p:cNvPr id="21509" name="Picture 7" descr="ANd9GcR2owvWZs3iZrWHF7g8UqL7-dPLsHJeLQja31mhT9H951NOrEkM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870075"/>
            <a:ext cx="46101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CCC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Civilian Conservation Corps</a:t>
            </a:r>
          </a:p>
        </p:txBody>
      </p:sp>
      <p:pic>
        <p:nvPicPr>
          <p:cNvPr id="22532" name="Picture 7" descr="ANd9GcSNLErZV79XoQih_YzZXP6Xs3Q_KCkLy5MUvnXyrbArpg20ujx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2209800"/>
            <a:ext cx="6134100" cy="4868863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AAA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Agricultural Adjustment Act</a:t>
            </a:r>
          </a:p>
        </p:txBody>
      </p:sp>
      <p:pic>
        <p:nvPicPr>
          <p:cNvPr id="23556" name="Picture 5" descr="Farming During the Great Depression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1588" y="304800"/>
            <a:ext cx="5086350" cy="655320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WPA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D0A0A"/>
                </a:solidFill>
                <a:latin typeface="Courier New" pitchFamily="49" charset="0"/>
                <a:cs typeface="Courier New" pitchFamily="49" charset="0"/>
                <a:hlinkClick r:id="rId2"/>
              </a:rPr>
              <a:t> </a:t>
            </a:r>
            <a:endParaRPr lang="en-US" smtClean="0">
              <a:solidFill>
                <a:srgbClr val="CD0A0A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4580" name="Picture 6" descr="220px-Wpa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Securities and Exchange Commission</a:t>
            </a:r>
          </a:p>
        </p:txBody>
      </p:sp>
      <p:pic>
        <p:nvPicPr>
          <p:cNvPr id="25604" name="Picture 6" descr="ANd9GcSSPkxbyC2fZYTrdLxyUL587QIspzL2S4pu_JdLnYUHti3QUzLxX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533400"/>
            <a:ext cx="4143375" cy="565785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NRA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National Recovery Administration</a:t>
            </a:r>
          </a:p>
        </p:txBody>
      </p:sp>
      <p:pic>
        <p:nvPicPr>
          <p:cNvPr id="26628" name="Picture 7" descr="NewDealN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431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Indian Reorganization Act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700" smtClean="0"/>
          </a:p>
        </p:txBody>
      </p:sp>
      <p:sp>
        <p:nvSpPr>
          <p:cNvPr id="27652" name="Rectangle 1028"/>
          <p:cNvSpPr>
            <a:spLocks noGrp="1" noChangeArrowheads="1" noTextEdit="1"/>
          </p:cNvSpPr>
          <p:nvPr>
            <p:ph type="chart" sz="half" idx="2"/>
          </p:nvPr>
        </p:nvSpPr>
        <p:spPr/>
      </p:sp>
      <p:pic>
        <p:nvPicPr>
          <p:cNvPr id="27653" name="Picture 1030" descr="imag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1628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 2 paragraph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about how this would effect your family.  How would it effect them emotionally?</a:t>
            </a:r>
          </a:p>
          <a:p>
            <a:r>
              <a:rPr lang="en-US" dirty="0" smtClean="0"/>
              <a:t>What types of services exist today that may help you during this time?</a:t>
            </a:r>
          </a:p>
          <a:p>
            <a:endParaRPr lang="en-US" dirty="0"/>
          </a:p>
          <a:p>
            <a:r>
              <a:rPr lang="en-US" dirty="0" smtClean="0"/>
              <a:t>1’s share your response with 2’s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64087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Labor Relations (Wagner) Act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700" smtClean="0"/>
          </a:p>
        </p:txBody>
      </p:sp>
      <p:sp>
        <p:nvSpPr>
          <p:cNvPr id="28676" name="Rectangle 4"/>
          <p:cNvSpPr>
            <a:spLocks noGrp="1" noChangeArrowheads="1" noTextEdit="1"/>
          </p:cNvSpPr>
          <p:nvPr>
            <p:ph type="chart" sz="half" idx="2"/>
          </p:nvPr>
        </p:nvSpPr>
        <p:spPr/>
      </p:sp>
      <p:pic>
        <p:nvPicPr>
          <p:cNvPr id="28677" name="Picture 6" descr="USAnlr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201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Security Administration</a:t>
            </a:r>
          </a:p>
        </p:txBody>
      </p:sp>
      <p:pic>
        <p:nvPicPr>
          <p:cNvPr id="29699" name="Picture 7" descr="social-security-poster-circa-1935-picture-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6225" y="1600200"/>
            <a:ext cx="4170363" cy="5257800"/>
          </a:xfrm>
          <a:noFill/>
        </p:spPr>
      </p:pic>
      <p:sp>
        <p:nvSpPr>
          <p:cNvPr id="29700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700" smtClean="0"/>
          </a:p>
        </p:txBody>
      </p:sp>
      <p:pic>
        <p:nvPicPr>
          <p:cNvPr id="29701" name="Picture 11" descr="27-08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28775"/>
            <a:ext cx="42195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Opponents of the New Deal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Father Charles Coughlin	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Dr. Francis Townsend</a:t>
            </a:r>
          </a:p>
        </p:txBody>
      </p:sp>
      <p:pic>
        <p:nvPicPr>
          <p:cNvPr id="30725" name="Picture 6" descr="Father Coughlin">
            <a:hlinkClick r:id="rId2" tooltip="Father Coughli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29225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ANd9GcQp1sy9xbv-EXxHRVpTTY1a1zlX-4ZrmOSLrn5r0MJJvaCEBAl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438400"/>
            <a:ext cx="49911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Huey Long</a:t>
            </a:r>
          </a:p>
          <a:p>
            <a:pPr eaLnBrk="1" hangingPunct="1"/>
            <a:r>
              <a:rPr lang="en-US" sz="2700" smtClean="0"/>
              <a:t>The “Kingfish”</a:t>
            </a:r>
          </a:p>
          <a:p>
            <a:pPr eaLnBrk="1" hangingPunct="1"/>
            <a:r>
              <a:rPr lang="en-US" sz="2700" smtClean="0"/>
              <a:t>Share our Wealth Society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700" smtClean="0"/>
          </a:p>
        </p:txBody>
      </p:sp>
      <p:pic>
        <p:nvPicPr>
          <p:cNvPr id="31749" name="Picture 8" descr="ANd9GcQNzxAgzMdBfTYSTRcD96TjOV1IwtTjGZ7a41RrWGNQmaF8-bfK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66825"/>
            <a:ext cx="49911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Court Packing Plan</a:t>
            </a:r>
          </a:p>
        </p:txBody>
      </p:sp>
      <p:pic>
        <p:nvPicPr>
          <p:cNvPr id="32771" name="Picture 9" descr="ANd9GcRQpHBSGW1UOHE4K5Gnwev_Wt_U_uwt0F0eyEHZEco9dLhzM0Z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0988" y="1143000"/>
            <a:ext cx="3783012" cy="5162550"/>
          </a:xfrm>
        </p:spPr>
      </p:pic>
      <p:pic>
        <p:nvPicPr>
          <p:cNvPr id="32772" name="Picture 11" descr="GrDepFDRPacksCou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28800"/>
            <a:ext cx="5067300" cy="441960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Fair Labor Standards Act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700" smtClean="0"/>
          </a:p>
        </p:txBody>
      </p:sp>
      <p:sp>
        <p:nvSpPr>
          <p:cNvPr id="33796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33797" name="Picture 3" descr="06_1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1912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Keynesian Economics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John Maynard Keynes</a:t>
            </a:r>
          </a:p>
          <a:p>
            <a:pPr eaLnBrk="1" hangingPunct="1"/>
            <a:r>
              <a:rPr lang="en-US" sz="2700" smtClean="0"/>
              <a:t>Deficit spending…</a:t>
            </a:r>
          </a:p>
          <a:p>
            <a:pPr eaLnBrk="1" hangingPunct="1"/>
            <a:r>
              <a:rPr lang="en-US" sz="2700" smtClean="0"/>
              <a:t>“priming the pump”</a:t>
            </a:r>
          </a:p>
        </p:txBody>
      </p:sp>
      <p:pic>
        <p:nvPicPr>
          <p:cNvPr id="34820" name="Picture 6" descr="ANd9GcTRPrNChjZDX8UMYX5MTvnyYj2hOYpjRe_AzmP_xMEK1cP5ty2V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28800"/>
            <a:ext cx="3614738" cy="459581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Fireside Chats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700" smtClean="0"/>
          </a:p>
        </p:txBody>
      </p:sp>
      <p:sp>
        <p:nvSpPr>
          <p:cNvPr id="3584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700" smtClean="0"/>
          </a:p>
        </p:txBody>
      </p:sp>
      <p:pic>
        <p:nvPicPr>
          <p:cNvPr id="35845" name="Picture 7" descr="ANd9GcS2cXpnMoLlU1jkua9cEGVTR02d1qlUQPxCGNrjylK6hnT_edx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695825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AutoShape 9" descr="Z"/>
          <p:cNvSpPr>
            <a:spLocks noChangeAspect="1" noChangeArrowheads="1"/>
          </p:cNvSpPr>
          <p:nvPr/>
        </p:nvSpPr>
        <p:spPr bwMode="auto">
          <a:xfrm>
            <a:off x="80963" y="460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7" name="Picture 11" descr="Fireside+c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Newsreels</a:t>
            </a:r>
          </a:p>
        </p:txBody>
      </p:sp>
      <p:sp>
        <p:nvSpPr>
          <p:cNvPr id="36867" name="Rectangle 4"/>
          <p:cNvSpPr>
            <a:spLocks noGrp="1" noChangeArrowheads="1" noTextEdit="1"/>
          </p:cNvSpPr>
          <p:nvPr>
            <p:ph type="chart" sz="half" idx="2"/>
          </p:nvPr>
        </p:nvSpPr>
        <p:spPr/>
      </p:sp>
      <p:pic>
        <p:nvPicPr>
          <p:cNvPr id="36868" name="Picture 5" descr="a76c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76400"/>
            <a:ext cx="6553200" cy="5045075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Women…</a:t>
            </a:r>
          </a:p>
          <a:p>
            <a:pPr eaLnBrk="1" hangingPunct="1"/>
            <a:r>
              <a:rPr lang="en-US" smtClean="0"/>
              <a:t>African Americans…</a:t>
            </a:r>
          </a:p>
          <a:p>
            <a:pPr eaLnBrk="1" hangingPunct="1"/>
            <a:r>
              <a:rPr lang="en-US" smtClean="0"/>
              <a:t>Native Americans…</a:t>
            </a:r>
          </a:p>
          <a:p>
            <a:pPr eaLnBrk="1" hangingPunct="1"/>
            <a:r>
              <a:rPr lang="en-US" smtClean="0"/>
              <a:t>Mexican Americans…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link below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www.youtube.com/watch?v=VpKmfjf5tUk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69846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Great Depression</a:t>
            </a:r>
            <a:br>
              <a:rPr lang="en-US" smtClean="0"/>
            </a:br>
            <a:r>
              <a:rPr lang="en-US" smtClean="0"/>
              <a:t>and the New Deal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the Crash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300" smtClean="0"/>
              <a:t>Uneven distribution of income…</a:t>
            </a:r>
          </a:p>
          <a:p>
            <a:pPr eaLnBrk="1" hangingPunct="1"/>
            <a:r>
              <a:rPr lang="en-US" sz="2300" smtClean="0"/>
              <a:t>Stock market speculation…</a:t>
            </a:r>
          </a:p>
          <a:p>
            <a:pPr eaLnBrk="1" hangingPunct="1"/>
            <a:r>
              <a:rPr lang="en-US" sz="2300" smtClean="0"/>
              <a:t>Excessive use of credit…</a:t>
            </a:r>
          </a:p>
          <a:p>
            <a:pPr eaLnBrk="1" hangingPunct="1"/>
            <a:r>
              <a:rPr lang="en-US" sz="2300" smtClean="0"/>
              <a:t>Overproduction in factories and farms…</a:t>
            </a:r>
          </a:p>
          <a:p>
            <a:pPr eaLnBrk="1" hangingPunct="1"/>
            <a:r>
              <a:rPr lang="en-US" sz="2300" smtClean="0"/>
              <a:t>Government Policies…</a:t>
            </a:r>
          </a:p>
          <a:p>
            <a:pPr eaLnBrk="1" hangingPunct="1"/>
            <a:r>
              <a:rPr lang="en-US" sz="2300" smtClean="0"/>
              <a:t>Global economics…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700" smtClean="0">
                <a:solidFill>
                  <a:srgbClr val="CD0A0A"/>
                </a:solidFill>
                <a:latin typeface="Courier New" pitchFamily="49" charset="0"/>
                <a:hlinkClick r:id="rId2"/>
              </a:rPr>
              <a:t> </a:t>
            </a:r>
            <a:endParaRPr lang="en-US" sz="2700" smtClean="0">
              <a:solidFill>
                <a:srgbClr val="CD0A0A"/>
              </a:solidFill>
              <a:latin typeface="Courier New" pitchFamily="49" charset="0"/>
            </a:endParaRPr>
          </a:p>
        </p:txBody>
      </p:sp>
      <p:pic>
        <p:nvPicPr>
          <p:cNvPr id="4101" name="Picture 7" descr="220px-American_union_ban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581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Great Crash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700" smtClean="0"/>
              <a:t>October 29,1929</a:t>
            </a:r>
          </a:p>
          <a:p>
            <a:pPr eaLnBrk="1" hangingPunct="1"/>
            <a:r>
              <a:rPr lang="en-US" sz="3700" smtClean="0"/>
              <a:t>“Black Tuesday”</a:t>
            </a:r>
          </a:p>
          <a:p>
            <a:pPr eaLnBrk="1" hangingPunct="1"/>
            <a:r>
              <a:rPr lang="en-US" sz="3700" smtClean="0"/>
              <a:t>Within 3 weeks…</a:t>
            </a:r>
          </a:p>
          <a:p>
            <a:pPr eaLnBrk="1" hangingPunct="1"/>
            <a:r>
              <a:rPr lang="en-US" sz="3700" smtClean="0"/>
              <a:t>Over time…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300" smtClean="0"/>
          </a:p>
        </p:txBody>
      </p:sp>
      <p:pic>
        <p:nvPicPr>
          <p:cNvPr id="5125" name="Picture 10" descr="Crowd gathering on Wall Street.">
            <a:hlinkClick r:id="rId2" tooltip="Crowd gathering on Wall Street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434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Effects of the Crash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Gross National Product…</a:t>
            </a:r>
          </a:p>
          <a:p>
            <a:pPr eaLnBrk="1" hangingPunct="1"/>
            <a:r>
              <a:rPr lang="en-US" sz="2700" smtClean="0"/>
              <a:t>20%…</a:t>
            </a:r>
          </a:p>
          <a:p>
            <a:pPr eaLnBrk="1" hangingPunct="1"/>
            <a:r>
              <a:rPr lang="en-US" sz="2700" smtClean="0"/>
              <a:t>25%..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700" smtClean="0">
                <a:solidFill>
                  <a:srgbClr val="CD0A0A"/>
                </a:solidFill>
                <a:latin typeface="Courier New" pitchFamily="49" charset="0"/>
                <a:cs typeface="Courier New" pitchFamily="49" charset="0"/>
                <a:hlinkClick r:id="rId2"/>
              </a:rPr>
              <a:t> </a:t>
            </a:r>
            <a:endParaRPr lang="en-US" sz="2700" smtClean="0">
              <a:solidFill>
                <a:srgbClr val="CD0A0A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9" name="Picture 7" descr="220px-UnemployedMar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3782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President Hoover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Unable to effectively communicate with the common man…</a:t>
            </a:r>
          </a:p>
          <a:p>
            <a:pPr eaLnBrk="1" hangingPunct="1"/>
            <a:r>
              <a:rPr lang="en-US" sz="2800" smtClean="0"/>
              <a:t>Tries the “trickle down” method….</a:t>
            </a:r>
          </a:p>
          <a:p>
            <a:pPr eaLnBrk="1" hangingPunct="1"/>
            <a:r>
              <a:rPr lang="en-US" sz="2800" smtClean="0"/>
              <a:t>Hawley-Smoot Tariff…</a:t>
            </a:r>
          </a:p>
          <a:p>
            <a:pPr eaLnBrk="1" hangingPunct="1"/>
            <a:r>
              <a:rPr lang="en-US" sz="2800" smtClean="0"/>
              <a:t>Debt moratorium</a:t>
            </a:r>
            <a:r>
              <a:rPr lang="en-US" sz="3300" smtClean="0"/>
              <a:t>…</a:t>
            </a:r>
          </a:p>
        </p:txBody>
      </p:sp>
      <p:pic>
        <p:nvPicPr>
          <p:cNvPr id="7172" name="Picture 8" descr="Hoover_Campaign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4438" y="1828800"/>
            <a:ext cx="3324225" cy="40386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42885.0"/>
</version>
</file>

<file path=customXml/itemProps1.xml><?xml version="1.0" encoding="utf-8"?>
<ds:datastoreItem xmlns:ds="http://schemas.openxmlformats.org/officeDocument/2006/customXml" ds:itemID="{AA92AC04-B982-4DA6-A6B7-B6C91FF85BA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287</TotalTime>
  <Words>343</Words>
  <Application>Microsoft Office PowerPoint</Application>
  <PresentationFormat>On-screen Show (4:3)</PresentationFormat>
  <Paragraphs>93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Refined</vt:lpstr>
      <vt:lpstr>Imagine one of the following scenarios</vt:lpstr>
      <vt:lpstr>Now imagine..</vt:lpstr>
      <vt:lpstr>Write a 2 paragraph response</vt:lpstr>
      <vt:lpstr>Watch the link below</vt:lpstr>
      <vt:lpstr>The Great Depression and the New Deal</vt:lpstr>
      <vt:lpstr>Causes of the Crash</vt:lpstr>
      <vt:lpstr>The Great Crash</vt:lpstr>
      <vt:lpstr>Effects of the Crash</vt:lpstr>
      <vt:lpstr>President Hoover </vt:lpstr>
      <vt:lpstr>“Dust Bowl”</vt:lpstr>
      <vt:lpstr>PowerPoint Presentation</vt:lpstr>
      <vt:lpstr>PowerPoint Presentation</vt:lpstr>
      <vt:lpstr>Images of the Depression</vt:lpstr>
      <vt:lpstr>Bread Lines</vt:lpstr>
      <vt:lpstr>“Hoovervilles”</vt:lpstr>
      <vt:lpstr>“Okies”</vt:lpstr>
      <vt:lpstr>“Bonus Army”</vt:lpstr>
      <vt:lpstr>Election of 1932</vt:lpstr>
      <vt:lpstr>Twentieth Amendment</vt:lpstr>
      <vt:lpstr>F.D.R. &amp; Eleanor</vt:lpstr>
      <vt:lpstr>The “New Deal”</vt:lpstr>
      <vt:lpstr>PWA</vt:lpstr>
      <vt:lpstr>TVA</vt:lpstr>
      <vt:lpstr>CCC</vt:lpstr>
      <vt:lpstr>AAA</vt:lpstr>
      <vt:lpstr>WPA</vt:lpstr>
      <vt:lpstr>SEC</vt:lpstr>
      <vt:lpstr>NRA</vt:lpstr>
      <vt:lpstr>Indian Reorganization Act</vt:lpstr>
      <vt:lpstr>National Labor Relations (Wagner) Act</vt:lpstr>
      <vt:lpstr>Social Security Administration</vt:lpstr>
      <vt:lpstr>Opponents of the New Deal</vt:lpstr>
      <vt:lpstr>PowerPoint Presentation</vt:lpstr>
      <vt:lpstr>Court Packing Plan</vt:lpstr>
      <vt:lpstr>Fair Labor Standards Act</vt:lpstr>
      <vt:lpstr>Keynesian Economics</vt:lpstr>
      <vt:lpstr>Fireside Chats</vt:lpstr>
      <vt:lpstr>Newsreels</vt:lpstr>
      <vt:lpstr>Consider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Tech Dept WCDE</dc:creator>
  <cp:lastModifiedBy>Owner</cp:lastModifiedBy>
  <cp:revision>14</cp:revision>
  <dcterms:created xsi:type="dcterms:W3CDTF">2008-09-10T15:51:18Z</dcterms:created>
  <dcterms:modified xsi:type="dcterms:W3CDTF">2013-01-29T02:48:45Z</dcterms:modified>
</cp:coreProperties>
</file>