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2"/>
  </p:notesMasterIdLst>
  <p:sldIdLst>
    <p:sldId id="291" r:id="rId2"/>
    <p:sldId id="319" r:id="rId3"/>
    <p:sldId id="320" r:id="rId4"/>
    <p:sldId id="316" r:id="rId5"/>
    <p:sldId id="308" r:id="rId6"/>
    <p:sldId id="299" r:id="rId7"/>
    <p:sldId id="317" r:id="rId8"/>
    <p:sldId id="301" r:id="rId9"/>
    <p:sldId id="300" r:id="rId10"/>
    <p:sldId id="296" r:id="rId11"/>
    <p:sldId id="295" r:id="rId12"/>
    <p:sldId id="322" r:id="rId13"/>
    <p:sldId id="292" r:id="rId14"/>
    <p:sldId id="323" r:id="rId15"/>
    <p:sldId id="298" r:id="rId16"/>
    <p:sldId id="321" r:id="rId17"/>
    <p:sldId id="311" r:id="rId18"/>
    <p:sldId id="312" r:id="rId19"/>
    <p:sldId id="313" r:id="rId20"/>
    <p:sldId id="314"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1" charset="0"/>
        <a:ea typeface="+mn-ea"/>
        <a:cs typeface="+mn-cs"/>
      </a:defRPr>
    </a:lvl1pPr>
    <a:lvl2pPr marL="457200" algn="l" rtl="0" eaLnBrk="0" fontAlgn="base" hangingPunct="0">
      <a:spcBef>
        <a:spcPct val="0"/>
      </a:spcBef>
      <a:spcAft>
        <a:spcPct val="0"/>
      </a:spcAft>
      <a:defRPr kern="1200">
        <a:solidFill>
          <a:schemeClr val="tx1"/>
        </a:solidFill>
        <a:latin typeface="Verdana" pitchFamily="1" charset="0"/>
        <a:ea typeface="+mn-ea"/>
        <a:cs typeface="+mn-cs"/>
      </a:defRPr>
    </a:lvl2pPr>
    <a:lvl3pPr marL="914400" algn="l" rtl="0" eaLnBrk="0" fontAlgn="base" hangingPunct="0">
      <a:spcBef>
        <a:spcPct val="0"/>
      </a:spcBef>
      <a:spcAft>
        <a:spcPct val="0"/>
      </a:spcAft>
      <a:defRPr kern="1200">
        <a:solidFill>
          <a:schemeClr val="tx1"/>
        </a:solidFill>
        <a:latin typeface="Verdana" pitchFamily="1" charset="0"/>
        <a:ea typeface="+mn-ea"/>
        <a:cs typeface="+mn-cs"/>
      </a:defRPr>
    </a:lvl3pPr>
    <a:lvl4pPr marL="1371600" algn="l" rtl="0" eaLnBrk="0" fontAlgn="base" hangingPunct="0">
      <a:spcBef>
        <a:spcPct val="0"/>
      </a:spcBef>
      <a:spcAft>
        <a:spcPct val="0"/>
      </a:spcAft>
      <a:defRPr kern="1200">
        <a:solidFill>
          <a:schemeClr val="tx1"/>
        </a:solidFill>
        <a:latin typeface="Verdana" pitchFamily="1" charset="0"/>
        <a:ea typeface="+mn-ea"/>
        <a:cs typeface="+mn-cs"/>
      </a:defRPr>
    </a:lvl4pPr>
    <a:lvl5pPr marL="1828800" algn="l" rtl="0" eaLnBrk="0" fontAlgn="base" hangingPunct="0">
      <a:spcBef>
        <a:spcPct val="0"/>
      </a:spcBef>
      <a:spcAft>
        <a:spcPct val="0"/>
      </a:spcAft>
      <a:defRPr kern="1200">
        <a:solidFill>
          <a:schemeClr val="tx1"/>
        </a:solidFill>
        <a:latin typeface="Verdana" pitchFamily="1" charset="0"/>
        <a:ea typeface="+mn-ea"/>
        <a:cs typeface="+mn-cs"/>
      </a:defRPr>
    </a:lvl5pPr>
    <a:lvl6pPr marL="2286000" algn="l" defTabSz="457200" rtl="0" eaLnBrk="1" latinLnBrk="0" hangingPunct="1">
      <a:defRPr kern="1200">
        <a:solidFill>
          <a:schemeClr val="tx1"/>
        </a:solidFill>
        <a:latin typeface="Verdana" pitchFamily="1" charset="0"/>
        <a:ea typeface="+mn-ea"/>
        <a:cs typeface="+mn-cs"/>
      </a:defRPr>
    </a:lvl6pPr>
    <a:lvl7pPr marL="2743200" algn="l" defTabSz="457200" rtl="0" eaLnBrk="1" latinLnBrk="0" hangingPunct="1">
      <a:defRPr kern="1200">
        <a:solidFill>
          <a:schemeClr val="tx1"/>
        </a:solidFill>
        <a:latin typeface="Verdana" pitchFamily="1" charset="0"/>
        <a:ea typeface="+mn-ea"/>
        <a:cs typeface="+mn-cs"/>
      </a:defRPr>
    </a:lvl7pPr>
    <a:lvl8pPr marL="3200400" algn="l" defTabSz="457200" rtl="0" eaLnBrk="1" latinLnBrk="0" hangingPunct="1">
      <a:defRPr kern="1200">
        <a:solidFill>
          <a:schemeClr val="tx1"/>
        </a:solidFill>
        <a:latin typeface="Verdana" pitchFamily="1" charset="0"/>
        <a:ea typeface="+mn-ea"/>
        <a:cs typeface="+mn-cs"/>
      </a:defRPr>
    </a:lvl8pPr>
    <a:lvl9pPr marL="3657600" algn="l" defTabSz="457200" rtl="0" eaLnBrk="1" latinLnBrk="0" hangingPunct="1">
      <a:defRPr kern="1200">
        <a:solidFill>
          <a:schemeClr val="tx1"/>
        </a:solidFill>
        <a:latin typeface="Verdana"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840" y="30"/>
      </p:cViewPr>
      <p:guideLst>
        <p:guide orient="horz" pos="2160"/>
        <p:guide pos="2880"/>
      </p:guideLst>
    </p:cSldViewPr>
  </p:slideViewPr>
  <p:notesTextViewPr>
    <p:cViewPr>
      <p:scale>
        <a:sx n="100" d="100"/>
        <a:sy n="100" d="100"/>
      </p:scale>
      <p:origin x="0" y="0"/>
    </p:cViewPr>
  </p:notesTextViewPr>
  <p:notesViewPr>
    <p:cSldViewPr>
      <p:cViewPr varScale="1">
        <p:scale>
          <a:sx n="40" d="100"/>
          <a:sy n="40" d="100"/>
        </p:scale>
        <p:origin x="-8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BE1E074B-7B79-6343-9780-04FA6CC178B1}" type="slidenum">
              <a:rPr lang="en-US"/>
              <a:pPr>
                <a:defRPr/>
              </a:pPr>
              <a:t>‹#›</a:t>
            </a:fld>
            <a:endParaRPr lang="en-US"/>
          </a:p>
        </p:txBody>
      </p:sp>
    </p:spTree>
    <p:extLst>
      <p:ext uri="{BB962C8B-B14F-4D97-AF65-F5344CB8AC3E}">
        <p14:creationId xmlns:p14="http://schemas.microsoft.com/office/powerpoint/2010/main" val="280388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E5FD35F-AEF4-9E49-B95A-AA2FA1C6501E}" type="slidenum">
              <a:rPr lang="en-US">
                <a:latin typeface="Arial" pitchFamily="1" charset="0"/>
              </a:rPr>
              <a:pPr/>
              <a:t>10</a:t>
            </a:fld>
            <a:endParaRPr lang="en-US">
              <a:latin typeface="Arial" pitchFamily="1"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b="1">
                <a:latin typeface="Arial" pitchFamily="1" charset="0"/>
              </a:rPr>
              <a:t>We Can Do It!</a:t>
            </a:r>
            <a:r>
              <a:rPr lang="en-US">
                <a:latin typeface="Arial" pitchFamily="1" charset="0"/>
              </a:rPr>
              <a:t/>
            </a:r>
            <a:br>
              <a:rPr lang="en-US">
                <a:latin typeface="Arial" pitchFamily="1" charset="0"/>
              </a:rPr>
            </a:br>
            <a:r>
              <a:rPr lang="en-US">
                <a:latin typeface="Arial" pitchFamily="1" charset="0"/>
              </a:rPr>
              <a:t>by J. Howard Miller</a:t>
            </a:r>
          </a:p>
          <a:p>
            <a:pPr eaLnBrk="1" hangingPunct="1"/>
            <a:r>
              <a:rPr lang="en-US">
                <a:latin typeface="Arial" pitchFamily="1" charset="0"/>
              </a:rPr>
              <a:t>Of all the images of working women during World War II, the image of women in factories predominates. Rosie the Riveter--the strong, competent woman dressed in overalls and bandanna--was introduced as a symbol of patriotic womanhood. The accoutrements of war work--uniforms, tools, and lunch pails--were incorporated into the revised image of the feminine ideal.</a:t>
            </a:r>
            <a:br>
              <a:rPr lang="en-US">
                <a:latin typeface="Arial" pitchFamily="1" charset="0"/>
              </a:rPr>
            </a:br>
            <a:r>
              <a:rPr lang="en-US">
                <a:latin typeface="Arial" pitchFamily="1" charset="0"/>
              </a:rPr>
              <a:t/>
            </a:r>
            <a:br>
              <a:rPr lang="en-US">
                <a:latin typeface="Arial" pitchFamily="1" charset="0"/>
              </a:rPr>
            </a:br>
            <a:r>
              <a:rPr lang="en-US" i="1">
                <a:latin typeface="Arial" pitchFamily="1" charset="0"/>
              </a:rPr>
              <a:t>Produced by Westinghouse</a:t>
            </a:r>
            <a:br>
              <a:rPr lang="en-US" i="1">
                <a:latin typeface="Arial" pitchFamily="1" charset="0"/>
              </a:rPr>
            </a:br>
            <a:r>
              <a:rPr lang="en-US" i="1">
                <a:latin typeface="Arial" pitchFamily="1" charset="0"/>
              </a:rPr>
              <a:t>for the War Production</a:t>
            </a:r>
            <a:br>
              <a:rPr lang="en-US" i="1">
                <a:latin typeface="Arial" pitchFamily="1" charset="0"/>
              </a:rPr>
            </a:br>
            <a:r>
              <a:rPr lang="en-US" i="1">
                <a:latin typeface="Arial" pitchFamily="1" charset="0"/>
              </a:rPr>
              <a:t>Co-Ordinating Committee</a:t>
            </a:r>
            <a:br>
              <a:rPr lang="en-US" i="1">
                <a:latin typeface="Arial" pitchFamily="1" charset="0"/>
              </a:rPr>
            </a:br>
            <a:r>
              <a:rPr lang="en-US" i="1">
                <a:latin typeface="Arial" pitchFamily="1" charset="0"/>
              </a:rPr>
              <a:t>NARA Still Picture Branch</a:t>
            </a:r>
            <a:br>
              <a:rPr lang="en-US" i="1">
                <a:latin typeface="Arial" pitchFamily="1" charset="0"/>
              </a:rPr>
            </a:br>
            <a:r>
              <a:rPr lang="en-US" i="1">
                <a:latin typeface="Arial" pitchFamily="1" charset="0"/>
              </a:rPr>
              <a:t>(NWDNS-179-WP-1563)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175783B-0A0E-9E46-A8FC-70AA436DF2CE}" type="slidenum">
              <a:rPr lang="en-US">
                <a:latin typeface="Arial" pitchFamily="1" charset="0"/>
              </a:rPr>
              <a:pPr/>
              <a:t>16</a:t>
            </a:fld>
            <a:endParaRPr lang="en-US">
              <a:latin typeface="Arial"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230BBBF-3CB2-1249-BD60-DC1BD4EEC42E}" type="slidenum">
              <a:rPr lang="en-US">
                <a:latin typeface="Arial" pitchFamily="1" charset="0"/>
              </a:rPr>
              <a:pPr/>
              <a:t>17</a:t>
            </a:fld>
            <a:endParaRPr lang="en-US">
              <a:latin typeface="Arial" pitchFamily="1"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a:latin typeface="Arial" pitchFamily="1" charset="0"/>
              </a:rPr>
              <a:t>C</a:t>
            </a:r>
            <a:r>
              <a:rPr lang="en-US">
                <a:latin typeface="Arial" pitchFamily="1" charset="0"/>
              </a:rPr>
              <a:t>oncerns about national security intensify in wartime. During World War II, the Government alerted citizens to the presence of enemy spies and saboteurs lurking just below the surface of American society. "Careless talk" posters warned people that small snippets of information regarding troop movements or other logistical details would be useful to the enemy. Well-meaning citizens could easily compromise national security and soldiers` safety with careless talk.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175783B-0A0E-9E46-A8FC-70AA436DF2CE}" type="slidenum">
              <a:rPr lang="en-US">
                <a:latin typeface="Arial" pitchFamily="1" charset="0"/>
              </a:rPr>
              <a:pPr/>
              <a:t>20</a:t>
            </a:fld>
            <a:endParaRPr lang="en-US">
              <a:latin typeface="Arial"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a:latin typeface="Arial" pitchFamily="1" charset="0"/>
              </a:rPr>
              <a:t>Wanted! For Murder</a:t>
            </a:r>
            <a:br>
              <a:rPr lang="en-US" b="1">
                <a:latin typeface="Arial" pitchFamily="1" charset="0"/>
              </a:rPr>
            </a:br>
            <a:r>
              <a:rPr lang="en-US">
                <a:latin typeface="Arial" pitchFamily="1" charset="0"/>
              </a:rPr>
              <a:t>by Victor Keppler, 1944</a:t>
            </a:r>
            <a:r>
              <a:rPr lang="en-US" b="1">
                <a:latin typeface="Arial" pitchFamily="1" charset="0"/>
              </a:rPr>
              <a:t/>
            </a:r>
            <a:br>
              <a:rPr lang="en-US" b="1">
                <a:latin typeface="Arial" pitchFamily="1" charset="0"/>
              </a:rPr>
            </a:br>
            <a:r>
              <a:rPr lang="en-US">
                <a:latin typeface="Arial" pitchFamily="1" charset="0"/>
              </a:rPr>
              <a:t>A woman--someone who could resemble the viewer`s neighbor, sister, wife, or daughter--was shown on a "wanted" poster as an unwitting murderess.At least one viewer voiced objection to the choice of a female model. A letter from a resident of Hawaii to the Office of War Information reads, in part, "American women who are knitting, rolling bandages, working long hours at war jobs and then carrying on with `women`s work` at home--in short, taking over the countless drab duties to which no salary and no glory are attached, resent these unwarranted and presumptuous accusations which have no basis in fact, but from the time-worn gags of newspaper funny men." </a:t>
            </a:r>
            <a:r>
              <a:rPr lang="en-US" i="1">
                <a:latin typeface="Arial" pitchFamily="1" charset="0"/>
              </a:rPr>
              <a:t>NARA Still Picture Branch</a:t>
            </a:r>
            <a:br>
              <a:rPr lang="en-US" i="1">
                <a:latin typeface="Arial" pitchFamily="1" charset="0"/>
              </a:rPr>
            </a:br>
            <a:r>
              <a:rPr lang="en-US" i="1">
                <a:latin typeface="Arial" pitchFamily="1" charset="0"/>
              </a:rPr>
              <a:t>(NWDNS-208-PMP-91)(Click on poster for high-resolution image)</a:t>
            </a:r>
            <a:r>
              <a:rPr lang="en-US">
                <a:latin typeface="Arial" pitchFamily="1"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0B14C29-F292-664F-A1DD-32242106FA74}" type="slidenum">
              <a:rPr lang="en-US"/>
              <a:pPr>
                <a:defRPr/>
              </a:pPr>
              <a:t>‹#›</a:t>
            </a:fld>
            <a:endParaRPr lang="en-US"/>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009FD8D-AB2D-F449-A9A5-229B746EB3F3}" type="slidenum">
              <a:rPr lang="en-US"/>
              <a:pPr>
                <a:defRPr/>
              </a:pPr>
              <a:t>‹#›</a:t>
            </a:fld>
            <a:endParaRPr lang="en-US"/>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E83EF74-B4B4-244C-A762-19117D3392EA}" type="slidenum">
              <a:rPr lang="en-US"/>
              <a:pPr>
                <a:defRPr/>
              </a:pPr>
              <a:t>‹#›</a:t>
            </a:fld>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81D5FDC-D669-ED4B-B3A7-C2BE8B5CDA99}" type="slidenum">
              <a:rPr lang="en-US"/>
              <a:pPr>
                <a:defRPr/>
              </a:pPr>
              <a:t>‹#›</a:t>
            </a:fld>
            <a:endParaRPr 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A1B3911-3DF7-7048-920F-7A9B012506E6}" type="slidenum">
              <a:rPr lang="en-US"/>
              <a:pPr>
                <a:defRPr/>
              </a:pPr>
              <a:t>‹#›</a:t>
            </a:fld>
            <a:endParaRPr lang="en-US"/>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8D98188-5246-5F42-A5F6-39B4C15DE780}" type="slidenum">
              <a:rPr lang="en-US"/>
              <a:pPr>
                <a:defRPr/>
              </a:pPr>
              <a:t>‹#›</a:t>
            </a:fld>
            <a:endParaRPr lang="en-US"/>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2EDB5092-660D-F847-AFE7-2DA2117801B0}" type="slidenum">
              <a:rPr lang="en-US"/>
              <a:pPr>
                <a:defRPr/>
              </a:pPr>
              <a:t>‹#›</a:t>
            </a:fld>
            <a:endParaRPr lang="en-US"/>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E7CACA16-DD57-034B-8612-7ACBFB1956B7}" type="slidenum">
              <a:rPr lang="en-US"/>
              <a:pPr>
                <a:defRPr/>
              </a:pPr>
              <a:t>‹#›</a:t>
            </a:fld>
            <a:endParaRPr lang="en-US"/>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561B2F15-9131-254B-B3D0-3BC596EBCCE1}" type="slidenum">
              <a:rPr lang="en-US"/>
              <a:pPr>
                <a:defRPr/>
              </a:pPr>
              <a:t>‹#›</a:t>
            </a:fld>
            <a:endParaRPr lang="en-US"/>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B542E57-B84E-BC4C-A347-6C050C91216A}" type="slidenum">
              <a:rPr lang="en-US"/>
              <a:pPr>
                <a:defRPr/>
              </a:pPr>
              <a:t>‹#›</a:t>
            </a:fld>
            <a:endParaRPr lang="en-US"/>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41C20AB-151C-9A4C-AD88-A5DFC67A1CAC}" type="slidenum">
              <a:rPr lang="en-US"/>
              <a:pPr>
                <a:defRPr/>
              </a:pPr>
              <a:t>‹#›</a:t>
            </a:fld>
            <a:endParaRPr lang="en-US"/>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27" name="Group 2"/>
          <p:cNvGrpSpPr>
            <a:grpSpLocks/>
          </p:cNvGrpSpPr>
          <p:nvPr/>
        </p:nvGrpSpPr>
        <p:grpSpPr bwMode="auto">
          <a:xfrm>
            <a:off x="1588" y="0"/>
            <a:ext cx="9148762" cy="6851650"/>
            <a:chOff x="1" y="0"/>
            <a:chExt cx="5763" cy="4316"/>
          </a:xfrm>
        </p:grpSpPr>
        <p:sp>
          <p:nvSpPr>
            <p:cNvPr id="71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grpSp>
          <p:nvGrpSpPr>
            <p:cNvPr id="1036"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grpSp>
        <p:sp>
          <p:nvSpPr>
            <p:cNvPr id="71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71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71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1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71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71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71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71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grpSp>
          <p:nvGrpSpPr>
            <p:cNvPr id="1048" name="Group 31"/>
            <p:cNvGrpSpPr>
              <a:grpSpLocks/>
            </p:cNvGrpSpPr>
            <p:nvPr/>
          </p:nvGrpSpPr>
          <p:grpSpPr bwMode="auto">
            <a:xfrm>
              <a:off x="1" y="392"/>
              <a:ext cx="5758" cy="1571"/>
              <a:chOff x="1" y="392"/>
              <a:chExt cx="5758" cy="1571"/>
            </a:xfrm>
          </p:grpSpPr>
          <p:sp>
            <p:nvSpPr>
              <p:cNvPr id="72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72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72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72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72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grpSp>
        <p:sp>
          <p:nvSpPr>
            <p:cNvPr id="72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sp>
          <p:nvSpPr>
            <p:cNvPr id="72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grpSp>
      <p:sp>
        <p:nvSpPr>
          <p:cNvPr id="72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2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3B76"/>
                  </a:outerShdw>
                </a:effectLst>
                <a:latin typeface="Verdana" charset="0"/>
              </a:defRPr>
            </a:lvl1pPr>
          </a:lstStyle>
          <a:p>
            <a:pPr>
              <a:defRPr/>
            </a:pPr>
            <a:endParaRPr lang="en-US"/>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3B76"/>
                  </a:outerShdw>
                </a:effectLst>
                <a:latin typeface="Verdana" charset="0"/>
              </a:defRPr>
            </a:lvl1pPr>
          </a:lstStyle>
          <a:p>
            <a:pPr>
              <a:defRPr/>
            </a:pPr>
            <a:endParaRPr lang="en-US"/>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3B76"/>
                  </a:outerShdw>
                </a:effectLst>
                <a:latin typeface="Verdana" charset="0"/>
              </a:defRPr>
            </a:lvl1pPr>
          </a:lstStyle>
          <a:p>
            <a:pPr>
              <a:defRPr/>
            </a:pPr>
            <a:fld id="{BC95BFD3-61F8-C34F-9ADF-13634A01173B}" type="slidenum">
              <a:rPr lang="en-US"/>
              <a:pPr>
                <a:defRPr/>
              </a:pPr>
              <a:t>‹#›</a:t>
            </a:fld>
            <a:endParaRPr lang="en-US"/>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7" r:id="rId14" imgW="0" imgH="0" progId="PowerPoint.Show.8">
                  <p:embed/>
                </p:oleObj>
              </mc:Choice>
              <mc:Fallback>
                <p:oleObj r:id="rId14"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B76"/>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blinds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1" charset="2"/>
        <a:buChar char="n"/>
        <a:defRPr sz="3200">
          <a:solidFill>
            <a:schemeClr val="tx1"/>
          </a:solidFill>
          <a:effectLst>
            <a:outerShdw blurRad="38100" dist="38100" dir="2700000" algn="tl">
              <a:srgbClr val="003B76"/>
            </a:outerShdw>
          </a:effectLst>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3B76"/>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0000"/>
        <a:buFont typeface="Wingdings" pitchFamily="1" charset="2"/>
        <a:buChar char="n"/>
        <a:defRPr sz="2400">
          <a:solidFill>
            <a:schemeClr val="tx1"/>
          </a:solidFill>
          <a:effectLst>
            <a:outerShdw blurRad="38100" dist="38100" dir="2700000" algn="tl">
              <a:srgbClr val="003B76"/>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3B76"/>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0000"/>
        <a:buFont typeface="Wingdings" pitchFamily="1" charset="2"/>
        <a:buChar char="n"/>
        <a:defRPr sz="2000">
          <a:solidFill>
            <a:schemeClr val="tx1"/>
          </a:solidFill>
          <a:effectLst>
            <a:outerShdw blurRad="38100" dist="38100" dir="2700000" algn="tl">
              <a:srgbClr val="003B76"/>
            </a:outerShdw>
          </a:effectLst>
          <a:latin typeface="+mn-lt"/>
          <a:ea typeface="ＭＳ Ｐゴシック" charset="-128"/>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3B76"/>
            </a:outerShdw>
          </a:effectLst>
          <a:latin typeface="+mn-lt"/>
          <a:ea typeface="ＭＳ Ｐゴシック" charset="-128"/>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3B76"/>
            </a:outerShdw>
          </a:effectLst>
          <a:latin typeface="+mn-lt"/>
          <a:ea typeface="ＭＳ Ｐゴシック" charset="-128"/>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3B76"/>
            </a:outerShdw>
          </a:effectLst>
          <a:latin typeface="+mn-lt"/>
          <a:ea typeface="ＭＳ Ｐゴシック" charset="-128"/>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3B76"/>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Rectangle 4"/>
          <p:cNvSpPr>
            <a:spLocks noGrp="1" noChangeArrowheads="1"/>
          </p:cNvSpPr>
          <p:nvPr>
            <p:ph type="ctrTitle"/>
          </p:nvPr>
        </p:nvSpPr>
        <p:spPr/>
        <p:txBody>
          <a:bodyPr/>
          <a:lstStyle/>
          <a:p>
            <a:pPr eaLnBrk="1" hangingPunct="1"/>
            <a:r>
              <a:rPr lang="en-US" smtClean="0"/>
              <a:t>American WWII Posters</a:t>
            </a:r>
            <a:br>
              <a:rPr lang="en-US" smtClean="0"/>
            </a:br>
            <a:endParaRPr lang="en-US" smtClean="0"/>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5" descr="We Can Do It!"/>
          <p:cNvPicPr>
            <a:picLocks noChangeAspect="1" noChangeArrowheads="1"/>
          </p:cNvPicPr>
          <p:nvPr/>
        </p:nvPicPr>
        <p:blipFill>
          <a:blip r:embed="rId3"/>
          <a:srcRect/>
          <a:stretch>
            <a:fillRect/>
          </a:stretch>
        </p:blipFill>
        <p:spPr bwMode="auto">
          <a:xfrm>
            <a:off x="2057400" y="0"/>
            <a:ext cx="5241925"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descr="Longing Won't Bring Him Back Sooner...Get a War Job!"/>
          <p:cNvPicPr>
            <a:picLocks noChangeAspect="1" noChangeArrowheads="1"/>
          </p:cNvPicPr>
          <p:nvPr/>
        </p:nvPicPr>
        <p:blipFill>
          <a:blip r:embed="rId2"/>
          <a:srcRect/>
          <a:stretch>
            <a:fillRect/>
          </a:stretch>
        </p:blipFill>
        <p:spPr bwMode="auto">
          <a:xfrm>
            <a:off x="2209800" y="0"/>
            <a:ext cx="4791075"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join-wac-wwii-poster.jpg"/>
          <p:cNvPicPr>
            <a:picLocks noChangeAspect="1"/>
          </p:cNvPicPr>
          <p:nvPr/>
        </p:nvPicPr>
        <p:blipFill>
          <a:blip r:embed="rId2"/>
          <a:stretch>
            <a:fillRect/>
          </a:stretch>
        </p:blipFill>
        <p:spPr>
          <a:xfrm>
            <a:off x="2330823" y="0"/>
            <a:ext cx="4482353" cy="6858000"/>
          </a:xfrm>
          <a:prstGeom prst="rect">
            <a:avLst/>
          </a:prstGeom>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5" descr="wwii"/>
          <p:cNvPicPr>
            <a:picLocks noChangeAspect="1" noChangeArrowheads="1"/>
          </p:cNvPicPr>
          <p:nvPr/>
        </p:nvPicPr>
        <p:blipFill>
          <a:blip r:embed="rId2"/>
          <a:srcRect/>
          <a:stretch>
            <a:fillRect/>
          </a:stretch>
        </p:blipFill>
        <p:spPr bwMode="auto">
          <a:xfrm>
            <a:off x="2209800" y="0"/>
            <a:ext cx="4951413"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381000"/>
            <a:ext cx="4255618" cy="6205118"/>
          </a:xfrm>
          <a:prstGeom prst="rect">
            <a:avLst/>
          </a:prstGeom>
        </p:spPr>
      </p:pic>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descr="United We Win"/>
          <p:cNvPicPr>
            <a:picLocks noChangeAspect="1" noChangeArrowheads="1"/>
          </p:cNvPicPr>
          <p:nvPr/>
        </p:nvPicPr>
        <p:blipFill>
          <a:blip r:embed="rId2"/>
          <a:srcRect/>
          <a:stretch>
            <a:fillRect/>
          </a:stretch>
        </p:blipFill>
        <p:spPr bwMode="auto">
          <a:xfrm>
            <a:off x="1752600" y="0"/>
            <a:ext cx="5253038"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5200" y="254000"/>
            <a:ext cx="4673600" cy="6350000"/>
          </a:xfrm>
          <a:prstGeom prst="rect">
            <a:avLst/>
          </a:prstGeom>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5" descr="He's Watching You"/>
          <p:cNvPicPr>
            <a:picLocks noChangeAspect="1" noChangeArrowheads="1"/>
          </p:cNvPicPr>
          <p:nvPr/>
        </p:nvPicPr>
        <p:blipFill>
          <a:blip r:embed="rId3"/>
          <a:srcRect/>
          <a:stretch>
            <a:fillRect/>
          </a:stretch>
        </p:blipFill>
        <p:spPr bwMode="auto">
          <a:xfrm>
            <a:off x="1828800" y="0"/>
            <a:ext cx="50800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descr="Someone Talked!"/>
          <p:cNvPicPr>
            <a:picLocks noChangeAspect="1" noChangeArrowheads="1"/>
          </p:cNvPicPr>
          <p:nvPr/>
        </p:nvPicPr>
        <p:blipFill>
          <a:blip r:embed="rId2"/>
          <a:srcRect/>
          <a:stretch>
            <a:fillRect/>
          </a:stretch>
        </p:blipFill>
        <p:spPr bwMode="auto">
          <a:xfrm>
            <a:off x="1981200" y="0"/>
            <a:ext cx="48133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descr="...Because Somebody Talked!"/>
          <p:cNvPicPr>
            <a:picLocks noChangeAspect="1" noChangeArrowheads="1"/>
          </p:cNvPicPr>
          <p:nvPr/>
        </p:nvPicPr>
        <p:blipFill>
          <a:blip r:embed="rId2"/>
          <a:srcRect/>
          <a:stretch>
            <a:fillRect/>
          </a:stretch>
        </p:blipFill>
        <p:spPr bwMode="auto">
          <a:xfrm>
            <a:off x="2438400" y="0"/>
            <a:ext cx="4748213"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5" descr="More Production"/>
          <p:cNvPicPr>
            <a:picLocks noChangeAspect="1" noChangeArrowheads="1"/>
          </p:cNvPicPr>
          <p:nvPr/>
        </p:nvPicPr>
        <p:blipFill>
          <a:blip r:embed="rId2"/>
          <a:srcRect/>
          <a:stretch>
            <a:fillRect/>
          </a:stretch>
        </p:blipFill>
        <p:spPr bwMode="auto">
          <a:xfrm>
            <a:off x="1981200" y="0"/>
            <a:ext cx="490855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descr="Wanted! For Murder"/>
          <p:cNvPicPr>
            <a:picLocks noChangeAspect="1" noChangeArrowheads="1"/>
          </p:cNvPicPr>
          <p:nvPr/>
        </p:nvPicPr>
        <p:blipFill>
          <a:blip r:embed="rId3"/>
          <a:srcRect/>
          <a:stretch>
            <a:fillRect/>
          </a:stretch>
        </p:blipFill>
        <p:spPr bwMode="auto">
          <a:xfrm>
            <a:off x="2209800" y="0"/>
            <a:ext cx="4822825"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5" descr="Stamp 'Em Out!"/>
          <p:cNvPicPr>
            <a:picLocks noChangeAspect="1" noChangeArrowheads="1"/>
          </p:cNvPicPr>
          <p:nvPr/>
        </p:nvPicPr>
        <p:blipFill>
          <a:blip r:embed="rId2"/>
          <a:srcRect/>
          <a:stretch>
            <a:fillRect/>
          </a:stretch>
        </p:blipFill>
        <p:spPr bwMode="auto">
          <a:xfrm>
            <a:off x="2057400" y="0"/>
            <a:ext cx="4684713"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5" descr="Miles of Hell to Tokyo!--Work Where You're Needed"/>
          <p:cNvPicPr>
            <a:picLocks noChangeAspect="1" noChangeArrowheads="1"/>
          </p:cNvPicPr>
          <p:nvPr/>
        </p:nvPicPr>
        <p:blipFill>
          <a:blip r:embed="rId2"/>
          <a:srcRect/>
          <a:stretch>
            <a:fillRect/>
          </a:stretch>
        </p:blipFill>
        <p:spPr bwMode="auto">
          <a:xfrm>
            <a:off x="2209800" y="0"/>
            <a:ext cx="4748213"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5" descr="Keep These Hands Off!--Buy the New Victory Bonds"/>
          <p:cNvPicPr>
            <a:picLocks noChangeAspect="1" noChangeArrowheads="1"/>
          </p:cNvPicPr>
          <p:nvPr/>
        </p:nvPicPr>
        <p:blipFill>
          <a:blip r:embed="rId2"/>
          <a:srcRect/>
          <a:stretch>
            <a:fillRect/>
          </a:stretch>
        </p:blipFill>
        <p:spPr bwMode="auto">
          <a:xfrm>
            <a:off x="1676400" y="0"/>
            <a:ext cx="5386388"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5" descr="Waste Helps the Enemy--Conserve Material"/>
          <p:cNvPicPr>
            <a:picLocks noChangeAspect="1" noChangeArrowheads="1"/>
          </p:cNvPicPr>
          <p:nvPr/>
        </p:nvPicPr>
        <p:blipFill>
          <a:blip r:embed="rId2"/>
          <a:srcRect/>
          <a:stretch>
            <a:fillRect/>
          </a:stretch>
        </p:blipFill>
        <p:spPr bwMode="auto">
          <a:xfrm>
            <a:off x="1828800" y="0"/>
            <a:ext cx="5253038"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descr="You Talk of Sacrifice...He Knew the Meaning of Sacrifice!"/>
          <p:cNvPicPr>
            <a:picLocks noChangeAspect="1" noChangeArrowheads="1"/>
          </p:cNvPicPr>
          <p:nvPr/>
        </p:nvPicPr>
        <p:blipFill>
          <a:blip r:embed="rId2"/>
          <a:srcRect/>
          <a:stretch>
            <a:fillRect/>
          </a:stretch>
        </p:blipFill>
        <p:spPr bwMode="auto">
          <a:xfrm>
            <a:off x="1752600" y="0"/>
            <a:ext cx="5356225"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5" descr="Save Waste Fats for Explosives--Take Them to Your Meat Dealer"/>
          <p:cNvPicPr>
            <a:picLocks noChangeAspect="1" noChangeArrowheads="1"/>
          </p:cNvPicPr>
          <p:nvPr/>
        </p:nvPicPr>
        <p:blipFill>
          <a:blip r:embed="rId2"/>
          <a:srcRect/>
          <a:stretch>
            <a:fillRect/>
          </a:stretch>
        </p:blipFill>
        <p:spPr bwMode="auto">
          <a:xfrm>
            <a:off x="2057400" y="0"/>
            <a:ext cx="4967288"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 descr="When You Ride Alone You Ride With Hitler!--Join a Car-Sharing Club Today!"/>
          <p:cNvPicPr>
            <a:picLocks noChangeAspect="1" noChangeArrowheads="1"/>
          </p:cNvPicPr>
          <p:nvPr/>
        </p:nvPicPr>
        <p:blipFill>
          <a:blip r:embed="rId2"/>
          <a:srcRect/>
          <a:stretch>
            <a:fillRect/>
          </a:stretch>
        </p:blipFill>
        <p:spPr bwMode="auto">
          <a:xfrm>
            <a:off x="1905000" y="0"/>
            <a:ext cx="53213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WWII propaganda">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WWII propaganda.ppt</Template>
  <TotalTime>202</TotalTime>
  <Words>91</Words>
  <Application>Microsoft Office PowerPoint</Application>
  <PresentationFormat>On-screen Show (4:3)</PresentationFormat>
  <Paragraphs>9</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WWII propaganda</vt:lpstr>
      <vt:lpstr>Microsoft PowerPoint 97-2003 Presentation</vt:lpstr>
      <vt:lpstr>American WWII Posters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WWII Posters</dc:title>
  <dc:creator>charles bolton</dc:creator>
  <cp:lastModifiedBy>Potash, Larry</cp:lastModifiedBy>
  <cp:revision>7</cp:revision>
  <dcterms:created xsi:type="dcterms:W3CDTF">2013-03-26T12:49:46Z</dcterms:created>
  <dcterms:modified xsi:type="dcterms:W3CDTF">2013-04-01T17:57:58Z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1231954553</vt:i4>
  </property>
  <property fmtid="{D5CDD505-2E9C-101B-9397-08002B2CF9AE}" pid="3" name="_EmailSubject">
    <vt:lpwstr/>
  </property>
  <property fmtid="{D5CDD505-2E9C-101B-9397-08002B2CF9AE}" pid="4" name="_AuthorEmail">
    <vt:lpwstr>TDOgden@fcps.edu</vt:lpwstr>
  </property>
  <property fmtid="{D5CDD505-2E9C-101B-9397-08002B2CF9AE}" pid="5" name="_AuthorEmailDisplayName">
    <vt:lpwstr>Ogden, Tamara D.</vt:lpwstr>
  </property>
  <property fmtid="{D5CDD505-2E9C-101B-9397-08002B2CF9AE}" pid="6" name="_ReviewingToolsShownOnce">
    <vt:lpwstr/>
  </property>
</Properties>
</file>