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62" r:id="rId3"/>
    <p:sldId id="294" r:id="rId4"/>
    <p:sldId id="295" r:id="rId5"/>
    <p:sldId id="264" r:id="rId6"/>
    <p:sldId id="287" r:id="rId7"/>
    <p:sldId id="257" r:id="rId8"/>
    <p:sldId id="286" r:id="rId9"/>
    <p:sldId id="288" r:id="rId10"/>
    <p:sldId id="298" r:id="rId11"/>
    <p:sldId id="299" r:id="rId12"/>
    <p:sldId id="302" r:id="rId13"/>
    <p:sldId id="303" r:id="rId14"/>
    <p:sldId id="301" r:id="rId15"/>
    <p:sldId id="305" r:id="rId16"/>
    <p:sldId id="306" r:id="rId17"/>
    <p:sldId id="304" r:id="rId18"/>
    <p:sldId id="307" r:id="rId19"/>
    <p:sldId id="308" r:id="rId20"/>
    <p:sldId id="309" r:id="rId21"/>
    <p:sldId id="310" r:id="rId22"/>
    <p:sldId id="311" r:id="rId23"/>
    <p:sldId id="312" r:id="rId24"/>
    <p:sldId id="315" r:id="rId25"/>
    <p:sldId id="316" r:id="rId26"/>
    <p:sldId id="300" r:id="rId27"/>
    <p:sldId id="313" r:id="rId28"/>
    <p:sldId id="314" r:id="rId29"/>
    <p:sldId id="293" r:id="rId30"/>
    <p:sldId id="289" r:id="rId31"/>
    <p:sldId id="290" r:id="rId32"/>
    <p:sldId id="292" r:id="rId33"/>
    <p:sldId id="297"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68" d="100"/>
          <a:sy n="68" d="100"/>
        </p:scale>
        <p:origin x="-97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7CF7E44D-87A3-4AC2-BD3D-18F9A50C1303}" type="datetimeFigureOut">
              <a:rPr lang="en-US" smtClean="0"/>
              <a:t>6/17/2013</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9BEE9E77-8834-48D9-AC63-48FFE8A8CFDF}" type="slidenum">
              <a:rPr lang="en-US" smtClean="0"/>
              <a:t>‹#›</a:t>
            </a:fld>
            <a:endParaRPr lang="en-US"/>
          </a:p>
        </p:txBody>
      </p:sp>
    </p:spTree>
    <p:extLst>
      <p:ext uri="{BB962C8B-B14F-4D97-AF65-F5344CB8AC3E}">
        <p14:creationId xmlns:p14="http://schemas.microsoft.com/office/powerpoint/2010/main" val="18110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792FEB2-1569-48D3-88FA-21EFEF55F38E}" type="datetimeFigureOut">
              <a:rPr lang="en-US" smtClean="0"/>
              <a:t>6/17/2013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AFE9141C-E4B1-46F6-B641-66F78464DCE0}" type="slidenum">
              <a:rPr lang="en-US" smtClean="0"/>
              <a:t>‹#›</a:t>
            </a:fld>
            <a:endParaRPr lang="en-US"/>
          </a:p>
        </p:txBody>
      </p:sp>
    </p:spTree>
    <p:extLst>
      <p:ext uri="{BB962C8B-B14F-4D97-AF65-F5344CB8AC3E}">
        <p14:creationId xmlns:p14="http://schemas.microsoft.com/office/powerpoint/2010/main" val="309419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9141C-E4B1-46F6-B641-66F78464DCE0}" type="slidenum">
              <a:rPr lang="en-US" smtClean="0"/>
              <a:t>17</a:t>
            </a:fld>
            <a:endParaRPr lang="en-US"/>
          </a:p>
        </p:txBody>
      </p:sp>
    </p:spTree>
    <p:extLst>
      <p:ext uri="{BB962C8B-B14F-4D97-AF65-F5344CB8AC3E}">
        <p14:creationId xmlns:p14="http://schemas.microsoft.com/office/powerpoint/2010/main" val="252078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F1EEBC-77D5-480A-9AF3-EF4199617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2CD728-FD4D-4A2D-872B-96550EB5BDE3}" type="datetimeFigureOut">
              <a:rPr lang="en-US" smtClean="0"/>
              <a:t>6/17/2013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F1EEBC-77D5-480A-9AF3-EF4199617D5C}"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2CD728-FD4D-4A2D-872B-96550EB5BDE3}" type="datetimeFigureOut">
              <a:rPr lang="en-US" smtClean="0"/>
              <a:t>6/17/2013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F1EEBC-77D5-480A-9AF3-EF4199617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worldbank.org/poverty/"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dkt@paba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ffectLst/>
              </a:rPr>
              <a:t>The War on Poverty-Johnson’s Winnable War</a:t>
            </a:r>
            <a:br>
              <a:rPr lang="en-US" dirty="0">
                <a:effectLst/>
              </a:rPr>
            </a:br>
            <a:endParaRPr lang="en-US"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b="1" u="sng" dirty="0"/>
              <a:t>Tuesday, June 18, 2013</a:t>
            </a:r>
            <a:endParaRPr lang="en-US" dirty="0"/>
          </a:p>
          <a:p>
            <a:endParaRPr lang="en-US" dirty="0" smtClean="0"/>
          </a:p>
          <a:p>
            <a:r>
              <a:rPr lang="en-US" b="1" dirty="0" smtClean="0"/>
              <a:t>David Keller </a:t>
            </a:r>
            <a:r>
              <a:rPr lang="en-US" b="1" dirty="0" err="1" smtClean="0"/>
              <a:t>Trevaskis</a:t>
            </a:r>
            <a:r>
              <a:rPr lang="en-US" b="1" dirty="0" smtClean="0"/>
              <a:t>, Esquire</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build up to war…</a:t>
            </a:r>
            <a:endParaRPr lang="en-US" dirty="0"/>
          </a:p>
        </p:txBody>
      </p:sp>
      <p:sp>
        <p:nvSpPr>
          <p:cNvPr id="6" name="Text Placeholder 5"/>
          <p:cNvSpPr>
            <a:spLocks noGrp="1"/>
          </p:cNvSpPr>
          <p:nvPr>
            <p:ph type="body" idx="1"/>
          </p:nvPr>
        </p:nvSpPr>
        <p:spPr/>
        <p:txBody>
          <a:bodyPr/>
          <a:lstStyle/>
          <a:p>
            <a:r>
              <a:rPr lang="en-US" dirty="0" smtClean="0"/>
              <a:t>The 1960s</a:t>
            </a:r>
            <a:endParaRPr lang="en-US" dirty="0"/>
          </a:p>
        </p:txBody>
      </p:sp>
      <p:sp>
        <p:nvSpPr>
          <p:cNvPr id="8" name="Text Placeholder 7"/>
          <p:cNvSpPr>
            <a:spLocks noGrp="1"/>
          </p:cNvSpPr>
          <p:nvPr>
            <p:ph type="body" sz="half" idx="3"/>
          </p:nvPr>
        </p:nvSpPr>
        <p:spPr/>
        <p:txBody>
          <a:bodyPr/>
          <a:lstStyle/>
          <a:p>
            <a:r>
              <a:rPr lang="en-US" dirty="0"/>
              <a:t>January 8, 1964 </a:t>
            </a:r>
          </a:p>
          <a:p>
            <a:endParaRPr lang="en-US" dirty="0"/>
          </a:p>
        </p:txBody>
      </p:sp>
      <p:sp>
        <p:nvSpPr>
          <p:cNvPr id="7" name="Content Placeholder 6"/>
          <p:cNvSpPr>
            <a:spLocks noGrp="1"/>
          </p:cNvSpPr>
          <p:nvPr>
            <p:ph sz="quarter" idx="2"/>
          </p:nvPr>
        </p:nvSpPr>
        <p:spPr/>
        <p:txBody>
          <a:bodyPr/>
          <a:lstStyle/>
          <a:p>
            <a:r>
              <a:rPr lang="en-US" dirty="0" smtClean="0"/>
              <a:t>Kennedy and Johnson</a:t>
            </a:r>
          </a:p>
          <a:p>
            <a:endParaRPr lang="en-US" dirty="0"/>
          </a:p>
          <a:p>
            <a:r>
              <a:rPr lang="en-US" dirty="0" smtClean="0"/>
              <a:t>Dallas</a:t>
            </a:r>
          </a:p>
          <a:p>
            <a:endParaRPr lang="en-US" dirty="0"/>
          </a:p>
          <a:p>
            <a:r>
              <a:rPr lang="en-US" dirty="0" smtClean="0"/>
              <a:t>Johnson and Civil Rights</a:t>
            </a:r>
          </a:p>
          <a:p>
            <a:endParaRPr lang="en-US" dirty="0" smtClean="0"/>
          </a:p>
        </p:txBody>
      </p:sp>
      <p:sp>
        <p:nvSpPr>
          <p:cNvPr id="9" name="Content Placeholder 8"/>
          <p:cNvSpPr>
            <a:spLocks noGrp="1"/>
          </p:cNvSpPr>
          <p:nvPr>
            <p:ph sz="quarter" idx="4"/>
          </p:nvPr>
        </p:nvSpPr>
        <p:spPr/>
        <p:txBody>
          <a:bodyPr>
            <a:normAutofit lnSpcReduction="10000"/>
          </a:bodyPr>
          <a:lstStyle/>
          <a:p>
            <a:pPr marL="0" indent="0">
              <a:buNone/>
            </a:pPr>
            <a:r>
              <a:rPr lang="en-US" b="1" dirty="0"/>
              <a:t>President Lyndon B. Johnson's</a:t>
            </a:r>
          </a:p>
          <a:p>
            <a:pPr marL="0" indent="0">
              <a:buNone/>
            </a:pPr>
            <a:endParaRPr lang="en-US" b="1" dirty="0" smtClean="0"/>
          </a:p>
          <a:p>
            <a:pPr marL="0" indent="0">
              <a:buNone/>
            </a:pPr>
            <a:r>
              <a:rPr lang="en-US" b="1" dirty="0" smtClean="0"/>
              <a:t>Annual </a:t>
            </a:r>
            <a:r>
              <a:rPr lang="en-US" b="1" dirty="0"/>
              <a:t>Message to the Congress on the State of the Union</a:t>
            </a:r>
          </a:p>
          <a:p>
            <a:pPr marL="0" indent="0">
              <a:buNone/>
            </a:pPr>
            <a:endParaRPr lang="en-US" dirty="0" smtClean="0"/>
          </a:p>
          <a:p>
            <a:pPr marL="0" indent="0">
              <a:buNone/>
            </a:pPr>
            <a:r>
              <a:rPr lang="en-US" b="1" i="1" dirty="0" smtClean="0"/>
              <a:t>“unconditional </a:t>
            </a:r>
            <a:r>
              <a:rPr lang="en-US" b="1" i="1" dirty="0"/>
              <a:t>war on </a:t>
            </a:r>
            <a:r>
              <a:rPr lang="en-US" b="1" i="1" dirty="0" smtClean="0"/>
              <a:t>poverty”</a:t>
            </a:r>
          </a:p>
          <a:p>
            <a:endParaRPr lang="en-US" dirty="0"/>
          </a:p>
        </p:txBody>
      </p:sp>
    </p:spTree>
    <p:extLst>
      <p:ext uri="{BB962C8B-B14F-4D97-AF65-F5344CB8AC3E}">
        <p14:creationId xmlns:p14="http://schemas.microsoft.com/office/powerpoint/2010/main" val="36050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187648"/>
            <a:ext cx="8001000" cy="7848302"/>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Unfortunately</a:t>
            </a:r>
            <a:r>
              <a:rPr lang="en-US" dirty="0"/>
              <a:t>, many Americans live on the outskirts of hope--some because of their poverty, and some because of their color, and all too many because of both. Our task is to help replace their despair with opportunity.</a:t>
            </a:r>
          </a:p>
          <a:p>
            <a:endParaRPr lang="en-US" dirty="0" smtClean="0"/>
          </a:p>
          <a:p>
            <a:r>
              <a:rPr lang="en-US" dirty="0" smtClean="0"/>
              <a:t>This </a:t>
            </a:r>
            <a:r>
              <a:rPr lang="en-US" dirty="0"/>
              <a:t>administration today, here and now, declares unconditional war on poverty in America. I urge this Congress and all Americans to join with me in that effort.</a:t>
            </a:r>
          </a:p>
          <a:p>
            <a:endParaRPr lang="en-US" dirty="0" smtClean="0"/>
          </a:p>
          <a:p>
            <a:r>
              <a:rPr lang="en-US" dirty="0" smtClean="0"/>
              <a:t>It </a:t>
            </a:r>
            <a:r>
              <a:rPr lang="en-US" dirty="0"/>
              <a:t>will not be a short or easy struggle, no single weapon or strategy will suffice, but we shall not rest until that war is won. The richest Nation on earth can afford to win it. We cannot afford to lose it. One thousand dollars invested in salvaging an unemployable youth today can return $40,000 or more in his lifetime.</a:t>
            </a:r>
          </a:p>
          <a:p>
            <a:endParaRPr lang="en-US" dirty="0" smtClean="0"/>
          </a:p>
          <a:p>
            <a:r>
              <a:rPr lang="en-US" dirty="0" smtClean="0"/>
              <a:t>Poverty </a:t>
            </a:r>
            <a:r>
              <a:rPr lang="en-US" dirty="0"/>
              <a:t>is a national problem, requiring improved national organization and support. But this attack, to be effective, must also be organized at the State and the local level and must be supported and directed by State and local efforts.</a:t>
            </a:r>
          </a:p>
          <a:p>
            <a:r>
              <a:rPr lang="en-US" dirty="0"/>
              <a:t>For the war against poverty will not be won here in Washington. It must be won in the field, in every private home, in every public office, from the courthouse to the White House.</a:t>
            </a:r>
          </a:p>
        </p:txBody>
      </p:sp>
    </p:spTree>
    <p:extLst>
      <p:ext uri="{BB962C8B-B14F-4D97-AF65-F5344CB8AC3E}">
        <p14:creationId xmlns:p14="http://schemas.microsoft.com/office/powerpoint/2010/main" val="260554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successes by July 1964…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a:t>
            </a:r>
            <a:r>
              <a:rPr lang="en-US" dirty="0"/>
              <a:t>major tax-cut bill, a budget that included cost savings and that came in under the psychologically significant $100 billion limit that Johnson had set, a farm bill, a long-overdue pay increase for federal employees, and, not least, the Civil Rights Act, all passed during Johnson’s first eight months in office. </a:t>
            </a:r>
            <a:endParaRPr lang="en-US" dirty="0" smtClean="0"/>
          </a:p>
          <a:p>
            <a:pPr marL="0" indent="0">
              <a:buNone/>
            </a:pPr>
            <a:endParaRPr lang="en-US" dirty="0"/>
          </a:p>
          <a:p>
            <a:pPr marL="0" indent="0">
              <a:buNone/>
            </a:pPr>
            <a:r>
              <a:rPr lang="en-US" dirty="0" smtClean="0"/>
              <a:t>The </a:t>
            </a:r>
            <a:r>
              <a:rPr lang="en-US" dirty="0"/>
              <a:t>civil rights legislation required Johnson and his congressional allies to overcome a fifty-seven-day Senate filibuster by southern Democrats and to hold together a tenuous alliance with moderate Republicans. </a:t>
            </a:r>
          </a:p>
        </p:txBody>
      </p:sp>
    </p:spTree>
    <p:extLst>
      <p:ext uri="{BB962C8B-B14F-4D97-AF65-F5344CB8AC3E}">
        <p14:creationId xmlns:p14="http://schemas.microsoft.com/office/powerpoint/2010/main" val="247755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Vietnam…</a:t>
            </a:r>
            <a:endParaRPr lang="en-US" sz="5400" dirty="0"/>
          </a:p>
        </p:txBody>
      </p:sp>
      <p:sp>
        <p:nvSpPr>
          <p:cNvPr id="5" name="Content Placeholder 4"/>
          <p:cNvSpPr>
            <a:spLocks noGrp="1"/>
          </p:cNvSpPr>
          <p:nvPr>
            <p:ph sz="half" idx="1"/>
          </p:nvPr>
        </p:nvSpPr>
        <p:spPr/>
        <p:txBody>
          <a:bodyPr>
            <a:noAutofit/>
          </a:bodyPr>
          <a:lstStyle/>
          <a:p>
            <a:r>
              <a:rPr lang="en-US" sz="1400" dirty="0"/>
              <a:t>During the spring of 1964, American reconnaissance planes had been shot down over Laos, where Communist insurgents had made military gains against the country’s unstable right-wing government. Next door in South Vietnam, the administration struggled with a corrupt and often incompetent government that seemed incapable of fighting off the Communist Vietcong guerrillas, much less military incursions from Communist North Vietnam. In June, Johnson had replaced the American ambassador, Henry Cabot Lodge, who had proved unwilling to implement administration policy directives and remained interested in a last-minute bid for the Republican presidential nomination.</a:t>
            </a:r>
          </a:p>
        </p:txBody>
      </p:sp>
      <p:sp>
        <p:nvSpPr>
          <p:cNvPr id="6" name="Content Placeholder 5"/>
          <p:cNvSpPr>
            <a:spLocks noGrp="1"/>
          </p:cNvSpPr>
          <p:nvPr>
            <p:ph sz="half" idx="2"/>
          </p:nvPr>
        </p:nvSpPr>
        <p:spPr/>
        <p:txBody>
          <a:bodyPr>
            <a:noAutofit/>
          </a:bodyPr>
          <a:lstStyle/>
          <a:p>
            <a:r>
              <a:rPr lang="en-US" sz="1600" dirty="0" smtClean="0"/>
              <a:t>As </a:t>
            </a:r>
            <a:r>
              <a:rPr lang="en-US" sz="1600" dirty="0"/>
              <a:t>the economic opportunity bill moved at last toward a vote in the House of Representatives, the situation flared into crisis when a North Vietnamese vessel fired on the USS </a:t>
            </a:r>
            <a:r>
              <a:rPr lang="en-US" sz="1600" i="1" dirty="0"/>
              <a:t>Maddox</a:t>
            </a:r>
            <a:r>
              <a:rPr lang="en-US" sz="1600" dirty="0"/>
              <a:t>, a destroyer in the Gulf of Tonkin. As a series of confused reports filtered back to Washington regarding a possible second attack on the </a:t>
            </a:r>
            <a:r>
              <a:rPr lang="en-US" sz="1600" i="1" dirty="0"/>
              <a:t>Maddox</a:t>
            </a:r>
            <a:r>
              <a:rPr lang="en-US" sz="1600" dirty="0"/>
              <a:t> and another U.S. ship—reports that later proved false—Congress passed the administration-sponsored Gulf of Tonkin resolution. This measure gave the president broad authority to conduct military operations in Vietnam.</a:t>
            </a:r>
          </a:p>
        </p:txBody>
      </p:sp>
    </p:spTree>
    <p:extLst>
      <p:ext uri="{BB962C8B-B14F-4D97-AF65-F5344CB8AC3E}">
        <p14:creationId xmlns:p14="http://schemas.microsoft.com/office/powerpoint/2010/main" val="419006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r>
              <a:rPr lang="en-US" dirty="0" smtClean="0"/>
              <a:t>Lyndon B. Johnson…</a:t>
            </a:r>
            <a:endParaRPr lang="en-US" dirty="0"/>
          </a:p>
        </p:txBody>
      </p:sp>
      <p:sp>
        <p:nvSpPr>
          <p:cNvPr id="3" name="Text Placeholder 2"/>
          <p:cNvSpPr>
            <a:spLocks noGrp="1"/>
          </p:cNvSpPr>
          <p:nvPr>
            <p:ph type="body" idx="4294967295"/>
          </p:nvPr>
        </p:nvSpPr>
        <p:spPr>
          <a:xfrm>
            <a:off x="0" y="579438"/>
            <a:ext cx="3930650" cy="792162"/>
          </a:xfrm>
        </p:spPr>
        <p:txBody>
          <a:bodyPr>
            <a:normAutofit fontScale="92500" lnSpcReduction="20000"/>
          </a:bodyPr>
          <a:lstStyle/>
          <a:p>
            <a:r>
              <a:rPr lang="en-US" dirty="0" smtClean="0"/>
              <a:t>Johnson the Master Politician</a:t>
            </a:r>
            <a:endParaRPr lang="en-US" dirty="0"/>
          </a:p>
        </p:txBody>
      </p:sp>
      <p:sp>
        <p:nvSpPr>
          <p:cNvPr id="5" name="Text Placeholder 4"/>
          <p:cNvSpPr>
            <a:spLocks noGrp="1"/>
          </p:cNvSpPr>
          <p:nvPr>
            <p:ph type="body" sz="half" idx="4294967295"/>
          </p:nvPr>
        </p:nvSpPr>
        <p:spPr>
          <a:xfrm>
            <a:off x="5213350" y="579438"/>
            <a:ext cx="3930650" cy="792162"/>
          </a:xfrm>
        </p:spPr>
        <p:txBody>
          <a:bodyPr>
            <a:normAutofit fontScale="92500" lnSpcReduction="20000"/>
          </a:bodyPr>
          <a:lstStyle/>
          <a:p>
            <a:r>
              <a:rPr lang="en-US" dirty="0" smtClean="0"/>
              <a:t>Johnson the Accidental President</a:t>
            </a:r>
            <a:endParaRPr lang="en-US" dirty="0"/>
          </a:p>
        </p:txBody>
      </p:sp>
      <p:sp>
        <p:nvSpPr>
          <p:cNvPr id="6" name="Content Placeholder 5"/>
          <p:cNvSpPr>
            <a:spLocks noGrp="1"/>
          </p:cNvSpPr>
          <p:nvPr>
            <p:ph sz="quarter" idx="4294967295"/>
          </p:nvPr>
        </p:nvSpPr>
        <p:spPr>
          <a:xfrm>
            <a:off x="5213350" y="1447800"/>
            <a:ext cx="3930650" cy="3489325"/>
          </a:xfrm>
        </p:spPr>
        <p:txBody>
          <a:bodyPr>
            <a:normAutofit lnSpcReduction="10000"/>
          </a:bodyPr>
          <a:lstStyle/>
          <a:p>
            <a:r>
              <a:rPr lang="en-US" dirty="0" smtClean="0"/>
              <a:t>Not </a:t>
            </a:r>
            <a:r>
              <a:rPr lang="en-US" dirty="0"/>
              <a:t>K</a:t>
            </a:r>
            <a:r>
              <a:rPr lang="en-US" dirty="0" smtClean="0"/>
              <a:t>ennedy</a:t>
            </a:r>
          </a:p>
          <a:p>
            <a:endParaRPr lang="en-US" dirty="0"/>
          </a:p>
          <a:p>
            <a:r>
              <a:rPr lang="en-US" dirty="0" smtClean="0"/>
              <a:t>Democratic Convention Coming</a:t>
            </a:r>
          </a:p>
          <a:p>
            <a:endParaRPr lang="en-US" dirty="0"/>
          </a:p>
          <a:p>
            <a:r>
              <a:rPr lang="en-US" dirty="0" smtClean="0"/>
              <a:t>Southern Roots/Texan Roots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185988"/>
            <a:ext cx="24384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17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war on poverty?</a:t>
            </a:r>
            <a:endParaRPr lang="en-US" dirty="0"/>
          </a:p>
        </p:txBody>
      </p:sp>
      <p:sp>
        <p:nvSpPr>
          <p:cNvPr id="3" name="Rectangle 2"/>
          <p:cNvSpPr/>
          <p:nvPr/>
        </p:nvSpPr>
        <p:spPr>
          <a:xfrm>
            <a:off x="1752600" y="762000"/>
            <a:ext cx="5867400" cy="3785652"/>
          </a:xfrm>
          <a:prstGeom prst="rect">
            <a:avLst/>
          </a:prstGeom>
        </p:spPr>
        <p:txBody>
          <a:bodyPr wrap="square">
            <a:spAutoFit/>
          </a:bodyPr>
          <a:lstStyle/>
          <a:p>
            <a:r>
              <a:rPr lang="en-US" sz="2000" dirty="0"/>
              <a:t>The civil rights movement had focused attention on economic inequality, particularly as it related to the nation’s pervasive patterns of racial discrimination. The August 1963 March on Washington had captured this dynamic relationship, as its formal title was the “March on Washington for Jobs and Freedom.” </a:t>
            </a:r>
            <a:endParaRPr lang="en-US" sz="2000" dirty="0" smtClean="0"/>
          </a:p>
          <a:p>
            <a:endParaRPr lang="en-US" sz="2000" dirty="0"/>
          </a:p>
          <a:p>
            <a:r>
              <a:rPr lang="en-US" sz="2000" dirty="0" smtClean="0"/>
              <a:t>Martin </a:t>
            </a:r>
            <a:r>
              <a:rPr lang="en-US" sz="2000" dirty="0"/>
              <a:t>Luther King frequently addressed the relationship between poverty and </a:t>
            </a:r>
            <a:r>
              <a:rPr lang="en-US" sz="2000" dirty="0" smtClean="0"/>
              <a:t>discrimination.</a:t>
            </a:r>
            <a:endParaRPr lang="en-US" sz="2000" dirty="0"/>
          </a:p>
        </p:txBody>
      </p:sp>
    </p:spTree>
    <p:extLst>
      <p:ext uri="{BB962C8B-B14F-4D97-AF65-F5344CB8AC3E}">
        <p14:creationId xmlns:p14="http://schemas.microsoft.com/office/powerpoint/2010/main" val="358001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57200"/>
            <a:ext cx="7696200" cy="6186309"/>
          </a:xfrm>
          <a:prstGeom prst="rect">
            <a:avLst/>
          </a:prstGeom>
        </p:spPr>
        <p:txBody>
          <a:bodyPr wrap="square">
            <a:spAutoFit/>
          </a:bodyPr>
          <a:lstStyle/>
          <a:p>
            <a:r>
              <a:rPr lang="en-US" sz="3600" dirty="0"/>
              <a:t>Johnson had grown up in the hardscrabble Texas Hill Country, taught the children of migrant workers as a schoolteacher in the Rio Grande Valley, and come to political prominence as a protégé of Franklin D. Roosevelt and as a New Deal loyalist</a:t>
            </a:r>
            <a:r>
              <a:rPr lang="en-US" sz="3600" dirty="0" smtClean="0"/>
              <a:t>.</a:t>
            </a:r>
          </a:p>
          <a:p>
            <a:endParaRPr lang="en-US" sz="3600" dirty="0"/>
          </a:p>
          <a:p>
            <a:r>
              <a:rPr lang="en-US" sz="3600" dirty="0" smtClean="0"/>
              <a:t>This was the continuation of FDR…</a:t>
            </a:r>
            <a:endParaRPr lang="en-US" sz="3600" dirty="0"/>
          </a:p>
        </p:txBody>
      </p:sp>
    </p:spTree>
    <p:extLst>
      <p:ext uri="{BB962C8B-B14F-4D97-AF65-F5344CB8AC3E}">
        <p14:creationId xmlns:p14="http://schemas.microsoft.com/office/powerpoint/2010/main" val="108248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89844"/>
            <a:ext cx="7924800" cy="5909310"/>
          </a:xfrm>
          <a:prstGeom prst="rect">
            <a:avLst/>
          </a:prstGeom>
        </p:spPr>
        <p:txBody>
          <a:bodyPr wrap="square">
            <a:spAutoFit/>
          </a:bodyPr>
          <a:lstStyle/>
          <a:p>
            <a:r>
              <a:rPr lang="en-US" dirty="0" smtClean="0"/>
              <a:t>The </a:t>
            </a:r>
            <a:r>
              <a:rPr lang="en-US" dirty="0"/>
              <a:t>Social Security Act </a:t>
            </a:r>
            <a:r>
              <a:rPr lang="en-US" dirty="0" smtClean="0"/>
              <a:t>of 1935 under FDR created </a:t>
            </a:r>
            <a:r>
              <a:rPr lang="en-US" dirty="0"/>
              <a:t>the core of the multilayered welfare state that persists in the United States to the present day, but its exclusion of key employment categories and its deference to local administration insured that many Americans, and especially African Americans, would be left </a:t>
            </a:r>
            <a:r>
              <a:rPr lang="en-US" dirty="0" smtClean="0"/>
              <a:t>out during its early years of implementation. </a:t>
            </a:r>
          </a:p>
          <a:p>
            <a:endParaRPr lang="en-US" dirty="0"/>
          </a:p>
          <a:p>
            <a:r>
              <a:rPr lang="en-US" dirty="0" smtClean="0"/>
              <a:t>It </a:t>
            </a:r>
            <a:r>
              <a:rPr lang="en-US" dirty="0"/>
              <a:t>also made no guarantees of employment (or health care, another issue that the Kennedy and Johnson administrations would take up). These limitations would have profound implications for how Americans conceived of social and economic rights in the postwar world and thus for how the War on Poverty would be structured</a:t>
            </a:r>
            <a:r>
              <a:rPr lang="en-US" dirty="0" smtClean="0"/>
              <a:t>.</a:t>
            </a:r>
          </a:p>
          <a:p>
            <a:endParaRPr lang="en-US" dirty="0"/>
          </a:p>
          <a:p>
            <a:r>
              <a:rPr lang="en-US" dirty="0" smtClean="0"/>
              <a:t>FDR’s efforts to add the right to employment had </a:t>
            </a:r>
            <a:r>
              <a:rPr lang="en-US" dirty="0"/>
              <a:t>ultimately failed. During the 1950s, liberal economists and policymakers continued to push for policies that would support full employment through relatively direct federal job creation efforts such as targeted investments in depressed areas. </a:t>
            </a:r>
            <a:r>
              <a:rPr lang="en-US" dirty="0" smtClean="0"/>
              <a:t> Congressional </a:t>
            </a:r>
            <a:r>
              <a:rPr lang="en-US" dirty="0"/>
              <a:t>Democrats twice passed relatively strong “area redevelopment” bills during the 1950s, </a:t>
            </a:r>
            <a:r>
              <a:rPr lang="en-US" dirty="0" smtClean="0"/>
              <a:t>but President </a:t>
            </a:r>
            <a:r>
              <a:rPr lang="en-US" dirty="0"/>
              <a:t>Dwight D. Eisenhower vetoed both bills. </a:t>
            </a:r>
          </a:p>
        </p:txBody>
      </p:sp>
    </p:spTree>
    <p:extLst>
      <p:ext uri="{BB962C8B-B14F-4D97-AF65-F5344CB8AC3E}">
        <p14:creationId xmlns:p14="http://schemas.microsoft.com/office/powerpoint/2010/main" val="224954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end poverty?</a:t>
            </a:r>
            <a:endParaRPr lang="en-US" dirty="0"/>
          </a:p>
        </p:txBody>
      </p:sp>
      <p:sp>
        <p:nvSpPr>
          <p:cNvPr id="3" name="Content Placeholder 2"/>
          <p:cNvSpPr>
            <a:spLocks noGrp="1"/>
          </p:cNvSpPr>
          <p:nvPr>
            <p:ph idx="1"/>
          </p:nvPr>
        </p:nvSpPr>
        <p:spPr/>
        <p:txBody>
          <a:bodyPr>
            <a:noAutofit/>
          </a:bodyPr>
          <a:lstStyle/>
          <a:p>
            <a:r>
              <a:rPr lang="en-US" sz="1600" dirty="0" smtClean="0"/>
              <a:t>New ideas in the lead up to the bill…the </a:t>
            </a:r>
            <a:r>
              <a:rPr lang="en-US" sz="1600" dirty="0"/>
              <a:t>idea of “community </a:t>
            </a:r>
            <a:r>
              <a:rPr lang="en-US" sz="1600" dirty="0" smtClean="0"/>
              <a:t>action,” based </a:t>
            </a:r>
            <a:r>
              <a:rPr lang="en-US" sz="1600" dirty="0"/>
              <a:t>on the concept of “opportunity theory,” which had been developed by Columbia University sociologists Richard </a:t>
            </a:r>
            <a:r>
              <a:rPr lang="en-US" sz="1600" dirty="0" err="1"/>
              <a:t>Cloward</a:t>
            </a:r>
            <a:r>
              <a:rPr lang="en-US" sz="1600" dirty="0"/>
              <a:t> and Lloyd Ohlin. Opportunity theory had originated as a strategy for addressing the problem of youth gangs in low-income urban neighborhoods—an issue that had been a prominent concern in major cities during the 1950s and early 1960s. </a:t>
            </a:r>
            <a:r>
              <a:rPr lang="en-US" sz="1600" dirty="0" err="1"/>
              <a:t>Cloward</a:t>
            </a:r>
            <a:r>
              <a:rPr lang="en-US" sz="1600" dirty="0"/>
              <a:t> and Ohlin’s core insight was that members of such gangs did not entirely reject the norms and aspirations of mainstream society. Like most Americans, they sought social status, personal security, material comfort, even wealth, but they lacked access to the normal range of opportunities for achieving such goals. As a result, such young people turned to the gang as an alternative social structure that would meet these basic needs. The solution to gangs and juvenile delinquency thus lay in opening the blocked avenues of opportunity in such communities, thereby reducing the allure of the gang. The best way to do this, Ohlin and </a:t>
            </a:r>
            <a:r>
              <a:rPr lang="en-US" sz="1600" dirty="0" err="1"/>
              <a:t>Cloward</a:t>
            </a:r>
            <a:r>
              <a:rPr lang="en-US" sz="1600" dirty="0"/>
              <a:t> argued, was to involve both gang members and others in their communities in planning social services and educational and vocational programs that responded to the needs of the individuals involved.</a:t>
            </a:r>
          </a:p>
        </p:txBody>
      </p:sp>
    </p:spTree>
    <p:extLst>
      <p:ext uri="{BB962C8B-B14F-4D97-AF65-F5344CB8AC3E}">
        <p14:creationId xmlns:p14="http://schemas.microsoft.com/office/powerpoint/2010/main" val="386317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Johnson’s two poverty themes</a:t>
            </a:r>
            <a:endParaRPr lang="en-US" dirty="0"/>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a:t>The first consisted of equipping the poor to take advantage of opportunity while demanding that they then help themselves. On the morning of the State of the Union speech, he explain to former Eisenhower Treasury Secretary Robert Anderson that</a:t>
            </a:r>
          </a:p>
          <a:p>
            <a:pPr marL="0" indent="0">
              <a:buNone/>
            </a:pPr>
            <a:endParaRPr lang="en-US" dirty="0" smtClean="0"/>
          </a:p>
          <a:p>
            <a:pPr marL="0" indent="0">
              <a:buNone/>
            </a:pPr>
            <a:r>
              <a:rPr lang="en-US" b="1" i="1" dirty="0" smtClean="0"/>
              <a:t>What </a:t>
            </a:r>
            <a:r>
              <a:rPr lang="en-US" b="1" i="1" dirty="0"/>
              <a:t>we’re trying to do—instead of people getting something for nothing, we’re going to try to fit them where they can take care of themselves. . . . That’s our program. We don’t want them to get something for nothing. We want to get them where they can carry their own weight</a:t>
            </a:r>
          </a:p>
          <a:p>
            <a:endParaRPr lang="en-US" dirty="0"/>
          </a:p>
        </p:txBody>
      </p:sp>
      <p:sp>
        <p:nvSpPr>
          <p:cNvPr id="6" name="Content Placeholder 5"/>
          <p:cNvSpPr>
            <a:spLocks noGrp="1"/>
          </p:cNvSpPr>
          <p:nvPr>
            <p:ph sz="half" idx="2"/>
          </p:nvPr>
        </p:nvSpPr>
        <p:spPr/>
        <p:txBody>
          <a:bodyPr>
            <a:noAutofit/>
          </a:bodyPr>
          <a:lstStyle/>
          <a:p>
            <a:pPr marL="0" indent="0">
              <a:buNone/>
            </a:pPr>
            <a:r>
              <a:rPr lang="en-US" sz="1800" dirty="0"/>
              <a:t>Johnson’s second recurring theme lay in his own experiences as Texas director of the National Youth Administration (NYA) during the New Deal. The NYA was a New Deal program that provided work-study jobs for high school and college students and work experience jobs for unemployed young people. Johnson first came to national notice through his innovative projects and efficient implementation of the Texas program</a:t>
            </a:r>
            <a:r>
              <a:rPr lang="en-US" sz="1800" dirty="0" smtClean="0"/>
              <a:t>.  </a:t>
            </a:r>
            <a:r>
              <a:rPr lang="en-US" sz="1800" b="1" i="1" dirty="0" smtClean="0"/>
              <a:t>“I am an old NYA man”</a:t>
            </a:r>
            <a:r>
              <a:rPr lang="en-US" sz="1800" dirty="0" smtClean="0"/>
              <a:t>.</a:t>
            </a:r>
            <a:endParaRPr lang="en-US" sz="1800" dirty="0"/>
          </a:p>
        </p:txBody>
      </p:sp>
    </p:spTree>
    <p:extLst>
      <p:ext uri="{BB962C8B-B14F-4D97-AF65-F5344CB8AC3E}">
        <p14:creationId xmlns:p14="http://schemas.microsoft.com/office/powerpoint/2010/main" val="130459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t>Would you go to war with these guys?</a:t>
            </a:r>
          </a:p>
        </p:txBody>
      </p:sp>
      <p:pic>
        <p:nvPicPr>
          <p:cNvPr id="7171" name="Picture 2" descr="C:\Users\David Trevaskis\Pictures\phan.jpg"/>
          <p:cNvPicPr>
            <a:picLocks noGrp="1" noChangeAspect="1" noChangeArrowheads="1"/>
          </p:cNvPicPr>
          <p:nvPr>
            <p:ph idx="1"/>
          </p:nvPr>
        </p:nvPicPr>
        <p:blipFill>
          <a:blip r:embed="rId2" cstate="print"/>
          <a:stretch>
            <a:fillRect/>
          </a:stretch>
        </p:blipFill>
        <p:spPr>
          <a:xfrm>
            <a:off x="2594769" y="1023937"/>
            <a:ext cx="4000500" cy="32004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The role of Peace Corps Director Sargent </a:t>
            </a:r>
            <a:r>
              <a:rPr lang="en-US" dirty="0" smtClean="0"/>
              <a:t>Shriver…</a:t>
            </a:r>
            <a:endParaRPr lang="en-US" dirty="0"/>
          </a:p>
        </p:txBody>
      </p:sp>
      <p:sp>
        <p:nvSpPr>
          <p:cNvPr id="7" name="Content Placeholder 6"/>
          <p:cNvSpPr>
            <a:spLocks noGrp="1"/>
          </p:cNvSpPr>
          <p:nvPr>
            <p:ph idx="1"/>
          </p:nvPr>
        </p:nvSpPr>
        <p:spPr/>
        <p:txBody>
          <a:bodyPr>
            <a:normAutofit fontScale="70000" lnSpcReduction="20000"/>
          </a:bodyPr>
          <a:lstStyle/>
          <a:p>
            <a:pPr marL="0" indent="0">
              <a:buNone/>
            </a:pPr>
            <a:r>
              <a:rPr lang="en-US" dirty="0"/>
              <a:t>Despite </a:t>
            </a:r>
            <a:r>
              <a:rPr lang="en-US" dirty="0" smtClean="0"/>
              <a:t>initial </a:t>
            </a:r>
            <a:r>
              <a:rPr lang="en-US" dirty="0"/>
              <a:t>hesitance, Shriver threw himself into the planning work and quickly became the public face of the War on Poverty. After an initial briefing from the task force on the existing plans, Shriver and his top deputy, Adam </a:t>
            </a:r>
            <a:r>
              <a:rPr lang="en-US" dirty="0" err="1"/>
              <a:t>Yarmolinsky</a:t>
            </a:r>
            <a:r>
              <a:rPr lang="en-US" dirty="0"/>
              <a:t> (borrowed from the Department of Defense), quickly concluded that community action alone would not provide a sufficient programmatic base for what Johnson had already promised. </a:t>
            </a:r>
            <a:endParaRPr lang="en-US" dirty="0" smtClean="0"/>
          </a:p>
          <a:p>
            <a:endParaRPr lang="en-US" dirty="0"/>
          </a:p>
          <a:p>
            <a:pPr marL="0" indent="0">
              <a:buNone/>
            </a:pPr>
            <a:r>
              <a:rPr lang="en-US" dirty="0" err="1" smtClean="0"/>
              <a:t>Yarmolinsky</a:t>
            </a:r>
            <a:r>
              <a:rPr lang="en-US" dirty="0" smtClean="0"/>
              <a:t> </a:t>
            </a:r>
            <a:r>
              <a:rPr lang="en-US" dirty="0"/>
              <a:t>later recalled that “the first impressions were the ones that we [</a:t>
            </a:r>
            <a:r>
              <a:rPr lang="en-US" dirty="0" err="1"/>
              <a:t>Yarmolinsky</a:t>
            </a:r>
            <a:r>
              <a:rPr lang="en-US" dirty="0"/>
              <a:t> and Shriver] exchanged with each other when we were standing at the stalls in the men’s room after we had had the briefing from Heller and [Budget Director] Kermit Gordon at that very first meeting. We had independently reached agreement that the program they were presenting to us made no political sense.”</a:t>
            </a:r>
          </a:p>
        </p:txBody>
      </p:sp>
    </p:spTree>
    <p:extLst>
      <p:ext uri="{BB962C8B-B14F-4D97-AF65-F5344CB8AC3E}">
        <p14:creationId xmlns:p14="http://schemas.microsoft.com/office/powerpoint/2010/main" val="57235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35846"/>
            <a:ext cx="7772400" cy="5940088"/>
          </a:xfrm>
          <a:prstGeom prst="rect">
            <a:avLst/>
          </a:prstGeom>
        </p:spPr>
        <p:txBody>
          <a:bodyPr wrap="square">
            <a:spAutoFit/>
          </a:bodyPr>
          <a:lstStyle/>
          <a:p>
            <a:r>
              <a:rPr lang="en-US" sz="2000" dirty="0" smtClean="0"/>
              <a:t>Shriver </a:t>
            </a:r>
            <a:r>
              <a:rPr lang="en-US" sz="2000" dirty="0"/>
              <a:t>pushed the planners to come up with a series of additional programs. </a:t>
            </a:r>
            <a:endParaRPr lang="en-US" sz="2000" dirty="0" smtClean="0"/>
          </a:p>
          <a:p>
            <a:endParaRPr lang="en-US" sz="2000" dirty="0"/>
          </a:p>
          <a:p>
            <a:r>
              <a:rPr lang="en-US" sz="2000" dirty="0" smtClean="0"/>
              <a:t>Over </a:t>
            </a:r>
            <a:r>
              <a:rPr lang="en-US" sz="2000" dirty="0"/>
              <a:t>the following six weeks, an expanded task force engaged in a frenzied flurry of legislative drafting and program development, conducted in a series of makeshift offices around Washington. </a:t>
            </a:r>
            <a:endParaRPr lang="en-US" sz="2000" dirty="0" smtClean="0"/>
          </a:p>
          <a:p>
            <a:endParaRPr lang="en-US" sz="2000" dirty="0"/>
          </a:p>
          <a:p>
            <a:r>
              <a:rPr lang="en-US" sz="2000" dirty="0" smtClean="0"/>
              <a:t>At </a:t>
            </a:r>
            <a:r>
              <a:rPr lang="en-US" sz="2000" dirty="0"/>
              <a:t>one point, the task force had to hastily abandon offices in the Clerk of Claims building when an engineer discovered that nearby construction had created a dangerous crack in the building’s foundation. </a:t>
            </a:r>
            <a:endParaRPr lang="en-US" sz="2000" dirty="0" smtClean="0"/>
          </a:p>
          <a:p>
            <a:endParaRPr lang="en-US" sz="2000" dirty="0"/>
          </a:p>
          <a:p>
            <a:endParaRPr lang="en-US" sz="2000" dirty="0" smtClean="0"/>
          </a:p>
          <a:p>
            <a:r>
              <a:rPr lang="en-US" sz="2000" dirty="0" smtClean="0"/>
              <a:t>An </a:t>
            </a:r>
            <a:r>
              <a:rPr lang="en-US" sz="2000" dirty="0"/>
              <a:t>official history of the War on Poverty recalled the drafting period as “a time of chaos and exhaustion when energies were fueled by excitement and exhilaration—itself, at times, the product of a kind of hysteria—‘the beautiful hysteria of it all,’ as one participant put it.</a:t>
            </a:r>
          </a:p>
        </p:txBody>
      </p:sp>
    </p:spTree>
    <p:extLst>
      <p:ext uri="{BB962C8B-B14F-4D97-AF65-F5344CB8AC3E}">
        <p14:creationId xmlns:p14="http://schemas.microsoft.com/office/powerpoint/2010/main" val="2908230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95151"/>
            <a:ext cx="8001000" cy="5632311"/>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r>
              <a:rPr lang="en-US" dirty="0" smtClean="0"/>
              <a:t>By </a:t>
            </a:r>
            <a:r>
              <a:rPr lang="en-US" dirty="0"/>
              <a:t>mid-March, the legislation had been drafted and a presidential message to Congress had been prepared. Now known as the (proposed) Economic Opportunity Act of 1964, the legislation included a range of training, educational, and service programs, along with community action. The newly added programs included the Job Corps, which would provide educational and vocational training for poor young people in residential camps; the Neighborhood Youth Corps, which would offer work-training and work-study programs for high school and college students; programs of loans for low-income farm families and for small businesses; the Volunteers in Service to America (VISTA) program, which would recruit volunteer antipoverty workers as a kind of domestic parallel to the Peace Corps; and new or expanded programs for adult basic education, job training for unemployed fathers, and aid to migrant workers and dependent children</a:t>
            </a:r>
          </a:p>
        </p:txBody>
      </p:sp>
    </p:spTree>
    <p:extLst>
      <p:ext uri="{BB962C8B-B14F-4D97-AF65-F5344CB8AC3E}">
        <p14:creationId xmlns:p14="http://schemas.microsoft.com/office/powerpoint/2010/main" val="428491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74345"/>
            <a:ext cx="7239000" cy="4801314"/>
          </a:xfrm>
          <a:prstGeom prst="rect">
            <a:avLst/>
          </a:prstGeom>
        </p:spPr>
        <p:txBody>
          <a:bodyPr wrap="square">
            <a:spAutoFit/>
          </a:bodyPr>
          <a:lstStyle/>
          <a:p>
            <a:r>
              <a:rPr lang="en-US" dirty="0"/>
              <a:t>Most of the programs would be overseen by a new Office of Economic Opportunity (OEO), which would be located in the Executive Office of the President. </a:t>
            </a:r>
            <a:endParaRPr lang="en-US" dirty="0" smtClean="0"/>
          </a:p>
          <a:p>
            <a:endParaRPr lang="en-US" dirty="0"/>
          </a:p>
          <a:p>
            <a:r>
              <a:rPr lang="en-US" dirty="0" smtClean="0"/>
              <a:t>The </a:t>
            </a:r>
            <a:r>
              <a:rPr lang="en-US" dirty="0"/>
              <a:t>Department of Labor (DOL) and the Department of Health, Education, and Welfare (HEW) had both lobbied to control some or all of the War on Poverty programs. </a:t>
            </a:r>
            <a:endParaRPr lang="en-US" dirty="0" smtClean="0"/>
          </a:p>
          <a:p>
            <a:endParaRPr lang="en-US" dirty="0"/>
          </a:p>
          <a:p>
            <a:r>
              <a:rPr lang="en-US" dirty="0" smtClean="0"/>
              <a:t>Shriver</a:t>
            </a:r>
            <a:r>
              <a:rPr lang="en-US" dirty="0"/>
              <a:t>, however, wanted a separate agency, vested with presidential authority, and he received the backing of a number of Cabinet members and, eventually, the president. </a:t>
            </a:r>
            <a:endParaRPr lang="en-US" dirty="0" smtClean="0"/>
          </a:p>
          <a:p>
            <a:endParaRPr lang="en-US" dirty="0"/>
          </a:p>
          <a:p>
            <a:endParaRPr lang="en-US" dirty="0" smtClean="0"/>
          </a:p>
          <a:p>
            <a:r>
              <a:rPr lang="en-US" dirty="0" smtClean="0"/>
              <a:t>In </a:t>
            </a:r>
            <a:r>
              <a:rPr lang="en-US" dirty="0"/>
              <a:t>the end, the bill gave DOL authority over the Neighborhood Youth Corps, while HEW would implement the Adult Basic Education program. OEO managed the remaining programs and had overall oversight of the War on </a:t>
            </a:r>
            <a:r>
              <a:rPr lang="en-US" dirty="0" smtClean="0"/>
              <a:t>Poverty.</a:t>
            </a:r>
            <a:endParaRPr lang="en-US" dirty="0"/>
          </a:p>
        </p:txBody>
      </p:sp>
    </p:spTree>
    <p:extLst>
      <p:ext uri="{BB962C8B-B14F-4D97-AF65-F5344CB8AC3E}">
        <p14:creationId xmlns:p14="http://schemas.microsoft.com/office/powerpoint/2010/main" val="165764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Legislation is like making scrapple…</a:t>
            </a:r>
            <a:endParaRPr lang="en-US" dirty="0"/>
          </a:p>
        </p:txBody>
      </p:sp>
      <p:sp>
        <p:nvSpPr>
          <p:cNvPr id="3" name="Text Placeholder 2"/>
          <p:cNvSpPr>
            <a:spLocks noGrp="1"/>
          </p:cNvSpPr>
          <p:nvPr>
            <p:ph type="body" idx="1"/>
          </p:nvPr>
        </p:nvSpPr>
        <p:spPr/>
        <p:txBody>
          <a:bodyPr/>
          <a:lstStyle/>
          <a:p>
            <a:r>
              <a:rPr lang="en-US" dirty="0" smtClean="0"/>
              <a:t>March 16th</a:t>
            </a:r>
            <a:endParaRPr lang="en-US" dirty="0"/>
          </a:p>
        </p:txBody>
      </p:sp>
      <p:sp>
        <p:nvSpPr>
          <p:cNvPr id="4" name="Content Placeholder 3"/>
          <p:cNvSpPr>
            <a:spLocks noGrp="1"/>
          </p:cNvSpPr>
          <p:nvPr>
            <p:ph sz="quarter" idx="2"/>
          </p:nvPr>
        </p:nvSpPr>
        <p:spPr/>
        <p:txBody>
          <a:bodyPr>
            <a:normAutofit fontScale="62500" lnSpcReduction="20000"/>
          </a:bodyPr>
          <a:lstStyle/>
          <a:p>
            <a:r>
              <a:rPr lang="en-US" dirty="0"/>
              <a:t>Johnson delivered his message on poverty to Congress, and with it officially submitted the antipoverty bill. In the message, the president noted that the War on Poverty would be “a struggle to give people a chance . . . to allow them to develop and use their capacities, as we have been allowed to develop and use ours, so that they can share, as others share, in the promise of the nation.” </a:t>
            </a:r>
            <a:endParaRPr lang="en-US" dirty="0" smtClean="0"/>
          </a:p>
          <a:p>
            <a:r>
              <a:rPr lang="en-US" dirty="0" smtClean="0"/>
              <a:t>Under </a:t>
            </a:r>
            <a:r>
              <a:rPr lang="en-US" dirty="0"/>
              <a:t>the direction of New York Congressman Adam Clayton Powell, the House Labor and Education Committee began hearings the following day</a:t>
            </a:r>
          </a:p>
        </p:txBody>
      </p:sp>
      <p:sp>
        <p:nvSpPr>
          <p:cNvPr id="5" name="Text Placeholder 4"/>
          <p:cNvSpPr>
            <a:spLocks noGrp="1"/>
          </p:cNvSpPr>
          <p:nvPr>
            <p:ph type="body" sz="half" idx="3"/>
          </p:nvPr>
        </p:nvSpPr>
        <p:spPr/>
        <p:txBody>
          <a:bodyPr>
            <a:normAutofit fontScale="92500" lnSpcReduction="10000"/>
          </a:bodyPr>
          <a:lstStyle/>
          <a:p>
            <a:r>
              <a:rPr lang="en-US" dirty="0"/>
              <a:t>Representative Phil </a:t>
            </a:r>
            <a:r>
              <a:rPr lang="en-US" dirty="0" smtClean="0"/>
              <a:t>Landrum Leads Fight</a:t>
            </a:r>
            <a:endParaRPr lang="en-US" dirty="0"/>
          </a:p>
        </p:txBody>
      </p:sp>
      <p:sp>
        <p:nvSpPr>
          <p:cNvPr id="6" name="Content Placeholder 5"/>
          <p:cNvSpPr>
            <a:spLocks noGrp="1"/>
          </p:cNvSpPr>
          <p:nvPr>
            <p:ph sz="quarter" idx="4"/>
          </p:nvPr>
        </p:nvSpPr>
        <p:spPr/>
        <p:txBody>
          <a:bodyPr>
            <a:normAutofit fontScale="55000" lnSpcReduction="20000"/>
          </a:bodyPr>
          <a:lstStyle/>
          <a:p>
            <a:r>
              <a:rPr lang="en-US" dirty="0" smtClean="0"/>
              <a:t>Johnson </a:t>
            </a:r>
            <a:r>
              <a:rPr lang="en-US" dirty="0"/>
              <a:t>chose Representative </a:t>
            </a:r>
            <a:r>
              <a:rPr lang="en-US" dirty="0" smtClean="0"/>
              <a:t>Landrum </a:t>
            </a:r>
            <a:r>
              <a:rPr lang="en-US" dirty="0"/>
              <a:t>of Georgia as the floor leader for the bill in the House. </a:t>
            </a:r>
            <a:endParaRPr lang="en-US" dirty="0" smtClean="0"/>
          </a:p>
          <a:p>
            <a:r>
              <a:rPr lang="en-US" dirty="0" smtClean="0"/>
              <a:t>A </a:t>
            </a:r>
            <a:r>
              <a:rPr lang="en-US" dirty="0"/>
              <a:t>conservative southern Democrat, Landrum had gained a reputation as a crusader against labor unions by sponsoring the 1959 Landrum-Griffith anticorruption bill that weakened labor’s ability to organize and recruit new members. This had earned him the enmity of union leaders—key parts of the Democratic coalition—and many northern liberals. </a:t>
            </a:r>
            <a:endParaRPr lang="en-US" dirty="0" smtClean="0"/>
          </a:p>
          <a:p>
            <a:r>
              <a:rPr lang="en-US" dirty="0" smtClean="0"/>
              <a:t>In </a:t>
            </a:r>
            <a:r>
              <a:rPr lang="en-US" dirty="0"/>
              <a:t>the midst of the civil rights struggle, however, Johnson believed that he needed a southern floor leader who could reassure his regional colleagues that the bill was not simply an extension of the Civil Rights Act. </a:t>
            </a:r>
          </a:p>
        </p:txBody>
      </p:sp>
    </p:spTree>
    <p:extLst>
      <p:ext uri="{BB962C8B-B14F-4D97-AF65-F5344CB8AC3E}">
        <p14:creationId xmlns:p14="http://schemas.microsoft.com/office/powerpoint/2010/main" val="166516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Final Vote on the Bill</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810437073"/>
              </p:ext>
            </p:extLst>
          </p:nvPr>
        </p:nvGraphicFramePr>
        <p:xfrm>
          <a:off x="514350" y="2181650"/>
          <a:ext cx="3932238" cy="2214348"/>
        </p:xfrm>
        <a:graphic>
          <a:graphicData uri="http://schemas.openxmlformats.org/drawingml/2006/table">
            <a:tbl>
              <a:tblPr/>
              <a:tblGrid>
                <a:gridCol w="1310746"/>
                <a:gridCol w="1310746"/>
                <a:gridCol w="1310746"/>
              </a:tblGrid>
              <a:tr h="175749">
                <a:tc gridSpan="3">
                  <a:txBody>
                    <a:bodyPr/>
                    <a:lstStyle/>
                    <a:p>
                      <a:r>
                        <a:rPr lang="en-US" sz="1600" dirty="0" smtClean="0"/>
                        <a:t>Senate</a:t>
                      </a:r>
                      <a:endParaRPr lang="en-US" sz="1600" dirty="0"/>
                    </a:p>
                  </a:txBody>
                  <a:tcPr marL="43937" marR="43937" marT="21969" marB="21969" anchor="ctr"/>
                </a:tc>
                <a:tc hMerge="1">
                  <a:txBody>
                    <a:bodyPr/>
                    <a:lstStyle/>
                    <a:p>
                      <a:endParaRPr lang="en-US"/>
                    </a:p>
                  </a:txBody>
                  <a:tcPr/>
                </a:tc>
                <a:tc hMerge="1">
                  <a:txBody>
                    <a:bodyPr/>
                    <a:lstStyle/>
                    <a:p>
                      <a:endParaRPr lang="en-US"/>
                    </a:p>
                  </a:txBody>
                  <a:tcPr/>
                </a:tc>
              </a:tr>
              <a:tr h="175749">
                <a:tc>
                  <a:txBody>
                    <a:bodyPr/>
                    <a:lstStyle/>
                    <a:p>
                      <a:r>
                        <a:rPr lang="en-US" sz="1600" dirty="0"/>
                        <a:t>Party</a:t>
                      </a:r>
                    </a:p>
                  </a:txBody>
                  <a:tcPr marL="43937" marR="43937" marT="21969" marB="21969" anchor="ctr">
                    <a:lnL>
                      <a:noFill/>
                    </a:lnL>
                    <a:lnR>
                      <a:noFill/>
                    </a:lnR>
                    <a:lnB>
                      <a:noFill/>
                    </a:lnB>
                  </a:tcPr>
                </a:tc>
                <a:tc>
                  <a:txBody>
                    <a:bodyPr/>
                    <a:lstStyle/>
                    <a:p>
                      <a:r>
                        <a:rPr lang="en-US" sz="1600"/>
                        <a:t>For</a:t>
                      </a:r>
                    </a:p>
                  </a:txBody>
                  <a:tcPr marL="43937" marR="43937" marT="21969" marB="21969" anchor="ctr">
                    <a:lnL>
                      <a:noFill/>
                    </a:lnL>
                    <a:lnR>
                      <a:noFill/>
                    </a:lnR>
                    <a:lnT>
                      <a:noFill/>
                    </a:lnT>
                    <a:lnB>
                      <a:noFill/>
                    </a:lnB>
                  </a:tcPr>
                </a:tc>
                <a:tc>
                  <a:txBody>
                    <a:bodyPr/>
                    <a:lstStyle/>
                    <a:p>
                      <a:r>
                        <a:rPr lang="en-US" sz="1600"/>
                        <a:t>Against</a:t>
                      </a:r>
                    </a:p>
                  </a:txBody>
                  <a:tcPr marL="43937" marR="43937" marT="21969" marB="21969" anchor="ctr">
                    <a:lnL>
                      <a:noFill/>
                    </a:lnL>
                    <a:lnR>
                      <a:noFill/>
                    </a:lnR>
                    <a:lnT>
                      <a:noFill/>
                    </a:lnT>
                    <a:lnB>
                      <a:noFill/>
                    </a:lnB>
                  </a:tcPr>
                </a:tc>
              </a:tr>
              <a:tr h="175749">
                <a:tc>
                  <a:txBody>
                    <a:bodyPr/>
                    <a:lstStyle/>
                    <a:p>
                      <a:r>
                        <a:rPr lang="en-US" sz="1600" dirty="0"/>
                        <a:t>Republicans</a:t>
                      </a:r>
                    </a:p>
                  </a:txBody>
                  <a:tcPr marL="43937" marR="43937" marT="21969" marB="21969" anchor="ctr">
                    <a:lnL>
                      <a:noFill/>
                    </a:lnL>
                    <a:lnR>
                      <a:noFill/>
                    </a:lnR>
                    <a:lnT>
                      <a:noFill/>
                    </a:lnT>
                    <a:lnB>
                      <a:noFill/>
                    </a:lnB>
                  </a:tcPr>
                </a:tc>
                <a:tc>
                  <a:txBody>
                    <a:bodyPr/>
                    <a:lstStyle/>
                    <a:p>
                      <a:r>
                        <a:rPr lang="en-US" sz="1600"/>
                        <a:t>10</a:t>
                      </a:r>
                    </a:p>
                  </a:txBody>
                  <a:tcPr marL="43937" marR="43937" marT="21969" marB="21969" anchor="ctr">
                    <a:lnL>
                      <a:noFill/>
                    </a:lnL>
                    <a:lnR>
                      <a:noFill/>
                    </a:lnR>
                    <a:lnT>
                      <a:noFill/>
                    </a:lnT>
                    <a:lnB>
                      <a:noFill/>
                    </a:lnB>
                  </a:tcPr>
                </a:tc>
                <a:tc>
                  <a:txBody>
                    <a:bodyPr/>
                    <a:lstStyle/>
                    <a:p>
                      <a:r>
                        <a:rPr lang="en-US" sz="1600"/>
                        <a:t>22</a:t>
                      </a:r>
                    </a:p>
                  </a:txBody>
                  <a:tcPr marL="43937" marR="43937" marT="21969" marB="21969" anchor="ctr">
                    <a:lnL>
                      <a:noFill/>
                    </a:lnL>
                    <a:lnR>
                      <a:noFill/>
                    </a:lnR>
                    <a:lnT>
                      <a:noFill/>
                    </a:lnT>
                    <a:lnB>
                      <a:noFill/>
                    </a:lnB>
                  </a:tcPr>
                </a:tc>
              </a:tr>
              <a:tr h="175749">
                <a:tc>
                  <a:txBody>
                    <a:bodyPr/>
                    <a:lstStyle/>
                    <a:p>
                      <a:r>
                        <a:rPr lang="en-US" sz="1600" dirty="0"/>
                        <a:t>Northern Democrats</a:t>
                      </a:r>
                    </a:p>
                  </a:txBody>
                  <a:tcPr marL="43937" marR="43937" marT="21969" marB="21969" anchor="ctr">
                    <a:lnL>
                      <a:noFill/>
                    </a:lnL>
                    <a:lnR>
                      <a:noFill/>
                    </a:lnR>
                    <a:lnT>
                      <a:noFill/>
                    </a:lnT>
                    <a:lnB>
                      <a:noFill/>
                    </a:lnB>
                  </a:tcPr>
                </a:tc>
                <a:tc>
                  <a:txBody>
                    <a:bodyPr/>
                    <a:lstStyle/>
                    <a:p>
                      <a:r>
                        <a:rPr lang="en-US" sz="1600"/>
                        <a:t>40</a:t>
                      </a:r>
                    </a:p>
                  </a:txBody>
                  <a:tcPr marL="43937" marR="43937" marT="21969" marB="21969" anchor="ctr">
                    <a:lnL>
                      <a:noFill/>
                    </a:lnL>
                    <a:lnR>
                      <a:noFill/>
                    </a:lnR>
                    <a:lnT>
                      <a:noFill/>
                    </a:lnT>
                    <a:lnB>
                      <a:noFill/>
                    </a:lnB>
                  </a:tcPr>
                </a:tc>
                <a:tc>
                  <a:txBody>
                    <a:bodyPr/>
                    <a:lstStyle/>
                    <a:p>
                      <a:r>
                        <a:rPr lang="en-US" sz="1600"/>
                        <a:t>1</a:t>
                      </a:r>
                    </a:p>
                  </a:txBody>
                  <a:tcPr marL="43937" marR="43937" marT="21969" marB="21969" anchor="ctr">
                    <a:lnL>
                      <a:noFill/>
                    </a:lnL>
                    <a:lnR>
                      <a:noFill/>
                    </a:lnR>
                    <a:lnT>
                      <a:noFill/>
                    </a:lnT>
                    <a:lnB>
                      <a:noFill/>
                    </a:lnB>
                  </a:tcPr>
                </a:tc>
              </a:tr>
              <a:tr h="175749">
                <a:tc>
                  <a:txBody>
                    <a:bodyPr/>
                    <a:lstStyle/>
                    <a:p>
                      <a:r>
                        <a:rPr lang="en-US" sz="1600" dirty="0"/>
                        <a:t>Southern Democrats</a:t>
                      </a:r>
                    </a:p>
                  </a:txBody>
                  <a:tcPr marL="43937" marR="43937" marT="21969" marB="21969" anchor="ctr">
                    <a:lnL>
                      <a:noFill/>
                    </a:lnL>
                    <a:lnR>
                      <a:noFill/>
                    </a:lnR>
                    <a:lnT>
                      <a:noFill/>
                    </a:lnT>
                    <a:lnB>
                      <a:noFill/>
                    </a:lnB>
                  </a:tcPr>
                </a:tc>
                <a:tc>
                  <a:txBody>
                    <a:bodyPr/>
                    <a:lstStyle/>
                    <a:p>
                      <a:r>
                        <a:rPr lang="en-US" sz="1600"/>
                        <a:t>11</a:t>
                      </a:r>
                    </a:p>
                  </a:txBody>
                  <a:tcPr marL="43937" marR="43937" marT="21969" marB="21969" anchor="ctr">
                    <a:lnL>
                      <a:noFill/>
                    </a:lnL>
                    <a:lnR>
                      <a:noFill/>
                    </a:lnR>
                    <a:lnT>
                      <a:noFill/>
                    </a:lnT>
                    <a:lnB>
                      <a:noFill/>
                    </a:lnB>
                  </a:tcPr>
                </a:tc>
                <a:tc>
                  <a:txBody>
                    <a:bodyPr/>
                    <a:lstStyle/>
                    <a:p>
                      <a:r>
                        <a:rPr lang="en-US" sz="1600"/>
                        <a:t>11</a:t>
                      </a:r>
                    </a:p>
                  </a:txBody>
                  <a:tcPr marL="43937" marR="43937" marT="21969" marB="21969" anchor="ctr">
                    <a:lnL>
                      <a:noFill/>
                    </a:lnL>
                    <a:lnR>
                      <a:noFill/>
                    </a:lnR>
                    <a:lnT>
                      <a:noFill/>
                    </a:lnT>
                    <a:lnB>
                      <a:noFill/>
                    </a:lnB>
                  </a:tcPr>
                </a:tc>
              </a:tr>
              <a:tr h="175749">
                <a:tc>
                  <a:txBody>
                    <a:bodyPr/>
                    <a:lstStyle/>
                    <a:p>
                      <a:r>
                        <a:rPr lang="en-US" sz="1600" dirty="0"/>
                        <a:t>Total</a:t>
                      </a:r>
                    </a:p>
                  </a:txBody>
                  <a:tcPr marL="43937" marR="43937" marT="21969" marB="21969" anchor="ctr">
                    <a:lnL>
                      <a:noFill/>
                    </a:lnL>
                    <a:lnR>
                      <a:noFill/>
                    </a:lnR>
                    <a:lnT>
                      <a:noFill/>
                    </a:lnT>
                    <a:lnB>
                      <a:noFill/>
                    </a:lnB>
                  </a:tcPr>
                </a:tc>
                <a:tc>
                  <a:txBody>
                    <a:bodyPr/>
                    <a:lstStyle/>
                    <a:p>
                      <a:r>
                        <a:rPr lang="en-US" sz="1600" dirty="0"/>
                        <a:t>61</a:t>
                      </a:r>
                    </a:p>
                  </a:txBody>
                  <a:tcPr marL="43937" marR="43937" marT="21969" marB="21969" anchor="ctr">
                    <a:lnL>
                      <a:noFill/>
                    </a:lnL>
                    <a:lnR>
                      <a:noFill/>
                    </a:lnR>
                    <a:lnT>
                      <a:noFill/>
                    </a:lnT>
                    <a:lnB>
                      <a:noFill/>
                    </a:lnB>
                  </a:tcPr>
                </a:tc>
                <a:tc>
                  <a:txBody>
                    <a:bodyPr/>
                    <a:lstStyle/>
                    <a:p>
                      <a:r>
                        <a:rPr lang="en-US" sz="1600" dirty="0"/>
                        <a:t>34</a:t>
                      </a:r>
                    </a:p>
                  </a:txBody>
                  <a:tcPr marL="43937" marR="43937" marT="21969" marB="21969" anchor="ctr">
                    <a:lnL>
                      <a:noFill/>
                    </a:lnL>
                    <a:lnR>
                      <a:noFill/>
                    </a:lnR>
                    <a:lnT>
                      <a:noFill/>
                    </a:lnT>
                    <a:lnB>
                      <a:noFill/>
                    </a:lnB>
                  </a:tcPr>
                </a:tc>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057837754"/>
              </p:ext>
            </p:extLst>
          </p:nvPr>
        </p:nvGraphicFramePr>
        <p:xfrm>
          <a:off x="4800600" y="2209800"/>
          <a:ext cx="3930651" cy="2214240"/>
        </p:xfrm>
        <a:graphic>
          <a:graphicData uri="http://schemas.openxmlformats.org/drawingml/2006/table">
            <a:tbl>
              <a:tblPr/>
              <a:tblGrid>
                <a:gridCol w="1310217"/>
                <a:gridCol w="1310217"/>
                <a:gridCol w="1310217"/>
              </a:tblGrid>
              <a:tr h="175678">
                <a:tc gridSpan="3">
                  <a:txBody>
                    <a:bodyPr/>
                    <a:lstStyle/>
                    <a:p>
                      <a:r>
                        <a:rPr lang="en-US" sz="1600" dirty="0" smtClean="0"/>
                        <a:t>House</a:t>
                      </a:r>
                      <a:endParaRPr lang="en-US" sz="1600" dirty="0"/>
                    </a:p>
                  </a:txBody>
                  <a:tcPr marL="43920" marR="43920" marT="21960" marB="21960" anchor="ctr"/>
                </a:tc>
                <a:tc hMerge="1">
                  <a:txBody>
                    <a:bodyPr/>
                    <a:lstStyle/>
                    <a:p>
                      <a:endParaRPr lang="en-US"/>
                    </a:p>
                  </a:txBody>
                  <a:tcPr/>
                </a:tc>
                <a:tc hMerge="1">
                  <a:txBody>
                    <a:bodyPr/>
                    <a:lstStyle/>
                    <a:p>
                      <a:endParaRPr lang="en-US"/>
                    </a:p>
                  </a:txBody>
                  <a:tcPr/>
                </a:tc>
              </a:tr>
              <a:tr h="175678">
                <a:tc>
                  <a:txBody>
                    <a:bodyPr/>
                    <a:lstStyle/>
                    <a:p>
                      <a:r>
                        <a:rPr lang="en-US" sz="1600"/>
                        <a:t>Party</a:t>
                      </a:r>
                    </a:p>
                  </a:txBody>
                  <a:tcPr marL="43920" marR="43920" marT="21960" marB="21960" anchor="ctr">
                    <a:lnL>
                      <a:noFill/>
                    </a:lnL>
                    <a:lnR>
                      <a:noFill/>
                    </a:lnR>
                    <a:lnB>
                      <a:noFill/>
                    </a:lnB>
                  </a:tcPr>
                </a:tc>
                <a:tc>
                  <a:txBody>
                    <a:bodyPr/>
                    <a:lstStyle/>
                    <a:p>
                      <a:r>
                        <a:rPr lang="en-US" sz="1600"/>
                        <a:t>For</a:t>
                      </a:r>
                    </a:p>
                  </a:txBody>
                  <a:tcPr marL="43920" marR="43920" marT="21960" marB="21960" anchor="ctr">
                    <a:lnL>
                      <a:noFill/>
                    </a:lnL>
                    <a:lnR>
                      <a:noFill/>
                    </a:lnR>
                    <a:lnT>
                      <a:noFill/>
                    </a:lnT>
                    <a:lnB>
                      <a:noFill/>
                    </a:lnB>
                  </a:tcPr>
                </a:tc>
                <a:tc>
                  <a:txBody>
                    <a:bodyPr/>
                    <a:lstStyle/>
                    <a:p>
                      <a:r>
                        <a:rPr lang="en-US" sz="1600"/>
                        <a:t>Against</a:t>
                      </a:r>
                    </a:p>
                  </a:txBody>
                  <a:tcPr marL="43920" marR="43920" marT="21960" marB="21960" anchor="ctr">
                    <a:lnL>
                      <a:noFill/>
                    </a:lnL>
                    <a:lnR>
                      <a:noFill/>
                    </a:lnR>
                    <a:lnT>
                      <a:noFill/>
                    </a:lnT>
                    <a:lnB>
                      <a:noFill/>
                    </a:lnB>
                  </a:tcPr>
                </a:tc>
              </a:tr>
              <a:tr h="175678">
                <a:tc>
                  <a:txBody>
                    <a:bodyPr/>
                    <a:lstStyle/>
                    <a:p>
                      <a:r>
                        <a:rPr lang="en-US" sz="1600"/>
                        <a:t>Republicans</a:t>
                      </a:r>
                    </a:p>
                  </a:txBody>
                  <a:tcPr marL="43920" marR="43920" marT="21960" marB="21960" anchor="ctr">
                    <a:lnL>
                      <a:noFill/>
                    </a:lnL>
                    <a:lnR>
                      <a:noFill/>
                    </a:lnR>
                    <a:lnT>
                      <a:noFill/>
                    </a:lnT>
                    <a:lnB>
                      <a:noFill/>
                    </a:lnB>
                  </a:tcPr>
                </a:tc>
                <a:tc>
                  <a:txBody>
                    <a:bodyPr/>
                    <a:lstStyle/>
                    <a:p>
                      <a:r>
                        <a:rPr lang="en-US" sz="1600"/>
                        <a:t>22</a:t>
                      </a:r>
                    </a:p>
                  </a:txBody>
                  <a:tcPr marL="43920" marR="43920" marT="21960" marB="21960" anchor="ctr">
                    <a:lnL>
                      <a:noFill/>
                    </a:lnL>
                    <a:lnR>
                      <a:noFill/>
                    </a:lnR>
                    <a:lnT>
                      <a:noFill/>
                    </a:lnT>
                    <a:lnB>
                      <a:noFill/>
                    </a:lnB>
                  </a:tcPr>
                </a:tc>
                <a:tc>
                  <a:txBody>
                    <a:bodyPr/>
                    <a:lstStyle/>
                    <a:p>
                      <a:r>
                        <a:rPr lang="en-US" sz="1600"/>
                        <a:t>145</a:t>
                      </a:r>
                    </a:p>
                  </a:txBody>
                  <a:tcPr marL="43920" marR="43920" marT="21960" marB="21960" anchor="ctr">
                    <a:lnL>
                      <a:noFill/>
                    </a:lnL>
                    <a:lnR>
                      <a:noFill/>
                    </a:lnR>
                    <a:lnT>
                      <a:noFill/>
                    </a:lnT>
                    <a:lnB>
                      <a:noFill/>
                    </a:lnB>
                  </a:tcPr>
                </a:tc>
              </a:tr>
              <a:tr h="175678">
                <a:tc>
                  <a:txBody>
                    <a:bodyPr/>
                    <a:lstStyle/>
                    <a:p>
                      <a:r>
                        <a:rPr lang="en-US" sz="1600"/>
                        <a:t>Northern Democrats</a:t>
                      </a:r>
                    </a:p>
                  </a:txBody>
                  <a:tcPr marL="43920" marR="43920" marT="21960" marB="21960" anchor="ctr">
                    <a:lnL>
                      <a:noFill/>
                    </a:lnL>
                    <a:lnR>
                      <a:noFill/>
                    </a:lnR>
                    <a:lnT>
                      <a:noFill/>
                    </a:lnT>
                    <a:lnB>
                      <a:noFill/>
                    </a:lnB>
                  </a:tcPr>
                </a:tc>
                <a:tc>
                  <a:txBody>
                    <a:bodyPr/>
                    <a:lstStyle/>
                    <a:p>
                      <a:r>
                        <a:rPr lang="en-US" sz="1600"/>
                        <a:t>144</a:t>
                      </a:r>
                    </a:p>
                  </a:txBody>
                  <a:tcPr marL="43920" marR="43920" marT="21960" marB="21960" anchor="ctr">
                    <a:lnL>
                      <a:noFill/>
                    </a:lnL>
                    <a:lnR>
                      <a:noFill/>
                    </a:lnR>
                    <a:lnT>
                      <a:noFill/>
                    </a:lnT>
                    <a:lnB>
                      <a:noFill/>
                    </a:lnB>
                  </a:tcPr>
                </a:tc>
                <a:tc>
                  <a:txBody>
                    <a:bodyPr/>
                    <a:lstStyle/>
                    <a:p>
                      <a:r>
                        <a:rPr lang="en-US" sz="1600"/>
                        <a:t>0</a:t>
                      </a:r>
                    </a:p>
                  </a:txBody>
                  <a:tcPr marL="43920" marR="43920" marT="21960" marB="21960" anchor="ctr">
                    <a:lnL>
                      <a:noFill/>
                    </a:lnL>
                    <a:lnR>
                      <a:noFill/>
                    </a:lnR>
                    <a:lnT>
                      <a:noFill/>
                    </a:lnT>
                    <a:lnB>
                      <a:noFill/>
                    </a:lnB>
                  </a:tcPr>
                </a:tc>
              </a:tr>
              <a:tr h="175678">
                <a:tc>
                  <a:txBody>
                    <a:bodyPr/>
                    <a:lstStyle/>
                    <a:p>
                      <a:r>
                        <a:rPr lang="en-US" sz="1600"/>
                        <a:t>Southern Democrats</a:t>
                      </a:r>
                    </a:p>
                  </a:txBody>
                  <a:tcPr marL="43920" marR="43920" marT="21960" marB="21960" anchor="ctr">
                    <a:lnL>
                      <a:noFill/>
                    </a:lnL>
                    <a:lnR>
                      <a:noFill/>
                    </a:lnR>
                    <a:lnT>
                      <a:noFill/>
                    </a:lnT>
                    <a:lnB>
                      <a:noFill/>
                    </a:lnB>
                  </a:tcPr>
                </a:tc>
                <a:tc>
                  <a:txBody>
                    <a:bodyPr/>
                    <a:lstStyle/>
                    <a:p>
                      <a:r>
                        <a:rPr lang="en-US" sz="1600"/>
                        <a:t>60</a:t>
                      </a:r>
                    </a:p>
                  </a:txBody>
                  <a:tcPr marL="43920" marR="43920" marT="21960" marB="21960" anchor="ctr">
                    <a:lnL>
                      <a:noFill/>
                    </a:lnL>
                    <a:lnR>
                      <a:noFill/>
                    </a:lnR>
                    <a:lnT>
                      <a:noFill/>
                    </a:lnT>
                    <a:lnB>
                      <a:noFill/>
                    </a:lnB>
                  </a:tcPr>
                </a:tc>
                <a:tc>
                  <a:txBody>
                    <a:bodyPr/>
                    <a:lstStyle/>
                    <a:p>
                      <a:r>
                        <a:rPr lang="en-US" sz="1600"/>
                        <a:t>40</a:t>
                      </a:r>
                    </a:p>
                  </a:txBody>
                  <a:tcPr marL="43920" marR="43920" marT="21960" marB="21960" anchor="ctr">
                    <a:lnL>
                      <a:noFill/>
                    </a:lnL>
                    <a:lnR>
                      <a:noFill/>
                    </a:lnR>
                    <a:lnT>
                      <a:noFill/>
                    </a:lnT>
                    <a:lnB>
                      <a:noFill/>
                    </a:lnB>
                  </a:tcPr>
                </a:tc>
              </a:tr>
              <a:tr h="175678">
                <a:tc>
                  <a:txBody>
                    <a:bodyPr/>
                    <a:lstStyle/>
                    <a:p>
                      <a:r>
                        <a:rPr lang="en-US" sz="1600"/>
                        <a:t>Total</a:t>
                      </a:r>
                    </a:p>
                  </a:txBody>
                  <a:tcPr marL="43920" marR="43920" marT="21960" marB="21960" anchor="ctr">
                    <a:lnL>
                      <a:noFill/>
                    </a:lnL>
                    <a:lnR>
                      <a:noFill/>
                    </a:lnR>
                    <a:lnT>
                      <a:noFill/>
                    </a:lnT>
                    <a:lnB>
                      <a:noFill/>
                    </a:lnB>
                  </a:tcPr>
                </a:tc>
                <a:tc>
                  <a:txBody>
                    <a:bodyPr/>
                    <a:lstStyle/>
                    <a:p>
                      <a:r>
                        <a:rPr lang="en-US" sz="1600"/>
                        <a:t>226</a:t>
                      </a:r>
                    </a:p>
                  </a:txBody>
                  <a:tcPr marL="43920" marR="43920" marT="21960" marB="21960" anchor="ctr">
                    <a:lnL>
                      <a:noFill/>
                    </a:lnL>
                    <a:lnR>
                      <a:noFill/>
                    </a:lnR>
                    <a:lnT>
                      <a:noFill/>
                    </a:lnT>
                    <a:lnB>
                      <a:noFill/>
                    </a:lnB>
                  </a:tcPr>
                </a:tc>
                <a:tc>
                  <a:txBody>
                    <a:bodyPr/>
                    <a:lstStyle/>
                    <a:p>
                      <a:r>
                        <a:rPr lang="en-US" sz="1600" dirty="0"/>
                        <a:t>185</a:t>
                      </a:r>
                    </a:p>
                  </a:txBody>
                  <a:tcPr marL="43920" marR="43920" marT="21960" marB="21960" anchor="ctr">
                    <a:lnL>
                      <a:noFill/>
                    </a:lnL>
                    <a:lnR>
                      <a:noFill/>
                    </a:lnR>
                    <a:lnT>
                      <a:noFill/>
                    </a:lnT>
                    <a:lnB>
                      <a:noFill/>
                    </a:lnB>
                  </a:tcPr>
                </a:tc>
              </a:tr>
            </a:tbl>
          </a:graphicData>
        </a:graphic>
      </p:graphicFrame>
    </p:spTree>
    <p:extLst>
      <p:ext uri="{BB962C8B-B14F-4D97-AF65-F5344CB8AC3E}">
        <p14:creationId xmlns:p14="http://schemas.microsoft.com/office/powerpoint/2010/main" val="261731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Opportunity Act</a:t>
            </a:r>
            <a:endParaRPr lang="en-US" dirty="0"/>
          </a:p>
        </p:txBody>
      </p:sp>
      <p:sp>
        <p:nvSpPr>
          <p:cNvPr id="4" name="Content Placeholder 3"/>
          <p:cNvSpPr>
            <a:spLocks noGrp="1"/>
          </p:cNvSpPr>
          <p:nvPr>
            <p:ph sz="half" idx="1"/>
          </p:nvPr>
        </p:nvSpPr>
        <p:spPr/>
        <p:txBody>
          <a:bodyPr>
            <a:normAutofit fontScale="55000" lnSpcReduction="20000"/>
          </a:bodyPr>
          <a:lstStyle/>
          <a:p>
            <a:endParaRPr lang="en-US" dirty="0"/>
          </a:p>
        </p:txBody>
      </p:sp>
      <p:sp>
        <p:nvSpPr>
          <p:cNvPr id="5" name="Content Placeholder 4"/>
          <p:cNvSpPr>
            <a:spLocks noGrp="1"/>
          </p:cNvSpPr>
          <p:nvPr>
            <p:ph sz="half" idx="2"/>
          </p:nvPr>
        </p:nvSpPr>
        <p:spPr/>
        <p:txBody>
          <a:bodyPr>
            <a:normAutofit fontScale="55000" lnSpcReduction="20000"/>
          </a:bodyPr>
          <a:lstStyle/>
          <a:p>
            <a:r>
              <a:rPr lang="en-US" dirty="0"/>
              <a:t>My fellow Americans: </a:t>
            </a:r>
          </a:p>
          <a:p>
            <a:r>
              <a:rPr lang="en-US" dirty="0"/>
              <a:t>On this occasion the American people and our American system are making history. </a:t>
            </a:r>
          </a:p>
          <a:p>
            <a:r>
              <a:rPr lang="en-US" dirty="0"/>
              <a:t>For so long as man has lived on this earth poverty has been his curse. </a:t>
            </a:r>
          </a:p>
          <a:p>
            <a:r>
              <a:rPr lang="en-US" dirty="0"/>
              <a:t>On every continent in every age men have sought escape from poverty's oppression. </a:t>
            </a:r>
          </a:p>
          <a:p>
            <a:r>
              <a:rPr lang="en-US" dirty="0"/>
              <a:t>Today for the first time in all the history of the human race, a great nation is able to make and is willing to make a commitment to eradicate poverty among its people. </a:t>
            </a:r>
          </a:p>
          <a:p>
            <a:r>
              <a:rPr lang="en-US" dirty="0"/>
              <a:t>Whatever our situation in life, whatever our partisan affiliation, we can be grateful and proud that we are able to pledge ourselves this morning to this historic course. We can be especially proud of the nature of the commitments that we are making.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54545"/>
            <a:ext cx="3048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58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Did we win the war?</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t>Scholars </a:t>
            </a:r>
            <a:r>
              <a:rPr lang="en-US" dirty="0"/>
              <a:t>have emphasized that despite its numerous flaws, its imperfect implementation, and its frequent subjection to existing local power structures, the War on Poverty managed to provide unprecedented resources and authority to poor people, and especially poor women. These individuals in many cases developed new programs and services that met their very real need for jobs, for better housing, for health care, and for political power.</a:t>
            </a:r>
          </a:p>
        </p:txBody>
      </p:sp>
    </p:spTree>
    <p:extLst>
      <p:ext uri="{BB962C8B-B14F-4D97-AF65-F5344CB8AC3E}">
        <p14:creationId xmlns:p14="http://schemas.microsoft.com/office/powerpoint/2010/main" val="287553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win the war?</a:t>
            </a:r>
            <a:endParaRPr lang="en-US" dirty="0"/>
          </a:p>
        </p:txBody>
      </p:sp>
      <p:sp>
        <p:nvSpPr>
          <p:cNvPr id="3" name="Content Placeholder 2"/>
          <p:cNvSpPr>
            <a:spLocks noGrp="1"/>
          </p:cNvSpPr>
          <p:nvPr>
            <p:ph idx="1"/>
          </p:nvPr>
        </p:nvSpPr>
        <p:spPr/>
        <p:txBody>
          <a:bodyPr/>
          <a:lstStyle/>
          <a:p>
            <a:pPr marL="0" indent="0">
              <a:buNone/>
            </a:pPr>
            <a:r>
              <a:rPr lang="en-US" dirty="0"/>
              <a:t>The impact of the War on Poverty is debated. In the decade following the program's introduction, poverty rates in the U.S. dropped to their lowest level since comprehensive records began in 1958, from 17.3% in 1964 to 11.1% in 1973. </a:t>
            </a:r>
            <a:endParaRPr lang="en-US" dirty="0" smtClean="0"/>
          </a:p>
          <a:p>
            <a:pPr marL="0" indent="0">
              <a:buNone/>
            </a:pPr>
            <a:endParaRPr lang="en-US" dirty="0"/>
          </a:p>
          <a:p>
            <a:pPr marL="0" indent="0">
              <a:buNone/>
            </a:pPr>
            <a:r>
              <a:rPr lang="en-US" dirty="0" smtClean="0"/>
              <a:t>Since </a:t>
            </a:r>
            <a:r>
              <a:rPr lang="en-US" dirty="0"/>
              <a:t>1973, the rate has fluctuated between 11 and </a:t>
            </a:r>
            <a:r>
              <a:rPr lang="en-US" dirty="0" smtClean="0"/>
              <a:t>a little over 15%. </a:t>
            </a:r>
            <a:endParaRPr lang="en-US" dirty="0"/>
          </a:p>
        </p:txBody>
      </p:sp>
    </p:spTree>
    <p:extLst>
      <p:ext uri="{BB962C8B-B14F-4D97-AF65-F5344CB8AC3E}">
        <p14:creationId xmlns:p14="http://schemas.microsoft.com/office/powerpoint/2010/main" val="730919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Did we win the war?  A look at poverty today in Pennsylvania…</a:t>
            </a:r>
            <a:endParaRPr lang="en-US" dirty="0"/>
          </a:p>
        </p:txBody>
      </p:sp>
      <p:pic>
        <p:nvPicPr>
          <p:cNvPr id="1026" name="Picture 2" descr="https://encrypted-tbn3.gstatic.com/images?q=tbn:ANd9GcTkNFCa_qZx_uFez_6Vj7NrjAx4-jG2wxB8HpX2y4yL-0_0fMiL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0"/>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01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4000" dirty="0" smtClean="0"/>
              <a:t>How Do We Define Poverty?</a:t>
            </a:r>
            <a:endParaRPr lang="en-US" sz="4000" dirty="0"/>
          </a:p>
        </p:txBody>
      </p:sp>
      <p:sp>
        <p:nvSpPr>
          <p:cNvPr id="5" name="Content Placeholder 4"/>
          <p:cNvSpPr>
            <a:spLocks noGrp="1"/>
          </p:cNvSpPr>
          <p:nvPr>
            <p:ph sz="half" idx="1"/>
          </p:nvPr>
        </p:nvSpPr>
        <p:spPr/>
        <p:txBody>
          <a:bodyPr>
            <a:noAutofit/>
          </a:bodyPr>
          <a:lstStyle/>
          <a:p>
            <a:pPr marL="0" indent="0">
              <a:buNone/>
            </a:pPr>
            <a:r>
              <a:rPr lang="en-US" sz="1600" dirty="0"/>
              <a:t>Following the Office of Management and Budget's (OMB) Statistical Policy Directive 14, the Census Bureau uses a set of money income thresholds that vary by family size and composition to determine who is in poverty. </a:t>
            </a:r>
            <a:r>
              <a:rPr lang="en-US" sz="1600" dirty="0" smtClean="0"/>
              <a:t>The </a:t>
            </a:r>
            <a:r>
              <a:rPr lang="en-US" sz="1600" dirty="0"/>
              <a:t>official poverty thresholds do not vary geographically, but they are updated for inflation using Consumer Price Index (CPI-U). The official poverty definition uses money income before taxes and does not include capital gains or noncash benefits (such as public housing, Medicaid, and food stamps).</a:t>
            </a:r>
          </a:p>
        </p:txBody>
      </p:sp>
      <p:sp>
        <p:nvSpPr>
          <p:cNvPr id="6" name="Content Placeholder 5"/>
          <p:cNvSpPr>
            <a:spLocks noGrp="1"/>
          </p:cNvSpPr>
          <p:nvPr>
            <p:ph sz="half" idx="2"/>
          </p:nvPr>
        </p:nvSpPr>
        <p:spPr/>
        <p:txBody>
          <a:bodyPr>
            <a:noAutofit/>
          </a:bodyPr>
          <a:lstStyle/>
          <a:p>
            <a:r>
              <a:rPr lang="en-US" sz="1200" dirty="0"/>
              <a:t>This is the </a:t>
            </a:r>
            <a:r>
              <a:rPr lang="en-US" sz="1200" dirty="0">
                <a:hlinkClick r:id="rId2"/>
              </a:rPr>
              <a:t>World Bank</a:t>
            </a:r>
            <a:r>
              <a:rPr lang="en-US" sz="1200" dirty="0"/>
              <a:t>‘s definition of poverty</a:t>
            </a:r>
            <a:r>
              <a:rPr lang="en-US" sz="1200" dirty="0" smtClean="0"/>
              <a:t>:</a:t>
            </a:r>
          </a:p>
          <a:p>
            <a:pPr marL="0" indent="0">
              <a:buNone/>
            </a:pPr>
            <a:endParaRPr lang="en-US" sz="1200" dirty="0"/>
          </a:p>
          <a:p>
            <a:r>
              <a:rPr lang="en-US" sz="1200" dirty="0"/>
              <a:t>Poverty is an income level below some minimum level necessary to meet basic needs. This minimum level is usually called the “poverty line”. What is necessary to satisfy basic needs varies across time and societies. Therefore, poverty lines vary in time and place, and each country uses lines which are appropriate to its level of development, societal norms and values. But the content of the needs is more or less the same everywhere. Poverty is hunger. Poverty is lack of shelter. Poverty is being sick and not being able to see a doctor. Poverty is not having access to school and not knowing how to read. Poverty is not having a job, is fear for the future, living one day at a time. Poverty is losing a child to illness brought about by unclean water. Poverty is powerlessness, lack of representation and freedom.</a:t>
            </a:r>
          </a:p>
          <a:p>
            <a:pPr marL="0" indent="0">
              <a:buNone/>
            </a:pPr>
            <a:endParaRPr lang="en-US" sz="1200" dirty="0"/>
          </a:p>
        </p:txBody>
      </p:sp>
    </p:spTree>
    <p:extLst>
      <p:ext uri="{BB962C8B-B14F-4D97-AF65-F5344CB8AC3E}">
        <p14:creationId xmlns:p14="http://schemas.microsoft.com/office/powerpoint/2010/main" val="2273774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and % of Poor within each County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676400"/>
            <a:ext cx="8534400" cy="4798257"/>
          </a:xfrm>
          <a:prstGeom prst="rect">
            <a:avLst/>
          </a:prstGeom>
          <a:noFill/>
          <a:ln w="9525">
            <a:noFill/>
            <a:miter lim="800000"/>
            <a:headEnd/>
            <a:tailEnd/>
          </a:ln>
          <a:effectLst/>
        </p:spPr>
      </p:pic>
    </p:spTree>
    <p:extLst>
      <p:ext uri="{BB962C8B-B14F-4D97-AF65-F5344CB8AC3E}">
        <p14:creationId xmlns:p14="http://schemas.microsoft.com/office/powerpoint/2010/main" val="369762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Poor within each Census Tract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1600200"/>
            <a:ext cx="8403034" cy="4724400"/>
          </a:xfrm>
          <a:prstGeom prst="rect">
            <a:avLst/>
          </a:prstGeom>
          <a:noFill/>
          <a:ln w="9525">
            <a:noFill/>
            <a:miter lim="800000"/>
            <a:headEnd/>
            <a:tailEnd/>
          </a:ln>
          <a:effectLst/>
        </p:spPr>
      </p:pic>
    </p:spTree>
    <p:extLst>
      <p:ext uri="{BB962C8B-B14F-4D97-AF65-F5344CB8AC3E}">
        <p14:creationId xmlns:p14="http://schemas.microsoft.com/office/powerpoint/2010/main" val="299000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Proportion of PA Poor by County</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1676400"/>
            <a:ext cx="8451850" cy="4751845"/>
          </a:xfrm>
          <a:prstGeom prst="rect">
            <a:avLst/>
          </a:prstGeom>
          <a:noFill/>
          <a:ln w="9525">
            <a:noFill/>
            <a:miter lim="800000"/>
            <a:headEnd/>
            <a:tailEnd/>
          </a:ln>
          <a:effectLst/>
        </p:spPr>
      </p:pic>
    </p:spTree>
    <p:extLst>
      <p:ext uri="{BB962C8B-B14F-4D97-AF65-F5344CB8AC3E}">
        <p14:creationId xmlns:p14="http://schemas.microsoft.com/office/powerpoint/2010/main" val="215295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a:t>David Keller Trevaskis, Esquire</a:t>
            </a:r>
          </a:p>
          <a:p>
            <a:pPr marL="0" indent="0">
              <a:buNone/>
            </a:pPr>
            <a:r>
              <a:rPr lang="en-US" dirty="0"/>
              <a:t>PBA Pro Bono Coordinator</a:t>
            </a:r>
          </a:p>
          <a:p>
            <a:pPr marL="0" indent="0">
              <a:buNone/>
            </a:pPr>
            <a:r>
              <a:rPr lang="fr-FR" dirty="0"/>
              <a:t>717-571-7414 (</a:t>
            </a:r>
            <a:r>
              <a:rPr lang="fr-FR" dirty="0" err="1"/>
              <a:t>cell</a:t>
            </a:r>
            <a:r>
              <a:rPr lang="fr-FR" dirty="0"/>
              <a:t>)</a:t>
            </a:r>
            <a:endParaRPr lang="en-US" dirty="0"/>
          </a:p>
          <a:p>
            <a:pPr marL="0" indent="0">
              <a:buNone/>
            </a:pPr>
            <a:r>
              <a:rPr lang="en-US" b="1" dirty="0" smtClean="0">
                <a:hlinkClick r:id="rId2"/>
              </a:rPr>
              <a:t>dkt@pabar.org</a:t>
            </a:r>
            <a:endParaRPr lang="en-US" b="1" dirty="0" smtClean="0"/>
          </a:p>
          <a:p>
            <a:pPr marL="0" indent="0">
              <a:buNone/>
            </a:pPr>
            <a:r>
              <a:rPr lang="en-US" b="1" dirty="0" smtClean="0"/>
              <a:t>david@leapkids.com</a:t>
            </a:r>
            <a:endParaRPr lang="en-US" dirty="0"/>
          </a:p>
          <a:p>
            <a:endParaRPr lang="en-US" dirty="0"/>
          </a:p>
        </p:txBody>
      </p:sp>
    </p:spTree>
    <p:extLst>
      <p:ext uri="{BB962C8B-B14F-4D97-AF65-F5344CB8AC3E}">
        <p14:creationId xmlns:p14="http://schemas.microsoft.com/office/powerpoint/2010/main" val="1512362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305342"/>
            <a:ext cx="7924800" cy="3970318"/>
          </a:xfrm>
          <a:prstGeom prst="rect">
            <a:avLst/>
          </a:prstGeom>
        </p:spPr>
        <p:txBody>
          <a:bodyPr wrap="square">
            <a:spAutoFit/>
          </a:bodyPr>
          <a:lstStyle/>
          <a:p>
            <a:r>
              <a:rPr lang="en-US" dirty="0"/>
              <a:t>Dr. </a:t>
            </a:r>
            <a:r>
              <a:rPr lang="en-US" dirty="0" smtClean="0"/>
              <a:t>Ruby Payne, in her book </a:t>
            </a:r>
            <a:r>
              <a:rPr lang="en-US" b="1" i="1" dirty="0"/>
              <a:t>A Framework for </a:t>
            </a:r>
            <a:r>
              <a:rPr lang="en-US" b="1" i="1" dirty="0" smtClean="0"/>
              <a:t>Poverty, </a:t>
            </a:r>
            <a:endParaRPr lang="en-US" b="1" i="1" dirty="0"/>
          </a:p>
          <a:p>
            <a:r>
              <a:rPr lang="en-US" dirty="0" smtClean="0"/>
              <a:t>defines </a:t>
            </a:r>
            <a:r>
              <a:rPr lang="en-US" dirty="0"/>
              <a:t>poverty as the varying degrees to which a person lacks any one of following nine resources</a:t>
            </a:r>
            <a:r>
              <a:rPr lang="en-US" dirty="0" smtClean="0"/>
              <a:t>:</a:t>
            </a:r>
          </a:p>
          <a:p>
            <a:endParaRPr lang="en-US" dirty="0"/>
          </a:p>
          <a:p>
            <a:endParaRPr lang="en-US" dirty="0"/>
          </a:p>
          <a:p>
            <a:r>
              <a:rPr lang="en-US" dirty="0"/>
              <a:t>Financial</a:t>
            </a:r>
            <a:br>
              <a:rPr lang="en-US" dirty="0"/>
            </a:br>
            <a:r>
              <a:rPr lang="en-US" dirty="0"/>
              <a:t>Language (ability to speak in formal register)</a:t>
            </a:r>
            <a:br>
              <a:rPr lang="en-US" dirty="0"/>
            </a:br>
            <a:r>
              <a:rPr lang="en-US" dirty="0"/>
              <a:t>Emotional</a:t>
            </a:r>
            <a:br>
              <a:rPr lang="en-US" dirty="0"/>
            </a:br>
            <a:r>
              <a:rPr lang="en-US" dirty="0"/>
              <a:t>Mental</a:t>
            </a:r>
            <a:br>
              <a:rPr lang="en-US" dirty="0"/>
            </a:br>
            <a:r>
              <a:rPr lang="en-US" dirty="0"/>
              <a:t>Spiritual</a:t>
            </a:r>
            <a:br>
              <a:rPr lang="en-US" dirty="0"/>
            </a:br>
            <a:r>
              <a:rPr lang="en-US" dirty="0"/>
              <a:t>Physical</a:t>
            </a:r>
            <a:br>
              <a:rPr lang="en-US" dirty="0"/>
            </a:br>
            <a:r>
              <a:rPr lang="en-US" dirty="0"/>
              <a:t>Support systems</a:t>
            </a:r>
            <a:br>
              <a:rPr lang="en-US" dirty="0"/>
            </a:br>
            <a:r>
              <a:rPr lang="en-US" dirty="0"/>
              <a:t>Relationships/role models</a:t>
            </a:r>
            <a:br>
              <a:rPr lang="en-US" dirty="0"/>
            </a:br>
            <a:r>
              <a:rPr lang="en-US" dirty="0"/>
              <a:t>Knowledge of middle class hidden rules</a:t>
            </a:r>
          </a:p>
        </p:txBody>
      </p:sp>
    </p:spTree>
    <p:extLst>
      <p:ext uri="{BB962C8B-B14F-4D97-AF65-F5344CB8AC3E}">
        <p14:creationId xmlns:p14="http://schemas.microsoft.com/office/powerpoint/2010/main" val="51902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flipV="1">
            <a:off x="457200" y="4810254"/>
            <a:ext cx="8229600" cy="2062103"/>
          </a:xfrm>
          <a:prstGeom prst="rect">
            <a:avLst/>
          </a:prstGeom>
        </p:spPr>
        <p:txBody>
          <a:bodyPr wrap="square">
            <a:spAutoFit/>
          </a:bodyPr>
          <a:lstStyle/>
          <a:p>
            <a:r>
              <a:rPr lang="en-US" sz="1600" dirty="0" smtClean="0"/>
              <a:t>However we define it…Poverty </a:t>
            </a:r>
            <a:r>
              <a:rPr lang="en-US" sz="1600" dirty="0"/>
              <a:t>in the United States is often seen as a matter of choice and personal responsibility – </a:t>
            </a:r>
            <a:r>
              <a:rPr lang="en-US" sz="1600" i="1" dirty="0"/>
              <a:t>we</a:t>
            </a:r>
            <a:r>
              <a:rPr lang="en-US" sz="1600" dirty="0"/>
              <a:t> work hard, and </a:t>
            </a:r>
            <a:r>
              <a:rPr lang="en-US" sz="1600" i="1" dirty="0"/>
              <a:t>they</a:t>
            </a:r>
            <a:r>
              <a:rPr lang="en-US" sz="1600" dirty="0"/>
              <a:t> don’t. In reality, the difference between “us” and “them” can often be as random as a layoff, divorce, death in the family, medical emergency, or natural disaster. Nevertheless, the belief that “I’ll never be in that position” runs deep and this mindset, along with issues associated with class culture, and diversity, can pose a range of challenges for even the most well-meaning and </a:t>
            </a:r>
            <a:r>
              <a:rPr lang="en-US" sz="1600" dirty="0" smtClean="0"/>
              <a:t>sensitive leader.</a:t>
            </a:r>
            <a:endParaRPr lang="en-US" sz="1600" dirty="0"/>
          </a:p>
        </p:txBody>
      </p:sp>
      <p:pic>
        <p:nvPicPr>
          <p:cNvPr id="1026" name="Picture 2" descr="Photojournalists against pov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553200" cy="3895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077200" cy="6370975"/>
          </a:xfrm>
          <a:prstGeom prst="rect">
            <a:avLst/>
          </a:prstGeom>
        </p:spPr>
        <p:txBody>
          <a:bodyPr wrap="square">
            <a:spAutoFit/>
          </a:bodyPr>
          <a:lstStyle/>
          <a:p>
            <a:r>
              <a:rPr lang="en-US" sz="2400" dirty="0"/>
              <a:t>Our nation has been struggling with poverty for a long time and some poverty experts suggest that the American Dream was borne from the fear of poverty.  The AMERICAN DREAM of each generation materially surpassing the previous generation is rooted in the anti-poverty mantra of “you can succeed if you work hard.”  Europeans were </a:t>
            </a:r>
            <a:r>
              <a:rPr lang="en-US" sz="2400" dirty="0" smtClean="0"/>
              <a:t>locked </a:t>
            </a:r>
            <a:r>
              <a:rPr lang="en-US" sz="2400" dirty="0"/>
              <a:t>in </a:t>
            </a:r>
            <a:r>
              <a:rPr lang="en-US" sz="2400" dirty="0" smtClean="0"/>
              <a:t>a rigid </a:t>
            </a:r>
            <a:r>
              <a:rPr lang="en-US" sz="2400" dirty="0"/>
              <a:t>feudal system with little upward mobility possible; America offered a chance to start over, with cheap or free land everywhere for more than 250 years until the closing of the frontier in the 1890’s. There was no aristocracy in the United States.  Rampant capitalism and a political system that articulated a belief in freedom, opportunity and equality created an opportunity for upward mobility here which drew tens of millions of </a:t>
            </a:r>
            <a:r>
              <a:rPr lang="en-US" sz="2400" dirty="0" smtClean="0"/>
              <a:t>immigrants.</a:t>
            </a:r>
            <a:endParaRPr lang="en-US" sz="2400" dirty="0"/>
          </a:p>
        </p:txBody>
      </p:sp>
    </p:spTree>
    <p:extLst>
      <p:ext uri="{BB962C8B-B14F-4D97-AF65-F5344CB8AC3E}">
        <p14:creationId xmlns:p14="http://schemas.microsoft.com/office/powerpoint/2010/main" val="356221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effectLst/>
              </a:rPr>
              <a:t>The Great Depression of 1929-1939 eroded the belief that all Americans could achieve the American Dream and led to President Franklin Delano Roosevelt proposing an economic bill of rights in his presidential campaign of 1932.</a:t>
            </a:r>
            <a:endParaRPr lang="en-US" sz="16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5719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“Freedom is no half and half thing.” </a:t>
            </a:r>
            <a:r>
              <a:rPr lang="en-US" dirty="0" smtClean="0">
                <a:effectLst/>
              </a:rPr>
              <a:t>  FDR</a:t>
            </a:r>
            <a:endParaRPr lang="en-US" dirty="0"/>
          </a:p>
        </p:txBody>
      </p:sp>
      <p:sp>
        <p:nvSpPr>
          <p:cNvPr id="3" name="Content Placeholder 2"/>
          <p:cNvSpPr>
            <a:spLocks noGrp="1"/>
          </p:cNvSpPr>
          <p:nvPr>
            <p:ph idx="1"/>
          </p:nvPr>
        </p:nvSpPr>
        <p:spPr/>
        <p:txBody>
          <a:bodyPr>
            <a:normAutofit lnSpcReduction="10000"/>
          </a:bodyPr>
          <a:lstStyle/>
          <a:p>
            <a:r>
              <a:rPr lang="en-US" dirty="0"/>
              <a:t>An economic bill of rights proposed key rights, including these rights: a job paying a decent wage, health care, education, home ownership, recreation, and protection from fear of accident, unemployment and accident.  By 1944, Roosevelt had articulated his four freedoms: 1) Freedom of Speech, 2) Freedom of Religion, 3) Freedom from Want, and 4) Freedom from Fear.</a:t>
            </a:r>
          </a:p>
          <a:p>
            <a:endParaRPr lang="en-US" dirty="0"/>
          </a:p>
        </p:txBody>
      </p:sp>
    </p:spTree>
    <p:extLst>
      <p:ext uri="{BB962C8B-B14F-4D97-AF65-F5344CB8AC3E}">
        <p14:creationId xmlns:p14="http://schemas.microsoft.com/office/powerpoint/2010/main" val="381995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By the 1950’s, FDR’s 3</a:t>
            </a:r>
            <a:r>
              <a:rPr lang="en-US" baseline="30000" dirty="0"/>
              <a:t>rd</a:t>
            </a:r>
            <a:r>
              <a:rPr lang="en-US" dirty="0"/>
              <a:t> Freedom (Freedom from Want) was being </a:t>
            </a:r>
            <a:r>
              <a:rPr lang="en-US" dirty="0" smtClean="0"/>
              <a:t>tested for some…</a:t>
            </a:r>
            <a:endParaRPr lang="en-US" dirty="0"/>
          </a:p>
        </p:txBody>
      </p:sp>
      <p:sp>
        <p:nvSpPr>
          <p:cNvPr id="5" name="Content Placeholder 4"/>
          <p:cNvSpPr>
            <a:spLocks noGrp="1"/>
          </p:cNvSpPr>
          <p:nvPr>
            <p:ph sz="half" idx="1"/>
          </p:nvPr>
        </p:nvSpPr>
        <p:spPr/>
        <p:txBody>
          <a:bodyPr>
            <a:normAutofit fontScale="62500" lnSpcReduction="20000"/>
          </a:bodyPr>
          <a:lstStyle/>
          <a:p>
            <a:endParaRPr lang="en-US" sz="3600" dirty="0"/>
          </a:p>
        </p:txBody>
      </p:sp>
      <p:sp>
        <p:nvSpPr>
          <p:cNvPr id="6" name="Content Placeholder 5"/>
          <p:cNvSpPr>
            <a:spLocks noGrp="1"/>
          </p:cNvSpPr>
          <p:nvPr>
            <p:ph sz="half" idx="2"/>
          </p:nvPr>
        </p:nvSpPr>
        <p:spPr/>
        <p:txBody>
          <a:bodyPr>
            <a:normAutofit fontScale="62500" lnSpcReduction="20000"/>
          </a:bodyPr>
          <a:lstStyle/>
          <a:p>
            <a:r>
              <a:rPr lang="en-US" dirty="0"/>
              <a:t>Minority poverty, poor schools feeding the school-to-prison pipeline, inadequate job training systems that failed to train citizens for the jobs that existed, limited foundation funding targeted for social change activities, suburbanization and its accompanying white flight from urban areas, the development of interstate highways, interest paid on mortgage payments qualifying as an income tax deduction, the decline of the family farm and the moving of industries away from population centers-all of this and more contributed to the economic distress of both urban and rural areas.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2514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614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381</TotalTime>
  <Words>3183</Words>
  <Application>Microsoft Office PowerPoint</Application>
  <PresentationFormat>On-screen Show (4:3)</PresentationFormat>
  <Paragraphs>175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Aspect</vt:lpstr>
      <vt:lpstr>The War on Poverty-Johnson’s Winnable War </vt:lpstr>
      <vt:lpstr>Would you go to war with these guys?</vt:lpstr>
      <vt:lpstr>  How Do We Define Poverty?</vt:lpstr>
      <vt:lpstr>PowerPoint Presentation</vt:lpstr>
      <vt:lpstr>PowerPoint Presentation</vt:lpstr>
      <vt:lpstr>PowerPoint Presentation</vt:lpstr>
      <vt:lpstr>The Great Depression of 1929-1939 eroded the belief that all Americans could achieve the American Dream and led to President Franklin Delano Roosevelt proposing an economic bill of rights in his presidential campaign of 1932.</vt:lpstr>
      <vt:lpstr>“Freedom is no half and half thing.”   FDR</vt:lpstr>
      <vt:lpstr>By the 1950’s, FDR’s 3rd Freedom (Freedom from Want) was being tested for some…</vt:lpstr>
      <vt:lpstr>The  build up to war…</vt:lpstr>
      <vt:lpstr>PowerPoint Presentation</vt:lpstr>
      <vt:lpstr>Many successes by July 1964…</vt:lpstr>
      <vt:lpstr>Vietnam…</vt:lpstr>
      <vt:lpstr>Lyndon B. Johnson…</vt:lpstr>
      <vt:lpstr>Why a war on poverty?</vt:lpstr>
      <vt:lpstr>PowerPoint Presentation</vt:lpstr>
      <vt:lpstr>PowerPoint Presentation</vt:lpstr>
      <vt:lpstr>How to end poverty?</vt:lpstr>
      <vt:lpstr>Johnson’s two poverty themes</vt:lpstr>
      <vt:lpstr>The role of Peace Corps Director Sargent Shriver…</vt:lpstr>
      <vt:lpstr>PowerPoint Presentation</vt:lpstr>
      <vt:lpstr>PowerPoint Presentation</vt:lpstr>
      <vt:lpstr>PowerPoint Presentation</vt:lpstr>
      <vt:lpstr>Legislation is like making scrapple…</vt:lpstr>
      <vt:lpstr>Final Vote on the Bill</vt:lpstr>
      <vt:lpstr>Economic Opportunity Act</vt:lpstr>
      <vt:lpstr>Did we win the war?</vt:lpstr>
      <vt:lpstr>Did we win the war?</vt:lpstr>
      <vt:lpstr>Did we win the war?  A look at poverty today in Pennsylvania…</vt:lpstr>
      <vt:lpstr>Number and % of Poor within each County</vt:lpstr>
      <vt:lpstr>Number of Poor within each Census Tract</vt:lpstr>
      <vt:lpstr>Proportion of PA Poor by County</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PROHIBTION</dc:title>
  <dc:creator>David Keller Trevaskis</dc:creator>
  <cp:lastModifiedBy>Potash, Larry</cp:lastModifiedBy>
  <cp:revision>37</cp:revision>
  <cp:lastPrinted>2013-06-17T13:42:15Z</cp:lastPrinted>
  <dcterms:created xsi:type="dcterms:W3CDTF">2011-11-15T22:39:46Z</dcterms:created>
  <dcterms:modified xsi:type="dcterms:W3CDTF">2013-06-17T14:05:56Z</dcterms:modified>
</cp:coreProperties>
</file>