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notesSlides/notesSlide68.xml" ContentType="application/vnd.openxmlformats-officedocument.presentationml.notesSlide+xml"/>
  <Override PartName="/ppt/notesSlides/notesSlide79.xml" ContentType="application/vnd.openxmlformats-officedocument.presentationml.notesSlide+xml"/>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notesSlides/notesSlide94.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diagrams/quickStyle1.xml" ContentType="application/vnd.openxmlformats-officedocument.drawingml.diagramStyl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diagrams/data1.xml" ContentType="application/vnd.openxmlformats-officedocument.drawingml.diagramData+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00"/>
  </p:notesMasterIdLst>
  <p:sldIdLst>
    <p:sldId id="267" r:id="rId2"/>
    <p:sldId id="268" r:id="rId3"/>
    <p:sldId id="269" r:id="rId4"/>
    <p:sldId id="270" r:id="rId5"/>
    <p:sldId id="271" r:id="rId6"/>
    <p:sldId id="272" r:id="rId7"/>
    <p:sldId id="273" r:id="rId8"/>
    <p:sldId id="274" r:id="rId9"/>
    <p:sldId id="275" r:id="rId10"/>
    <p:sldId id="276" r:id="rId11"/>
    <p:sldId id="277" r:id="rId12"/>
    <p:sldId id="278" r:id="rId13"/>
    <p:sldId id="279" r:id="rId14"/>
    <p:sldId id="281" r:id="rId15"/>
    <p:sldId id="282" r:id="rId16"/>
    <p:sldId id="283" r:id="rId17"/>
    <p:sldId id="284" r:id="rId18"/>
    <p:sldId id="285" r:id="rId19"/>
    <p:sldId id="286" r:id="rId20"/>
    <p:sldId id="287" r:id="rId21"/>
    <p:sldId id="288" r:id="rId22"/>
    <p:sldId id="289" r:id="rId23"/>
    <p:sldId id="290" r:id="rId24"/>
    <p:sldId id="291" r:id="rId25"/>
    <p:sldId id="292" r:id="rId26"/>
    <p:sldId id="293" r:id="rId27"/>
    <p:sldId id="294" r:id="rId28"/>
    <p:sldId id="345" r:id="rId29"/>
    <p:sldId id="346" r:id="rId30"/>
    <p:sldId id="347" r:id="rId31"/>
    <p:sldId id="348" r:id="rId32"/>
    <p:sldId id="349" r:id="rId33"/>
    <p:sldId id="350" r:id="rId34"/>
    <p:sldId id="297" r:id="rId35"/>
    <p:sldId id="298" r:id="rId36"/>
    <p:sldId id="299" r:id="rId37"/>
    <p:sldId id="300" r:id="rId38"/>
    <p:sldId id="301" r:id="rId39"/>
    <p:sldId id="302" r:id="rId40"/>
    <p:sldId id="303" r:id="rId41"/>
    <p:sldId id="304" r:id="rId42"/>
    <p:sldId id="305" r:id="rId43"/>
    <p:sldId id="306" r:id="rId44"/>
    <p:sldId id="352" r:id="rId45"/>
    <p:sldId id="353" r:id="rId46"/>
    <p:sldId id="354" r:id="rId47"/>
    <p:sldId id="307" r:id="rId48"/>
    <p:sldId id="377" r:id="rId49"/>
    <p:sldId id="310" r:id="rId50"/>
    <p:sldId id="311" r:id="rId51"/>
    <p:sldId id="312" r:id="rId52"/>
    <p:sldId id="313" r:id="rId53"/>
    <p:sldId id="314" r:id="rId54"/>
    <p:sldId id="315" r:id="rId55"/>
    <p:sldId id="355" r:id="rId56"/>
    <p:sldId id="356" r:id="rId57"/>
    <p:sldId id="357" r:id="rId58"/>
    <p:sldId id="358" r:id="rId59"/>
    <p:sldId id="359" r:id="rId60"/>
    <p:sldId id="360" r:id="rId61"/>
    <p:sldId id="361" r:id="rId62"/>
    <p:sldId id="362" r:id="rId63"/>
    <p:sldId id="363" r:id="rId64"/>
    <p:sldId id="366" r:id="rId65"/>
    <p:sldId id="367" r:id="rId66"/>
    <p:sldId id="368" r:id="rId67"/>
    <p:sldId id="369" r:id="rId68"/>
    <p:sldId id="316" r:id="rId69"/>
    <p:sldId id="317" r:id="rId70"/>
    <p:sldId id="318" r:id="rId71"/>
    <p:sldId id="319" r:id="rId72"/>
    <p:sldId id="320" r:id="rId73"/>
    <p:sldId id="321" r:id="rId74"/>
    <p:sldId id="322" r:id="rId75"/>
    <p:sldId id="323" r:id="rId76"/>
    <p:sldId id="324" r:id="rId77"/>
    <p:sldId id="325" r:id="rId78"/>
    <p:sldId id="326" r:id="rId79"/>
    <p:sldId id="374" r:id="rId80"/>
    <p:sldId id="375" r:id="rId81"/>
    <p:sldId id="327" r:id="rId82"/>
    <p:sldId id="328" r:id="rId83"/>
    <p:sldId id="342" r:id="rId84"/>
    <p:sldId id="343" r:id="rId85"/>
    <p:sldId id="331" r:id="rId86"/>
    <p:sldId id="332" r:id="rId87"/>
    <p:sldId id="364" r:id="rId88"/>
    <p:sldId id="365" r:id="rId89"/>
    <p:sldId id="333" r:id="rId90"/>
    <p:sldId id="334" r:id="rId91"/>
    <p:sldId id="335" r:id="rId92"/>
    <p:sldId id="336" r:id="rId93"/>
    <p:sldId id="337" r:id="rId94"/>
    <p:sldId id="338" r:id="rId95"/>
    <p:sldId id="339" r:id="rId96"/>
    <p:sldId id="340" r:id="rId97"/>
    <p:sldId id="376" r:id="rId98"/>
    <p:sldId id="341" r:id="rId9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C162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32787"/>
    <p:restoredTop sz="90929"/>
  </p:normalViewPr>
  <p:slideViewPr>
    <p:cSldViewPr>
      <p:cViewPr varScale="1">
        <p:scale>
          <a:sx n="98" d="100"/>
          <a:sy n="98" d="100"/>
        </p:scale>
        <p:origin x="-368"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38F2F8-F947-8C41-8768-C03846065999}" type="doc">
      <dgm:prSet loTypeId="urn:microsoft.com/office/officeart/2005/8/layout/cycle4#1" loCatId="" qsTypeId="urn:microsoft.com/office/officeart/2005/8/quickstyle/simple4" qsCatId="simple" csTypeId="urn:microsoft.com/office/officeart/2005/8/colors/accent2_5" csCatId="accent2" phldr="1"/>
      <dgm:spPr/>
      <dgm:t>
        <a:bodyPr/>
        <a:lstStyle/>
        <a:p>
          <a:endParaRPr lang="en-US"/>
        </a:p>
      </dgm:t>
    </dgm:pt>
    <dgm:pt modelId="{2059C3E8-EBC7-B04A-B4D2-945ADA8147A6}">
      <dgm:prSet phldrT="[Text]"/>
      <dgm:spPr/>
      <dgm:t>
        <a:bodyPr/>
        <a:lstStyle/>
        <a:p>
          <a:r>
            <a:rPr lang="en-US" dirty="0" smtClean="0"/>
            <a:t>Abraham Lincoln was pragmatic and assumed tremendous authority by doing this.</a:t>
          </a:r>
          <a:endParaRPr lang="en-US" dirty="0"/>
        </a:p>
      </dgm:t>
    </dgm:pt>
    <dgm:pt modelId="{8A125686-D20B-8E42-8145-E63C644E54A3}" type="parTrans" cxnId="{93082903-DC85-C340-B396-7FBE3017D67B}">
      <dgm:prSet/>
      <dgm:spPr/>
      <dgm:t>
        <a:bodyPr/>
        <a:lstStyle/>
        <a:p>
          <a:endParaRPr lang="en-US"/>
        </a:p>
      </dgm:t>
    </dgm:pt>
    <dgm:pt modelId="{DE456070-887E-B640-8822-F5D27BD61811}" type="sibTrans" cxnId="{93082903-DC85-C340-B396-7FBE3017D67B}">
      <dgm:prSet/>
      <dgm:spPr/>
      <dgm:t>
        <a:bodyPr/>
        <a:lstStyle/>
        <a:p>
          <a:endParaRPr lang="en-US"/>
        </a:p>
      </dgm:t>
    </dgm:pt>
    <dgm:pt modelId="{90090F23-EBC4-3F44-978D-618CD715AF88}">
      <dgm:prSet phldrT="[Text]"/>
      <dgm:spPr/>
      <dgm:t>
        <a:bodyPr/>
        <a:lstStyle/>
        <a:p>
          <a:r>
            <a:rPr lang="en-US" dirty="0" smtClean="0"/>
            <a:t>Abraham Lincoln suspended the writ of </a:t>
          </a:r>
          <a:r>
            <a:rPr lang="en-US" dirty="0" err="1" smtClean="0"/>
            <a:t>Habeus</a:t>
          </a:r>
          <a:r>
            <a:rPr lang="en-US" dirty="0" smtClean="0"/>
            <a:t> Corpus – but it is not bending the rules due to Article I Section 9 of the Constitution</a:t>
          </a:r>
          <a:endParaRPr lang="en-US" dirty="0"/>
        </a:p>
      </dgm:t>
    </dgm:pt>
    <dgm:pt modelId="{4ED05EB9-FA4E-7048-B6D8-C92430FD4191}" type="parTrans" cxnId="{CDA4EA9D-7595-E54A-9935-AE376BA1B1E4}">
      <dgm:prSet/>
      <dgm:spPr/>
      <dgm:t>
        <a:bodyPr/>
        <a:lstStyle/>
        <a:p>
          <a:endParaRPr lang="en-US"/>
        </a:p>
      </dgm:t>
    </dgm:pt>
    <dgm:pt modelId="{4C2572AF-5A2F-3647-A953-A068118B3177}" type="sibTrans" cxnId="{CDA4EA9D-7595-E54A-9935-AE376BA1B1E4}">
      <dgm:prSet/>
      <dgm:spPr/>
      <dgm:t>
        <a:bodyPr/>
        <a:lstStyle/>
        <a:p>
          <a:endParaRPr lang="en-US"/>
        </a:p>
      </dgm:t>
    </dgm:pt>
    <dgm:pt modelId="{FFFA9C23-9FF9-0B4F-842E-75F1B7B64741}">
      <dgm:prSet phldrT="[Text]"/>
      <dgm:spPr/>
      <dgm:t>
        <a:bodyPr/>
        <a:lstStyle/>
        <a:p>
          <a:r>
            <a:rPr lang="en-US" dirty="0" smtClean="0"/>
            <a:t>Jefferson</a:t>
          </a:r>
          <a:r>
            <a:rPr lang="en-US" baseline="0" dirty="0" smtClean="0"/>
            <a:t> was a point where a decision on expansion and security needed to be made</a:t>
          </a:r>
          <a:endParaRPr lang="en-US" dirty="0"/>
        </a:p>
      </dgm:t>
    </dgm:pt>
    <dgm:pt modelId="{680DEE25-23D8-1041-B654-37655DE37BCA}" type="parTrans" cxnId="{A51C332F-A77A-9343-B1CC-3D11BBFE041F}">
      <dgm:prSet/>
      <dgm:spPr/>
      <dgm:t>
        <a:bodyPr/>
        <a:lstStyle/>
        <a:p>
          <a:endParaRPr lang="en-US"/>
        </a:p>
      </dgm:t>
    </dgm:pt>
    <dgm:pt modelId="{FC5D5547-4463-EE4B-855C-F0461C5B3859}" type="sibTrans" cxnId="{A51C332F-A77A-9343-B1CC-3D11BBFE041F}">
      <dgm:prSet/>
      <dgm:spPr/>
      <dgm:t>
        <a:bodyPr/>
        <a:lstStyle/>
        <a:p>
          <a:endParaRPr lang="en-US"/>
        </a:p>
      </dgm:t>
    </dgm:pt>
    <dgm:pt modelId="{7C55ED22-CCB5-824D-9693-04067E1240FD}">
      <dgm:prSet phldrT="[Text]"/>
      <dgm:spPr/>
      <dgm:t>
        <a:bodyPr/>
        <a:lstStyle/>
        <a:p>
          <a:r>
            <a:rPr lang="en-US" dirty="0" smtClean="0"/>
            <a:t>Thomas Jefferson was unclear as to whether he had the constitutional authority to expand.</a:t>
          </a:r>
          <a:endParaRPr lang="en-US" dirty="0"/>
        </a:p>
      </dgm:t>
    </dgm:pt>
    <dgm:pt modelId="{8F640B48-27BE-DF40-A8C6-FA01BCCA9595}" type="parTrans" cxnId="{48D0569B-605F-664E-A069-209E65593E34}">
      <dgm:prSet/>
      <dgm:spPr/>
      <dgm:t>
        <a:bodyPr/>
        <a:lstStyle/>
        <a:p>
          <a:endParaRPr lang="en-US"/>
        </a:p>
      </dgm:t>
    </dgm:pt>
    <dgm:pt modelId="{8FD661C2-6D90-614D-AF7B-0367E808A714}" type="sibTrans" cxnId="{48D0569B-605F-664E-A069-209E65593E34}">
      <dgm:prSet/>
      <dgm:spPr/>
      <dgm:t>
        <a:bodyPr/>
        <a:lstStyle/>
        <a:p>
          <a:endParaRPr lang="en-US"/>
        </a:p>
      </dgm:t>
    </dgm:pt>
    <dgm:pt modelId="{5AE16408-C459-494E-BCF6-A9662AF36239}">
      <dgm:prSet phldrT="[Text]"/>
      <dgm:spPr/>
      <dgm:t>
        <a:bodyPr/>
        <a:lstStyle/>
        <a:p>
          <a:r>
            <a:rPr lang="en-US" dirty="0" smtClean="0"/>
            <a:t>Clay was a compromiser and was known to make accommodations to preserve the union </a:t>
          </a:r>
          <a:endParaRPr lang="en-US" dirty="0"/>
        </a:p>
      </dgm:t>
    </dgm:pt>
    <dgm:pt modelId="{60E364C8-49D3-5845-8592-F7F67C69F461}" type="parTrans" cxnId="{6CD86E08-9659-5B4E-961A-EBFAE697A2DB}">
      <dgm:prSet/>
      <dgm:spPr/>
      <dgm:t>
        <a:bodyPr/>
        <a:lstStyle/>
        <a:p>
          <a:endParaRPr lang="en-US"/>
        </a:p>
      </dgm:t>
    </dgm:pt>
    <dgm:pt modelId="{7604ABCF-31B3-8F41-8A29-77E34D5B89FB}" type="sibTrans" cxnId="{6CD86E08-9659-5B4E-961A-EBFAE697A2DB}">
      <dgm:prSet/>
      <dgm:spPr/>
      <dgm:t>
        <a:bodyPr/>
        <a:lstStyle/>
        <a:p>
          <a:endParaRPr lang="en-US"/>
        </a:p>
      </dgm:t>
    </dgm:pt>
    <dgm:pt modelId="{D08FA334-3CE7-C242-B9C3-FA6E61473AA2}">
      <dgm:prSet phldrT="[Text]"/>
      <dgm:spPr/>
      <dgm:t>
        <a:bodyPr/>
        <a:lstStyle/>
        <a:p>
          <a:r>
            <a:rPr lang="en-US" dirty="0" smtClean="0"/>
            <a:t>The writing of this letter is a reflection – so it seems as if it isn’t one of the compromises.</a:t>
          </a:r>
          <a:endParaRPr lang="en-US" dirty="0"/>
        </a:p>
      </dgm:t>
    </dgm:pt>
    <dgm:pt modelId="{301B34AA-EDD3-544A-A5D0-D4602241D40A}" type="parTrans" cxnId="{CAE2ED5E-E889-3D43-A78E-935036A53566}">
      <dgm:prSet/>
      <dgm:spPr/>
      <dgm:t>
        <a:bodyPr/>
        <a:lstStyle/>
        <a:p>
          <a:endParaRPr lang="en-US"/>
        </a:p>
      </dgm:t>
    </dgm:pt>
    <dgm:pt modelId="{3CF2409B-E73A-3C4D-8621-D87E7716D34F}" type="sibTrans" cxnId="{CAE2ED5E-E889-3D43-A78E-935036A53566}">
      <dgm:prSet/>
      <dgm:spPr/>
      <dgm:t>
        <a:bodyPr/>
        <a:lstStyle/>
        <a:p>
          <a:endParaRPr lang="en-US"/>
        </a:p>
      </dgm:t>
    </dgm:pt>
    <dgm:pt modelId="{F4A223B1-48C2-6F4A-A644-1030E89423C3}">
      <dgm:prSet phldrT="[Text]"/>
      <dgm:spPr/>
      <dgm:t>
        <a:bodyPr/>
        <a:lstStyle/>
        <a:p>
          <a:r>
            <a:rPr lang="en-US" dirty="0" smtClean="0"/>
            <a:t>Hamilton interpreted the constitution loosely with regard to the Bank.</a:t>
          </a:r>
          <a:endParaRPr lang="en-US" dirty="0"/>
        </a:p>
      </dgm:t>
    </dgm:pt>
    <dgm:pt modelId="{AC71A4A1-A445-6C42-9F56-638A346693A6}" type="parTrans" cxnId="{AE0084A2-9002-5E48-B2EA-47F6AA53BC1B}">
      <dgm:prSet/>
      <dgm:spPr/>
      <dgm:t>
        <a:bodyPr/>
        <a:lstStyle/>
        <a:p>
          <a:endParaRPr lang="en-US"/>
        </a:p>
      </dgm:t>
    </dgm:pt>
    <dgm:pt modelId="{95FA34AC-3AB8-D445-8496-34E385FD2492}" type="sibTrans" cxnId="{AE0084A2-9002-5E48-B2EA-47F6AA53BC1B}">
      <dgm:prSet/>
      <dgm:spPr/>
      <dgm:t>
        <a:bodyPr/>
        <a:lstStyle/>
        <a:p>
          <a:endParaRPr lang="en-US"/>
        </a:p>
      </dgm:t>
    </dgm:pt>
    <dgm:pt modelId="{2E349734-DD45-2443-A937-5A6FDB3C7FAA}">
      <dgm:prSet phldrT="[Text]"/>
      <dgm:spPr/>
      <dgm:t>
        <a:bodyPr/>
        <a:lstStyle/>
        <a:p>
          <a:r>
            <a:rPr lang="en-US" dirty="0" smtClean="0"/>
            <a:t>Hamilton would never have believed that he was bending the rules</a:t>
          </a:r>
          <a:endParaRPr lang="en-US" dirty="0"/>
        </a:p>
      </dgm:t>
    </dgm:pt>
    <dgm:pt modelId="{A1664FED-08E4-AB41-88E5-99AE2DCC01FE}" type="parTrans" cxnId="{CB5689E7-FDFD-414F-AF20-0EF7E79A9E54}">
      <dgm:prSet/>
      <dgm:spPr/>
      <dgm:t>
        <a:bodyPr/>
        <a:lstStyle/>
        <a:p>
          <a:endParaRPr lang="en-US"/>
        </a:p>
      </dgm:t>
    </dgm:pt>
    <dgm:pt modelId="{1097B306-9E77-444A-B3DC-9AEE4A102871}" type="sibTrans" cxnId="{CB5689E7-FDFD-414F-AF20-0EF7E79A9E54}">
      <dgm:prSet/>
      <dgm:spPr/>
      <dgm:t>
        <a:bodyPr/>
        <a:lstStyle/>
        <a:p>
          <a:endParaRPr lang="en-US"/>
        </a:p>
      </dgm:t>
    </dgm:pt>
    <dgm:pt modelId="{EC0BB49C-9081-1F42-B56D-36495C5E8748}" type="pres">
      <dgm:prSet presAssocID="{F538F2F8-F947-8C41-8768-C03846065999}" presName="cycleMatrixDiagram" presStyleCnt="0">
        <dgm:presLayoutVars>
          <dgm:chMax val="1"/>
          <dgm:dir/>
          <dgm:animLvl val="lvl"/>
          <dgm:resizeHandles val="exact"/>
        </dgm:presLayoutVars>
      </dgm:prSet>
      <dgm:spPr/>
      <dgm:t>
        <a:bodyPr/>
        <a:lstStyle/>
        <a:p>
          <a:endParaRPr lang="en-US"/>
        </a:p>
      </dgm:t>
    </dgm:pt>
    <dgm:pt modelId="{46A67CFC-10E7-114C-A2D9-DFEFD27CAD18}" type="pres">
      <dgm:prSet presAssocID="{F538F2F8-F947-8C41-8768-C03846065999}" presName="children" presStyleCnt="0"/>
      <dgm:spPr/>
    </dgm:pt>
    <dgm:pt modelId="{011CB807-D60E-6C47-8652-E6D0FC2DFE31}" type="pres">
      <dgm:prSet presAssocID="{F538F2F8-F947-8C41-8768-C03846065999}" presName="child1group" presStyleCnt="0"/>
      <dgm:spPr/>
    </dgm:pt>
    <dgm:pt modelId="{2FFD10AF-0D6A-0941-87C0-4750CD1021FD}" type="pres">
      <dgm:prSet presAssocID="{F538F2F8-F947-8C41-8768-C03846065999}" presName="child1" presStyleLbl="bgAcc1" presStyleIdx="0" presStyleCnt="4"/>
      <dgm:spPr/>
      <dgm:t>
        <a:bodyPr/>
        <a:lstStyle/>
        <a:p>
          <a:endParaRPr lang="en-US"/>
        </a:p>
      </dgm:t>
    </dgm:pt>
    <dgm:pt modelId="{6651314B-17C1-A94A-A1A1-90D13098AA1F}" type="pres">
      <dgm:prSet presAssocID="{F538F2F8-F947-8C41-8768-C03846065999}" presName="child1Text" presStyleLbl="bgAcc1" presStyleIdx="0" presStyleCnt="4">
        <dgm:presLayoutVars>
          <dgm:bulletEnabled val="1"/>
        </dgm:presLayoutVars>
      </dgm:prSet>
      <dgm:spPr/>
      <dgm:t>
        <a:bodyPr/>
        <a:lstStyle/>
        <a:p>
          <a:endParaRPr lang="en-US"/>
        </a:p>
      </dgm:t>
    </dgm:pt>
    <dgm:pt modelId="{C98518EB-AF0C-E74F-8EC1-7997D336C63B}" type="pres">
      <dgm:prSet presAssocID="{F538F2F8-F947-8C41-8768-C03846065999}" presName="child2group" presStyleCnt="0"/>
      <dgm:spPr/>
    </dgm:pt>
    <dgm:pt modelId="{475CD5E0-4043-6F47-9033-E058EFAFFE8B}" type="pres">
      <dgm:prSet presAssocID="{F538F2F8-F947-8C41-8768-C03846065999}" presName="child2" presStyleLbl="bgAcc1" presStyleIdx="1" presStyleCnt="4"/>
      <dgm:spPr/>
      <dgm:t>
        <a:bodyPr/>
        <a:lstStyle/>
        <a:p>
          <a:endParaRPr lang="en-US"/>
        </a:p>
      </dgm:t>
    </dgm:pt>
    <dgm:pt modelId="{D2F0980E-0F36-1E40-87BF-EAC687785CF7}" type="pres">
      <dgm:prSet presAssocID="{F538F2F8-F947-8C41-8768-C03846065999}" presName="child2Text" presStyleLbl="bgAcc1" presStyleIdx="1" presStyleCnt="4">
        <dgm:presLayoutVars>
          <dgm:bulletEnabled val="1"/>
        </dgm:presLayoutVars>
      </dgm:prSet>
      <dgm:spPr/>
      <dgm:t>
        <a:bodyPr/>
        <a:lstStyle/>
        <a:p>
          <a:endParaRPr lang="en-US"/>
        </a:p>
      </dgm:t>
    </dgm:pt>
    <dgm:pt modelId="{2687F5AC-D6B1-A640-98B9-CA39337AC557}" type="pres">
      <dgm:prSet presAssocID="{F538F2F8-F947-8C41-8768-C03846065999}" presName="child3group" presStyleCnt="0"/>
      <dgm:spPr/>
    </dgm:pt>
    <dgm:pt modelId="{A3851014-CF2E-4A47-8A67-47AD892FB231}" type="pres">
      <dgm:prSet presAssocID="{F538F2F8-F947-8C41-8768-C03846065999}" presName="child3" presStyleLbl="bgAcc1" presStyleIdx="2" presStyleCnt="4"/>
      <dgm:spPr/>
      <dgm:t>
        <a:bodyPr/>
        <a:lstStyle/>
        <a:p>
          <a:endParaRPr lang="en-US"/>
        </a:p>
      </dgm:t>
    </dgm:pt>
    <dgm:pt modelId="{3F8B6A75-8D82-DA4F-993B-548127C09F3D}" type="pres">
      <dgm:prSet presAssocID="{F538F2F8-F947-8C41-8768-C03846065999}" presName="child3Text" presStyleLbl="bgAcc1" presStyleIdx="2" presStyleCnt="4">
        <dgm:presLayoutVars>
          <dgm:bulletEnabled val="1"/>
        </dgm:presLayoutVars>
      </dgm:prSet>
      <dgm:spPr/>
      <dgm:t>
        <a:bodyPr/>
        <a:lstStyle/>
        <a:p>
          <a:endParaRPr lang="en-US"/>
        </a:p>
      </dgm:t>
    </dgm:pt>
    <dgm:pt modelId="{57DB0AE9-1C20-9644-96E9-249795EFD774}" type="pres">
      <dgm:prSet presAssocID="{F538F2F8-F947-8C41-8768-C03846065999}" presName="child4group" presStyleCnt="0"/>
      <dgm:spPr/>
    </dgm:pt>
    <dgm:pt modelId="{E71A15C7-4CE8-AE48-998A-DE3BD1B0D418}" type="pres">
      <dgm:prSet presAssocID="{F538F2F8-F947-8C41-8768-C03846065999}" presName="child4" presStyleLbl="bgAcc1" presStyleIdx="3" presStyleCnt="4"/>
      <dgm:spPr/>
      <dgm:t>
        <a:bodyPr/>
        <a:lstStyle/>
        <a:p>
          <a:endParaRPr lang="en-US"/>
        </a:p>
      </dgm:t>
    </dgm:pt>
    <dgm:pt modelId="{FF0E2122-AB8F-7543-A38B-DE839A6ACA54}" type="pres">
      <dgm:prSet presAssocID="{F538F2F8-F947-8C41-8768-C03846065999}" presName="child4Text" presStyleLbl="bgAcc1" presStyleIdx="3" presStyleCnt="4">
        <dgm:presLayoutVars>
          <dgm:bulletEnabled val="1"/>
        </dgm:presLayoutVars>
      </dgm:prSet>
      <dgm:spPr/>
      <dgm:t>
        <a:bodyPr/>
        <a:lstStyle/>
        <a:p>
          <a:endParaRPr lang="en-US"/>
        </a:p>
      </dgm:t>
    </dgm:pt>
    <dgm:pt modelId="{1FB09459-5E20-F24C-9919-A71C647C5959}" type="pres">
      <dgm:prSet presAssocID="{F538F2F8-F947-8C41-8768-C03846065999}" presName="childPlaceholder" presStyleCnt="0"/>
      <dgm:spPr/>
    </dgm:pt>
    <dgm:pt modelId="{D585B2A4-A773-B74B-AA98-C8C46A3C538D}" type="pres">
      <dgm:prSet presAssocID="{F538F2F8-F947-8C41-8768-C03846065999}" presName="circle" presStyleCnt="0"/>
      <dgm:spPr/>
    </dgm:pt>
    <dgm:pt modelId="{35F7E258-152D-074F-B56D-E91C772BD740}" type="pres">
      <dgm:prSet presAssocID="{F538F2F8-F947-8C41-8768-C03846065999}" presName="quadrant1" presStyleLbl="node1" presStyleIdx="0" presStyleCnt="4">
        <dgm:presLayoutVars>
          <dgm:chMax val="1"/>
          <dgm:bulletEnabled val="1"/>
        </dgm:presLayoutVars>
      </dgm:prSet>
      <dgm:spPr/>
      <dgm:t>
        <a:bodyPr/>
        <a:lstStyle/>
        <a:p>
          <a:endParaRPr lang="en-US"/>
        </a:p>
      </dgm:t>
    </dgm:pt>
    <dgm:pt modelId="{953E9CC5-395D-E645-BF82-517B22B616E9}" type="pres">
      <dgm:prSet presAssocID="{F538F2F8-F947-8C41-8768-C03846065999}" presName="quadrant2" presStyleLbl="node1" presStyleIdx="1" presStyleCnt="4">
        <dgm:presLayoutVars>
          <dgm:chMax val="1"/>
          <dgm:bulletEnabled val="1"/>
        </dgm:presLayoutVars>
      </dgm:prSet>
      <dgm:spPr/>
      <dgm:t>
        <a:bodyPr/>
        <a:lstStyle/>
        <a:p>
          <a:endParaRPr lang="en-US"/>
        </a:p>
      </dgm:t>
    </dgm:pt>
    <dgm:pt modelId="{7564ED06-FDB4-814D-B4CB-F178293C9D08}" type="pres">
      <dgm:prSet presAssocID="{F538F2F8-F947-8C41-8768-C03846065999}" presName="quadrant3" presStyleLbl="node1" presStyleIdx="2" presStyleCnt="4">
        <dgm:presLayoutVars>
          <dgm:chMax val="1"/>
          <dgm:bulletEnabled val="1"/>
        </dgm:presLayoutVars>
      </dgm:prSet>
      <dgm:spPr/>
      <dgm:t>
        <a:bodyPr/>
        <a:lstStyle/>
        <a:p>
          <a:endParaRPr lang="en-US"/>
        </a:p>
      </dgm:t>
    </dgm:pt>
    <dgm:pt modelId="{1D86D4F4-097F-1F40-8BF7-8E216CD833BB}" type="pres">
      <dgm:prSet presAssocID="{F538F2F8-F947-8C41-8768-C03846065999}" presName="quadrant4" presStyleLbl="node1" presStyleIdx="3" presStyleCnt="4">
        <dgm:presLayoutVars>
          <dgm:chMax val="1"/>
          <dgm:bulletEnabled val="1"/>
        </dgm:presLayoutVars>
      </dgm:prSet>
      <dgm:spPr/>
      <dgm:t>
        <a:bodyPr/>
        <a:lstStyle/>
        <a:p>
          <a:endParaRPr lang="en-US"/>
        </a:p>
      </dgm:t>
    </dgm:pt>
    <dgm:pt modelId="{9BD85B16-7ECE-E843-8AD6-DAD01A71F42A}" type="pres">
      <dgm:prSet presAssocID="{F538F2F8-F947-8C41-8768-C03846065999}" presName="quadrantPlaceholder" presStyleCnt="0"/>
      <dgm:spPr/>
    </dgm:pt>
    <dgm:pt modelId="{A7C57D3D-6F8A-454A-8F21-565AE17E0EEC}" type="pres">
      <dgm:prSet presAssocID="{F538F2F8-F947-8C41-8768-C03846065999}" presName="center1" presStyleLbl="fgShp" presStyleIdx="0" presStyleCnt="2"/>
      <dgm:spPr/>
    </dgm:pt>
    <dgm:pt modelId="{1ACFD412-6D8A-A04A-B707-3B6B42B5B9B0}" type="pres">
      <dgm:prSet presAssocID="{F538F2F8-F947-8C41-8768-C03846065999}" presName="center2" presStyleLbl="fgShp" presStyleIdx="1" presStyleCnt="2"/>
      <dgm:spPr/>
    </dgm:pt>
  </dgm:ptLst>
  <dgm:cxnLst>
    <dgm:cxn modelId="{89F0688B-1FBE-ED40-AAE4-CFF3FCEB333D}" type="presOf" srcId="{FFFA9C23-9FF9-0B4F-842E-75F1B7B64741}" destId="{953E9CC5-395D-E645-BF82-517B22B616E9}" srcOrd="0" destOrd="0" presId="urn:microsoft.com/office/officeart/2005/8/layout/cycle4#1"/>
    <dgm:cxn modelId="{78C9E29E-EABE-3A40-BCAA-E076F4F9318A}" type="presOf" srcId="{F4A223B1-48C2-6F4A-A644-1030E89423C3}" destId="{1D86D4F4-097F-1F40-8BF7-8E216CD833BB}" srcOrd="0" destOrd="0" presId="urn:microsoft.com/office/officeart/2005/8/layout/cycle4#1"/>
    <dgm:cxn modelId="{DEB4CE13-E3C8-3E4B-BAEC-50F7C607A7D6}" type="presOf" srcId="{F538F2F8-F947-8C41-8768-C03846065999}" destId="{EC0BB49C-9081-1F42-B56D-36495C5E8748}" srcOrd="0" destOrd="0" presId="urn:microsoft.com/office/officeart/2005/8/layout/cycle4#1"/>
    <dgm:cxn modelId="{E2CA9124-4A5B-9344-AB83-EA304F6F87C9}" type="presOf" srcId="{90090F23-EBC4-3F44-978D-618CD715AF88}" destId="{6651314B-17C1-A94A-A1A1-90D13098AA1F}" srcOrd="1" destOrd="0" presId="urn:microsoft.com/office/officeart/2005/8/layout/cycle4#1"/>
    <dgm:cxn modelId="{169307C2-C25F-6142-84BF-27C89EEA5C2A}" type="presOf" srcId="{7C55ED22-CCB5-824D-9693-04067E1240FD}" destId="{475CD5E0-4043-6F47-9033-E058EFAFFE8B}" srcOrd="0" destOrd="0" presId="urn:microsoft.com/office/officeart/2005/8/layout/cycle4#1"/>
    <dgm:cxn modelId="{397BD468-C671-BC4D-A7A0-35CBE8CCD9F6}" type="presOf" srcId="{2E349734-DD45-2443-A937-5A6FDB3C7FAA}" destId="{FF0E2122-AB8F-7543-A38B-DE839A6ACA54}" srcOrd="1" destOrd="0" presId="urn:microsoft.com/office/officeart/2005/8/layout/cycle4#1"/>
    <dgm:cxn modelId="{D52F708E-D48E-A64B-86F0-5B54394F1E09}" type="presOf" srcId="{2E349734-DD45-2443-A937-5A6FDB3C7FAA}" destId="{E71A15C7-4CE8-AE48-998A-DE3BD1B0D418}" srcOrd="0" destOrd="0" presId="urn:microsoft.com/office/officeart/2005/8/layout/cycle4#1"/>
    <dgm:cxn modelId="{DEF8AADB-A5A9-B54B-B561-DD6A385E6EC4}" type="presOf" srcId="{D08FA334-3CE7-C242-B9C3-FA6E61473AA2}" destId="{3F8B6A75-8D82-DA4F-993B-548127C09F3D}" srcOrd="1" destOrd="0" presId="urn:microsoft.com/office/officeart/2005/8/layout/cycle4#1"/>
    <dgm:cxn modelId="{93082903-DC85-C340-B396-7FBE3017D67B}" srcId="{F538F2F8-F947-8C41-8768-C03846065999}" destId="{2059C3E8-EBC7-B04A-B4D2-945ADA8147A6}" srcOrd="0" destOrd="0" parTransId="{8A125686-D20B-8E42-8145-E63C644E54A3}" sibTransId="{DE456070-887E-B640-8822-F5D27BD61811}"/>
    <dgm:cxn modelId="{CDA4EA9D-7595-E54A-9935-AE376BA1B1E4}" srcId="{2059C3E8-EBC7-B04A-B4D2-945ADA8147A6}" destId="{90090F23-EBC4-3F44-978D-618CD715AF88}" srcOrd="0" destOrd="0" parTransId="{4ED05EB9-FA4E-7048-B6D8-C92430FD4191}" sibTransId="{4C2572AF-5A2F-3647-A953-A068118B3177}"/>
    <dgm:cxn modelId="{6E28B13E-B556-3E48-BD89-C12703FB1EE7}" type="presOf" srcId="{90090F23-EBC4-3F44-978D-618CD715AF88}" destId="{2FFD10AF-0D6A-0941-87C0-4750CD1021FD}" srcOrd="0" destOrd="0" presId="urn:microsoft.com/office/officeart/2005/8/layout/cycle4#1"/>
    <dgm:cxn modelId="{EA9F011D-4A82-FB4C-BB0B-3ADF8F19DDCD}" type="presOf" srcId="{2059C3E8-EBC7-B04A-B4D2-945ADA8147A6}" destId="{35F7E258-152D-074F-B56D-E91C772BD740}" srcOrd="0" destOrd="0" presId="urn:microsoft.com/office/officeart/2005/8/layout/cycle4#1"/>
    <dgm:cxn modelId="{48D0569B-605F-664E-A069-209E65593E34}" srcId="{FFFA9C23-9FF9-0B4F-842E-75F1B7B64741}" destId="{7C55ED22-CCB5-824D-9693-04067E1240FD}" srcOrd="0" destOrd="0" parTransId="{8F640B48-27BE-DF40-A8C6-FA01BCCA9595}" sibTransId="{8FD661C2-6D90-614D-AF7B-0367E808A714}"/>
    <dgm:cxn modelId="{AE0084A2-9002-5E48-B2EA-47F6AA53BC1B}" srcId="{F538F2F8-F947-8C41-8768-C03846065999}" destId="{F4A223B1-48C2-6F4A-A644-1030E89423C3}" srcOrd="3" destOrd="0" parTransId="{AC71A4A1-A445-6C42-9F56-638A346693A6}" sibTransId="{95FA34AC-3AB8-D445-8496-34E385FD2492}"/>
    <dgm:cxn modelId="{A4013D39-924E-F345-9607-E81A1B0AE760}" type="presOf" srcId="{D08FA334-3CE7-C242-B9C3-FA6E61473AA2}" destId="{A3851014-CF2E-4A47-8A67-47AD892FB231}" srcOrd="0" destOrd="0" presId="urn:microsoft.com/office/officeart/2005/8/layout/cycle4#1"/>
    <dgm:cxn modelId="{F5821D0F-89AC-7D43-A2ED-601342284D38}" type="presOf" srcId="{7C55ED22-CCB5-824D-9693-04067E1240FD}" destId="{D2F0980E-0F36-1E40-87BF-EAC687785CF7}" srcOrd="1" destOrd="0" presId="urn:microsoft.com/office/officeart/2005/8/layout/cycle4#1"/>
    <dgm:cxn modelId="{A51C332F-A77A-9343-B1CC-3D11BBFE041F}" srcId="{F538F2F8-F947-8C41-8768-C03846065999}" destId="{FFFA9C23-9FF9-0B4F-842E-75F1B7B64741}" srcOrd="1" destOrd="0" parTransId="{680DEE25-23D8-1041-B654-37655DE37BCA}" sibTransId="{FC5D5547-4463-EE4B-855C-F0461C5B3859}"/>
    <dgm:cxn modelId="{CB5689E7-FDFD-414F-AF20-0EF7E79A9E54}" srcId="{F4A223B1-48C2-6F4A-A644-1030E89423C3}" destId="{2E349734-DD45-2443-A937-5A6FDB3C7FAA}" srcOrd="0" destOrd="0" parTransId="{A1664FED-08E4-AB41-88E5-99AE2DCC01FE}" sibTransId="{1097B306-9E77-444A-B3DC-9AEE4A102871}"/>
    <dgm:cxn modelId="{6CD86E08-9659-5B4E-961A-EBFAE697A2DB}" srcId="{F538F2F8-F947-8C41-8768-C03846065999}" destId="{5AE16408-C459-494E-BCF6-A9662AF36239}" srcOrd="2" destOrd="0" parTransId="{60E364C8-49D3-5845-8592-F7F67C69F461}" sibTransId="{7604ABCF-31B3-8F41-8A29-77E34D5B89FB}"/>
    <dgm:cxn modelId="{99D17349-C2C1-3549-87C8-AD4424D55FB9}" type="presOf" srcId="{5AE16408-C459-494E-BCF6-A9662AF36239}" destId="{7564ED06-FDB4-814D-B4CB-F178293C9D08}" srcOrd="0" destOrd="0" presId="urn:microsoft.com/office/officeart/2005/8/layout/cycle4#1"/>
    <dgm:cxn modelId="{CAE2ED5E-E889-3D43-A78E-935036A53566}" srcId="{5AE16408-C459-494E-BCF6-A9662AF36239}" destId="{D08FA334-3CE7-C242-B9C3-FA6E61473AA2}" srcOrd="0" destOrd="0" parTransId="{301B34AA-EDD3-544A-A5D0-D4602241D40A}" sibTransId="{3CF2409B-E73A-3C4D-8621-D87E7716D34F}"/>
    <dgm:cxn modelId="{F6DA2A00-B82D-A045-89E6-32D8A9F701B7}" type="presParOf" srcId="{EC0BB49C-9081-1F42-B56D-36495C5E8748}" destId="{46A67CFC-10E7-114C-A2D9-DFEFD27CAD18}" srcOrd="0" destOrd="0" presId="urn:microsoft.com/office/officeart/2005/8/layout/cycle4#1"/>
    <dgm:cxn modelId="{6E2F4DA5-B2A8-654C-A3C2-BEA8AFC31C8A}" type="presParOf" srcId="{46A67CFC-10E7-114C-A2D9-DFEFD27CAD18}" destId="{011CB807-D60E-6C47-8652-E6D0FC2DFE31}" srcOrd="0" destOrd="0" presId="urn:microsoft.com/office/officeart/2005/8/layout/cycle4#1"/>
    <dgm:cxn modelId="{45F18B8B-F288-9948-BCAB-91F85BD0D78A}" type="presParOf" srcId="{011CB807-D60E-6C47-8652-E6D0FC2DFE31}" destId="{2FFD10AF-0D6A-0941-87C0-4750CD1021FD}" srcOrd="0" destOrd="0" presId="urn:microsoft.com/office/officeart/2005/8/layout/cycle4#1"/>
    <dgm:cxn modelId="{68AC63DB-8330-9047-98EA-EA43CBD82573}" type="presParOf" srcId="{011CB807-D60E-6C47-8652-E6D0FC2DFE31}" destId="{6651314B-17C1-A94A-A1A1-90D13098AA1F}" srcOrd="1" destOrd="0" presId="urn:microsoft.com/office/officeart/2005/8/layout/cycle4#1"/>
    <dgm:cxn modelId="{AA399931-6EF6-F644-AE01-B9834D65EB54}" type="presParOf" srcId="{46A67CFC-10E7-114C-A2D9-DFEFD27CAD18}" destId="{C98518EB-AF0C-E74F-8EC1-7997D336C63B}" srcOrd="1" destOrd="0" presId="urn:microsoft.com/office/officeart/2005/8/layout/cycle4#1"/>
    <dgm:cxn modelId="{9CA7104A-1930-8945-B26A-D037CBACCAF7}" type="presParOf" srcId="{C98518EB-AF0C-E74F-8EC1-7997D336C63B}" destId="{475CD5E0-4043-6F47-9033-E058EFAFFE8B}" srcOrd="0" destOrd="0" presId="urn:microsoft.com/office/officeart/2005/8/layout/cycle4#1"/>
    <dgm:cxn modelId="{0AAAC203-BE94-4F47-AA30-D4760E0A1CE9}" type="presParOf" srcId="{C98518EB-AF0C-E74F-8EC1-7997D336C63B}" destId="{D2F0980E-0F36-1E40-87BF-EAC687785CF7}" srcOrd="1" destOrd="0" presId="urn:microsoft.com/office/officeart/2005/8/layout/cycle4#1"/>
    <dgm:cxn modelId="{4CB80D76-04EC-D149-A61C-0CCF8CFD0A2C}" type="presParOf" srcId="{46A67CFC-10E7-114C-A2D9-DFEFD27CAD18}" destId="{2687F5AC-D6B1-A640-98B9-CA39337AC557}" srcOrd="2" destOrd="0" presId="urn:microsoft.com/office/officeart/2005/8/layout/cycle4#1"/>
    <dgm:cxn modelId="{B37F6D3D-BDBE-2C4D-A0BB-8E502B4BF05A}" type="presParOf" srcId="{2687F5AC-D6B1-A640-98B9-CA39337AC557}" destId="{A3851014-CF2E-4A47-8A67-47AD892FB231}" srcOrd="0" destOrd="0" presId="urn:microsoft.com/office/officeart/2005/8/layout/cycle4#1"/>
    <dgm:cxn modelId="{67982D90-1B23-D543-990B-9A2C1823703E}" type="presParOf" srcId="{2687F5AC-D6B1-A640-98B9-CA39337AC557}" destId="{3F8B6A75-8D82-DA4F-993B-548127C09F3D}" srcOrd="1" destOrd="0" presId="urn:microsoft.com/office/officeart/2005/8/layout/cycle4#1"/>
    <dgm:cxn modelId="{31A8D642-6215-DB43-8A38-B06B2A252A66}" type="presParOf" srcId="{46A67CFC-10E7-114C-A2D9-DFEFD27CAD18}" destId="{57DB0AE9-1C20-9644-96E9-249795EFD774}" srcOrd="3" destOrd="0" presId="urn:microsoft.com/office/officeart/2005/8/layout/cycle4#1"/>
    <dgm:cxn modelId="{03D2925A-6B65-B840-8D4D-4146FB172693}" type="presParOf" srcId="{57DB0AE9-1C20-9644-96E9-249795EFD774}" destId="{E71A15C7-4CE8-AE48-998A-DE3BD1B0D418}" srcOrd="0" destOrd="0" presId="urn:microsoft.com/office/officeart/2005/8/layout/cycle4#1"/>
    <dgm:cxn modelId="{DA978D59-5B3F-C347-BDD6-15ED2DFB2680}" type="presParOf" srcId="{57DB0AE9-1C20-9644-96E9-249795EFD774}" destId="{FF0E2122-AB8F-7543-A38B-DE839A6ACA54}" srcOrd="1" destOrd="0" presId="urn:microsoft.com/office/officeart/2005/8/layout/cycle4#1"/>
    <dgm:cxn modelId="{0C19D641-F6CF-8347-851E-23C36201E76A}" type="presParOf" srcId="{46A67CFC-10E7-114C-A2D9-DFEFD27CAD18}" destId="{1FB09459-5E20-F24C-9919-A71C647C5959}" srcOrd="4" destOrd="0" presId="urn:microsoft.com/office/officeart/2005/8/layout/cycle4#1"/>
    <dgm:cxn modelId="{D412487A-BF4D-7B47-848E-9DCFBBDE18F1}" type="presParOf" srcId="{EC0BB49C-9081-1F42-B56D-36495C5E8748}" destId="{D585B2A4-A773-B74B-AA98-C8C46A3C538D}" srcOrd="1" destOrd="0" presId="urn:microsoft.com/office/officeart/2005/8/layout/cycle4#1"/>
    <dgm:cxn modelId="{5C92C5F6-861A-794C-8F64-7B5B01A8CF9C}" type="presParOf" srcId="{D585B2A4-A773-B74B-AA98-C8C46A3C538D}" destId="{35F7E258-152D-074F-B56D-E91C772BD740}" srcOrd="0" destOrd="0" presId="urn:microsoft.com/office/officeart/2005/8/layout/cycle4#1"/>
    <dgm:cxn modelId="{13430288-F1AC-CF43-9479-CA55D2EECB18}" type="presParOf" srcId="{D585B2A4-A773-B74B-AA98-C8C46A3C538D}" destId="{953E9CC5-395D-E645-BF82-517B22B616E9}" srcOrd="1" destOrd="0" presId="urn:microsoft.com/office/officeart/2005/8/layout/cycle4#1"/>
    <dgm:cxn modelId="{B2B7F179-3149-6B43-B1B3-4359371688EA}" type="presParOf" srcId="{D585B2A4-A773-B74B-AA98-C8C46A3C538D}" destId="{7564ED06-FDB4-814D-B4CB-F178293C9D08}" srcOrd="2" destOrd="0" presId="urn:microsoft.com/office/officeart/2005/8/layout/cycle4#1"/>
    <dgm:cxn modelId="{327586B2-260A-1841-BD4D-D3FA9E14D438}" type="presParOf" srcId="{D585B2A4-A773-B74B-AA98-C8C46A3C538D}" destId="{1D86D4F4-097F-1F40-8BF7-8E216CD833BB}" srcOrd="3" destOrd="0" presId="urn:microsoft.com/office/officeart/2005/8/layout/cycle4#1"/>
    <dgm:cxn modelId="{05636365-F25E-A04A-BF00-A14F3A14B803}" type="presParOf" srcId="{D585B2A4-A773-B74B-AA98-C8C46A3C538D}" destId="{9BD85B16-7ECE-E843-8AD6-DAD01A71F42A}" srcOrd="4" destOrd="0" presId="urn:microsoft.com/office/officeart/2005/8/layout/cycle4#1"/>
    <dgm:cxn modelId="{0B1B6D43-6B47-EA4E-8066-5E153E2741BE}" type="presParOf" srcId="{EC0BB49C-9081-1F42-B56D-36495C5E8748}" destId="{A7C57D3D-6F8A-454A-8F21-565AE17E0EEC}" srcOrd="2" destOrd="0" presId="urn:microsoft.com/office/officeart/2005/8/layout/cycle4#1"/>
    <dgm:cxn modelId="{0F0B8047-9C87-7D45-8C4B-D27E0EFE829A}" type="presParOf" srcId="{EC0BB49C-9081-1F42-B56D-36495C5E8748}" destId="{1ACFD412-6D8A-A04A-B707-3B6B42B5B9B0}" srcOrd="3" destOrd="0" presId="urn:microsoft.com/office/officeart/2005/8/layout/cycle4#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851014-CF2E-4A47-8A67-47AD892FB231}">
      <dsp:nvSpPr>
        <dsp:cNvPr id="0" name=""/>
        <dsp:cNvSpPr/>
      </dsp:nvSpPr>
      <dsp:spPr>
        <a:xfrm>
          <a:off x="4568342" y="3471671"/>
          <a:ext cx="2522067" cy="1633728"/>
        </a:xfrm>
        <a:prstGeom prst="roundRect">
          <a:avLst>
            <a:gd name="adj" fmla="val 10000"/>
          </a:avLst>
        </a:prstGeom>
        <a:solidFill>
          <a:schemeClr val="lt1">
            <a:alpha val="90000"/>
            <a:hueOff val="0"/>
            <a:satOff val="0"/>
            <a:lumOff val="0"/>
            <a:alphaOff val="0"/>
          </a:schemeClr>
        </a:solidFill>
        <a:ln w="9525" cap="flat" cmpd="sng" algn="ctr">
          <a:solidFill>
            <a:schemeClr val="accent2">
              <a:alpha val="90000"/>
              <a:hueOff val="0"/>
              <a:satOff val="0"/>
              <a:lumOff val="0"/>
              <a:alphaOff val="-26667"/>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57150" lvl="1" indent="-57150" algn="l" defTabSz="488950">
            <a:lnSpc>
              <a:spcPct val="90000"/>
            </a:lnSpc>
            <a:spcBef>
              <a:spcPct val="0"/>
            </a:spcBef>
            <a:spcAft>
              <a:spcPct val="15000"/>
            </a:spcAft>
            <a:buChar char="••"/>
          </a:pPr>
          <a:r>
            <a:rPr lang="en-US" sz="1100" kern="1200" dirty="0" smtClean="0"/>
            <a:t>The writing of this letter is a reflection – so it seems as if it isn’t one of the compromises.</a:t>
          </a:r>
          <a:endParaRPr lang="en-US" sz="1100" kern="1200" dirty="0"/>
        </a:p>
      </dsp:txBody>
      <dsp:txXfrm>
        <a:off x="5360850" y="3915991"/>
        <a:ext cx="1693671" cy="1153520"/>
      </dsp:txXfrm>
    </dsp:sp>
    <dsp:sp modelId="{E71A15C7-4CE8-AE48-998A-DE3BD1B0D418}">
      <dsp:nvSpPr>
        <dsp:cNvPr id="0" name=""/>
        <dsp:cNvSpPr/>
      </dsp:nvSpPr>
      <dsp:spPr>
        <a:xfrm>
          <a:off x="453390" y="3471671"/>
          <a:ext cx="2522067" cy="1633728"/>
        </a:xfrm>
        <a:prstGeom prst="roundRect">
          <a:avLst>
            <a:gd name="adj" fmla="val 10000"/>
          </a:avLst>
        </a:prstGeom>
        <a:solidFill>
          <a:schemeClr val="lt1">
            <a:alpha val="90000"/>
            <a:hueOff val="0"/>
            <a:satOff val="0"/>
            <a:lumOff val="0"/>
            <a:alphaOff val="0"/>
          </a:schemeClr>
        </a:solidFill>
        <a:ln w="9525" cap="flat" cmpd="sng" algn="ctr">
          <a:solidFill>
            <a:schemeClr val="accent2">
              <a:alpha val="90000"/>
              <a:hueOff val="0"/>
              <a:satOff val="0"/>
              <a:lumOff val="0"/>
              <a:alphaOff val="-4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57150" lvl="1" indent="-57150" algn="l" defTabSz="488950">
            <a:lnSpc>
              <a:spcPct val="90000"/>
            </a:lnSpc>
            <a:spcBef>
              <a:spcPct val="0"/>
            </a:spcBef>
            <a:spcAft>
              <a:spcPct val="15000"/>
            </a:spcAft>
            <a:buChar char="••"/>
          </a:pPr>
          <a:r>
            <a:rPr lang="en-US" sz="1100" kern="1200" dirty="0" smtClean="0"/>
            <a:t>Hamilton would never have believed that he was bending the rules</a:t>
          </a:r>
          <a:endParaRPr lang="en-US" sz="1100" kern="1200" dirty="0"/>
        </a:p>
      </dsp:txBody>
      <dsp:txXfrm>
        <a:off x="489278" y="3915991"/>
        <a:ext cx="1693671" cy="1153520"/>
      </dsp:txXfrm>
    </dsp:sp>
    <dsp:sp modelId="{475CD5E0-4043-6F47-9033-E058EFAFFE8B}">
      <dsp:nvSpPr>
        <dsp:cNvPr id="0" name=""/>
        <dsp:cNvSpPr/>
      </dsp:nvSpPr>
      <dsp:spPr>
        <a:xfrm>
          <a:off x="4568342" y="0"/>
          <a:ext cx="2522067" cy="1633728"/>
        </a:xfrm>
        <a:prstGeom prst="roundRect">
          <a:avLst>
            <a:gd name="adj" fmla="val 10000"/>
          </a:avLst>
        </a:prstGeom>
        <a:solidFill>
          <a:schemeClr val="lt1">
            <a:alpha val="90000"/>
            <a:hueOff val="0"/>
            <a:satOff val="0"/>
            <a:lumOff val="0"/>
            <a:alphaOff val="0"/>
          </a:schemeClr>
        </a:solidFill>
        <a:ln w="9525" cap="flat" cmpd="sng" algn="ctr">
          <a:solidFill>
            <a:schemeClr val="accent2">
              <a:alpha val="90000"/>
              <a:hueOff val="0"/>
              <a:satOff val="0"/>
              <a:lumOff val="0"/>
              <a:alphaOff val="-13333"/>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57150" lvl="1" indent="-57150" algn="l" defTabSz="488950">
            <a:lnSpc>
              <a:spcPct val="90000"/>
            </a:lnSpc>
            <a:spcBef>
              <a:spcPct val="0"/>
            </a:spcBef>
            <a:spcAft>
              <a:spcPct val="15000"/>
            </a:spcAft>
            <a:buChar char="••"/>
          </a:pPr>
          <a:r>
            <a:rPr lang="en-US" sz="1100" kern="1200" dirty="0" smtClean="0"/>
            <a:t>Thomas Jefferson was unclear as to whether he had the constitutional authority to expand.</a:t>
          </a:r>
          <a:endParaRPr lang="en-US" sz="1100" kern="1200" dirty="0"/>
        </a:p>
      </dsp:txBody>
      <dsp:txXfrm>
        <a:off x="5360850" y="35888"/>
        <a:ext cx="1693671" cy="1153520"/>
      </dsp:txXfrm>
    </dsp:sp>
    <dsp:sp modelId="{2FFD10AF-0D6A-0941-87C0-4750CD1021FD}">
      <dsp:nvSpPr>
        <dsp:cNvPr id="0" name=""/>
        <dsp:cNvSpPr/>
      </dsp:nvSpPr>
      <dsp:spPr>
        <a:xfrm>
          <a:off x="453390" y="0"/>
          <a:ext cx="2522067" cy="1633728"/>
        </a:xfrm>
        <a:prstGeom prst="roundRect">
          <a:avLst>
            <a:gd name="adj" fmla="val 10000"/>
          </a:avLst>
        </a:prstGeom>
        <a:solidFill>
          <a:schemeClr val="lt1">
            <a:alpha val="90000"/>
            <a:hueOff val="0"/>
            <a:satOff val="0"/>
            <a:lumOff val="0"/>
            <a:alphaOff val="0"/>
          </a:schemeClr>
        </a:solidFill>
        <a:ln w="9525" cap="flat" cmpd="sng" algn="ctr">
          <a:solidFill>
            <a:schemeClr val="accent2">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57150" lvl="1" indent="-57150" algn="l" defTabSz="488950">
            <a:lnSpc>
              <a:spcPct val="90000"/>
            </a:lnSpc>
            <a:spcBef>
              <a:spcPct val="0"/>
            </a:spcBef>
            <a:spcAft>
              <a:spcPct val="15000"/>
            </a:spcAft>
            <a:buChar char="••"/>
          </a:pPr>
          <a:r>
            <a:rPr lang="en-US" sz="1100" kern="1200" dirty="0" smtClean="0"/>
            <a:t>Abraham Lincoln suspended the writ of </a:t>
          </a:r>
          <a:r>
            <a:rPr lang="en-US" sz="1100" kern="1200" dirty="0" err="1" smtClean="0"/>
            <a:t>Habeus</a:t>
          </a:r>
          <a:r>
            <a:rPr lang="en-US" sz="1100" kern="1200" dirty="0" smtClean="0"/>
            <a:t> Corpus – but it is not bending the rules due to Article I Section 9 of the Constitution</a:t>
          </a:r>
          <a:endParaRPr lang="en-US" sz="1100" kern="1200" dirty="0"/>
        </a:p>
      </dsp:txBody>
      <dsp:txXfrm>
        <a:off x="489278" y="35888"/>
        <a:ext cx="1693671" cy="1153520"/>
      </dsp:txXfrm>
    </dsp:sp>
    <dsp:sp modelId="{35F7E258-152D-074F-B56D-E91C772BD740}">
      <dsp:nvSpPr>
        <dsp:cNvPr id="0" name=""/>
        <dsp:cNvSpPr/>
      </dsp:nvSpPr>
      <dsp:spPr>
        <a:xfrm>
          <a:off x="1510207" y="291007"/>
          <a:ext cx="2210638" cy="2210638"/>
        </a:xfrm>
        <a:prstGeom prst="pieWedge">
          <a:avLst/>
        </a:prstGeom>
        <a:gradFill rotWithShape="0">
          <a:gsLst>
            <a:gs pos="0">
              <a:schemeClr val="accent2">
                <a:alpha val="90000"/>
                <a:hueOff val="0"/>
                <a:satOff val="0"/>
                <a:lumOff val="0"/>
                <a:alphaOff val="0"/>
                <a:shade val="51000"/>
                <a:satMod val="130000"/>
              </a:schemeClr>
            </a:gs>
            <a:gs pos="80000">
              <a:schemeClr val="accent2">
                <a:alpha val="90000"/>
                <a:hueOff val="0"/>
                <a:satOff val="0"/>
                <a:lumOff val="0"/>
                <a:alphaOff val="0"/>
                <a:shade val="93000"/>
                <a:satMod val="130000"/>
              </a:schemeClr>
            </a:gs>
            <a:gs pos="100000">
              <a:schemeClr val="accent2">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Abraham Lincoln was pragmatic and assumed tremendous authority by doing this.</a:t>
          </a:r>
          <a:endParaRPr lang="en-US" sz="1400" kern="1200" dirty="0"/>
        </a:p>
      </dsp:txBody>
      <dsp:txXfrm>
        <a:off x="2157688" y="938488"/>
        <a:ext cx="1563157" cy="1563157"/>
      </dsp:txXfrm>
    </dsp:sp>
    <dsp:sp modelId="{953E9CC5-395D-E645-BF82-517B22B616E9}">
      <dsp:nvSpPr>
        <dsp:cNvPr id="0" name=""/>
        <dsp:cNvSpPr/>
      </dsp:nvSpPr>
      <dsp:spPr>
        <a:xfrm rot="5400000">
          <a:off x="3822954" y="291007"/>
          <a:ext cx="2210638" cy="2210638"/>
        </a:xfrm>
        <a:prstGeom prst="pieWedge">
          <a:avLst/>
        </a:prstGeom>
        <a:gradFill rotWithShape="0">
          <a:gsLst>
            <a:gs pos="0">
              <a:schemeClr val="accent2">
                <a:alpha val="90000"/>
                <a:hueOff val="0"/>
                <a:satOff val="0"/>
                <a:lumOff val="0"/>
                <a:alphaOff val="-13333"/>
                <a:shade val="51000"/>
                <a:satMod val="130000"/>
              </a:schemeClr>
            </a:gs>
            <a:gs pos="80000">
              <a:schemeClr val="accent2">
                <a:alpha val="90000"/>
                <a:hueOff val="0"/>
                <a:satOff val="0"/>
                <a:lumOff val="0"/>
                <a:alphaOff val="-13333"/>
                <a:shade val="93000"/>
                <a:satMod val="130000"/>
              </a:schemeClr>
            </a:gs>
            <a:gs pos="100000">
              <a:schemeClr val="accent2">
                <a:alpha val="90000"/>
                <a:hueOff val="0"/>
                <a:satOff val="0"/>
                <a:lumOff val="0"/>
                <a:alphaOff val="-13333"/>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Jefferson</a:t>
          </a:r>
          <a:r>
            <a:rPr lang="en-US" sz="1400" kern="1200" baseline="0" dirty="0" smtClean="0"/>
            <a:t> was a point where a decision on expansion and security needed to be made</a:t>
          </a:r>
          <a:endParaRPr lang="en-US" sz="1400" kern="1200" dirty="0"/>
        </a:p>
      </dsp:txBody>
      <dsp:txXfrm rot="-5400000">
        <a:off x="3822954" y="938488"/>
        <a:ext cx="1563157" cy="1563157"/>
      </dsp:txXfrm>
    </dsp:sp>
    <dsp:sp modelId="{7564ED06-FDB4-814D-B4CB-F178293C9D08}">
      <dsp:nvSpPr>
        <dsp:cNvPr id="0" name=""/>
        <dsp:cNvSpPr/>
      </dsp:nvSpPr>
      <dsp:spPr>
        <a:xfrm rot="10800000">
          <a:off x="3822954" y="2603754"/>
          <a:ext cx="2210638" cy="2210638"/>
        </a:xfrm>
        <a:prstGeom prst="pieWedge">
          <a:avLst/>
        </a:prstGeom>
        <a:gradFill rotWithShape="0">
          <a:gsLst>
            <a:gs pos="0">
              <a:schemeClr val="accent2">
                <a:alpha val="90000"/>
                <a:hueOff val="0"/>
                <a:satOff val="0"/>
                <a:lumOff val="0"/>
                <a:alphaOff val="-26667"/>
                <a:shade val="51000"/>
                <a:satMod val="130000"/>
              </a:schemeClr>
            </a:gs>
            <a:gs pos="80000">
              <a:schemeClr val="accent2">
                <a:alpha val="90000"/>
                <a:hueOff val="0"/>
                <a:satOff val="0"/>
                <a:lumOff val="0"/>
                <a:alphaOff val="-26667"/>
                <a:shade val="93000"/>
                <a:satMod val="130000"/>
              </a:schemeClr>
            </a:gs>
            <a:gs pos="100000">
              <a:schemeClr val="accent2">
                <a:alpha val="90000"/>
                <a:hueOff val="0"/>
                <a:satOff val="0"/>
                <a:lumOff val="0"/>
                <a:alphaOff val="-26667"/>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Clay was a compromiser and was known to make accommodations to preserve the union </a:t>
          </a:r>
          <a:endParaRPr lang="en-US" sz="1400" kern="1200" dirty="0"/>
        </a:p>
      </dsp:txBody>
      <dsp:txXfrm rot="10800000">
        <a:off x="3822954" y="2603754"/>
        <a:ext cx="1563157" cy="1563157"/>
      </dsp:txXfrm>
    </dsp:sp>
    <dsp:sp modelId="{1D86D4F4-097F-1F40-8BF7-8E216CD833BB}">
      <dsp:nvSpPr>
        <dsp:cNvPr id="0" name=""/>
        <dsp:cNvSpPr/>
      </dsp:nvSpPr>
      <dsp:spPr>
        <a:xfrm rot="16200000">
          <a:off x="1510207" y="2603754"/>
          <a:ext cx="2210638" cy="2210638"/>
        </a:xfrm>
        <a:prstGeom prst="pieWedge">
          <a:avLst/>
        </a:prstGeom>
        <a:gradFill rotWithShape="0">
          <a:gsLst>
            <a:gs pos="0">
              <a:schemeClr val="accent2">
                <a:alpha val="90000"/>
                <a:hueOff val="0"/>
                <a:satOff val="0"/>
                <a:lumOff val="0"/>
                <a:alphaOff val="-40000"/>
                <a:shade val="51000"/>
                <a:satMod val="130000"/>
              </a:schemeClr>
            </a:gs>
            <a:gs pos="80000">
              <a:schemeClr val="accent2">
                <a:alpha val="90000"/>
                <a:hueOff val="0"/>
                <a:satOff val="0"/>
                <a:lumOff val="0"/>
                <a:alphaOff val="-40000"/>
                <a:shade val="93000"/>
                <a:satMod val="130000"/>
              </a:schemeClr>
            </a:gs>
            <a:gs pos="100000">
              <a:schemeClr val="accent2">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Hamilton interpreted the constitution loosely with regard to the Bank.</a:t>
          </a:r>
          <a:endParaRPr lang="en-US" sz="1400" kern="1200" dirty="0"/>
        </a:p>
      </dsp:txBody>
      <dsp:txXfrm rot="5400000">
        <a:off x="2157688" y="2603754"/>
        <a:ext cx="1563157" cy="1563157"/>
      </dsp:txXfrm>
    </dsp:sp>
    <dsp:sp modelId="{A7C57D3D-6F8A-454A-8F21-565AE17E0EEC}">
      <dsp:nvSpPr>
        <dsp:cNvPr id="0" name=""/>
        <dsp:cNvSpPr/>
      </dsp:nvSpPr>
      <dsp:spPr>
        <a:xfrm>
          <a:off x="3390271" y="2093214"/>
          <a:ext cx="763257" cy="663702"/>
        </a:xfrm>
        <a:prstGeom prst="circularArrow">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 modelId="{1ACFD412-6D8A-A04A-B707-3B6B42B5B9B0}">
      <dsp:nvSpPr>
        <dsp:cNvPr id="0" name=""/>
        <dsp:cNvSpPr/>
      </dsp:nvSpPr>
      <dsp:spPr>
        <a:xfrm rot="10800000">
          <a:off x="3390271" y="2348483"/>
          <a:ext cx="763257" cy="663702"/>
        </a:xfrm>
        <a:prstGeom prst="circularArrow">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E34390-E263-D047-9C42-7B29BAACE93F}" type="datetimeFigureOut">
              <a:rPr lang="en-US" smtClean="0"/>
              <a:pPr/>
              <a:t>1/25/2012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8F268F-EF31-F043-BDDF-D920C5B037C5}" type="slidenum">
              <a:rPr lang="en-US" smtClean="0"/>
              <a:pPr/>
              <a:t>‹#›</a:t>
            </a:fld>
            <a:endParaRPr lang="en-US"/>
          </a:p>
        </p:txBody>
      </p:sp>
    </p:spTree>
    <p:extLst>
      <p:ext uri="{BB962C8B-B14F-4D97-AF65-F5344CB8AC3E}">
        <p14:creationId xmlns:p14="http://schemas.microsoft.com/office/powerpoint/2010/main" xmlns="" val="215749195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5E540A0-2830-CF49-8803-42773A2EAF83}" type="slidenum">
              <a:rPr lang="en-US"/>
              <a:pPr eaLnBrk="1" hangingPunct="1"/>
              <a:t>1</a:t>
            </a:fld>
            <a:endParaRPr lang="en-US"/>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
        <p:nvSpPr>
          <p:cNvPr id="11162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89FD712-F882-AF4A-8FD7-84F28EFAB941}" type="slidenum">
              <a:rPr lang="en-US"/>
              <a:pPr eaLnBrk="1" hangingPunct="1"/>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
        <p:nvSpPr>
          <p:cNvPr id="11264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922A148-C07A-0147-AB79-E3DB55AAFECD}" type="slidenum">
              <a:rPr lang="en-US"/>
              <a:pPr eaLnBrk="1" hangingPunct="1"/>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
        <p:nvSpPr>
          <p:cNvPr id="11366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F490180-0948-EC42-B5A7-A748C44093DB}" type="slidenum">
              <a:rPr lang="en-US"/>
              <a:pPr eaLnBrk="1" hangingPunct="1"/>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C0B5D0B4-0572-8A4A-AEBB-1E70AA635EA5}" type="slidenum">
              <a:rPr lang="en-US"/>
              <a:pPr eaLnBrk="1" hangingPunct="1"/>
              <a:t>13</a:t>
            </a:fld>
            <a:endParaRPr lang="en-US"/>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CEA214AA-319D-A24B-A74D-FEDA9799261A}" type="slidenum">
              <a:rPr lang="en-US"/>
              <a:pPr eaLnBrk="1" hangingPunct="1"/>
              <a:t>14</a:t>
            </a:fld>
            <a:endParaRPr lang="en-US"/>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
        <p:nvSpPr>
          <p:cNvPr id="11776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C269D838-53C5-434B-8A89-93C8F301DE6B}" type="slidenum">
              <a:rPr lang="en-US"/>
              <a:pPr eaLnBrk="1" hangingPunct="1"/>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
        <p:nvSpPr>
          <p:cNvPr id="11878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DDC3DA4-DCEF-644A-8E94-CC719C359588}" type="slidenum">
              <a:rPr lang="en-US"/>
              <a:pPr eaLnBrk="1" hangingPunct="1"/>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
        <p:nvSpPr>
          <p:cNvPr id="11981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2D427F13-B941-FF45-A94E-7818FC6CAE16}" type="slidenum">
              <a:rPr lang="en-US"/>
              <a:pPr eaLnBrk="1" hangingPunct="1"/>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ea typeface="ＭＳ Ｐゴシック" charset="0"/>
                <a:cs typeface="ＭＳ Ｐゴシック" charset="0"/>
              </a:rPr>
              <a:t>Why do students know this?  Because they just do.  This quote is part of our cultural DNA.  I want the answer to be immediately recognizable.  Would they know the document name?  Probably not – but since they know the name – I can lead them into the document and the context.</a:t>
            </a:r>
          </a:p>
        </p:txBody>
      </p:sp>
      <p:sp>
        <p:nvSpPr>
          <p:cNvPr id="12083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E5B568D-3138-5548-A9A3-E8B4EE49A3AD}" type="slidenum">
              <a:rPr lang="en-US"/>
              <a:pPr eaLnBrk="1" hangingPunct="1"/>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
        <p:nvSpPr>
          <p:cNvPr id="12186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08731C9-05C3-724A-9079-08314D34C291}" type="slidenum">
              <a:rPr lang="en-US"/>
              <a:pPr eaLnBrk="1" hangingPunct="1"/>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DB672BD2-DA0C-E746-A8C4-698E35F293BE}" type="slidenum">
              <a:rPr lang="en-US"/>
              <a:pPr eaLnBrk="1" hangingPunct="1"/>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
        <p:nvSpPr>
          <p:cNvPr id="12288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5D2CBC8-A31C-F847-A4C7-5D2CEEFD6F5C}" type="slidenum">
              <a:rPr lang="en-US"/>
              <a:pPr eaLnBrk="1" hangingPunct="1"/>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
        <p:nvSpPr>
          <p:cNvPr id="12390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B44474C-E5F2-4849-9216-4CB17CD580F8}" type="slidenum">
              <a:rPr lang="en-US"/>
              <a:pPr eaLnBrk="1" hangingPunct="1"/>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
        <p:nvSpPr>
          <p:cNvPr id="12493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7350AA01-6A9B-8648-9CAF-B88A866BA748}" type="slidenum">
              <a:rPr lang="en-US"/>
              <a:pPr eaLnBrk="1" hangingPunct="1"/>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ea typeface="ＭＳ Ｐゴシック" charset="0"/>
                <a:cs typeface="ＭＳ Ｐゴシック" charset="0"/>
              </a:rPr>
              <a:t>Ben Franklin is referring to the colonies – but there is a resonance with FDR as well.  King George should be thrown out.  For elementary students, they should guess Ben Franklin out of sheer familiarity – and that is the point when doing this early on.</a:t>
            </a:r>
          </a:p>
        </p:txBody>
      </p:sp>
      <p:sp>
        <p:nvSpPr>
          <p:cNvPr id="12595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2F8BB6B4-9505-BD41-AA9E-7FE8ECB40CD1}" type="slidenum">
              <a:rPr lang="en-US"/>
              <a:pPr eaLnBrk="1" hangingPunct="1"/>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
        <p:nvSpPr>
          <p:cNvPr id="12698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E8E88A2-EF52-5544-86DB-3814E29D7EDC}" type="slidenum">
              <a:rPr lang="en-US"/>
              <a:pPr eaLnBrk="1" hangingPunct="1"/>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ea typeface="ＭＳ Ｐゴシック" charset="0"/>
                <a:cs typeface="ＭＳ Ｐゴシック" charset="0"/>
              </a:rPr>
              <a:t>A large name – most will know that it is John Hancock.  This quote can be extended into a discussion of why Abigail Adams (as a woman) or Crispus Attucks (as an African American) wouldn</a:t>
            </a:r>
            <a:r>
              <a:rPr lang="ja-JP" altLang="en-US">
                <a:ea typeface="ＭＳ Ｐゴシック" charset="0"/>
                <a:cs typeface="ＭＳ Ｐゴシック" charset="0"/>
              </a:rPr>
              <a:t>’</a:t>
            </a:r>
            <a:r>
              <a:rPr lang="en-US">
                <a:ea typeface="ＭＳ Ｐゴシック" charset="0"/>
                <a:cs typeface="ＭＳ Ｐゴシック" charset="0"/>
              </a:rPr>
              <a:t>t have their names on such a document.</a:t>
            </a:r>
          </a:p>
        </p:txBody>
      </p:sp>
      <p:sp>
        <p:nvSpPr>
          <p:cNvPr id="12800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1A614A8-B3DD-3F45-A13A-8DD693A4B666}" type="slidenum">
              <a:rPr lang="en-US"/>
              <a:pPr eaLnBrk="1" hangingPunct="1"/>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
        <p:nvSpPr>
          <p:cNvPr id="12902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919313B-FF12-9040-B441-39CAB4F6A952}" type="slidenum">
              <a:rPr lang="en-US"/>
              <a:pPr eaLnBrk="1" hangingPunct="1"/>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
        <p:nvSpPr>
          <p:cNvPr id="13005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23DB7C3F-CD13-594B-A8A3-FEBD294DE27E}" type="slidenum">
              <a:rPr lang="en-US"/>
              <a:pPr eaLnBrk="1" hangingPunct="1"/>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p:spPr>
        <p:txBody>
          <a:bodyPr/>
          <a:lstStyle/>
          <a:p>
            <a:r>
              <a:rPr lang="en-US" smtClean="0">
                <a:ea typeface="ＭＳ Ｐゴシック" charset="-128"/>
              </a:rPr>
              <a:t>Using a term they all know – students can then enjoy the not-so-subtle use of cultural literacy to make a point that speaks to the American narrative.</a:t>
            </a:r>
          </a:p>
        </p:txBody>
      </p:sp>
      <p:sp>
        <p:nvSpPr>
          <p:cNvPr id="131076" name="Slide Number Placeholder 3"/>
          <p:cNvSpPr>
            <a:spLocks noGrp="1"/>
          </p:cNvSpPr>
          <p:nvPr>
            <p:ph type="sldNum" sz="quarter" idx="5"/>
          </p:nvPr>
        </p:nvSpPr>
        <p:spPr>
          <a:noFill/>
        </p:spPr>
        <p:txBody>
          <a:bodyPr/>
          <a:lstStyle/>
          <a:p>
            <a:fld id="{9C8C1786-A110-41F5-BBCB-7FC368018216}" type="slidenum">
              <a:rPr lang="en-US" smtClean="0"/>
              <a:pPr/>
              <a:t>28</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p:spPr>
        <p:txBody>
          <a:bodyPr/>
          <a:lstStyle/>
          <a:p>
            <a:endParaRPr lang="en-US" smtClean="0">
              <a:ea typeface="ＭＳ Ｐゴシック" charset="-128"/>
            </a:endParaRPr>
          </a:p>
        </p:txBody>
      </p:sp>
      <p:sp>
        <p:nvSpPr>
          <p:cNvPr id="132100" name="Slide Number Placeholder 3"/>
          <p:cNvSpPr>
            <a:spLocks noGrp="1"/>
          </p:cNvSpPr>
          <p:nvPr>
            <p:ph type="sldNum" sz="quarter" idx="5"/>
          </p:nvPr>
        </p:nvSpPr>
        <p:spPr>
          <a:noFill/>
        </p:spPr>
        <p:txBody>
          <a:bodyPr/>
          <a:lstStyle/>
          <a:p>
            <a:fld id="{F3232C45-3DBC-41CC-885A-C4C73E383595}" type="slidenum">
              <a:rPr lang="en-US" smtClean="0"/>
              <a:pPr/>
              <a:t>29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814116B-9D0F-0C49-A897-E59807EDD147}" type="slidenum">
              <a:rPr lang="en-US"/>
              <a:pPr eaLnBrk="1" hangingPunct="1"/>
              <a:t>3</a:t>
            </a:fld>
            <a:endParaRPr 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p:spPr>
        <p:txBody>
          <a:bodyPr/>
          <a:lstStyle/>
          <a:p>
            <a:endParaRPr lang="en-US" smtClean="0">
              <a:ea typeface="ＭＳ Ｐゴシック" charset="-128"/>
            </a:endParaRPr>
          </a:p>
        </p:txBody>
      </p:sp>
      <p:sp>
        <p:nvSpPr>
          <p:cNvPr id="133124" name="Slide Number Placeholder 3"/>
          <p:cNvSpPr>
            <a:spLocks noGrp="1"/>
          </p:cNvSpPr>
          <p:nvPr>
            <p:ph type="sldNum" sz="quarter" idx="5"/>
          </p:nvPr>
        </p:nvSpPr>
        <p:spPr>
          <a:noFill/>
        </p:spPr>
        <p:txBody>
          <a:bodyPr/>
          <a:lstStyle/>
          <a:p>
            <a:fld id="{F783BF98-7615-4DCD-92AC-94A642293363}" type="slidenum">
              <a:rPr lang="en-US" smtClean="0"/>
              <a:pPr/>
              <a:t>30</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p:spPr>
        <p:txBody>
          <a:bodyPr/>
          <a:lstStyle/>
          <a:p>
            <a:r>
              <a:rPr lang="en-US" smtClean="0">
                <a:ea typeface="ＭＳ Ｐゴシック" charset="-128"/>
              </a:rPr>
              <a:t>Based on the visual cues – students will guess “George Washington and Lie” – By then using the new context clues – students will then try to fill in the 3</a:t>
            </a:r>
            <a:r>
              <a:rPr lang="en-US" baseline="30000" smtClean="0">
                <a:ea typeface="ＭＳ Ｐゴシック" charset="-128"/>
              </a:rPr>
              <a:t>rd</a:t>
            </a:r>
            <a:r>
              <a:rPr lang="en-US" smtClean="0">
                <a:ea typeface="ＭＳ Ｐゴシック" charset="-128"/>
              </a:rPr>
              <a:t> blank.  It will produce some interesting discussion is we’ve generated a list of things that George did – based on the ESP discussion.</a:t>
            </a:r>
          </a:p>
        </p:txBody>
      </p:sp>
      <p:sp>
        <p:nvSpPr>
          <p:cNvPr id="134148" name="Slide Number Placeholder 3"/>
          <p:cNvSpPr>
            <a:spLocks noGrp="1"/>
          </p:cNvSpPr>
          <p:nvPr>
            <p:ph type="sldNum" sz="quarter" idx="5"/>
          </p:nvPr>
        </p:nvSpPr>
        <p:spPr>
          <a:noFill/>
        </p:spPr>
        <p:txBody>
          <a:bodyPr/>
          <a:lstStyle/>
          <a:p>
            <a:fld id="{9D2FEA2F-3EAF-43BA-BEE8-206FF09E45AB}" type="slidenum">
              <a:rPr lang="en-US" smtClean="0"/>
              <a:pPr/>
              <a:t>31</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p:spPr>
        <p:txBody>
          <a:bodyPr/>
          <a:lstStyle/>
          <a:p>
            <a:endParaRPr lang="en-US" smtClean="0">
              <a:ea typeface="ＭＳ Ｐゴシック" charset="-128"/>
            </a:endParaRPr>
          </a:p>
        </p:txBody>
      </p:sp>
      <p:sp>
        <p:nvSpPr>
          <p:cNvPr id="135172" name="Slide Number Placeholder 3"/>
          <p:cNvSpPr>
            <a:spLocks noGrp="1"/>
          </p:cNvSpPr>
          <p:nvPr>
            <p:ph type="sldNum" sz="quarter" idx="5"/>
          </p:nvPr>
        </p:nvSpPr>
        <p:spPr>
          <a:noFill/>
        </p:spPr>
        <p:txBody>
          <a:bodyPr/>
          <a:lstStyle/>
          <a:p>
            <a:fld id="{71307307-6D25-4B8A-A731-46902F4EE83C}" type="slidenum">
              <a:rPr lang="en-US" smtClean="0"/>
              <a:pPr/>
              <a:t>32</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p:spPr>
        <p:txBody>
          <a:bodyPr/>
          <a:lstStyle/>
          <a:p>
            <a:endParaRPr lang="en-US" smtClean="0">
              <a:ea typeface="ＭＳ Ｐゴシック" charset="-128"/>
            </a:endParaRPr>
          </a:p>
        </p:txBody>
      </p:sp>
      <p:sp>
        <p:nvSpPr>
          <p:cNvPr id="136196" name="Slide Number Placeholder 3"/>
          <p:cNvSpPr>
            <a:spLocks noGrp="1"/>
          </p:cNvSpPr>
          <p:nvPr>
            <p:ph type="sldNum" sz="quarter" idx="5"/>
          </p:nvPr>
        </p:nvSpPr>
        <p:spPr>
          <a:noFill/>
        </p:spPr>
        <p:txBody>
          <a:bodyPr/>
          <a:lstStyle/>
          <a:p>
            <a:fld id="{F14C2D73-724F-4593-9044-8FE6A8C5C80C}" type="slidenum">
              <a:rPr lang="en-US" smtClean="0"/>
              <a:pPr/>
              <a:t>33</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
        <p:nvSpPr>
          <p:cNvPr id="13926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D2B0DC1-F2E7-F54E-8CD2-75FF7E162B73}" type="slidenum">
              <a:rPr lang="en-US"/>
              <a:pPr eaLnBrk="1" hangingPunct="1"/>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
        <p:nvSpPr>
          <p:cNvPr id="14029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44430C1-6287-8C43-8B40-C73D3BD5F7A7}" type="slidenum">
              <a:rPr lang="en-US"/>
              <a:pPr eaLnBrk="1" hangingPunct="1"/>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BA18805-53BD-0640-B8A9-513F9030583E}" type="slidenum">
              <a:rPr lang="en-US"/>
              <a:pPr eaLnBrk="1" hangingPunct="1"/>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
        <p:nvSpPr>
          <p:cNvPr id="14234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E2DA714-D12D-FB40-ACEE-95741A5C72DD}" type="slidenum">
              <a:rPr lang="en-US"/>
              <a:pPr eaLnBrk="1" hangingPunct="1"/>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8E42606-C903-5942-B92D-BD7212DA76F3}"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ea typeface="ＭＳ Ｐゴシック" charset="0"/>
                <a:cs typeface="ＭＳ Ｐゴシック" charset="0"/>
              </a:rPr>
              <a:t>All four would be considered pragmatic.  Students would recognize the Life-liberty and pursuit.  But then the document adds complexity that I may have to walk my students through.  The complexity of something that super cedes constitutional authority.  I can use this example as an entry to any of the four.  Students will be interested in the pragmatic nature of Jefferson (even hypocrisy).  Introduce Jefferson that way – they</a:t>
            </a:r>
            <a:r>
              <a:rPr lang="ja-JP" altLang="en-US">
                <a:ea typeface="ＭＳ Ｐゴシック" charset="0"/>
                <a:cs typeface="ＭＳ Ｐゴシック" charset="0"/>
              </a:rPr>
              <a:t>’</a:t>
            </a:r>
            <a:r>
              <a:rPr lang="en-US">
                <a:ea typeface="ＭＳ Ｐゴシック" charset="0"/>
                <a:cs typeface="ＭＳ Ｐゴシック" charset="0"/>
              </a:rPr>
              <a:t>ll find out about Sally Hemings soon enough.</a:t>
            </a:r>
          </a:p>
        </p:txBody>
      </p:sp>
      <p:sp>
        <p:nvSpPr>
          <p:cNvPr id="14336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A2EEF90-BB29-3741-AD11-729FD0F422E6}" type="slidenum">
              <a:rPr lang="en-US"/>
              <a:pPr eaLnBrk="1" hangingPunct="1"/>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9AE28F4-8F6B-A143-A332-E879017072DF}" type="slidenum">
              <a:rPr lang="en-US"/>
              <a:pPr eaLnBrk="1" hangingPunct="1"/>
              <a:t>4</a:t>
            </a:fld>
            <a:endParaRPr lang="en-US"/>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8E42606-C903-5942-B92D-BD7212DA76F3}"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
        <p:nvSpPr>
          <p:cNvPr id="14438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C29CC126-688B-6645-9B40-604A49DDA204}" type="slidenum">
              <a:rPr lang="en-US"/>
              <a:pPr eaLnBrk="1" hangingPunct="1"/>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ea typeface="ＭＳ Ｐゴシック" charset="0"/>
                <a:cs typeface="ＭＳ Ｐゴシック" charset="0"/>
              </a:rPr>
              <a:t>Some students may be disturbed by the Christian religion portion.  They will want to make it more contemporary – Because of the media – Bill Clinton could never get away with a statement like this.  Consequently – Barack Obama used a portion of this quote in his speech to Cairo – but he left out Christian religion segment.</a:t>
            </a:r>
          </a:p>
        </p:txBody>
      </p:sp>
      <p:sp>
        <p:nvSpPr>
          <p:cNvPr id="14541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C13E73E0-8426-DF40-85B8-48AE05C54465}" type="slidenum">
              <a:rPr lang="en-US"/>
              <a:pPr eaLnBrk="1" hangingPunct="1"/>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
        <p:nvSpPr>
          <p:cNvPr id="14643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8E56776-04D3-5F42-BB62-35133055A9AC}" type="slidenum">
              <a:rPr lang="en-US"/>
              <a:pPr eaLnBrk="1" hangingPunct="1"/>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p:spPr>
        <p:txBody>
          <a:bodyPr/>
          <a:lstStyle/>
          <a:p>
            <a:endParaRPr lang="en-US" smtClean="0">
              <a:ea typeface="ＭＳ Ｐゴシック" charset="-128"/>
            </a:endParaRPr>
          </a:p>
        </p:txBody>
      </p:sp>
      <p:sp>
        <p:nvSpPr>
          <p:cNvPr id="148484" name="Slide Number Placeholder 3"/>
          <p:cNvSpPr>
            <a:spLocks noGrp="1"/>
          </p:cNvSpPr>
          <p:nvPr>
            <p:ph type="sldNum" sz="quarter" idx="5"/>
          </p:nvPr>
        </p:nvSpPr>
        <p:spPr>
          <a:noFill/>
        </p:spPr>
        <p:txBody>
          <a:bodyPr/>
          <a:lstStyle/>
          <a:p>
            <a:fld id="{D4378619-2A35-4D74-8863-DD93CE98DAF9}" type="slidenum">
              <a:rPr lang="en-US" smtClean="0"/>
              <a:pPr/>
              <a:t>44</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p:spPr>
        <p:txBody>
          <a:bodyPr/>
          <a:lstStyle/>
          <a:p>
            <a:endParaRPr lang="en-US" smtClean="0">
              <a:ea typeface="ＭＳ Ｐゴシック" charset="-128"/>
            </a:endParaRPr>
          </a:p>
        </p:txBody>
      </p:sp>
      <p:sp>
        <p:nvSpPr>
          <p:cNvPr id="149508" name="Slide Number Placeholder 3"/>
          <p:cNvSpPr>
            <a:spLocks noGrp="1"/>
          </p:cNvSpPr>
          <p:nvPr>
            <p:ph type="sldNum" sz="quarter" idx="5"/>
          </p:nvPr>
        </p:nvSpPr>
        <p:spPr>
          <a:noFill/>
        </p:spPr>
        <p:txBody>
          <a:bodyPr/>
          <a:lstStyle/>
          <a:p>
            <a:fld id="{B8D2AD1F-FAF5-4B3D-8A98-04CB6713D549}" type="slidenum">
              <a:rPr lang="en-US" smtClean="0"/>
              <a:pPr/>
              <a:t>45</a:t>
            </a:fld>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noFill/>
          <a:ln/>
        </p:spPr>
        <p:txBody>
          <a:bodyPr/>
          <a:lstStyle/>
          <a:p>
            <a:r>
              <a:rPr lang="en-US" smtClean="0">
                <a:ea typeface="ＭＳ Ｐゴシック" charset="-128"/>
              </a:rPr>
              <a:t>Really add some depth to Thomas Jefferson!</a:t>
            </a:r>
          </a:p>
        </p:txBody>
      </p:sp>
      <p:sp>
        <p:nvSpPr>
          <p:cNvPr id="150532" name="Slide Number Placeholder 3"/>
          <p:cNvSpPr>
            <a:spLocks noGrp="1"/>
          </p:cNvSpPr>
          <p:nvPr>
            <p:ph type="sldNum" sz="quarter" idx="5"/>
          </p:nvPr>
        </p:nvSpPr>
        <p:spPr>
          <a:noFill/>
        </p:spPr>
        <p:txBody>
          <a:bodyPr/>
          <a:lstStyle/>
          <a:p>
            <a:fld id="{1636714D-99B3-48BD-88BD-CCC5BDC0F73F}" type="slidenum">
              <a:rPr lang="en-US" smtClean="0"/>
              <a:pPr/>
              <a:t>46</a:t>
            </a:fld>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EF2CE63-AE6C-3E47-8C3C-65DE435D974C}" type="slidenum">
              <a:rPr lang="en-US"/>
              <a:pPr eaLnBrk="1" hangingPunct="1"/>
              <a:t>47</a:t>
            </a:fld>
            <a:endParaRPr lang="en-US"/>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ea typeface="ＭＳ Ｐゴシック" charset="0"/>
              <a:cs typeface="ＭＳ Ｐゴシック"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8E42606-C903-5942-B92D-BD7212DA76F3}"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Blank </a:t>
            </a:r>
            <a:r>
              <a:rPr lang="en-US" smtClean="0"/>
              <a:t>is Radio</a:t>
            </a:r>
            <a:endParaRPr lang="en-US"/>
          </a:p>
        </p:txBody>
      </p:sp>
      <p:sp>
        <p:nvSpPr>
          <p:cNvPr id="4" name="Slide Number Placeholder 3"/>
          <p:cNvSpPr>
            <a:spLocks noGrp="1"/>
          </p:cNvSpPr>
          <p:nvPr>
            <p:ph type="sldNum" sz="quarter" idx="10"/>
          </p:nvPr>
        </p:nvSpPr>
        <p:spPr/>
        <p:txBody>
          <a:bodyPr/>
          <a:lstStyle/>
          <a:p>
            <a:fld id="{E8E42606-C903-5942-B92D-BD7212DA76F3}"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70C5730F-84CB-D544-A6B5-77AAACE8D17C}" type="slidenum">
              <a:rPr lang="en-US"/>
              <a:pPr eaLnBrk="1" hangingPunct="1"/>
              <a:t>5</a:t>
            </a:fld>
            <a:endParaRPr lang="en-US"/>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8E42606-C903-5942-B92D-BD7212DA76F3}"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CEF145F1-25A6-3C4A-A5CB-B84AA3AC5DB5}" type="slidenum">
              <a:rPr lang="en-US"/>
              <a:pPr eaLnBrk="1" hangingPunct="1"/>
              <a:t>51</a:t>
            </a:fld>
            <a:endParaRPr lang="en-US"/>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ea typeface="ＭＳ Ｐゴシック" charset="0"/>
              <a:cs typeface="ＭＳ Ｐゴシック"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C509B6FB-B63C-8940-B75D-CDADCAAF350F}" type="slidenum">
              <a:rPr lang="en-US"/>
              <a:pPr eaLnBrk="1" hangingPunct="1"/>
              <a:t>52</a:t>
            </a:fld>
            <a:endParaRPr lang="en-US"/>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D718EED-3C06-AA4C-8950-8F5ADFC23C37}" type="slidenum">
              <a:rPr lang="en-US"/>
              <a:pPr eaLnBrk="1" hangingPunct="1"/>
              <a:t>53</a:t>
            </a:fld>
            <a:endParaRPr lang="en-US"/>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Have the students create a profile of the person – Male-Female; young-old, white-black, rich-poor, North or south.  At first they may guess South.  (they probably haven</a:t>
            </a:r>
            <a:r>
              <a:rPr lang="ja-JP" altLang="en-US">
                <a:ea typeface="ＭＳ Ｐゴシック" charset="0"/>
                <a:cs typeface="ＭＳ Ｐゴシック" charset="0"/>
              </a:rPr>
              <a:t>’</a:t>
            </a:r>
            <a:r>
              <a:rPr lang="en-US">
                <a:ea typeface="ＭＳ Ｐゴシック" charset="0"/>
                <a:cs typeface="ＭＳ Ｐゴシック" charset="0"/>
              </a:rPr>
              <a:t>t read it well enough – ask them to go back and look again at the main point.  They will be gin to associate it with the character they created to try to make it fit.  They will read more closely.</a:t>
            </a:r>
          </a:p>
          <a:p>
            <a:pPr eaLnBrk="1" hangingPunct="1"/>
            <a:r>
              <a:rPr lang="en-US">
                <a:ea typeface="ＭＳ Ｐゴシック" charset="0"/>
                <a:cs typeface="ＭＳ Ｐゴシック" charset="0"/>
              </a:rPr>
              <a:t>Then I give a few hints – Team of Rivals (a hard clue – but certainly something associated with Lincoln</a:t>
            </a:r>
            <a:r>
              <a:rPr lang="ja-JP" altLang="en-US">
                <a:ea typeface="ＭＳ Ｐゴシック" charset="0"/>
                <a:cs typeface="ＭＳ Ｐゴシック" charset="0"/>
              </a:rPr>
              <a:t>’</a:t>
            </a:r>
            <a:r>
              <a:rPr lang="en-US">
                <a:ea typeface="ＭＳ Ｐゴシック" charset="0"/>
                <a:cs typeface="ＭＳ Ｐゴシック" charset="0"/>
              </a:rPr>
              <a:t>s Cabinet).  Then I tell them a cold folly.</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F01E84F-B93B-8043-9EA2-FAB06471ADEF}" type="slidenum">
              <a:rPr lang="en-US"/>
              <a:pPr eaLnBrk="1" hangingPunct="1"/>
              <a:t>54</a:t>
            </a:fld>
            <a:endParaRPr lang="en-US"/>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Little do people realize that Seward is a powerful member of the Republican Party.</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noFill/>
          <a:ln/>
        </p:spPr>
        <p:txBody>
          <a:bodyPr/>
          <a:lstStyle/>
          <a:p>
            <a:pPr eaLnBrk="1" hangingPunct="1">
              <a:spcBef>
                <a:spcPct val="0"/>
              </a:spcBef>
            </a:pPr>
            <a:endParaRPr lang="en-US" smtClean="0">
              <a:ea typeface="ＭＳ Ｐゴシック" charset="-128"/>
            </a:endParaRPr>
          </a:p>
        </p:txBody>
      </p:sp>
      <p:sp>
        <p:nvSpPr>
          <p:cNvPr id="161796" name="Slide Number Placeholder 3"/>
          <p:cNvSpPr>
            <a:spLocks noGrp="1"/>
          </p:cNvSpPr>
          <p:nvPr>
            <p:ph type="sldNum" sz="quarter" idx="5"/>
          </p:nvPr>
        </p:nvSpPr>
        <p:spPr>
          <a:noFill/>
        </p:spPr>
        <p:txBody>
          <a:bodyPr/>
          <a:lstStyle/>
          <a:p>
            <a:fld id="{FA4AFCAE-920E-4CFF-A4DA-5DC821FF5DE0}" type="slidenum">
              <a:rPr lang="en-US" smtClean="0"/>
              <a:pPr/>
              <a:t>55</a:t>
            </a:fld>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p:spPr>
        <p:txBody>
          <a:bodyPr/>
          <a:lstStyle/>
          <a:p>
            <a:pPr eaLnBrk="1" hangingPunct="1">
              <a:spcBef>
                <a:spcPct val="0"/>
              </a:spcBef>
            </a:pPr>
            <a:endParaRPr lang="en-US" smtClean="0">
              <a:ea typeface="ＭＳ Ｐゴシック" charset="-128"/>
            </a:endParaRPr>
          </a:p>
        </p:txBody>
      </p:sp>
      <p:sp>
        <p:nvSpPr>
          <p:cNvPr id="162820" name="Slide Number Placeholder 3"/>
          <p:cNvSpPr>
            <a:spLocks noGrp="1"/>
          </p:cNvSpPr>
          <p:nvPr>
            <p:ph type="sldNum" sz="quarter" idx="5"/>
          </p:nvPr>
        </p:nvSpPr>
        <p:spPr>
          <a:noFill/>
        </p:spPr>
        <p:txBody>
          <a:bodyPr/>
          <a:lstStyle/>
          <a:p>
            <a:fld id="{63BBDA65-2AF5-4C66-9A03-C8AD0DD7350E}" type="slidenum">
              <a:rPr lang="en-US" smtClean="0"/>
              <a:pPr/>
              <a:t>56</a:t>
            </a:fld>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a:ln/>
        </p:spPr>
      </p:sp>
      <p:sp>
        <p:nvSpPr>
          <p:cNvPr id="163843" name="Notes Placeholder 2"/>
          <p:cNvSpPr>
            <a:spLocks noGrp="1"/>
          </p:cNvSpPr>
          <p:nvPr>
            <p:ph type="body" idx="1"/>
          </p:nvPr>
        </p:nvSpPr>
        <p:spPr>
          <a:noFill/>
          <a:ln/>
        </p:spPr>
        <p:txBody>
          <a:bodyPr/>
          <a:lstStyle/>
          <a:p>
            <a:pPr eaLnBrk="1" hangingPunct="1">
              <a:spcBef>
                <a:spcPct val="0"/>
              </a:spcBef>
            </a:pPr>
            <a:endParaRPr lang="en-US" smtClean="0">
              <a:ea typeface="ＭＳ Ｐゴシック" charset="-128"/>
            </a:endParaRPr>
          </a:p>
        </p:txBody>
      </p:sp>
      <p:sp>
        <p:nvSpPr>
          <p:cNvPr id="163844" name="Slide Number Placeholder 3"/>
          <p:cNvSpPr>
            <a:spLocks noGrp="1"/>
          </p:cNvSpPr>
          <p:nvPr>
            <p:ph type="sldNum" sz="quarter" idx="5"/>
          </p:nvPr>
        </p:nvSpPr>
        <p:spPr>
          <a:noFill/>
        </p:spPr>
        <p:txBody>
          <a:bodyPr/>
          <a:lstStyle/>
          <a:p>
            <a:fld id="{04BEE585-306B-4654-9685-80ECF5612F9B}" type="slidenum">
              <a:rPr lang="en-US" smtClean="0"/>
              <a:pPr/>
              <a:t>57</a:t>
            </a:fld>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164867" name="Notes Placeholder 2"/>
          <p:cNvSpPr>
            <a:spLocks noGrp="1"/>
          </p:cNvSpPr>
          <p:nvPr>
            <p:ph type="body" idx="1"/>
          </p:nvPr>
        </p:nvSpPr>
        <p:spPr>
          <a:noFill/>
          <a:ln/>
        </p:spPr>
        <p:txBody>
          <a:bodyPr/>
          <a:lstStyle/>
          <a:p>
            <a:pPr eaLnBrk="1" hangingPunct="1">
              <a:spcBef>
                <a:spcPct val="0"/>
              </a:spcBef>
            </a:pPr>
            <a:endParaRPr lang="en-US" smtClean="0">
              <a:ea typeface="ＭＳ Ｐゴシック" charset="-128"/>
            </a:endParaRPr>
          </a:p>
        </p:txBody>
      </p:sp>
      <p:sp>
        <p:nvSpPr>
          <p:cNvPr id="164868" name="Slide Number Placeholder 3"/>
          <p:cNvSpPr>
            <a:spLocks noGrp="1"/>
          </p:cNvSpPr>
          <p:nvPr>
            <p:ph type="sldNum" sz="quarter" idx="5"/>
          </p:nvPr>
        </p:nvSpPr>
        <p:spPr>
          <a:noFill/>
        </p:spPr>
        <p:txBody>
          <a:bodyPr/>
          <a:lstStyle/>
          <a:p>
            <a:fld id="{333176E6-EB45-47BF-9D88-21254926024C}" type="slidenum">
              <a:rPr lang="en-US" smtClean="0"/>
              <a:pPr/>
              <a:t>58</a:t>
            </a:fld>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ln/>
        </p:spPr>
      </p:sp>
      <p:sp>
        <p:nvSpPr>
          <p:cNvPr id="165891" name="Notes Placeholder 2"/>
          <p:cNvSpPr>
            <a:spLocks noGrp="1"/>
          </p:cNvSpPr>
          <p:nvPr>
            <p:ph type="body" idx="1"/>
          </p:nvPr>
        </p:nvSpPr>
        <p:spPr>
          <a:noFill/>
          <a:ln/>
        </p:spPr>
        <p:txBody>
          <a:bodyPr/>
          <a:lstStyle/>
          <a:p>
            <a:pPr eaLnBrk="1" hangingPunct="1">
              <a:spcBef>
                <a:spcPct val="0"/>
              </a:spcBef>
            </a:pPr>
            <a:r>
              <a:rPr lang="en-US" smtClean="0">
                <a:ea typeface="ＭＳ Ｐゴシック" charset="-128"/>
              </a:rPr>
              <a:t>Andrew Johnson</a:t>
            </a:r>
          </a:p>
          <a:p>
            <a:pPr eaLnBrk="1" hangingPunct="1">
              <a:spcBef>
                <a:spcPct val="0"/>
              </a:spcBef>
            </a:pPr>
            <a:r>
              <a:rPr lang="en-US" smtClean="0">
                <a:ea typeface="ＭＳ Ｐゴシック" charset="-128"/>
              </a:rPr>
              <a:t>First Annual Message</a:t>
            </a:r>
            <a:br>
              <a:rPr lang="en-US" smtClean="0">
                <a:ea typeface="ＭＳ Ｐゴシック" charset="-128"/>
              </a:rPr>
            </a:br>
            <a:r>
              <a:rPr lang="en-US" smtClean="0">
                <a:ea typeface="ＭＳ Ｐゴシック" charset="-128"/>
              </a:rPr>
              <a:t>December 4, 1865</a:t>
            </a:r>
          </a:p>
          <a:p>
            <a:pPr eaLnBrk="1" hangingPunct="1">
              <a:spcBef>
                <a:spcPct val="0"/>
              </a:spcBef>
            </a:pPr>
            <a:endParaRPr lang="en-US" smtClean="0">
              <a:ea typeface="ＭＳ Ｐゴシック" charset="-128"/>
            </a:endParaRPr>
          </a:p>
        </p:txBody>
      </p:sp>
      <p:sp>
        <p:nvSpPr>
          <p:cNvPr id="165892" name="Slide Number Placeholder 3"/>
          <p:cNvSpPr>
            <a:spLocks noGrp="1"/>
          </p:cNvSpPr>
          <p:nvPr>
            <p:ph type="sldNum" sz="quarter" idx="5"/>
          </p:nvPr>
        </p:nvSpPr>
        <p:spPr>
          <a:noFill/>
        </p:spPr>
        <p:txBody>
          <a:bodyPr/>
          <a:lstStyle/>
          <a:p>
            <a:fld id="{A7885EFE-5BBE-4B24-B048-D4A56CFE8102}" type="slidenum">
              <a:rPr lang="en-US" smtClean="0"/>
              <a:pPr/>
              <a:t>59</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
        <p:nvSpPr>
          <p:cNvPr id="10752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4C84B02-28FD-344E-A9D9-EBD642563637}" type="slidenum">
              <a:rPr lang="en-US"/>
              <a:pPr eaLnBrk="1" hangingPunct="1"/>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166915" name="Notes Placeholder 2"/>
          <p:cNvSpPr>
            <a:spLocks noGrp="1"/>
          </p:cNvSpPr>
          <p:nvPr>
            <p:ph type="body" idx="1"/>
          </p:nvPr>
        </p:nvSpPr>
        <p:spPr>
          <a:noFill/>
          <a:ln/>
        </p:spPr>
        <p:txBody>
          <a:bodyPr/>
          <a:lstStyle/>
          <a:p>
            <a:pPr eaLnBrk="1" hangingPunct="1">
              <a:spcBef>
                <a:spcPct val="0"/>
              </a:spcBef>
            </a:pPr>
            <a:endParaRPr lang="en-US" smtClean="0">
              <a:ea typeface="ＭＳ Ｐゴシック" charset="-128"/>
            </a:endParaRPr>
          </a:p>
        </p:txBody>
      </p:sp>
      <p:sp>
        <p:nvSpPr>
          <p:cNvPr id="166916" name="Slide Number Placeholder 3"/>
          <p:cNvSpPr>
            <a:spLocks noGrp="1"/>
          </p:cNvSpPr>
          <p:nvPr>
            <p:ph type="sldNum" sz="quarter" idx="5"/>
          </p:nvPr>
        </p:nvSpPr>
        <p:spPr>
          <a:noFill/>
        </p:spPr>
        <p:txBody>
          <a:bodyPr/>
          <a:lstStyle/>
          <a:p>
            <a:fld id="{BD540D2A-7B6B-4A3A-B0C9-ADFBAF5DD37C}" type="slidenum">
              <a:rPr lang="en-US" smtClean="0"/>
              <a:pPr/>
              <a:t>60</a:t>
            </a:fld>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a:ln/>
        </p:spPr>
        <p:txBody>
          <a:bodyPr/>
          <a:lstStyle/>
          <a:p>
            <a:pPr eaLnBrk="1" hangingPunct="1">
              <a:spcBef>
                <a:spcPct val="0"/>
              </a:spcBef>
            </a:pPr>
            <a:endParaRPr lang="en-US" smtClean="0">
              <a:ea typeface="ＭＳ Ｐゴシック" charset="-128"/>
            </a:endParaRPr>
          </a:p>
        </p:txBody>
      </p:sp>
      <p:sp>
        <p:nvSpPr>
          <p:cNvPr id="167940" name="Slide Number Placeholder 3"/>
          <p:cNvSpPr>
            <a:spLocks noGrp="1"/>
          </p:cNvSpPr>
          <p:nvPr>
            <p:ph type="sldNum" sz="quarter" idx="5"/>
          </p:nvPr>
        </p:nvSpPr>
        <p:spPr>
          <a:noFill/>
        </p:spPr>
        <p:txBody>
          <a:bodyPr/>
          <a:lstStyle/>
          <a:p>
            <a:fld id="{70D3C671-1717-4527-942F-3F885F21F5A3}" type="slidenum">
              <a:rPr lang="en-US" smtClean="0"/>
              <a:pPr/>
              <a:t>61</a:t>
            </a:fld>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a:ln/>
        </p:spPr>
      </p:sp>
      <p:sp>
        <p:nvSpPr>
          <p:cNvPr id="168963" name="Notes Placeholder 2"/>
          <p:cNvSpPr>
            <a:spLocks noGrp="1"/>
          </p:cNvSpPr>
          <p:nvPr>
            <p:ph type="body" idx="1"/>
          </p:nvPr>
        </p:nvSpPr>
        <p:spPr>
          <a:noFill/>
          <a:ln/>
        </p:spPr>
        <p:txBody>
          <a:bodyPr/>
          <a:lstStyle/>
          <a:p>
            <a:pPr eaLnBrk="1" hangingPunct="1">
              <a:spcBef>
                <a:spcPct val="0"/>
              </a:spcBef>
            </a:pPr>
            <a:endParaRPr lang="en-US" smtClean="0">
              <a:ea typeface="ＭＳ Ｐゴシック" charset="-128"/>
            </a:endParaRPr>
          </a:p>
        </p:txBody>
      </p:sp>
      <p:sp>
        <p:nvSpPr>
          <p:cNvPr id="168964" name="Slide Number Placeholder 3"/>
          <p:cNvSpPr>
            <a:spLocks noGrp="1"/>
          </p:cNvSpPr>
          <p:nvPr>
            <p:ph type="sldNum" sz="quarter" idx="5"/>
          </p:nvPr>
        </p:nvSpPr>
        <p:spPr>
          <a:noFill/>
        </p:spPr>
        <p:txBody>
          <a:bodyPr/>
          <a:lstStyle/>
          <a:p>
            <a:fld id="{3583DAC6-D310-4446-AE83-FA774589BA5A}" type="slidenum">
              <a:rPr lang="en-US" smtClean="0"/>
              <a:pPr/>
              <a:t>62</a:t>
            </a:fld>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ln/>
        </p:spPr>
      </p:sp>
      <p:sp>
        <p:nvSpPr>
          <p:cNvPr id="169987" name="Notes Placeholder 2"/>
          <p:cNvSpPr>
            <a:spLocks noGrp="1"/>
          </p:cNvSpPr>
          <p:nvPr>
            <p:ph type="body" idx="1"/>
          </p:nvPr>
        </p:nvSpPr>
        <p:spPr>
          <a:noFill/>
          <a:ln/>
        </p:spPr>
        <p:txBody>
          <a:bodyPr/>
          <a:lstStyle/>
          <a:p>
            <a:pPr eaLnBrk="1" hangingPunct="1">
              <a:spcBef>
                <a:spcPct val="0"/>
              </a:spcBef>
            </a:pPr>
            <a:endParaRPr lang="en-US" smtClean="0">
              <a:ea typeface="ＭＳ Ｐゴシック" charset="-128"/>
            </a:endParaRPr>
          </a:p>
        </p:txBody>
      </p:sp>
      <p:sp>
        <p:nvSpPr>
          <p:cNvPr id="169988" name="Slide Number Placeholder 3"/>
          <p:cNvSpPr>
            <a:spLocks noGrp="1"/>
          </p:cNvSpPr>
          <p:nvPr>
            <p:ph type="sldNum" sz="quarter" idx="5"/>
          </p:nvPr>
        </p:nvSpPr>
        <p:spPr>
          <a:noFill/>
        </p:spPr>
        <p:txBody>
          <a:bodyPr/>
          <a:lstStyle/>
          <a:p>
            <a:fld id="{431F65D6-1FC9-426B-850E-2739EF3F3F24}" type="slidenum">
              <a:rPr lang="en-US" smtClean="0"/>
              <a:pPr/>
              <a:t>63</a:t>
            </a:fld>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p:spPr>
        <p:txBody>
          <a:bodyPr/>
          <a:lstStyle/>
          <a:p>
            <a:endParaRPr lang="en-US" smtClean="0">
              <a:ea typeface="ＭＳ Ｐゴシック" charset="-128"/>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endParaRPr lang="en-US" smtClean="0">
              <a:ea typeface="ＭＳ Ｐゴシック" charset="-128"/>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p:spPr>
        <p:txBody>
          <a:bodyPr/>
          <a:lstStyle/>
          <a:p>
            <a:endParaRPr lang="en-US" smtClean="0">
              <a:ea typeface="ＭＳ Ｐゴシック" charset="-128"/>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p:spPr>
        <p:txBody>
          <a:bodyPr/>
          <a:lstStyle/>
          <a:p>
            <a:endParaRPr lang="en-US" smtClean="0">
              <a:ea typeface="ＭＳ Ｐゴシック" charset="-128"/>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ea typeface="ＭＳ Ｐゴシック" charset="0"/>
              <a:cs typeface="ＭＳ Ｐゴシック" charset="0"/>
            </a:endParaRPr>
          </a:p>
        </p:txBody>
      </p:sp>
      <p:sp>
        <p:nvSpPr>
          <p:cNvPr id="17101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DDA3CB0D-D943-8E48-B060-DBBCFE9EE99C}" type="slidenum">
              <a:rPr lang="en-US"/>
              <a:pPr eaLnBrk="1" hangingPunct="1"/>
              <a:t>68</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ln/>
        </p:spPr>
      </p:sp>
      <p:sp>
        <p:nvSpPr>
          <p:cNvPr id="17203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
        <p:nvSpPr>
          <p:cNvPr id="17203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DC2F688E-293D-4C43-9533-CE5C262DFD99}" type="slidenum">
              <a:rPr lang="en-US"/>
              <a:pPr eaLnBrk="1" hangingPunct="1"/>
              <a:t>69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BDD3ECE-D205-C348-89FB-76664AD7BE89}" type="slidenum">
              <a:rPr lang="en-US"/>
              <a:pPr eaLnBrk="1" hangingPunct="1"/>
              <a:t>7</a:t>
            </a:fld>
            <a:endParaRPr lang="en-US"/>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ln/>
        </p:spPr>
      </p:sp>
      <p:sp>
        <p:nvSpPr>
          <p:cNvPr id="17305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ea typeface="ＭＳ Ｐゴシック" charset="0"/>
                <a:cs typeface="ＭＳ Ｐゴシック" charset="0"/>
              </a:rPr>
              <a:t>This one may boil down to Obama and Nixon.  Withdrawal and timetable were big buzzswords of the 2008 election.  Also – The Obama date is of the withdrawal.</a:t>
            </a:r>
          </a:p>
        </p:txBody>
      </p:sp>
      <p:sp>
        <p:nvSpPr>
          <p:cNvPr id="17306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BE5F0C9-B945-CF4C-BECF-4C6C9F52E3D9}" type="slidenum">
              <a:rPr lang="en-US"/>
              <a:pPr eaLnBrk="1" hangingPunct="1"/>
              <a:t>70</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ln/>
        </p:spPr>
      </p:sp>
      <p:sp>
        <p:nvSpPr>
          <p:cNvPr id="17408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ea typeface="ＭＳ Ｐゴシック" charset="0"/>
                <a:cs typeface="ＭＳ Ｐゴシック" charset="0"/>
              </a:rPr>
              <a:t>Same speech – two different ideologies of sorts.  A great example to showcase political pragmatism in a modern context.</a:t>
            </a:r>
          </a:p>
        </p:txBody>
      </p:sp>
      <p:sp>
        <p:nvSpPr>
          <p:cNvPr id="17408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B9FC295-75CE-C64C-B8D3-2DD35B92E3C2}" type="slidenum">
              <a:rPr lang="en-US"/>
              <a:pPr eaLnBrk="1" hangingPunct="1"/>
              <a:t>71</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ln/>
        </p:spPr>
      </p:sp>
      <p:sp>
        <p:nvSpPr>
          <p:cNvPr id="17613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
        <p:nvSpPr>
          <p:cNvPr id="17613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08D39A6-592A-EA49-83A7-2DF8475A1EA7}" type="slidenum">
              <a:rPr lang="en-US"/>
              <a:pPr eaLnBrk="1" hangingPunct="1"/>
              <a:t>72</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ln/>
        </p:spPr>
      </p:sp>
      <p:sp>
        <p:nvSpPr>
          <p:cNvPr id="17715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
        <p:nvSpPr>
          <p:cNvPr id="17715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CE99EE64-2C7A-BF4A-AD5C-F4F3CDD6240F}" type="slidenum">
              <a:rPr lang="en-US"/>
              <a:pPr eaLnBrk="1" hangingPunct="1"/>
              <a:t>73</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ln/>
        </p:spPr>
      </p:sp>
      <p:sp>
        <p:nvSpPr>
          <p:cNvPr id="17817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ea typeface="ＭＳ Ｐゴシック" charset="0"/>
              <a:cs typeface="ＭＳ Ｐゴシック" charset="0"/>
            </a:endParaRPr>
          </a:p>
        </p:txBody>
      </p:sp>
      <p:sp>
        <p:nvSpPr>
          <p:cNvPr id="17818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15CE4B8-AA7C-7D4D-8E72-DCCAA249AB18}" type="slidenum">
              <a:rPr lang="en-US"/>
              <a:pPr eaLnBrk="1" hangingPunct="1"/>
              <a:t>74</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a:ln/>
        </p:spPr>
      </p:sp>
      <p:sp>
        <p:nvSpPr>
          <p:cNvPr id="17920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ea typeface="ＭＳ Ｐゴシック" charset="0"/>
                <a:cs typeface="ＭＳ Ｐゴシック" charset="0"/>
              </a:rPr>
              <a:t>They all now the beginning – but we never hear the ending!  We can apply this ending over time.</a:t>
            </a:r>
          </a:p>
        </p:txBody>
      </p:sp>
      <p:sp>
        <p:nvSpPr>
          <p:cNvPr id="17920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A58D36B-331D-AB4B-9088-9619D21544AB}" type="slidenum">
              <a:rPr lang="en-US"/>
              <a:pPr eaLnBrk="1" hangingPunct="1"/>
              <a:t>75</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18022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
        <p:nvSpPr>
          <p:cNvPr id="18022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7E93D1-54B9-2C44-B02E-6497D457872D}" type="slidenum">
              <a:rPr lang="en-US"/>
              <a:pPr eaLnBrk="1" hangingPunct="1"/>
              <a:t>76</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
        <p:nvSpPr>
          <p:cNvPr id="18125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C2C37CB-813D-6842-8858-CB60A490F36F}" type="slidenum">
              <a:rPr lang="en-US"/>
              <a:pPr eaLnBrk="1" hangingPunct="1"/>
              <a:t>77</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
        <p:nvSpPr>
          <p:cNvPr id="18227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3607C56-9EB5-F247-85BD-D7564B8318D2}" type="slidenum">
              <a:rPr lang="en-US"/>
              <a:pPr eaLnBrk="1" hangingPunct="1"/>
              <a:t>78</a:t>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
        <p:nvSpPr>
          <p:cNvPr id="13722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2EF9A94-4669-8942-9882-166747D0EB48}" type="slidenum">
              <a:rPr lang="en-US"/>
              <a:pPr eaLnBrk="1" hangingPunct="1"/>
              <a:t>79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
        <p:nvSpPr>
          <p:cNvPr id="10957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7315A861-1A8C-3243-AC64-76C9982C818D}" type="slidenum">
              <a:rPr lang="en-US"/>
              <a:pPr eaLnBrk="1" hangingPunct="1"/>
              <a:t>8</a:t>
            </a:fld>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82BA514-CE51-0146-A6D5-65C818E469A8}" type="slidenum">
              <a:rPr lang="en-US"/>
              <a:pPr eaLnBrk="1" hangingPunct="1"/>
              <a:t>80</a:t>
            </a:fld>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ln/>
        </p:spPr>
      </p:sp>
      <p:sp>
        <p:nvSpPr>
          <p:cNvPr id="18329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ea typeface="ＭＳ Ｐゴシック" charset="0"/>
                <a:cs typeface="ＭＳ Ｐゴシック" charset="0"/>
              </a:rPr>
              <a:t>Fables are a great way of delivering content and context to students.</a:t>
            </a:r>
          </a:p>
          <a:p>
            <a:r>
              <a:rPr lang="en-US">
                <a:ea typeface="ＭＳ Ｐゴシック" charset="0"/>
                <a:cs typeface="ＭＳ Ｐゴシック" charset="0"/>
              </a:rPr>
              <a:t>Short words – students will then generate historical situations where we have asked for help and it has punished us in the end.  I then give them the geographic hint of a scorpion – this should point students to the desert – then to the Middle East.  They</a:t>
            </a:r>
            <a:r>
              <a:rPr lang="ja-JP" altLang="en-US">
                <a:ea typeface="ＭＳ Ｐゴシック" charset="0"/>
                <a:cs typeface="ＭＳ Ｐゴシック" charset="0"/>
              </a:rPr>
              <a:t>’</a:t>
            </a:r>
            <a:r>
              <a:rPr lang="en-US">
                <a:ea typeface="ＭＳ Ｐゴシック" charset="0"/>
                <a:cs typeface="ＭＳ Ｐゴシック" charset="0"/>
              </a:rPr>
              <a:t>ll get Iran and Iraq but won</a:t>
            </a:r>
            <a:r>
              <a:rPr lang="ja-JP" altLang="en-US">
                <a:ea typeface="ＭＳ Ｐゴシック" charset="0"/>
                <a:cs typeface="ＭＳ Ｐゴシック" charset="0"/>
              </a:rPr>
              <a:t>’</a:t>
            </a:r>
            <a:r>
              <a:rPr lang="en-US">
                <a:ea typeface="ＭＳ Ｐゴシック" charset="0"/>
                <a:cs typeface="ＭＳ Ｐゴシック" charset="0"/>
              </a:rPr>
              <a:t>t be sure about the specific incident.  A great way to show ideas that span specific content.</a:t>
            </a:r>
          </a:p>
        </p:txBody>
      </p:sp>
      <p:sp>
        <p:nvSpPr>
          <p:cNvPr id="18330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1C1CC10-1776-134E-83C7-C2F72F5AE0B8}" type="slidenum">
              <a:rPr lang="en-US"/>
              <a:pPr eaLnBrk="1" hangingPunct="1"/>
              <a:t>81</a:t>
            </a:fld>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a:ln/>
        </p:spPr>
      </p:sp>
      <p:sp>
        <p:nvSpPr>
          <p:cNvPr id="18432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
        <p:nvSpPr>
          <p:cNvPr id="18432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028BAFB-A061-624B-97E0-124E18F0C5A7}" type="slidenum">
              <a:rPr lang="en-US"/>
              <a:pPr eaLnBrk="1" hangingPunct="1"/>
              <a:t>82</a:t>
            </a:fld>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a:ln/>
        </p:spPr>
      </p:sp>
      <p:sp>
        <p:nvSpPr>
          <p:cNvPr id="18534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ＭＳ Ｐゴシック" charset="0"/>
                <a:cs typeface="ＭＳ Ｐゴシック" charset="0"/>
              </a:rPr>
              <a:t>The explanation:</a:t>
            </a:r>
          </a:p>
          <a:p>
            <a:r>
              <a:rPr lang="en-US" dirty="0">
                <a:ea typeface="ＭＳ Ｐゴシック" charset="0"/>
                <a:cs typeface="ＭＳ Ｐゴシック" charset="0"/>
              </a:rPr>
              <a:t>Published in the midst of the Panic of 1873, this cartoon portrays President Ulysses S. Grant as a watchdog guarding the U.S. Treasury from Wall Street speculators who are seeking a bailout from the federal government. Lawyer </a:t>
            </a:r>
            <a:r>
              <a:rPr lang="en-US" dirty="0" err="1">
                <a:ea typeface="ＭＳ Ｐゴシック" charset="0"/>
                <a:cs typeface="ＭＳ Ｐゴシック" charset="0"/>
              </a:rPr>
              <a:t>Reverdy</a:t>
            </a:r>
            <a:r>
              <a:rPr lang="en-US" dirty="0">
                <a:ea typeface="ＭＳ Ｐゴシック" charset="0"/>
                <a:cs typeface="ＭＳ Ｐゴシック" charset="0"/>
              </a:rPr>
              <a:t> Johnson (left) presents a brief for financier Cornelius Vanderbilt (right), as Uncle Sam warns the two men not to provoke the Grant bulldog.</a:t>
            </a:r>
          </a:p>
          <a:p>
            <a:endParaRPr lang="en-US" dirty="0">
              <a:ea typeface="ＭＳ Ｐゴシック" charset="0"/>
              <a:cs typeface="ＭＳ Ｐゴシック" charset="0"/>
            </a:endParaRPr>
          </a:p>
        </p:txBody>
      </p:sp>
      <p:sp>
        <p:nvSpPr>
          <p:cNvPr id="18534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55D6A9A-B401-B54D-BF79-7D8F1A12B854}" type="slidenum">
              <a:rPr lang="en-US"/>
              <a:pPr eaLnBrk="1" hangingPunct="1"/>
              <a:t>83</a:t>
            </a:fld>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a:ln/>
        </p:spPr>
      </p:sp>
      <p:sp>
        <p:nvSpPr>
          <p:cNvPr id="18637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
        <p:nvSpPr>
          <p:cNvPr id="18637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BD761E0-5912-1C4C-BFF7-0BDAE38077EE}" type="slidenum">
              <a:rPr lang="en-US"/>
              <a:pPr eaLnBrk="1" hangingPunct="1"/>
              <a:t>84</a:t>
            </a:fld>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a:ln/>
        </p:spPr>
      </p:sp>
      <p:sp>
        <p:nvSpPr>
          <p:cNvPr id="18739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
        <p:nvSpPr>
          <p:cNvPr id="18739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2B929F52-9FD3-7F4A-8E50-455B5FA38608}" type="slidenum">
              <a:rPr lang="en-US"/>
              <a:pPr eaLnBrk="1" hangingPunct="1"/>
              <a:t>85</a:t>
            </a:fld>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a:ln/>
        </p:spPr>
      </p:sp>
      <p:sp>
        <p:nvSpPr>
          <p:cNvPr id="18841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
        <p:nvSpPr>
          <p:cNvPr id="18842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D20D8516-7E72-2846-ABA9-3BA66C889383}" type="slidenum">
              <a:rPr lang="en-US"/>
              <a:pPr eaLnBrk="1" hangingPunct="1"/>
              <a:t>86</a:t>
            </a:fld>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a:ln/>
        </p:spPr>
      </p:sp>
      <p:sp>
        <p:nvSpPr>
          <p:cNvPr id="189443" name="Notes Placeholder 2"/>
          <p:cNvSpPr>
            <a:spLocks noGrp="1"/>
          </p:cNvSpPr>
          <p:nvPr>
            <p:ph type="body" idx="1"/>
          </p:nvPr>
        </p:nvSpPr>
        <p:spPr>
          <a:noFill/>
          <a:ln/>
        </p:spPr>
        <p:txBody>
          <a:bodyPr/>
          <a:lstStyle/>
          <a:p>
            <a:r>
              <a:rPr lang="en-US" smtClean="0">
                <a:ea typeface="ＭＳ Ｐゴシック" charset="-128"/>
              </a:rPr>
              <a:t>Great use of color and trends.  They’ll get the dates pretty easily.</a:t>
            </a:r>
          </a:p>
        </p:txBody>
      </p:sp>
      <p:sp>
        <p:nvSpPr>
          <p:cNvPr id="189444" name="Slide Number Placeholder 3"/>
          <p:cNvSpPr>
            <a:spLocks noGrp="1"/>
          </p:cNvSpPr>
          <p:nvPr>
            <p:ph type="sldNum" sz="quarter" idx="5"/>
          </p:nvPr>
        </p:nvSpPr>
        <p:spPr>
          <a:noFill/>
        </p:spPr>
        <p:txBody>
          <a:bodyPr/>
          <a:lstStyle/>
          <a:p>
            <a:fld id="{F4A9FFA7-3BFF-44B1-AC2F-C834D87CCC90}" type="slidenum">
              <a:rPr lang="en-US" smtClean="0"/>
              <a:pPr/>
              <a:t>87</a:t>
            </a:fld>
            <a:endParaRPr lang="en-US"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a:ln/>
        </p:spPr>
      </p:sp>
      <p:sp>
        <p:nvSpPr>
          <p:cNvPr id="190467" name="Notes Placeholder 2"/>
          <p:cNvSpPr>
            <a:spLocks noGrp="1"/>
          </p:cNvSpPr>
          <p:nvPr>
            <p:ph type="body" idx="1"/>
          </p:nvPr>
        </p:nvSpPr>
        <p:spPr>
          <a:noFill/>
          <a:ln/>
        </p:spPr>
        <p:txBody>
          <a:bodyPr/>
          <a:lstStyle/>
          <a:p>
            <a:endParaRPr lang="en-US" smtClean="0">
              <a:ea typeface="ＭＳ Ｐゴシック" charset="-128"/>
            </a:endParaRPr>
          </a:p>
        </p:txBody>
      </p:sp>
      <p:sp>
        <p:nvSpPr>
          <p:cNvPr id="190468" name="Slide Number Placeholder 3"/>
          <p:cNvSpPr>
            <a:spLocks noGrp="1"/>
          </p:cNvSpPr>
          <p:nvPr>
            <p:ph type="sldNum" sz="quarter" idx="5"/>
          </p:nvPr>
        </p:nvSpPr>
        <p:spPr>
          <a:noFill/>
        </p:spPr>
        <p:txBody>
          <a:bodyPr/>
          <a:lstStyle/>
          <a:p>
            <a:fld id="{CC193A03-8A5B-4528-B23E-051B89A369C8}" type="slidenum">
              <a:rPr lang="en-US" smtClean="0"/>
              <a:pPr/>
              <a:t>88</a:t>
            </a:fld>
            <a:endParaRPr lang="en-US"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ln/>
        </p:spPr>
      </p:sp>
      <p:sp>
        <p:nvSpPr>
          <p:cNvPr id="19149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ea typeface="ＭＳ Ｐゴシック" charset="0"/>
              <a:cs typeface="ＭＳ Ｐゴシック" charset="0"/>
            </a:endParaRPr>
          </a:p>
        </p:txBody>
      </p:sp>
      <p:sp>
        <p:nvSpPr>
          <p:cNvPr id="19149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5182B81-7D99-9241-81A8-7EC3B4E569E5}" type="slidenum">
              <a:rPr lang="en-US"/>
              <a:pPr eaLnBrk="1" hangingPunct="1"/>
              <a:t>89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ea typeface="ＭＳ Ｐゴシック" charset="0"/>
              <a:cs typeface="ＭＳ Ｐゴシック" charset="0"/>
            </a:endParaRPr>
          </a:p>
        </p:txBody>
      </p:sp>
      <p:sp>
        <p:nvSpPr>
          <p:cNvPr id="11059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BD0A0F9-C6C7-0C40-BFF0-C9706A5AD5BA}" type="slidenum">
              <a:rPr lang="en-US"/>
              <a:pPr eaLnBrk="1" hangingPunct="1"/>
              <a:t>9</a:t>
            </a:fld>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a:ln/>
        </p:spPr>
      </p:sp>
      <p:sp>
        <p:nvSpPr>
          <p:cNvPr id="19251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
        <p:nvSpPr>
          <p:cNvPr id="19251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27F8FA4-4BCB-A74D-911E-4DE2A6595682}" type="slidenum">
              <a:rPr lang="en-US"/>
              <a:pPr eaLnBrk="1" hangingPunct="1"/>
              <a:t>90</a:t>
            </a:fld>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a:ln/>
        </p:spPr>
      </p:sp>
      <p:sp>
        <p:nvSpPr>
          <p:cNvPr id="19353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
        <p:nvSpPr>
          <p:cNvPr id="19354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8A7DE00-D5DC-A045-A834-8D6C347A8FC7}" type="slidenum">
              <a:rPr lang="en-US"/>
              <a:pPr eaLnBrk="1" hangingPunct="1"/>
              <a:t>91</a:t>
            </a:fld>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a:ln/>
        </p:spPr>
      </p:sp>
      <p:sp>
        <p:nvSpPr>
          <p:cNvPr id="19558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
        <p:nvSpPr>
          <p:cNvPr id="19558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76622128-06D3-7948-AEA2-1279D8ED2338}" type="slidenum">
              <a:rPr lang="en-US"/>
              <a:pPr eaLnBrk="1" hangingPunct="1"/>
              <a:t>92</a:t>
            </a:fld>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a:ln/>
        </p:spPr>
      </p:sp>
      <p:sp>
        <p:nvSpPr>
          <p:cNvPr id="19661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
        <p:nvSpPr>
          <p:cNvPr id="19661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24294810-B338-6948-9364-C3B201F2070D}" type="slidenum">
              <a:rPr lang="en-US"/>
              <a:pPr eaLnBrk="1" hangingPunct="1"/>
              <a:t>93</a:t>
            </a:fld>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a:ln/>
        </p:spPr>
      </p:sp>
      <p:sp>
        <p:nvSpPr>
          <p:cNvPr id="19763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
        <p:nvSpPr>
          <p:cNvPr id="19763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AB3632B-AE6E-D44E-B0E5-1116682B2206}" type="slidenum">
              <a:rPr lang="en-US"/>
              <a:pPr eaLnBrk="1" hangingPunct="1"/>
              <a:t>94</a:t>
            </a:fld>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ln/>
        </p:spPr>
      </p:sp>
      <p:sp>
        <p:nvSpPr>
          <p:cNvPr id="19865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ea typeface="ＭＳ Ｐゴシック" charset="0"/>
                <a:cs typeface="ＭＳ Ｐゴシック" charset="0"/>
              </a:rPr>
              <a:t>Narrow down the date using context clues – post wwii and depression.  Then generate a list of presidents that are regarded as the most eloquent.  Usually left off the list – Ike, Johnson, Ford and Carter.  This is a great opportunity to dispel myths – and just a really fun quote!</a:t>
            </a:r>
          </a:p>
        </p:txBody>
      </p:sp>
      <p:sp>
        <p:nvSpPr>
          <p:cNvPr id="19866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7A4F442B-044C-174E-AC53-5B724BC14BF6}" type="slidenum">
              <a:rPr lang="en-US"/>
              <a:pPr eaLnBrk="1" hangingPunct="1"/>
              <a:t>95</a:t>
            </a:fld>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
        <p:nvSpPr>
          <p:cNvPr id="19968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A23995B-6B2F-C045-8A07-21D0473091AD}" type="slidenum">
              <a:rPr lang="en-US"/>
              <a:pPr eaLnBrk="1" hangingPunct="1"/>
              <a:t>96</a:t>
            </a:fld>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8F268F-EF31-F043-BDDF-D920C5B037C5}" type="slidenum">
              <a:rPr lang="en-US" smtClean="0"/>
              <a:pPr/>
              <a:t>97</a:t>
            </a:fld>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ln/>
        </p:spPr>
      </p:sp>
      <p:sp>
        <p:nvSpPr>
          <p:cNvPr id="20070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
        <p:nvSpPr>
          <p:cNvPr id="20070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0D0691F-4FEB-4945-AC6E-1BC1CC40E6E9}" type="slidenum">
              <a:rPr lang="en-US"/>
              <a:pPr eaLnBrk="1" hangingPunct="1"/>
              <a:t>98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C4228C7-706B-4E40-8055-F83C26B5126E}" type="slidenum">
              <a:rPr lang="en-US"/>
              <a:pPr/>
              <a:t>‹#›</a:t>
            </a:fld>
            <a:endParaRPr lang="en-US"/>
          </a:p>
        </p:txBody>
      </p:sp>
    </p:spTree>
    <p:extLst>
      <p:ext uri="{BB962C8B-B14F-4D97-AF65-F5344CB8AC3E}">
        <p14:creationId xmlns:p14="http://schemas.microsoft.com/office/powerpoint/2010/main" xmlns="" val="2449447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0EF1AE9-96E5-8248-A81F-946AF2BF9630}" type="slidenum">
              <a:rPr lang="en-US"/>
              <a:pPr/>
              <a:t>‹#›</a:t>
            </a:fld>
            <a:endParaRPr lang="en-US"/>
          </a:p>
        </p:txBody>
      </p:sp>
    </p:spTree>
    <p:extLst>
      <p:ext uri="{BB962C8B-B14F-4D97-AF65-F5344CB8AC3E}">
        <p14:creationId xmlns:p14="http://schemas.microsoft.com/office/powerpoint/2010/main" xmlns="" val="2004819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764A2C7-B645-E947-A422-E18599D9BF3F}" type="slidenum">
              <a:rPr lang="en-US"/>
              <a:pPr/>
              <a:t>‹#›</a:t>
            </a:fld>
            <a:endParaRPr lang="en-US"/>
          </a:p>
        </p:txBody>
      </p:sp>
    </p:spTree>
    <p:extLst>
      <p:ext uri="{BB962C8B-B14F-4D97-AF65-F5344CB8AC3E}">
        <p14:creationId xmlns:p14="http://schemas.microsoft.com/office/powerpoint/2010/main" xmlns="" val="29634054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269140B-B34E-3448-BF43-0D4B99BAC2A8}" type="slidenum">
              <a:rPr lang="en-US"/>
              <a:pPr/>
              <a:t>‹#›</a:t>
            </a:fld>
            <a:endParaRPr lang="en-US"/>
          </a:p>
        </p:txBody>
      </p:sp>
    </p:spTree>
    <p:extLst>
      <p:ext uri="{BB962C8B-B14F-4D97-AF65-F5344CB8AC3E}">
        <p14:creationId xmlns:p14="http://schemas.microsoft.com/office/powerpoint/2010/main" xmlns="" val="29901965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64FF19C-4684-EF47-ABBA-9BD3F5D152E2}" type="slidenum">
              <a:rPr lang="en-US"/>
              <a:pPr/>
              <a:t>‹#›</a:t>
            </a:fld>
            <a:endParaRPr lang="en-US"/>
          </a:p>
        </p:txBody>
      </p:sp>
    </p:spTree>
    <p:extLst>
      <p:ext uri="{BB962C8B-B14F-4D97-AF65-F5344CB8AC3E}">
        <p14:creationId xmlns:p14="http://schemas.microsoft.com/office/powerpoint/2010/main" xmlns="" val="18699451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489E503F-469C-4C90-9DC6-C1A114B1BEC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48C4203-12DC-0F4A-95D3-B2DF2BA103B7}" type="slidenum">
              <a:rPr lang="en-US"/>
              <a:pPr/>
              <a:t>‹#›</a:t>
            </a:fld>
            <a:endParaRPr lang="en-US"/>
          </a:p>
        </p:txBody>
      </p:sp>
    </p:spTree>
    <p:extLst>
      <p:ext uri="{BB962C8B-B14F-4D97-AF65-F5344CB8AC3E}">
        <p14:creationId xmlns:p14="http://schemas.microsoft.com/office/powerpoint/2010/main" xmlns="" val="3814388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6396CA2-97F3-DB4B-82FC-32AE7AF4F8C4}" type="slidenum">
              <a:rPr lang="en-US"/>
              <a:pPr/>
              <a:t>‹#›</a:t>
            </a:fld>
            <a:endParaRPr lang="en-US"/>
          </a:p>
        </p:txBody>
      </p:sp>
    </p:spTree>
    <p:extLst>
      <p:ext uri="{BB962C8B-B14F-4D97-AF65-F5344CB8AC3E}">
        <p14:creationId xmlns:p14="http://schemas.microsoft.com/office/powerpoint/2010/main" xmlns="" val="3271540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F68594E-55E4-BE41-B3F6-CAC8E441331E}" type="slidenum">
              <a:rPr lang="en-US"/>
              <a:pPr/>
              <a:t>‹#›</a:t>
            </a:fld>
            <a:endParaRPr lang="en-US"/>
          </a:p>
        </p:txBody>
      </p:sp>
    </p:spTree>
    <p:extLst>
      <p:ext uri="{BB962C8B-B14F-4D97-AF65-F5344CB8AC3E}">
        <p14:creationId xmlns:p14="http://schemas.microsoft.com/office/powerpoint/2010/main" xmlns="" val="3537674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A59BAC10-F833-6849-94CC-DD5A29D18641}" type="slidenum">
              <a:rPr lang="en-US"/>
              <a:pPr/>
              <a:t>‹#›</a:t>
            </a:fld>
            <a:endParaRPr lang="en-US"/>
          </a:p>
        </p:txBody>
      </p:sp>
    </p:spTree>
    <p:extLst>
      <p:ext uri="{BB962C8B-B14F-4D97-AF65-F5344CB8AC3E}">
        <p14:creationId xmlns:p14="http://schemas.microsoft.com/office/powerpoint/2010/main" xmlns="" val="2710060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D2E0566B-0D8E-1949-97D8-5AD4578ED227}" type="slidenum">
              <a:rPr lang="en-US"/>
              <a:pPr/>
              <a:t>‹#›</a:t>
            </a:fld>
            <a:endParaRPr lang="en-US"/>
          </a:p>
        </p:txBody>
      </p:sp>
    </p:spTree>
    <p:extLst>
      <p:ext uri="{BB962C8B-B14F-4D97-AF65-F5344CB8AC3E}">
        <p14:creationId xmlns:p14="http://schemas.microsoft.com/office/powerpoint/2010/main" xmlns="" val="1795357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09492ADF-BC0E-F648-8957-21DB84153FA9}" type="slidenum">
              <a:rPr lang="en-US"/>
              <a:pPr/>
              <a:t>‹#›</a:t>
            </a:fld>
            <a:endParaRPr lang="en-US"/>
          </a:p>
        </p:txBody>
      </p:sp>
    </p:spTree>
    <p:extLst>
      <p:ext uri="{BB962C8B-B14F-4D97-AF65-F5344CB8AC3E}">
        <p14:creationId xmlns:p14="http://schemas.microsoft.com/office/powerpoint/2010/main" xmlns="" val="139420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512FEB0-193F-F041-86E0-43997677ECAD}" type="slidenum">
              <a:rPr lang="en-US"/>
              <a:pPr/>
              <a:t>‹#›</a:t>
            </a:fld>
            <a:endParaRPr lang="en-US"/>
          </a:p>
        </p:txBody>
      </p:sp>
    </p:spTree>
    <p:extLst>
      <p:ext uri="{BB962C8B-B14F-4D97-AF65-F5344CB8AC3E}">
        <p14:creationId xmlns:p14="http://schemas.microsoft.com/office/powerpoint/2010/main" xmlns="" val="1180286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06D6C8D-9FA6-9842-BED9-67F10CA1D423}" type="slidenum">
              <a:rPr lang="en-US"/>
              <a:pPr/>
              <a:t>‹#›</a:t>
            </a:fld>
            <a:endParaRPr lang="en-US"/>
          </a:p>
        </p:txBody>
      </p:sp>
    </p:spTree>
    <p:extLst>
      <p:ext uri="{BB962C8B-B14F-4D97-AF65-F5344CB8AC3E}">
        <p14:creationId xmlns:p14="http://schemas.microsoft.com/office/powerpoint/2010/main" xmlns="" val="3984853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smtClean="0">
                <a:ea typeface="ＭＳ Ｐゴシック" pitchFamily="92" charset="-128"/>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smtClean="0">
                <a:ea typeface="ＭＳ Ｐゴシック" pitchFamily="92" charset="-128"/>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DC20B999-EEE6-9243-B61E-D6D6A2D7C893}" type="slidenum">
              <a:rPr lang="en-US"/>
              <a:pPr/>
              <a:t>‹#›</a:t>
            </a:fld>
            <a:endParaRPr lang="en-US"/>
          </a:p>
        </p:txBody>
      </p:sp>
      <p:pic>
        <p:nvPicPr>
          <p:cNvPr id="1031" name="Picture 10" descr="PPTscreen2"/>
          <p:cNvPicPr>
            <a:picLocks noChangeAspect="1" noChangeArrowheads="1"/>
          </p:cNvPicPr>
          <p:nvPr userDrawn="1"/>
        </p:nvPicPr>
        <p:blipFill>
          <a:blip r:embed="rId16" cstate="email">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pitchFamily="92" charset="-128"/>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pitchFamily="92" charset="-128"/>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pitchFamily="92" charset="-128"/>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pitchFamily="92" charset="-128"/>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pitchFamily="92" charset="-128"/>
        </a:defRPr>
      </a:lvl6pPr>
      <a:lvl7pPr marL="914400" algn="ctr" rtl="0" fontAlgn="base">
        <a:spcBef>
          <a:spcPct val="0"/>
        </a:spcBef>
        <a:spcAft>
          <a:spcPct val="0"/>
        </a:spcAft>
        <a:defRPr sz="4400">
          <a:solidFill>
            <a:schemeClr val="tx2"/>
          </a:solidFill>
          <a:latin typeface="Arial" charset="0"/>
          <a:ea typeface="ＭＳ Ｐゴシック" pitchFamily="92" charset="-128"/>
        </a:defRPr>
      </a:lvl7pPr>
      <a:lvl8pPr marL="1371600" algn="ctr" rtl="0" fontAlgn="base">
        <a:spcBef>
          <a:spcPct val="0"/>
        </a:spcBef>
        <a:spcAft>
          <a:spcPct val="0"/>
        </a:spcAft>
        <a:defRPr sz="4400">
          <a:solidFill>
            <a:schemeClr val="tx2"/>
          </a:solidFill>
          <a:latin typeface="Arial" charset="0"/>
          <a:ea typeface="ＭＳ Ｐゴシック" pitchFamily="92" charset="-128"/>
        </a:defRPr>
      </a:lvl8pPr>
      <a:lvl9pPr marL="1828800" algn="ctr" rtl="0" fontAlgn="base">
        <a:spcBef>
          <a:spcPct val="0"/>
        </a:spcBef>
        <a:spcAft>
          <a:spcPct val="0"/>
        </a:spcAft>
        <a:defRPr sz="4400">
          <a:solidFill>
            <a:schemeClr val="tx2"/>
          </a:solidFill>
          <a:latin typeface="Arial" charset="0"/>
          <a:ea typeface="ＭＳ Ｐゴシック" pitchFamily="92"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8.jpeg"/><Relationship Id="rId2" Type="http://schemas.openxmlformats.org/officeDocument/2006/relationships/notesSlide" Target="../notesSlides/notesSlide56.xml"/><Relationship Id="rId1" Type="http://schemas.openxmlformats.org/officeDocument/2006/relationships/slideLayout" Target="../slideLayouts/slideLayout4.xml"/><Relationship Id="rId6" Type="http://schemas.openxmlformats.org/officeDocument/2006/relationships/hyperlink" Target="http://www.google.com/imgres?imgurl=http://rdsportsconnection.files.wordpress.com/2010/06/president_woodrow_wilson_po.jpg&amp;imgrefurl=http://rdsportsconnection.wordpress.com/2010/06/30/woodrow-wilsons-wonderful-wednesday-works/&amp;h=574&amp;w=500&amp;sz=162&amp;tbnid=6u8XJAspcVSGtM:&amp;tbnh=134&amp;tbnw=117&amp;prev=/images?q=woodrow+wilson&amp;zoom=1&amp;q=woodrow+wilson&amp;hl=en&amp;usg=__oYmX_muUQZoAmJqSnwJXRRkdhPY=&amp;sa=X&amp;ei=5_pvTcXYEYLGlQegu_GTAQ&amp;sqi=2&amp;ved=0CDsQ9QEwAw" TargetMode="External"/><Relationship Id="rId5" Type="http://schemas.openxmlformats.org/officeDocument/2006/relationships/image" Target="../media/image37.jpeg"/><Relationship Id="rId4" Type="http://schemas.openxmlformats.org/officeDocument/2006/relationships/image" Target="../media/image36.jpeg"/></Relationships>
</file>

<file path=ppt/slides/_rels/slide5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9.xml"/><Relationship Id="rId1" Type="http://schemas.openxmlformats.org/officeDocument/2006/relationships/slideLayout" Target="../slideLayouts/slideLayout4.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image" Target="../media/image40.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62.xml"/><Relationship Id="rId1" Type="http://schemas.openxmlformats.org/officeDocument/2006/relationships/slideLayout" Target="../slideLayouts/slideLayout4.xml"/><Relationship Id="rId6" Type="http://schemas.openxmlformats.org/officeDocument/2006/relationships/image" Target="../media/image36.jpeg"/><Relationship Id="rId5" Type="http://schemas.openxmlformats.org/officeDocument/2006/relationships/image" Target="../media/image46.jpeg"/><Relationship Id="rId4" Type="http://schemas.openxmlformats.org/officeDocument/2006/relationships/image" Target="../media/image45.jpeg"/></Relationships>
</file>

<file path=ppt/slides/_rels/slide6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71.xml"/><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3" Type="http://schemas.openxmlformats.org/officeDocument/2006/relationships/hyperlink" Target="http://tapes.millercenter.virginia.edu/clips/1963_1002_jfk_withdrawal/index.htm" TargetMode="External"/><Relationship Id="rId2" Type="http://schemas.openxmlformats.org/officeDocument/2006/relationships/notesSlide" Target="../notesSlides/notesSlide72.xml"/><Relationship Id="rId1" Type="http://schemas.openxmlformats.org/officeDocument/2006/relationships/slideLayout" Target="../slideLayouts/slideLayout7.xml"/><Relationship Id="rId4" Type="http://schemas.openxmlformats.org/officeDocument/2006/relationships/image" Target="../media/image51.jpe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83.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86.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92.xml"/><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93.xm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94.xml"/><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hyperlink" Target="mailto:afitzpatrick@aihe.info" TargetMode="External"/><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7" descr="flipboard_discussion_pc_1600_clr.png"/>
          <p:cNvPicPr>
            <a:picLocks noChangeAspect="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1143000" y="2209800"/>
            <a:ext cx="6629400" cy="45211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1" name="Rectangle 2"/>
          <p:cNvSpPr>
            <a:spLocks noGrp="1" noChangeArrowheads="1"/>
          </p:cNvSpPr>
          <p:nvPr>
            <p:ph type="ctrTitle"/>
          </p:nvPr>
        </p:nvSpPr>
        <p:spPr>
          <a:xfrm>
            <a:off x="0" y="152400"/>
            <a:ext cx="6858000" cy="1600200"/>
          </a:xfrm>
        </p:spPr>
        <p:txBody>
          <a:bodyPr/>
          <a:lstStyle/>
          <a:p>
            <a:pPr eaLnBrk="1" hangingPunct="1"/>
            <a:r>
              <a:rPr lang="en-US" sz="2800" b="1" dirty="0">
                <a:latin typeface="Arial" charset="0"/>
                <a:ea typeface="ＭＳ Ｐゴシック" charset="0"/>
                <a:cs typeface="ＭＳ Ｐゴシック" charset="0"/>
              </a:rPr>
              <a:t>White Out!</a:t>
            </a:r>
            <a:br>
              <a:rPr lang="en-US" sz="2800" b="1" dirty="0">
                <a:latin typeface="Arial" charset="0"/>
                <a:ea typeface="ＭＳ Ｐゴシック" charset="0"/>
                <a:cs typeface="ＭＳ Ｐゴシック" charset="0"/>
              </a:rPr>
            </a:br>
            <a:r>
              <a:rPr lang="en-US" sz="2800" b="1" dirty="0">
                <a:latin typeface="Arial" charset="0"/>
                <a:ea typeface="ＭＳ Ｐゴシック" charset="0"/>
                <a:cs typeface="ＭＳ Ｐゴシック" charset="0"/>
              </a:rPr>
              <a:t> A detective approach to improve historical literacy</a:t>
            </a:r>
          </a:p>
        </p:txBody>
      </p:sp>
      <p:sp>
        <p:nvSpPr>
          <p:cNvPr id="2053" name="TextBox 9"/>
          <p:cNvSpPr txBox="1">
            <a:spLocks noChangeArrowheads="1"/>
          </p:cNvSpPr>
          <p:nvPr/>
        </p:nvSpPr>
        <p:spPr bwMode="auto">
          <a:xfrm>
            <a:off x="2286000" y="4876800"/>
            <a:ext cx="46482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endParaRPr lang="en-US"/>
          </a:p>
        </p:txBody>
      </p:sp>
      <p:pic>
        <p:nvPicPr>
          <p:cNvPr id="2054" name="Picture 7" descr="Liquid paper"/>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152400" y="4495800"/>
            <a:ext cx="1238250" cy="1123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p:cNvSpPr txBox="1"/>
          <p:nvPr/>
        </p:nvSpPr>
        <p:spPr>
          <a:xfrm>
            <a:off x="304800" y="1676400"/>
            <a:ext cx="7972888" cy="461665"/>
          </a:xfrm>
          <a:prstGeom prst="rect">
            <a:avLst/>
          </a:prstGeom>
          <a:noFill/>
        </p:spPr>
        <p:txBody>
          <a:bodyPr wrap="none" rtlCol="0">
            <a:spAutoFit/>
          </a:bodyPr>
          <a:lstStyle/>
          <a:p>
            <a:r>
              <a:rPr lang="en-US" b="1" dirty="0" smtClean="0"/>
              <a:t>Anthony Fitzpatrick: VP of Professional Development</a:t>
            </a:r>
            <a:endParaRPr lang="en-US" b="1" dirty="0"/>
          </a:p>
        </p:txBody>
      </p:sp>
    </p:spTree>
    <p:extLst>
      <p:ext uri="{BB962C8B-B14F-4D97-AF65-F5344CB8AC3E}">
        <p14:creationId xmlns:p14="http://schemas.microsoft.com/office/powerpoint/2010/main" xmlns="" val="26837655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atin typeface="Arial" charset="0"/>
                <a:ea typeface="ＭＳ Ｐゴシック" charset="0"/>
                <a:cs typeface="ＭＳ Ｐゴシック" charset="0"/>
              </a:rPr>
              <a:t>What</a:t>
            </a:r>
            <a:r>
              <a:rPr lang="ja-JP" altLang="en-US">
                <a:latin typeface="Arial" charset="0"/>
                <a:ea typeface="ＭＳ Ｐゴシック" charset="0"/>
                <a:cs typeface="ＭＳ Ｐゴシック" charset="0"/>
              </a:rPr>
              <a:t>’</a:t>
            </a:r>
            <a:r>
              <a:rPr lang="en-US">
                <a:latin typeface="Arial" charset="0"/>
                <a:ea typeface="ＭＳ Ｐゴシック" charset="0"/>
                <a:cs typeface="ＭＳ Ｐゴシック" charset="0"/>
              </a:rPr>
              <a:t>s the Problem?</a:t>
            </a:r>
          </a:p>
        </p:txBody>
      </p:sp>
      <p:sp>
        <p:nvSpPr>
          <p:cNvPr id="11267" name="Content Placeholder 2"/>
          <p:cNvSpPr>
            <a:spLocks noGrp="1"/>
          </p:cNvSpPr>
          <p:nvPr>
            <p:ph idx="1"/>
          </p:nvPr>
        </p:nvSpPr>
        <p:spPr/>
        <p:txBody>
          <a:bodyPr/>
          <a:lstStyle/>
          <a:p>
            <a:r>
              <a:rPr lang="en-US">
                <a:latin typeface="Arial" charset="0"/>
                <a:ea typeface="ＭＳ Ｐゴシック" charset="0"/>
                <a:cs typeface="ＭＳ Ｐゴシック" charset="0"/>
              </a:rPr>
              <a:t>We have missing text.</a:t>
            </a:r>
          </a:p>
          <a:p>
            <a:r>
              <a:rPr lang="en-US">
                <a:latin typeface="Arial" charset="0"/>
                <a:ea typeface="ＭＳ Ｐゴシック" charset="0"/>
                <a:cs typeface="ＭＳ Ｐゴシック" charset="0"/>
              </a:rPr>
              <a:t>How can we collaborate to find a logical solution?</a:t>
            </a:r>
          </a:p>
        </p:txBody>
      </p:sp>
    </p:spTree>
    <p:extLst>
      <p:ext uri="{BB962C8B-B14F-4D97-AF65-F5344CB8AC3E}">
        <p14:creationId xmlns:p14="http://schemas.microsoft.com/office/powerpoint/2010/main" xmlns="" val="34485250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p:txBody>
          <a:bodyPr>
            <a:normAutofit/>
          </a:bodyPr>
          <a:lstStyle/>
          <a:p>
            <a:r>
              <a:rPr lang="en-US">
                <a:latin typeface="Arial" charset="0"/>
                <a:ea typeface="ＭＳ Ｐゴシック" charset="0"/>
                <a:cs typeface="ＭＳ Ｐゴシック" charset="0"/>
              </a:rPr>
              <a:t>Let</a:t>
            </a:r>
            <a:r>
              <a:rPr lang="ja-JP" altLang="en-US">
                <a:latin typeface="Arial" charset="0"/>
                <a:ea typeface="ＭＳ Ｐゴシック" charset="0"/>
                <a:cs typeface="ＭＳ Ｐゴシック" charset="0"/>
              </a:rPr>
              <a:t>’</a:t>
            </a:r>
            <a:r>
              <a:rPr lang="en-US">
                <a:latin typeface="Arial" charset="0"/>
                <a:ea typeface="ＭＳ Ｐゴシック" charset="0"/>
                <a:cs typeface="ＭＳ Ｐゴシック" charset="0"/>
              </a:rPr>
              <a:t>s narrow it down to two:</a:t>
            </a:r>
          </a:p>
        </p:txBody>
      </p:sp>
      <p:sp>
        <p:nvSpPr>
          <p:cNvPr id="12291" name="Content Placeholder 4"/>
          <p:cNvSpPr>
            <a:spLocks noGrp="1"/>
          </p:cNvSpPr>
          <p:nvPr>
            <p:ph sz="quarter" idx="4294967295"/>
          </p:nvPr>
        </p:nvSpPr>
        <p:spPr>
          <a:xfrm>
            <a:off x="1298448" y="2121407"/>
            <a:ext cx="2663952" cy="1078993"/>
          </a:xfrm>
          <a:prstGeom prst="rect">
            <a:avLst/>
          </a:prstGeom>
        </p:spPr>
        <p:txBody>
          <a:bodyPr>
            <a:normAutofit fontScale="62500" lnSpcReduction="20000"/>
          </a:bodyPr>
          <a:lstStyle/>
          <a:p>
            <a:r>
              <a:rPr lang="en-US" b="1" dirty="0">
                <a:latin typeface="Arial" charset="0"/>
                <a:ea typeface="ＭＳ Ｐゴシック" charset="0"/>
                <a:cs typeface="ＭＳ Ｐゴシック" charset="0"/>
              </a:rPr>
              <a:t>The Declaration of Independence</a:t>
            </a:r>
          </a:p>
          <a:p>
            <a:r>
              <a:rPr lang="en-US" b="1" dirty="0">
                <a:latin typeface="Arial" charset="0"/>
                <a:ea typeface="ＭＳ Ｐゴシック" charset="0"/>
                <a:cs typeface="ＭＳ Ｐゴシック" charset="0"/>
              </a:rPr>
              <a:t>JULY 4, 1776</a:t>
            </a:r>
            <a:endParaRPr lang="en-US" dirty="0">
              <a:latin typeface="Arial" charset="0"/>
              <a:ea typeface="ＭＳ Ｐゴシック" charset="0"/>
              <a:cs typeface="ＭＳ Ｐゴシック" charset="0"/>
            </a:endParaRPr>
          </a:p>
          <a:p>
            <a:pPr>
              <a:buFontTx/>
              <a:buNone/>
            </a:pPr>
            <a:endParaRPr lang="en-US" dirty="0">
              <a:latin typeface="Arial" charset="0"/>
              <a:ea typeface="ＭＳ Ｐゴシック" charset="0"/>
              <a:cs typeface="ＭＳ Ｐゴシック" charset="0"/>
            </a:endParaRPr>
          </a:p>
          <a:p>
            <a:endParaRPr lang="en-US" dirty="0">
              <a:latin typeface="Arial" charset="0"/>
              <a:ea typeface="ＭＳ Ｐゴシック" charset="0"/>
              <a:cs typeface="ＭＳ Ｐゴシック" charset="0"/>
            </a:endParaRPr>
          </a:p>
        </p:txBody>
      </p:sp>
      <p:sp>
        <p:nvSpPr>
          <p:cNvPr id="12292" name="Content Placeholder 5"/>
          <p:cNvSpPr>
            <a:spLocks noGrp="1"/>
          </p:cNvSpPr>
          <p:nvPr>
            <p:ph sz="quarter" idx="4294967295"/>
          </p:nvPr>
        </p:nvSpPr>
        <p:spPr>
          <a:xfrm>
            <a:off x="4876800" y="2119313"/>
            <a:ext cx="2987040" cy="1004887"/>
          </a:xfrm>
          <a:prstGeom prst="rect">
            <a:avLst/>
          </a:prstGeom>
        </p:spPr>
        <p:txBody>
          <a:bodyPr>
            <a:normAutofit fontScale="70000" lnSpcReduction="20000"/>
          </a:bodyPr>
          <a:lstStyle/>
          <a:p>
            <a:r>
              <a:rPr lang="en-US" b="1" dirty="0">
                <a:latin typeface="Arial" charset="0"/>
                <a:ea typeface="ＭＳ Ｐゴシック" charset="0"/>
                <a:cs typeface="ＭＳ Ｐゴシック" charset="0"/>
              </a:rPr>
              <a:t>The Declaration of Sentiments</a:t>
            </a:r>
          </a:p>
          <a:p>
            <a:r>
              <a:rPr lang="en-US" b="1" dirty="0">
                <a:latin typeface="Arial" charset="0"/>
                <a:ea typeface="ＭＳ Ｐゴシック" charset="0"/>
                <a:cs typeface="ＭＳ Ｐゴシック" charset="0"/>
              </a:rPr>
              <a:t>1848</a:t>
            </a:r>
          </a:p>
          <a:p>
            <a:endParaRPr lang="en-US" dirty="0">
              <a:latin typeface="Arial" charset="0"/>
              <a:ea typeface="ＭＳ Ｐゴシック" charset="0"/>
              <a:cs typeface="ＭＳ Ｐゴシック" charset="0"/>
            </a:endParaRPr>
          </a:p>
        </p:txBody>
      </p:sp>
      <p:pic>
        <p:nvPicPr>
          <p:cNvPr id="12293" name="Picture 6" descr="Jefferson.jp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1600200" y="3124200"/>
            <a:ext cx="1913816" cy="2695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4" name="Picture 7" descr="Stanton.jpg"/>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5410200" y="3048000"/>
            <a:ext cx="1943158" cy="2776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295" name="TextBox 8"/>
          <p:cNvSpPr txBox="1">
            <a:spLocks noChangeArrowheads="1"/>
          </p:cNvSpPr>
          <p:nvPr/>
        </p:nvSpPr>
        <p:spPr bwMode="auto">
          <a:xfrm>
            <a:off x="1066800" y="5867400"/>
            <a:ext cx="720407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dirty="0"/>
              <a:t>Thomas Jefferson                                        Elizabeth Cady Stanton</a:t>
            </a:r>
          </a:p>
        </p:txBody>
      </p:sp>
    </p:spTree>
    <p:extLst>
      <p:ext uri="{BB962C8B-B14F-4D97-AF65-F5344CB8AC3E}">
        <p14:creationId xmlns:p14="http://schemas.microsoft.com/office/powerpoint/2010/main" xmlns="" val="4960537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atin typeface="Arial" charset="0"/>
                <a:ea typeface="ＭＳ Ｐゴシック" charset="0"/>
                <a:cs typeface="ＭＳ Ｐゴシック" charset="0"/>
              </a:rPr>
              <a:t>White Out Revealed:</a:t>
            </a:r>
          </a:p>
        </p:txBody>
      </p:sp>
      <p:pic>
        <p:nvPicPr>
          <p:cNvPr id="13315" name="Content Placeholder 3" descr="declaration%20sentiments.gif"/>
          <p:cNvPicPr>
            <a:picLocks noGrp="1" noChangeAspect="1"/>
          </p:cNvPicPr>
          <p:nvPr>
            <p:ph idx="1"/>
          </p:nvPr>
        </p:nvPicPr>
        <p:blipFill>
          <a:blip r:embed="rId3">
            <a:extLst>
              <a:ext uri="{28A0092B-C50C-407E-A947-70E740481C1C}">
                <a14:useLocalDpi xmlns:a14="http://schemas.microsoft.com/office/drawing/2010/main" xmlns="" val="0"/>
              </a:ext>
            </a:extLst>
          </a:blip>
          <a:srcRect t="27192" b="27192"/>
          <a:stretch>
            <a:fillRect/>
          </a:stretch>
        </p:blipFill>
        <p:spPr/>
      </p:pic>
    </p:spTree>
    <p:extLst>
      <p:ext uri="{BB962C8B-B14F-4D97-AF65-F5344CB8AC3E}">
        <p14:creationId xmlns:p14="http://schemas.microsoft.com/office/powerpoint/2010/main" xmlns="" val="11257575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838200" y="609600"/>
            <a:ext cx="7315200" cy="1143000"/>
          </a:xfrm>
        </p:spPr>
        <p:txBody>
          <a:bodyPr>
            <a:normAutofit fontScale="90000"/>
          </a:bodyPr>
          <a:lstStyle/>
          <a:p>
            <a:pPr eaLnBrk="1" hangingPunct="1"/>
            <a:r>
              <a:rPr lang="en-US" dirty="0">
                <a:latin typeface="Arial" charset="0"/>
                <a:ea typeface="ＭＳ Ｐゴシック" charset="0"/>
                <a:cs typeface="ＭＳ Ｐゴシック" charset="0"/>
              </a:rPr>
              <a:t>Setting up a White Out (continued)</a:t>
            </a:r>
          </a:p>
        </p:txBody>
      </p:sp>
      <p:sp>
        <p:nvSpPr>
          <p:cNvPr id="14339" name="Rectangle 3"/>
          <p:cNvSpPr>
            <a:spLocks noGrp="1" noChangeArrowheads="1"/>
          </p:cNvSpPr>
          <p:nvPr>
            <p:ph type="body" sz="half" idx="1"/>
          </p:nvPr>
        </p:nvSpPr>
        <p:spPr>
          <a:xfrm>
            <a:off x="1066800" y="1905000"/>
            <a:ext cx="3581400" cy="4267200"/>
          </a:xfrm>
        </p:spPr>
        <p:txBody>
          <a:bodyPr>
            <a:normAutofit fontScale="85000" lnSpcReduction="10000"/>
          </a:bodyPr>
          <a:lstStyle/>
          <a:p>
            <a:pPr eaLnBrk="1" hangingPunct="1">
              <a:lnSpc>
                <a:spcPct val="80000"/>
              </a:lnSpc>
            </a:pPr>
            <a:r>
              <a:rPr lang="en-US" dirty="0">
                <a:latin typeface="Arial" charset="0"/>
                <a:ea typeface="ＭＳ Ｐゴシック" charset="0"/>
                <a:cs typeface="ＭＳ Ｐゴシック" charset="0"/>
              </a:rPr>
              <a:t>Have students contextualize the document by asking questions about the </a:t>
            </a:r>
            <a:r>
              <a:rPr lang="en-US" dirty="0" smtClean="0">
                <a:latin typeface="Arial" charset="0"/>
                <a:ea typeface="ＭＳ Ｐゴシック" charset="0"/>
                <a:cs typeface="ＭＳ Ｐゴシック" charset="0"/>
              </a:rPr>
              <a:t>author’s </a:t>
            </a:r>
            <a:r>
              <a:rPr lang="en-US" dirty="0">
                <a:latin typeface="Arial" charset="0"/>
                <a:ea typeface="ＭＳ Ｐゴシック" charset="0"/>
                <a:cs typeface="ＭＳ Ｐゴシック" charset="0"/>
              </a:rPr>
              <a:t>language and the issues discussed. Do the issues raised by the </a:t>
            </a:r>
            <a:r>
              <a:rPr lang="en-US" dirty="0" smtClean="0">
                <a:latin typeface="Arial" charset="0"/>
                <a:ea typeface="ＭＳ Ｐゴシック" charset="0"/>
                <a:cs typeface="ＭＳ Ｐゴシック" charset="0"/>
              </a:rPr>
              <a:t>authors reveal </a:t>
            </a:r>
            <a:r>
              <a:rPr lang="en-US" dirty="0">
                <a:latin typeface="Arial" charset="0"/>
                <a:ea typeface="ＭＳ Ｐゴシック" charset="0"/>
                <a:cs typeface="ＭＳ Ｐゴシック" charset="0"/>
              </a:rPr>
              <a:t>anything about when the document was created? How about the language? </a:t>
            </a:r>
          </a:p>
        </p:txBody>
      </p:sp>
      <p:pic>
        <p:nvPicPr>
          <p:cNvPr id="14341" name="Picture 13" descr="1776"/>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4800600" y="2362200"/>
            <a:ext cx="1733550" cy="155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2" name="Picture 15" descr="Obverse of 1865 Three Cents - Nickel"/>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6934200" y="2438400"/>
            <a:ext cx="1371600"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3" name="Picture 17" descr="ReedW07_1968_hd"/>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5410200" y="4495800"/>
            <a:ext cx="2800350" cy="155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4407326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066800" y="762000"/>
            <a:ext cx="5943600" cy="990600"/>
          </a:xfrm>
        </p:spPr>
        <p:txBody>
          <a:bodyPr>
            <a:normAutofit fontScale="90000"/>
          </a:bodyPr>
          <a:lstStyle/>
          <a:p>
            <a:pPr eaLnBrk="1" hangingPunct="1"/>
            <a:r>
              <a:rPr lang="en-US" sz="3200" dirty="0">
                <a:latin typeface="Arial" charset="0"/>
                <a:ea typeface="ＭＳ Ｐゴシック" charset="0"/>
                <a:cs typeface="ＭＳ Ｐゴシック" charset="0"/>
              </a:rPr>
              <a:t>Advantages of the White Out Approach: Embedded Principles</a:t>
            </a:r>
          </a:p>
        </p:txBody>
      </p:sp>
      <p:pic>
        <p:nvPicPr>
          <p:cNvPr id="16388" name="Picture 10" descr="CH023"/>
          <p:cNvPicPr>
            <a:picLocks noGrp="1" noChangeAspect="1" noChangeArrowheads="1"/>
          </p:cNvPicPr>
          <p:nvPr>
            <p:ph sz="half" idx="1"/>
          </p:nvPr>
        </p:nvPicPr>
        <p:blipFill>
          <a:blip r:embed="rId3" cstate="email">
            <a:extLst>
              <a:ext uri="{28A0092B-C50C-407E-A947-70E740481C1C}">
                <a14:useLocalDpi xmlns:a14="http://schemas.microsoft.com/office/drawing/2010/main" xmlns="" val="0"/>
              </a:ext>
            </a:extLst>
          </a:blip>
          <a:srcRect l="-2" r="-2"/>
          <a:stretch>
            <a:fillRect/>
          </a:stretch>
        </p:blipFill>
        <p:spPr>
          <a:xfrm>
            <a:off x="1066800" y="2057400"/>
            <a:ext cx="3181662" cy="4114800"/>
          </a:xfrm>
          <a:noFill/>
        </p:spPr>
      </p:pic>
      <p:sp>
        <p:nvSpPr>
          <p:cNvPr id="16387" name="Rectangle 9"/>
          <p:cNvSpPr>
            <a:spLocks noGrp="1" noChangeArrowheads="1"/>
          </p:cNvSpPr>
          <p:nvPr>
            <p:ph type="body" sz="half" idx="2"/>
          </p:nvPr>
        </p:nvSpPr>
        <p:spPr>
          <a:xfrm>
            <a:off x="4495800" y="2133600"/>
            <a:ext cx="3810000" cy="3962400"/>
          </a:xfrm>
        </p:spPr>
        <p:txBody>
          <a:bodyPr>
            <a:normAutofit fontScale="92500" lnSpcReduction="20000"/>
          </a:bodyPr>
          <a:lstStyle/>
          <a:p>
            <a:pPr eaLnBrk="1" hangingPunct="1"/>
            <a:r>
              <a:rPr lang="ja-JP" altLang="en-US" sz="2800" dirty="0">
                <a:latin typeface="Arial" charset="0"/>
                <a:ea typeface="ＭＳ Ｐゴシック" charset="0"/>
                <a:cs typeface="ＭＳ Ｐゴシック" charset="0"/>
              </a:rPr>
              <a:t>“</a:t>
            </a:r>
            <a:r>
              <a:rPr lang="en-US" sz="2800" dirty="0">
                <a:latin typeface="Arial" charset="0"/>
                <a:ea typeface="ＭＳ Ｐゴシック" charset="0"/>
                <a:cs typeface="ＭＳ Ｐゴシック" charset="0"/>
              </a:rPr>
              <a:t>We hold these truths to be self evident . . .</a:t>
            </a:r>
          </a:p>
          <a:p>
            <a:pPr eaLnBrk="1" hangingPunct="1"/>
            <a:r>
              <a:rPr lang="en-US" sz="2800" dirty="0">
                <a:latin typeface="Arial" charset="0"/>
                <a:ea typeface="ＭＳ Ｐゴシック" charset="0"/>
                <a:cs typeface="ＭＳ Ｐゴシック" charset="0"/>
              </a:rPr>
              <a:t>Certain basic American values are reflected in historical documents. Identifying these and exposing them to students can be a fruitful intellectual exercise.</a:t>
            </a:r>
          </a:p>
        </p:txBody>
      </p:sp>
    </p:spTree>
    <p:extLst>
      <p:ext uri="{BB962C8B-B14F-4D97-AF65-F5344CB8AC3E}">
        <p14:creationId xmlns:p14="http://schemas.microsoft.com/office/powerpoint/2010/main" xmlns="" val="28700742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609600"/>
            <a:ext cx="6172200" cy="1143000"/>
          </a:xfrm>
        </p:spPr>
        <p:txBody>
          <a:bodyPr>
            <a:normAutofit fontScale="90000"/>
          </a:bodyPr>
          <a:lstStyle/>
          <a:p>
            <a:r>
              <a:rPr lang="en-US" sz="4000" dirty="0">
                <a:latin typeface="Arial" charset="0"/>
                <a:ea typeface="ＭＳ Ｐゴシック" charset="0"/>
                <a:cs typeface="ＭＳ Ｐゴシック" charset="0"/>
              </a:rPr>
              <a:t>White Out in the Intermediate Classroom.</a:t>
            </a:r>
          </a:p>
        </p:txBody>
      </p:sp>
      <p:sp>
        <p:nvSpPr>
          <p:cNvPr id="17411" name="Rectangle 3"/>
          <p:cNvSpPr>
            <a:spLocks noGrp="1" noChangeArrowheads="1"/>
          </p:cNvSpPr>
          <p:nvPr>
            <p:ph idx="1"/>
          </p:nvPr>
        </p:nvSpPr>
        <p:spPr/>
        <p:txBody>
          <a:bodyPr/>
          <a:lstStyle/>
          <a:p>
            <a:r>
              <a:rPr lang="en-US">
                <a:latin typeface="Arial" charset="0"/>
                <a:ea typeface="ＭＳ Ｐゴシック" charset="0"/>
                <a:cs typeface="ＭＳ Ｐゴシック" charset="0"/>
              </a:rPr>
              <a:t>You may be thinking to yourself – No Way will my kids have the background knowledge to even take a wild guess . . .</a:t>
            </a:r>
          </a:p>
          <a:p>
            <a:r>
              <a:rPr lang="en-US">
                <a:latin typeface="Arial" charset="0"/>
                <a:ea typeface="ＭＳ Ｐゴシック" charset="0"/>
                <a:cs typeface="ＭＳ Ｐゴシック" charset="0"/>
              </a:rPr>
              <a:t>GOOD POINT!</a:t>
            </a:r>
          </a:p>
          <a:p>
            <a:pPr lvl="1"/>
            <a:r>
              <a:rPr lang="en-US">
                <a:latin typeface="Arial" charset="0"/>
                <a:ea typeface="ＭＳ Ｐゴシック" charset="0"/>
              </a:rPr>
              <a:t>So how can the intermediate teacher modify this strategy, get the most out of it, and prepare students for when they encounter this type of activity later?</a:t>
            </a:r>
          </a:p>
        </p:txBody>
      </p:sp>
    </p:spTree>
    <p:extLst>
      <p:ext uri="{BB962C8B-B14F-4D97-AF65-F5344CB8AC3E}">
        <p14:creationId xmlns:p14="http://schemas.microsoft.com/office/powerpoint/2010/main" xmlns="" val="33790510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609600"/>
            <a:ext cx="8229600" cy="868362"/>
          </a:xfrm>
        </p:spPr>
        <p:txBody>
          <a:bodyPr/>
          <a:lstStyle/>
          <a:p>
            <a:r>
              <a:rPr lang="en-US" dirty="0">
                <a:latin typeface="Arial" charset="0"/>
                <a:ea typeface="ＭＳ Ｐゴシック" charset="0"/>
                <a:cs typeface="ＭＳ Ｐゴシック" charset="0"/>
              </a:rPr>
              <a:t>How About?</a:t>
            </a:r>
          </a:p>
        </p:txBody>
      </p:sp>
      <p:sp>
        <p:nvSpPr>
          <p:cNvPr id="18435" name="Content Placeholder 2"/>
          <p:cNvSpPr>
            <a:spLocks noGrp="1"/>
          </p:cNvSpPr>
          <p:nvPr>
            <p:ph sz="quarter" idx="4294967295"/>
          </p:nvPr>
        </p:nvSpPr>
        <p:spPr>
          <a:xfrm>
            <a:off x="228600" y="1524000"/>
            <a:ext cx="4572000" cy="5105400"/>
          </a:xfrm>
          <a:prstGeom prst="rect">
            <a:avLst/>
          </a:prstGeom>
        </p:spPr>
        <p:txBody>
          <a:bodyPr>
            <a:normAutofit/>
          </a:bodyPr>
          <a:lstStyle/>
          <a:p>
            <a:pPr lvl="1"/>
            <a:r>
              <a:rPr lang="en-US" sz="1800" dirty="0">
                <a:latin typeface="Arial" charset="0"/>
                <a:ea typeface="ＭＳ Ｐゴシック" charset="0"/>
              </a:rPr>
              <a:t>Turn it into a memory game with the author/ context on one card and the quote on another.  It can be the base concept for a wonderful lesson!  Any other ideas???</a:t>
            </a:r>
          </a:p>
          <a:p>
            <a:pPr lvl="2"/>
            <a:r>
              <a:rPr lang="en-US" sz="1800" dirty="0">
                <a:latin typeface="Arial" charset="0"/>
                <a:ea typeface="ＭＳ Ｐゴシック" charset="0"/>
              </a:rPr>
              <a:t>Remember – just by starting an exercise like this, you are making a HUGE difference!  Can you imagine your students walking into a high school classroom knowing the author and context for some of American history</a:t>
            </a:r>
            <a:r>
              <a:rPr lang="ja-JP" altLang="en-US" sz="1800" dirty="0">
                <a:latin typeface="Arial" charset="0"/>
                <a:ea typeface="ＭＳ Ｐゴシック" charset="0"/>
              </a:rPr>
              <a:t>’</a:t>
            </a:r>
            <a:r>
              <a:rPr lang="en-US" sz="1800" dirty="0">
                <a:latin typeface="Arial" charset="0"/>
                <a:ea typeface="ＭＳ Ｐゴシック" charset="0"/>
              </a:rPr>
              <a:t>s best quotes and concepts!</a:t>
            </a:r>
          </a:p>
        </p:txBody>
      </p:sp>
      <p:pic>
        <p:nvPicPr>
          <p:cNvPr id="18436" name="Picture 3" descr="C:\Users\Fitz\AppData\Local\Microsoft\Windows\Temporary Internet Files\Content.IE5\9AGB86O9\MPj04394460000[1].jpg"/>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5105400" y="1905000"/>
            <a:ext cx="3145070" cy="419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60256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6"/>
          <p:cNvSpPr>
            <a:spLocks noGrp="1" noChangeArrowheads="1"/>
          </p:cNvSpPr>
          <p:nvPr>
            <p:ph type="title"/>
          </p:nvPr>
        </p:nvSpPr>
        <p:spPr>
          <a:xfrm>
            <a:off x="685800" y="609600"/>
            <a:ext cx="6248400" cy="1143000"/>
          </a:xfrm>
        </p:spPr>
        <p:txBody>
          <a:bodyPr/>
          <a:lstStyle/>
          <a:p>
            <a:r>
              <a:rPr lang="en-US" dirty="0">
                <a:latin typeface="Arial" charset="0"/>
                <a:ea typeface="ＭＳ Ｐゴシック" charset="0"/>
                <a:cs typeface="ＭＳ Ｐゴシック" charset="0"/>
              </a:rPr>
              <a:t>Use the Founding Fathers:</a:t>
            </a:r>
          </a:p>
        </p:txBody>
      </p:sp>
      <p:sp>
        <p:nvSpPr>
          <p:cNvPr id="19459" name="Rectangle 7"/>
          <p:cNvSpPr>
            <a:spLocks noGrp="1" noChangeArrowheads="1"/>
          </p:cNvSpPr>
          <p:nvPr>
            <p:ph idx="1"/>
          </p:nvPr>
        </p:nvSpPr>
        <p:spPr/>
        <p:txBody>
          <a:bodyPr/>
          <a:lstStyle/>
          <a:p>
            <a:r>
              <a:rPr lang="en-US">
                <a:latin typeface="Arial" charset="0"/>
                <a:ea typeface="ＭＳ Ｐゴシック" charset="0"/>
                <a:cs typeface="ＭＳ Ｐゴシック" charset="0"/>
              </a:rPr>
              <a:t>Ideally, we are learning what makes each founding father unique – (otherwise, it</a:t>
            </a:r>
            <a:r>
              <a:rPr lang="ja-JP" altLang="en-US">
                <a:latin typeface="Arial" charset="0"/>
                <a:ea typeface="ＭＳ Ｐゴシック" charset="0"/>
                <a:cs typeface="ＭＳ Ｐゴシック" charset="0"/>
              </a:rPr>
              <a:t>’</a:t>
            </a:r>
            <a:r>
              <a:rPr lang="en-US">
                <a:latin typeface="Arial" charset="0"/>
                <a:ea typeface="ＭＳ Ｐゴシック" charset="0"/>
                <a:cs typeface="ＭＳ Ｐゴシック" charset="0"/>
              </a:rPr>
              <a:t>s just a bunch of guys that make a government)</a:t>
            </a:r>
          </a:p>
          <a:p>
            <a:r>
              <a:rPr lang="en-US">
                <a:latin typeface="Arial" charset="0"/>
                <a:ea typeface="ＭＳ Ｐゴシック" charset="0"/>
                <a:cs typeface="ＭＳ Ｐゴシック" charset="0"/>
              </a:rPr>
              <a:t>Only use the big names:</a:t>
            </a:r>
          </a:p>
          <a:p>
            <a:pPr lvl="1"/>
            <a:r>
              <a:rPr lang="en-US">
                <a:latin typeface="Arial" charset="0"/>
                <a:ea typeface="ＭＳ Ｐゴシック" charset="0"/>
              </a:rPr>
              <a:t>Washington, Franklin, Adams, Henry, Madison, Jefferson, Hamilton</a:t>
            </a:r>
          </a:p>
          <a:p>
            <a:pPr lvl="1">
              <a:buFontTx/>
              <a:buNone/>
            </a:pPr>
            <a:endParaRPr lang="en-US">
              <a:latin typeface="Arial" charset="0"/>
              <a:ea typeface="ＭＳ Ｐゴシック" charset="0"/>
            </a:endParaRPr>
          </a:p>
        </p:txBody>
      </p:sp>
    </p:spTree>
    <p:extLst>
      <p:ext uri="{BB962C8B-B14F-4D97-AF65-F5344CB8AC3E}">
        <p14:creationId xmlns:p14="http://schemas.microsoft.com/office/powerpoint/2010/main" xmlns="" val="13247187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title"/>
          </p:nvPr>
        </p:nvSpPr>
        <p:spPr>
          <a:xfrm>
            <a:off x="228600" y="609600"/>
            <a:ext cx="6781800" cy="1143000"/>
          </a:xfrm>
        </p:spPr>
        <p:txBody>
          <a:bodyPr>
            <a:normAutofit fontScale="90000"/>
          </a:bodyPr>
          <a:lstStyle/>
          <a:p>
            <a:r>
              <a:rPr lang="en-US" dirty="0">
                <a:latin typeface="Arial" charset="0"/>
                <a:ea typeface="ＭＳ Ｐゴシック" charset="0"/>
                <a:cs typeface="ＭＳ Ｐゴシック" charset="0"/>
              </a:rPr>
              <a:t>Tap into that Cultural Literacy!</a:t>
            </a:r>
          </a:p>
        </p:txBody>
      </p:sp>
      <p:sp>
        <p:nvSpPr>
          <p:cNvPr id="20483" name="Rectangle 5"/>
          <p:cNvSpPr>
            <a:spLocks noGrp="1" noChangeArrowheads="1"/>
          </p:cNvSpPr>
          <p:nvPr>
            <p:ph sz="quarter" idx="4294967295"/>
          </p:nvPr>
        </p:nvSpPr>
        <p:spPr>
          <a:xfrm>
            <a:off x="0" y="2121406"/>
            <a:ext cx="4498848" cy="4736593"/>
          </a:xfrm>
          <a:prstGeom prst="rect">
            <a:avLst/>
          </a:prstGeom>
        </p:spPr>
        <p:txBody>
          <a:bodyPr>
            <a:normAutofit lnSpcReduction="10000"/>
          </a:bodyPr>
          <a:lstStyle/>
          <a:p>
            <a:pPr>
              <a:lnSpc>
                <a:spcPct val="90000"/>
              </a:lnSpc>
            </a:pPr>
            <a:r>
              <a:rPr lang="en-US" dirty="0">
                <a:latin typeface="Arial" charset="0"/>
                <a:ea typeface="ＭＳ Ｐゴシック" charset="0"/>
                <a:cs typeface="ＭＳ Ｐゴシック" charset="0"/>
              </a:rPr>
              <a:t>Is life so dear, or peace so sweet, as to be purchased at the price of chains and slavery? Forbid it, Almighty God! I know not what course others may take; but as for me, give me liberty or give me death! </a:t>
            </a:r>
          </a:p>
        </p:txBody>
      </p:sp>
      <p:sp>
        <p:nvSpPr>
          <p:cNvPr id="20484" name="Rectangle 8"/>
          <p:cNvSpPr>
            <a:spLocks noGrp="1" noChangeArrowheads="1"/>
          </p:cNvSpPr>
          <p:nvPr>
            <p:ph sz="quarter" idx="4294967295"/>
          </p:nvPr>
        </p:nvSpPr>
        <p:spPr>
          <a:xfrm>
            <a:off x="4663440" y="2119313"/>
            <a:ext cx="3200400" cy="3605212"/>
          </a:xfrm>
          <a:prstGeom prst="rect">
            <a:avLst/>
          </a:prstGeom>
        </p:spPr>
        <p:txBody>
          <a:bodyPr>
            <a:normAutofit fontScale="85000" lnSpcReduction="20000"/>
          </a:bodyPr>
          <a:lstStyle/>
          <a:p>
            <a:r>
              <a:rPr lang="en-US" dirty="0">
                <a:latin typeface="Arial" charset="0"/>
                <a:ea typeface="ＭＳ Ｐゴシック" charset="0"/>
                <a:cs typeface="ＭＳ Ｐゴシック" charset="0"/>
              </a:rPr>
              <a:t>James Madison</a:t>
            </a:r>
          </a:p>
          <a:p>
            <a:pPr lvl="1"/>
            <a:r>
              <a:rPr lang="en-US" dirty="0">
                <a:latin typeface="Arial" charset="0"/>
                <a:ea typeface="ＭＳ Ｐゴシック" charset="0"/>
              </a:rPr>
              <a:t>Federalist 10</a:t>
            </a:r>
          </a:p>
          <a:p>
            <a:r>
              <a:rPr lang="en-US" dirty="0">
                <a:latin typeface="Arial" charset="0"/>
                <a:ea typeface="ＭＳ Ｐゴシック" charset="0"/>
                <a:cs typeface="ＭＳ Ｐゴシック" charset="0"/>
              </a:rPr>
              <a:t>Patrick Henry</a:t>
            </a:r>
          </a:p>
          <a:p>
            <a:pPr lvl="1"/>
            <a:r>
              <a:rPr lang="en-US" dirty="0">
                <a:latin typeface="Arial" charset="0"/>
                <a:ea typeface="ＭＳ Ｐゴシック" charset="0"/>
              </a:rPr>
              <a:t>Speech to Virginia Commonwealth</a:t>
            </a:r>
          </a:p>
          <a:p>
            <a:r>
              <a:rPr lang="en-US" dirty="0">
                <a:latin typeface="Arial" charset="0"/>
                <a:ea typeface="ＭＳ Ｐゴシック" charset="0"/>
                <a:cs typeface="ＭＳ Ｐゴシック" charset="0"/>
              </a:rPr>
              <a:t>George Washington</a:t>
            </a:r>
          </a:p>
          <a:p>
            <a:pPr lvl="1"/>
            <a:r>
              <a:rPr lang="en-US" dirty="0">
                <a:latin typeface="Arial" charset="0"/>
                <a:ea typeface="ＭＳ Ｐゴシック" charset="0"/>
              </a:rPr>
              <a:t>Farewell Address</a:t>
            </a:r>
          </a:p>
          <a:p>
            <a:pPr lvl="1">
              <a:buFontTx/>
              <a:buNone/>
            </a:pPr>
            <a:endParaRPr lang="en-US" dirty="0">
              <a:latin typeface="Arial" charset="0"/>
              <a:ea typeface="ＭＳ Ｐゴシック" charset="0"/>
            </a:endParaRPr>
          </a:p>
        </p:txBody>
      </p:sp>
    </p:spTree>
    <p:extLst>
      <p:ext uri="{BB962C8B-B14F-4D97-AF65-F5344CB8AC3E}">
        <p14:creationId xmlns:p14="http://schemas.microsoft.com/office/powerpoint/2010/main" xmlns="" val="39153011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a:xfrm>
            <a:off x="457200" y="533400"/>
            <a:ext cx="8229600" cy="1143000"/>
          </a:xfrm>
        </p:spPr>
        <p:txBody>
          <a:bodyPr/>
          <a:lstStyle/>
          <a:p>
            <a:r>
              <a:rPr lang="en-US" dirty="0">
                <a:latin typeface="Arial" charset="0"/>
                <a:ea typeface="ＭＳ Ｐゴシック" charset="0"/>
                <a:cs typeface="ＭＳ Ｐゴシック" charset="0"/>
              </a:rPr>
              <a:t>This one was easy for us:</a:t>
            </a:r>
          </a:p>
        </p:txBody>
      </p:sp>
      <p:sp>
        <p:nvSpPr>
          <p:cNvPr id="21507" name="Rectangle 5"/>
          <p:cNvSpPr>
            <a:spLocks noGrp="1" noChangeArrowheads="1"/>
          </p:cNvSpPr>
          <p:nvPr>
            <p:ph type="body" sz="half" idx="1"/>
          </p:nvPr>
        </p:nvSpPr>
        <p:spPr>
          <a:xfrm>
            <a:off x="1143000" y="2057400"/>
            <a:ext cx="3352800" cy="4068763"/>
          </a:xfrm>
        </p:spPr>
        <p:txBody>
          <a:bodyPr/>
          <a:lstStyle/>
          <a:p>
            <a:r>
              <a:rPr lang="en-US" sz="2800" dirty="0">
                <a:latin typeface="Arial" charset="0"/>
                <a:ea typeface="ＭＳ Ｐゴシック" charset="0"/>
                <a:cs typeface="ＭＳ Ｐゴシック" charset="0"/>
              </a:rPr>
              <a:t>Patrick Henry</a:t>
            </a:r>
            <a:r>
              <a:rPr lang="ja-JP" altLang="en-US" sz="2800" dirty="0">
                <a:latin typeface="Arial" charset="0"/>
                <a:ea typeface="ＭＳ Ｐゴシック" charset="0"/>
                <a:cs typeface="ＭＳ Ｐゴシック" charset="0"/>
              </a:rPr>
              <a:t>’</a:t>
            </a:r>
            <a:r>
              <a:rPr lang="en-US" sz="2800" dirty="0">
                <a:latin typeface="Arial" charset="0"/>
                <a:ea typeface="ＭＳ Ｐゴシック" charset="0"/>
                <a:cs typeface="ＭＳ Ｐゴシック" charset="0"/>
              </a:rPr>
              <a:t>s </a:t>
            </a:r>
            <a:r>
              <a:rPr lang="ja-JP" altLang="en-US" sz="2800" dirty="0">
                <a:latin typeface="Arial" charset="0"/>
                <a:ea typeface="ＭＳ Ｐゴシック" charset="0"/>
                <a:cs typeface="ＭＳ Ｐゴシック" charset="0"/>
              </a:rPr>
              <a:t>“</a:t>
            </a:r>
            <a:r>
              <a:rPr lang="en-US" sz="2800" dirty="0">
                <a:latin typeface="Arial" charset="0"/>
                <a:ea typeface="ＭＳ Ｐゴシック" charset="0"/>
                <a:cs typeface="ＭＳ Ｐゴシック" charset="0"/>
              </a:rPr>
              <a:t>Treason</a:t>
            </a:r>
            <a:r>
              <a:rPr lang="ja-JP" altLang="en-US" sz="2800" dirty="0">
                <a:latin typeface="Arial" charset="0"/>
                <a:ea typeface="ＭＳ Ｐゴシック" charset="0"/>
                <a:cs typeface="ＭＳ Ｐゴシック" charset="0"/>
              </a:rPr>
              <a:t>”</a:t>
            </a:r>
            <a:r>
              <a:rPr lang="en-US" sz="2800" dirty="0">
                <a:latin typeface="Arial" charset="0"/>
                <a:ea typeface="ＭＳ Ｐゴシック" charset="0"/>
                <a:cs typeface="ＭＳ Ｐゴシック" charset="0"/>
              </a:rPr>
              <a:t> Speech.  March 23 1775.</a:t>
            </a:r>
          </a:p>
        </p:txBody>
      </p:sp>
      <p:pic>
        <p:nvPicPr>
          <p:cNvPr id="21508" name="Picture 7" descr="464px-Patrick_Henry_Rothermel"/>
          <p:cNvPicPr>
            <a:picLocks noGrp="1" noChangeAspect="1" noChangeArrowheads="1"/>
          </p:cNvPicPr>
          <p:nvPr>
            <p:ph sz="half" idx="2"/>
          </p:nvPr>
        </p:nvPicPr>
        <p:blipFill>
          <a:blip r:embed="rId3" cstate="email">
            <a:extLst>
              <a:ext uri="{28A0092B-C50C-407E-A947-70E740481C1C}">
                <a14:useLocalDpi xmlns:a14="http://schemas.microsoft.com/office/drawing/2010/main" xmlns="" val="0"/>
              </a:ext>
            </a:extLst>
          </a:blip>
          <a:srcRect l="-7693" r="-7693"/>
          <a:stretch>
            <a:fillRect/>
          </a:stretch>
        </p:blipFill>
        <p:spPr>
          <a:xfrm>
            <a:off x="5029200" y="2057400"/>
            <a:ext cx="3810000" cy="4038600"/>
          </a:xfrm>
        </p:spPr>
      </p:pic>
    </p:spTree>
    <p:extLst>
      <p:ext uri="{BB962C8B-B14F-4D97-AF65-F5344CB8AC3E}">
        <p14:creationId xmlns:p14="http://schemas.microsoft.com/office/powerpoint/2010/main" xmlns="" val="2290520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5" name="Picture 13"/>
          <p:cNvPicPr>
            <a:picLocks noChangeAspect="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1143000" y="1219200"/>
            <a:ext cx="6858000" cy="457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6563015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atin typeface="Arial" charset="0"/>
                <a:ea typeface="ＭＳ Ｐゴシック" charset="0"/>
                <a:cs typeface="ＭＳ Ｐゴシック" charset="0"/>
              </a:rPr>
              <a:t>Scaffold the activity</a:t>
            </a:r>
          </a:p>
        </p:txBody>
      </p:sp>
      <p:sp>
        <p:nvSpPr>
          <p:cNvPr id="22531" name="Rectangle 3"/>
          <p:cNvSpPr>
            <a:spLocks noGrp="1" noChangeArrowheads="1"/>
          </p:cNvSpPr>
          <p:nvPr>
            <p:ph idx="1"/>
          </p:nvPr>
        </p:nvSpPr>
        <p:spPr/>
        <p:txBody>
          <a:bodyPr/>
          <a:lstStyle/>
          <a:p>
            <a:r>
              <a:rPr lang="en-US">
                <a:latin typeface="Arial" charset="0"/>
                <a:ea typeface="ＭＳ Ｐゴシック" charset="0"/>
                <a:cs typeface="ＭＳ Ｐゴシック" charset="0"/>
              </a:rPr>
              <a:t>First time out – use a famous quote that they know:  </a:t>
            </a:r>
            <a:r>
              <a:rPr lang="ja-JP" altLang="en-US">
                <a:latin typeface="Arial" charset="0"/>
                <a:ea typeface="ＭＳ Ｐゴシック" charset="0"/>
                <a:cs typeface="ＭＳ Ｐゴシック" charset="0"/>
              </a:rPr>
              <a:t>“</a:t>
            </a:r>
            <a:r>
              <a:rPr lang="en-US">
                <a:latin typeface="Arial" charset="0"/>
                <a:ea typeface="ＭＳ Ｐゴシック" charset="0"/>
                <a:cs typeface="ＭＳ Ｐゴシック" charset="0"/>
              </a:rPr>
              <a:t>I cannot tell a lie.</a:t>
            </a:r>
            <a:r>
              <a:rPr lang="ja-JP" altLang="en-US">
                <a:latin typeface="Arial" charset="0"/>
                <a:ea typeface="ＭＳ Ｐゴシック" charset="0"/>
                <a:cs typeface="ＭＳ Ｐゴシック" charset="0"/>
              </a:rPr>
              <a:t>”</a:t>
            </a:r>
            <a:r>
              <a:rPr lang="en-US">
                <a:latin typeface="Arial" charset="0"/>
                <a:ea typeface="ＭＳ Ｐゴシック" charset="0"/>
                <a:cs typeface="ＭＳ Ｐゴシック" charset="0"/>
              </a:rPr>
              <a:t>  Etc.</a:t>
            </a:r>
          </a:p>
          <a:p>
            <a:pPr lvl="1"/>
            <a:r>
              <a:rPr lang="en-US">
                <a:latin typeface="Arial" charset="0"/>
                <a:ea typeface="ＭＳ Ｐゴシック" charset="0"/>
              </a:rPr>
              <a:t>Make sure the </a:t>
            </a:r>
            <a:r>
              <a:rPr lang="ja-JP" altLang="en-US">
                <a:latin typeface="Arial" charset="0"/>
                <a:ea typeface="ＭＳ Ｐゴシック" charset="0"/>
              </a:rPr>
              <a:t>“</a:t>
            </a:r>
            <a:r>
              <a:rPr lang="en-US">
                <a:latin typeface="Arial" charset="0"/>
                <a:ea typeface="ＭＳ Ｐゴシック" charset="0"/>
              </a:rPr>
              <a:t>negative</a:t>
            </a:r>
            <a:r>
              <a:rPr lang="ja-JP" altLang="en-US">
                <a:latin typeface="Arial" charset="0"/>
                <a:ea typeface="ＭＳ Ｐゴシック" charset="0"/>
              </a:rPr>
              <a:t>”</a:t>
            </a:r>
            <a:r>
              <a:rPr lang="en-US">
                <a:latin typeface="Arial" charset="0"/>
                <a:ea typeface="ＭＳ Ｐゴシック" charset="0"/>
              </a:rPr>
              <a:t> answers are decently obvious.</a:t>
            </a:r>
          </a:p>
          <a:p>
            <a:pPr lvl="2"/>
            <a:r>
              <a:rPr lang="en-US">
                <a:latin typeface="Arial" charset="0"/>
                <a:ea typeface="ＭＳ Ｐゴシック" charset="0"/>
              </a:rPr>
              <a:t>The kids should be justifying why they know their answer to be right.  In time – their explanations will become more sophisticated.</a:t>
            </a:r>
          </a:p>
        </p:txBody>
      </p:sp>
    </p:spTree>
    <p:extLst>
      <p:ext uri="{BB962C8B-B14F-4D97-AF65-F5344CB8AC3E}">
        <p14:creationId xmlns:p14="http://schemas.microsoft.com/office/powerpoint/2010/main" xmlns="" val="20268957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atin typeface="Arial" charset="0"/>
                <a:ea typeface="ＭＳ Ｐゴシック" charset="0"/>
                <a:cs typeface="ＭＳ Ｐゴシック" charset="0"/>
              </a:rPr>
              <a:t>But where do I begin?</a:t>
            </a:r>
          </a:p>
        </p:txBody>
      </p:sp>
      <p:sp>
        <p:nvSpPr>
          <p:cNvPr id="23555" name="Content Placeholder 2"/>
          <p:cNvSpPr>
            <a:spLocks noGrp="1"/>
          </p:cNvSpPr>
          <p:nvPr>
            <p:ph idx="1"/>
          </p:nvPr>
        </p:nvSpPr>
        <p:spPr>
          <a:xfrm>
            <a:off x="762000" y="2133600"/>
            <a:ext cx="7620000" cy="4191000"/>
          </a:xfrm>
        </p:spPr>
        <p:txBody>
          <a:bodyPr>
            <a:normAutofit fontScale="92500" lnSpcReduction="10000"/>
          </a:bodyPr>
          <a:lstStyle/>
          <a:p>
            <a:r>
              <a:rPr lang="en-US" dirty="0">
                <a:latin typeface="Arial" charset="0"/>
                <a:ea typeface="ＭＳ Ｐゴシック" charset="0"/>
                <a:cs typeface="ＭＳ Ｐゴシック" charset="0"/>
              </a:rPr>
              <a:t>Look at your themes (SPECs as an example)</a:t>
            </a:r>
          </a:p>
          <a:p>
            <a:r>
              <a:rPr lang="en-US" dirty="0">
                <a:latin typeface="Arial" charset="0"/>
                <a:ea typeface="ＭＳ Ｐゴシック" charset="0"/>
                <a:cs typeface="ＭＳ Ｐゴシック" charset="0"/>
              </a:rPr>
              <a:t>Do a search for speeches and/or quotes</a:t>
            </a:r>
          </a:p>
          <a:p>
            <a:r>
              <a:rPr lang="en-US" dirty="0">
                <a:latin typeface="Arial" charset="0"/>
                <a:ea typeface="ＭＳ Ｐゴシック" charset="0"/>
                <a:cs typeface="ＭＳ Ｐゴシック" charset="0"/>
              </a:rPr>
              <a:t>Also these are broad areas with LOTS of stuff– </a:t>
            </a:r>
          </a:p>
          <a:p>
            <a:pPr lvl="1"/>
            <a:r>
              <a:rPr lang="en-US" dirty="0">
                <a:latin typeface="Arial" charset="0"/>
                <a:ea typeface="ＭＳ Ｐゴシック" charset="0"/>
              </a:rPr>
              <a:t>American Foreign Policy</a:t>
            </a:r>
          </a:p>
          <a:p>
            <a:pPr lvl="1"/>
            <a:r>
              <a:rPr lang="en-US" dirty="0">
                <a:latin typeface="Arial" charset="0"/>
                <a:ea typeface="ＭＳ Ｐゴシック" charset="0"/>
              </a:rPr>
              <a:t>Expansion of rights</a:t>
            </a:r>
          </a:p>
          <a:p>
            <a:pPr lvl="1"/>
            <a:r>
              <a:rPr lang="en-US" dirty="0">
                <a:latin typeface="Arial" charset="0"/>
                <a:ea typeface="ＭＳ Ｐゴシック" charset="0"/>
              </a:rPr>
              <a:t>Economic policy (look at Boom and Bust times)</a:t>
            </a:r>
          </a:p>
          <a:p>
            <a:pPr lvl="1"/>
            <a:endParaRPr lang="en-US" dirty="0">
              <a:latin typeface="Arial" charset="0"/>
              <a:ea typeface="ＭＳ Ｐゴシック" charset="0"/>
            </a:endParaRPr>
          </a:p>
        </p:txBody>
      </p:sp>
    </p:spTree>
    <p:extLst>
      <p:ext uri="{BB962C8B-B14F-4D97-AF65-F5344CB8AC3E}">
        <p14:creationId xmlns:p14="http://schemas.microsoft.com/office/powerpoint/2010/main" xmlns="" val="23739490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atin typeface="Arial" charset="0"/>
                <a:ea typeface="ＭＳ Ｐゴシック" charset="0"/>
                <a:cs typeface="ＭＳ Ｐゴシック" charset="0"/>
              </a:rPr>
              <a:t>As you do this more . . .</a:t>
            </a:r>
          </a:p>
        </p:txBody>
      </p:sp>
      <p:sp>
        <p:nvSpPr>
          <p:cNvPr id="24579" name="Rectangle 3"/>
          <p:cNvSpPr>
            <a:spLocks noGrp="1" noChangeArrowheads="1"/>
          </p:cNvSpPr>
          <p:nvPr>
            <p:ph idx="1"/>
          </p:nvPr>
        </p:nvSpPr>
        <p:spPr/>
        <p:txBody>
          <a:bodyPr/>
          <a:lstStyle/>
          <a:p>
            <a:r>
              <a:rPr lang="en-US">
                <a:latin typeface="Arial" charset="0"/>
                <a:ea typeface="ＭＳ Ｐゴシック" charset="0"/>
                <a:cs typeface="ＭＳ Ｐゴシック" charset="0"/>
              </a:rPr>
              <a:t>They will have to think more specifically using context clues.</a:t>
            </a:r>
          </a:p>
          <a:p>
            <a:pPr lvl="1"/>
            <a:r>
              <a:rPr lang="en-US">
                <a:latin typeface="Arial" charset="0"/>
                <a:ea typeface="ＭＳ Ｐゴシック" charset="0"/>
              </a:rPr>
              <a:t>This, like other things, is an acquired skill.</a:t>
            </a:r>
          </a:p>
          <a:p>
            <a:pPr lvl="2"/>
            <a:r>
              <a:rPr lang="en-US">
                <a:latin typeface="Arial" charset="0"/>
                <a:ea typeface="ＭＳ Ｐゴシック" charset="0"/>
              </a:rPr>
              <a:t>You can begin to make it tougher as the year goes on and they have more content to draw from.</a:t>
            </a:r>
          </a:p>
          <a:p>
            <a:pPr lvl="1">
              <a:buFontTx/>
              <a:buNone/>
            </a:pPr>
            <a:endParaRPr lang="en-US">
              <a:latin typeface="Arial" charset="0"/>
              <a:ea typeface="ＭＳ Ｐゴシック" charset="0"/>
            </a:endParaRPr>
          </a:p>
        </p:txBody>
      </p:sp>
      <p:sp>
        <p:nvSpPr>
          <p:cNvPr id="24580" name="TextBox 3"/>
          <p:cNvSpPr txBox="1">
            <a:spLocks noChangeArrowheads="1"/>
          </p:cNvSpPr>
          <p:nvPr/>
        </p:nvSpPr>
        <p:spPr bwMode="auto">
          <a:xfrm>
            <a:off x="762000" y="5410200"/>
            <a:ext cx="7583488"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2400" b="1" dirty="0">
                <a:solidFill>
                  <a:srgbClr val="FF0000"/>
                </a:solidFill>
              </a:rPr>
              <a:t>And you</a:t>
            </a:r>
            <a:r>
              <a:rPr lang="ja-JP" altLang="en-US" sz="2400" b="1" dirty="0">
                <a:solidFill>
                  <a:srgbClr val="FF0000"/>
                </a:solidFill>
              </a:rPr>
              <a:t>’</a:t>
            </a:r>
            <a:r>
              <a:rPr lang="en-US" sz="2400" b="1" dirty="0" err="1">
                <a:solidFill>
                  <a:srgbClr val="FF0000"/>
                </a:solidFill>
              </a:rPr>
              <a:t>ll</a:t>
            </a:r>
            <a:r>
              <a:rPr lang="en-US" sz="2400" b="1" dirty="0">
                <a:solidFill>
                  <a:srgbClr val="FF0000"/>
                </a:solidFill>
              </a:rPr>
              <a:t> be able to employ other great strategies</a:t>
            </a:r>
          </a:p>
        </p:txBody>
      </p:sp>
    </p:spTree>
    <p:extLst>
      <p:ext uri="{BB962C8B-B14F-4D97-AF65-F5344CB8AC3E}">
        <p14:creationId xmlns:p14="http://schemas.microsoft.com/office/powerpoint/2010/main" xmlns="" val="9116309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p:nvPr>
        </p:nvSpPr>
        <p:spPr/>
        <p:txBody>
          <a:bodyPr/>
          <a:lstStyle/>
          <a:p>
            <a:r>
              <a:rPr lang="en-US">
                <a:latin typeface="Arial" charset="0"/>
                <a:ea typeface="ＭＳ Ｐゴシック" charset="0"/>
                <a:cs typeface="ＭＳ Ｐゴシック" charset="0"/>
              </a:rPr>
              <a:t>The American Revolution?</a:t>
            </a:r>
          </a:p>
        </p:txBody>
      </p:sp>
      <p:sp>
        <p:nvSpPr>
          <p:cNvPr id="25603" name="Content Placeholder 4"/>
          <p:cNvSpPr>
            <a:spLocks noGrp="1"/>
          </p:cNvSpPr>
          <p:nvPr>
            <p:ph sz="quarter" idx="4294967295"/>
          </p:nvPr>
        </p:nvSpPr>
        <p:spPr>
          <a:xfrm>
            <a:off x="1298448" y="2121407"/>
            <a:ext cx="3200400" cy="3602736"/>
          </a:xfrm>
          <a:prstGeom prst="rect">
            <a:avLst/>
          </a:prstGeom>
        </p:spPr>
        <p:txBody>
          <a:bodyPr/>
          <a:lstStyle/>
          <a:p>
            <a:r>
              <a:rPr lang="en-US">
                <a:latin typeface="Arial" charset="0"/>
                <a:ea typeface="ＭＳ Ｐゴシック" charset="0"/>
                <a:cs typeface="ＭＳ Ｐゴシック" charset="0"/>
              </a:rPr>
              <a:t>"We must all hang together, or assuredly we shall all hang separately." --</a:t>
            </a:r>
          </a:p>
        </p:txBody>
      </p:sp>
      <p:sp>
        <p:nvSpPr>
          <p:cNvPr id="25604" name="Content Placeholder 5"/>
          <p:cNvSpPr>
            <a:spLocks noGrp="1"/>
          </p:cNvSpPr>
          <p:nvPr>
            <p:ph sz="quarter" idx="4294967295"/>
          </p:nvPr>
        </p:nvSpPr>
        <p:spPr>
          <a:xfrm>
            <a:off x="4663440" y="2119313"/>
            <a:ext cx="3200400" cy="3605212"/>
          </a:xfrm>
          <a:prstGeom prst="rect">
            <a:avLst/>
          </a:prstGeom>
        </p:spPr>
        <p:txBody>
          <a:bodyPr>
            <a:normAutofit fontScale="70000" lnSpcReduction="20000"/>
          </a:bodyPr>
          <a:lstStyle/>
          <a:p>
            <a:r>
              <a:rPr lang="en-US">
                <a:latin typeface="Arial" charset="0"/>
                <a:ea typeface="ＭＳ Ｐゴシック" charset="0"/>
                <a:cs typeface="ＭＳ Ｐゴシック" charset="0"/>
              </a:rPr>
              <a:t>Benjamin Franklin at the signing of the Declaration of Independence</a:t>
            </a:r>
          </a:p>
          <a:p>
            <a:r>
              <a:rPr lang="en-US">
                <a:latin typeface="Arial" charset="0"/>
                <a:ea typeface="ＭＳ Ｐゴシック" charset="0"/>
                <a:cs typeface="ＭＳ Ｐゴシック" charset="0"/>
              </a:rPr>
              <a:t>King George III at the notion that the American colonists wanted independence</a:t>
            </a:r>
          </a:p>
          <a:p>
            <a:r>
              <a:rPr lang="en-US">
                <a:latin typeface="Arial" charset="0"/>
                <a:ea typeface="ＭＳ Ｐゴシック" charset="0"/>
                <a:cs typeface="ＭＳ Ｐゴシック" charset="0"/>
              </a:rPr>
              <a:t>Franklin Roosevelt at the Yalta Conference</a:t>
            </a:r>
          </a:p>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xmlns="" val="3898054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atin typeface="Arial" charset="0"/>
                <a:ea typeface="ＭＳ Ｐゴシック" charset="0"/>
                <a:cs typeface="ＭＳ Ｐゴシック" charset="0"/>
              </a:rPr>
              <a:t>White Out Revealed</a:t>
            </a:r>
          </a:p>
        </p:txBody>
      </p:sp>
      <p:pic>
        <p:nvPicPr>
          <p:cNvPr id="26627" name="Content Placeholder 5" descr="Ben Franklin.jpg"/>
          <p:cNvPicPr>
            <a:picLocks noGrp="1" noChangeAspect="1"/>
          </p:cNvPicPr>
          <p:nvPr>
            <p:ph idx="1"/>
          </p:nvPr>
        </p:nvPicPr>
        <p:blipFill>
          <a:blip r:embed="rId3">
            <a:extLst>
              <a:ext uri="{28A0092B-C50C-407E-A947-70E740481C1C}">
                <a14:useLocalDpi xmlns:a14="http://schemas.microsoft.com/office/drawing/2010/main" xmlns="" val="0"/>
              </a:ext>
            </a:extLst>
          </a:blip>
          <a:srcRect l="-4" r="-4"/>
          <a:stretch>
            <a:fillRect/>
          </a:stretch>
        </p:blipFill>
        <p:spPr>
          <a:xfrm>
            <a:off x="2590800" y="2057400"/>
            <a:ext cx="3962400" cy="3909232"/>
          </a:xfrm>
        </p:spPr>
      </p:pic>
    </p:spTree>
    <p:extLst>
      <p:ext uri="{BB962C8B-B14F-4D97-AF65-F5344CB8AC3E}">
        <p14:creationId xmlns:p14="http://schemas.microsoft.com/office/powerpoint/2010/main" xmlns="" val="23804674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atin typeface="Arial" charset="0"/>
                <a:ea typeface="ＭＳ Ｐゴシック" charset="0"/>
                <a:cs typeface="ＭＳ Ｐゴシック" charset="0"/>
              </a:rPr>
              <a:t>One more practice . . .</a:t>
            </a:r>
          </a:p>
        </p:txBody>
      </p:sp>
      <p:sp>
        <p:nvSpPr>
          <p:cNvPr id="27651" name="Content Placeholder 2"/>
          <p:cNvSpPr>
            <a:spLocks noGrp="1"/>
          </p:cNvSpPr>
          <p:nvPr>
            <p:ph sz="quarter" idx="4294967295"/>
          </p:nvPr>
        </p:nvSpPr>
        <p:spPr>
          <a:xfrm>
            <a:off x="381000" y="2121407"/>
            <a:ext cx="4117848" cy="3602736"/>
          </a:xfrm>
          <a:prstGeom prst="rect">
            <a:avLst/>
          </a:prstGeom>
        </p:spPr>
        <p:txBody>
          <a:bodyPr/>
          <a:lstStyle/>
          <a:p>
            <a:r>
              <a:rPr lang="en-US" dirty="0">
                <a:latin typeface="Arial" charset="0"/>
                <a:ea typeface="ＭＳ Ｐゴシック" charset="0"/>
                <a:cs typeface="ＭＳ Ｐゴシック" charset="0"/>
              </a:rPr>
              <a:t>"There! His Majesty can now read my name without glasses. And he can double the reward on my head!" --</a:t>
            </a:r>
          </a:p>
        </p:txBody>
      </p:sp>
      <p:sp>
        <p:nvSpPr>
          <p:cNvPr id="27652" name="Content Placeholder 3"/>
          <p:cNvSpPr>
            <a:spLocks noGrp="1"/>
          </p:cNvSpPr>
          <p:nvPr>
            <p:ph sz="quarter" idx="4294967295"/>
          </p:nvPr>
        </p:nvSpPr>
        <p:spPr>
          <a:xfrm>
            <a:off x="4663440" y="2119312"/>
            <a:ext cx="4175760" cy="4129087"/>
          </a:xfrm>
          <a:prstGeom prst="rect">
            <a:avLst/>
          </a:prstGeom>
        </p:spPr>
        <p:txBody>
          <a:bodyPr>
            <a:normAutofit/>
          </a:bodyPr>
          <a:lstStyle/>
          <a:p>
            <a:r>
              <a:rPr lang="en-US" sz="2000">
                <a:latin typeface="Arial" charset="0"/>
                <a:ea typeface="ＭＳ Ｐゴシック" charset="0"/>
                <a:cs typeface="ＭＳ Ｐゴシック" charset="0"/>
              </a:rPr>
              <a:t>Abigail Adams after signing her name in large letters on the Declaration of Independence</a:t>
            </a:r>
          </a:p>
          <a:p>
            <a:r>
              <a:rPr lang="en-US" sz="2000">
                <a:latin typeface="Arial" charset="0"/>
                <a:ea typeface="ＭＳ Ｐゴシック" charset="0"/>
                <a:cs typeface="ＭＳ Ｐゴシック" charset="0"/>
              </a:rPr>
              <a:t>King George III after signing his name in large letters on the Declaration of Independence</a:t>
            </a:r>
          </a:p>
          <a:p>
            <a:r>
              <a:rPr lang="en-US" sz="2000">
                <a:latin typeface="Arial" charset="0"/>
                <a:ea typeface="ＭＳ Ｐゴシック" charset="0"/>
                <a:cs typeface="ＭＳ Ｐゴシック" charset="0"/>
              </a:rPr>
              <a:t>John Hancock after signing his name in large letters on the Declaration of Independence</a:t>
            </a:r>
          </a:p>
          <a:p>
            <a:r>
              <a:rPr lang="en-US" sz="2000">
                <a:latin typeface="Arial" charset="0"/>
                <a:ea typeface="ＭＳ Ｐゴシック" charset="0"/>
                <a:cs typeface="ＭＳ Ｐゴシック" charset="0"/>
              </a:rPr>
              <a:t>Crispus Attucks after signing his name in large letters on the Declaration of Independence.</a:t>
            </a:r>
          </a:p>
        </p:txBody>
      </p:sp>
    </p:spTree>
    <p:extLst>
      <p:ext uri="{BB962C8B-B14F-4D97-AF65-F5344CB8AC3E}">
        <p14:creationId xmlns:p14="http://schemas.microsoft.com/office/powerpoint/2010/main" xmlns="" val="30808639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atin typeface="Arial" charset="0"/>
                <a:ea typeface="ＭＳ Ｐゴシック" charset="0"/>
                <a:cs typeface="ＭＳ Ｐゴシック" charset="0"/>
              </a:rPr>
              <a:t>White Out Revealed!</a:t>
            </a:r>
          </a:p>
        </p:txBody>
      </p:sp>
      <p:pic>
        <p:nvPicPr>
          <p:cNvPr id="28675" name="Content Placeholder 5" descr="hancocksignaturelg.jpg"/>
          <p:cNvPicPr>
            <a:picLocks noGrp="1" noChangeAspect="1"/>
          </p:cNvPicPr>
          <p:nvPr>
            <p:ph idx="1"/>
          </p:nvPr>
        </p:nvPicPr>
        <p:blipFill>
          <a:blip r:embed="rId3" cstate="email">
            <a:extLst>
              <a:ext uri="{28A0092B-C50C-407E-A947-70E740481C1C}">
                <a14:useLocalDpi xmlns:a14="http://schemas.microsoft.com/office/drawing/2010/main" xmlns="" val="0"/>
              </a:ext>
            </a:extLst>
          </a:blip>
          <a:srcRect l="-5" r="-5"/>
          <a:stretch>
            <a:fillRect/>
          </a:stretch>
        </p:blipFill>
        <p:spPr>
          <a:xfrm>
            <a:off x="1295400" y="2209800"/>
            <a:ext cx="6629400" cy="3157252"/>
          </a:xfrm>
        </p:spPr>
      </p:pic>
    </p:spTree>
    <p:extLst>
      <p:ext uri="{BB962C8B-B14F-4D97-AF65-F5344CB8AC3E}">
        <p14:creationId xmlns:p14="http://schemas.microsoft.com/office/powerpoint/2010/main" xmlns="" val="7859285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4"/>
          <p:cNvSpPr>
            <a:spLocks noGrp="1"/>
          </p:cNvSpPr>
          <p:nvPr>
            <p:ph type="title"/>
          </p:nvPr>
        </p:nvSpPr>
        <p:spPr/>
        <p:txBody>
          <a:bodyPr/>
          <a:lstStyle/>
          <a:p>
            <a:r>
              <a:rPr lang="en-US">
                <a:latin typeface="Arial" charset="0"/>
                <a:ea typeface="ＭＳ Ｐゴシック" charset="0"/>
                <a:cs typeface="ＭＳ Ｐゴシック" charset="0"/>
              </a:rPr>
              <a:t>Let</a:t>
            </a:r>
            <a:r>
              <a:rPr lang="ja-JP" altLang="en-US">
                <a:latin typeface="Arial" charset="0"/>
                <a:ea typeface="ＭＳ Ｐゴシック" charset="0"/>
                <a:cs typeface="ＭＳ Ｐゴシック" charset="0"/>
              </a:rPr>
              <a:t>’</a:t>
            </a:r>
            <a:r>
              <a:rPr lang="en-US">
                <a:latin typeface="Arial" charset="0"/>
                <a:ea typeface="ＭＳ Ｐゴシック" charset="0"/>
                <a:cs typeface="ＭＳ Ｐゴシック" charset="0"/>
              </a:rPr>
              <a:t>s add some color:</a:t>
            </a:r>
          </a:p>
        </p:txBody>
      </p:sp>
      <p:sp>
        <p:nvSpPr>
          <p:cNvPr id="29699" name="Content Placeholder 5"/>
          <p:cNvSpPr>
            <a:spLocks noGrp="1"/>
          </p:cNvSpPr>
          <p:nvPr>
            <p:ph idx="1"/>
          </p:nvPr>
        </p:nvSpPr>
        <p:spPr/>
        <p:txBody>
          <a:bodyPr/>
          <a:lstStyle/>
          <a:p>
            <a:r>
              <a:rPr lang="en-US">
                <a:latin typeface="Arial" charset="0"/>
                <a:ea typeface="ＭＳ Ｐゴシック" charset="0"/>
                <a:cs typeface="ＭＳ Ｐゴシック" charset="0"/>
              </a:rPr>
              <a:t>Once you</a:t>
            </a:r>
            <a:r>
              <a:rPr lang="ja-JP" altLang="en-US">
                <a:latin typeface="Arial" charset="0"/>
                <a:ea typeface="ＭＳ Ｐゴシック" charset="0"/>
                <a:cs typeface="ＭＳ Ｐゴシック" charset="0"/>
              </a:rPr>
              <a:t>’</a:t>
            </a:r>
            <a:r>
              <a:rPr lang="en-US">
                <a:latin typeface="Arial" charset="0"/>
                <a:ea typeface="ＭＳ Ｐゴシック" charset="0"/>
                <a:cs typeface="ＭＳ Ｐゴシック" charset="0"/>
              </a:rPr>
              <a:t>ve established the big name figures and their quotes and </a:t>
            </a:r>
            <a:r>
              <a:rPr lang="ja-JP" altLang="en-US">
                <a:latin typeface="Arial" charset="0"/>
                <a:ea typeface="ＭＳ Ｐゴシック" charset="0"/>
                <a:cs typeface="ＭＳ Ｐゴシック" charset="0"/>
              </a:rPr>
              <a:t>“</a:t>
            </a:r>
            <a:r>
              <a:rPr lang="en-US">
                <a:latin typeface="Arial" charset="0"/>
                <a:ea typeface="ＭＳ Ｐゴシック" charset="0"/>
                <a:cs typeface="ＭＳ Ｐゴシック" charset="0"/>
              </a:rPr>
              <a:t>personalities</a:t>
            </a:r>
            <a:r>
              <a:rPr lang="ja-JP" altLang="en-US">
                <a:latin typeface="Arial" charset="0"/>
                <a:ea typeface="ＭＳ Ｐゴシック" charset="0"/>
                <a:cs typeface="ＭＳ Ｐゴシック" charset="0"/>
              </a:rPr>
              <a:t>”</a:t>
            </a:r>
            <a:r>
              <a:rPr lang="en-US">
                <a:latin typeface="Arial" charset="0"/>
                <a:ea typeface="ＭＳ Ｐゴシック" charset="0"/>
                <a:cs typeface="ＭＳ Ｐゴシック" charset="0"/>
              </a:rPr>
              <a:t> – you can extend into other areas!!!!</a:t>
            </a:r>
          </a:p>
          <a:p>
            <a:endParaRPr lang="en-US">
              <a:latin typeface="Arial" charset="0"/>
              <a:ea typeface="ＭＳ Ｐゴシック" charset="0"/>
              <a:cs typeface="ＭＳ Ｐゴシック" charset="0"/>
            </a:endParaRPr>
          </a:p>
          <a:p>
            <a:pPr lvl="1">
              <a:buFontTx/>
              <a:buNone/>
            </a:pPr>
            <a:endParaRPr lang="en-US">
              <a:latin typeface="Arial" charset="0"/>
              <a:ea typeface="ＭＳ Ｐゴシック" charset="0"/>
            </a:endParaRPr>
          </a:p>
        </p:txBody>
      </p:sp>
    </p:spTree>
    <p:extLst>
      <p:ext uri="{BB962C8B-B14F-4D97-AF65-F5344CB8AC3E}">
        <p14:creationId xmlns:p14="http://schemas.microsoft.com/office/powerpoint/2010/main" xmlns="" val="41057188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ea typeface="ＭＳ Ｐゴシック" charset="-128"/>
              </a:rPr>
              <a:t>Political Cartoons!!</a:t>
            </a:r>
          </a:p>
        </p:txBody>
      </p:sp>
      <p:pic>
        <p:nvPicPr>
          <p:cNvPr id="30723" name="Content Placeholder 3" descr="george lie political cartoon.jpg"/>
          <p:cNvPicPr>
            <a:picLocks noGrp="1" noChangeAspect="1"/>
          </p:cNvPicPr>
          <p:nvPr>
            <p:ph idx="1"/>
          </p:nvPr>
        </p:nvPicPr>
        <p:blipFill>
          <a:blip r:embed="rId3"/>
          <a:srcRect/>
          <a:stretch>
            <a:fillRect/>
          </a:stretch>
        </p:blipFill>
        <p:spPr>
          <a:xfrm>
            <a:off x="762000" y="1371600"/>
            <a:ext cx="7231063" cy="4953000"/>
          </a:xfrm>
        </p:spPr>
      </p:pic>
      <p:sp>
        <p:nvSpPr>
          <p:cNvPr id="6" name="Rectangle 5"/>
          <p:cNvSpPr/>
          <p:nvPr/>
        </p:nvSpPr>
        <p:spPr>
          <a:xfrm>
            <a:off x="5791200" y="5410200"/>
            <a:ext cx="381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6172200" y="4495800"/>
            <a:ext cx="7620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5257800" y="3124200"/>
            <a:ext cx="6858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7467600" y="5410200"/>
            <a:ext cx="457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mtClean="0">
                <a:ea typeface="ＭＳ Ｐゴシック" charset="-128"/>
              </a:rPr>
              <a:t>Revealed</a:t>
            </a:r>
          </a:p>
        </p:txBody>
      </p:sp>
      <p:pic>
        <p:nvPicPr>
          <p:cNvPr id="31747" name="Content Placeholder 3" descr="george lie political cartoon.jpg"/>
          <p:cNvPicPr>
            <a:picLocks noGrp="1" noChangeAspect="1"/>
          </p:cNvPicPr>
          <p:nvPr>
            <p:ph idx="1"/>
          </p:nvPr>
        </p:nvPicPr>
        <p:blipFill>
          <a:blip r:embed="rId3"/>
          <a:srcRect/>
          <a:stretch>
            <a:fillRect/>
          </a:stretch>
        </p:blipFill>
        <p:spPr>
          <a:xfrm>
            <a:off x="838200" y="1828800"/>
            <a:ext cx="7239000" cy="495935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304800"/>
            <a:ext cx="8229600" cy="1143000"/>
          </a:xfrm>
        </p:spPr>
        <p:txBody>
          <a:bodyPr/>
          <a:lstStyle/>
          <a:p>
            <a:pPr eaLnBrk="1" hangingPunct="1"/>
            <a:r>
              <a:rPr lang="en-US">
                <a:latin typeface="Arial" charset="0"/>
                <a:ea typeface="ＭＳ Ｐゴシック" charset="0"/>
                <a:cs typeface="ＭＳ Ｐゴシック" charset="0"/>
              </a:rPr>
              <a:t>What is White Out</a:t>
            </a:r>
          </a:p>
        </p:txBody>
      </p:sp>
      <p:sp>
        <p:nvSpPr>
          <p:cNvPr id="4099" name="Rectangle 4"/>
          <p:cNvSpPr>
            <a:spLocks noGrp="1" noChangeArrowheads="1"/>
          </p:cNvSpPr>
          <p:nvPr>
            <p:ph type="body" sz="half" idx="1"/>
          </p:nvPr>
        </p:nvSpPr>
        <p:spPr>
          <a:xfrm>
            <a:off x="838200" y="1447800"/>
            <a:ext cx="5791200" cy="4800600"/>
          </a:xfrm>
        </p:spPr>
        <p:txBody>
          <a:bodyPr>
            <a:normAutofit/>
          </a:bodyPr>
          <a:lstStyle/>
          <a:p>
            <a:pPr eaLnBrk="1" hangingPunct="1">
              <a:lnSpc>
                <a:spcPct val="80000"/>
              </a:lnSpc>
            </a:pPr>
            <a:r>
              <a:rPr lang="en-US" sz="2400" dirty="0">
                <a:latin typeface="Arial" charset="0"/>
                <a:ea typeface="ＭＳ Ｐゴシック" charset="0"/>
                <a:cs typeface="ＭＳ Ｐゴシック" charset="0"/>
              </a:rPr>
              <a:t>White Out is a method of document analysis for students designed to help them develop a sense of historical literacy through the use of primary sources. </a:t>
            </a:r>
          </a:p>
          <a:p>
            <a:pPr eaLnBrk="1" hangingPunct="1">
              <a:lnSpc>
                <a:spcPct val="80000"/>
              </a:lnSpc>
            </a:pPr>
            <a:r>
              <a:rPr lang="en-US" sz="2400" dirty="0" smtClean="0">
                <a:latin typeface="Arial" charset="0"/>
                <a:ea typeface="ＭＳ Ｐゴシック" charset="0"/>
                <a:cs typeface="ＭＳ Ｐゴシック" charset="0"/>
              </a:rPr>
              <a:t>White Out allows students to compare and contrast historical events utilizing the following skills:</a:t>
            </a:r>
          </a:p>
          <a:p>
            <a:pPr lvl="1" eaLnBrk="1" hangingPunct="1">
              <a:lnSpc>
                <a:spcPct val="80000"/>
              </a:lnSpc>
            </a:pPr>
            <a:r>
              <a:rPr lang="en-US" sz="2000" dirty="0" smtClean="0">
                <a:latin typeface="Arial" charset="0"/>
                <a:ea typeface="ＭＳ Ｐゴシック" charset="0"/>
                <a:cs typeface="ＭＳ Ｐゴシック" charset="0"/>
              </a:rPr>
              <a:t>Sorting out contestable and non-contestable facts and interpretations</a:t>
            </a:r>
          </a:p>
          <a:p>
            <a:pPr lvl="1" eaLnBrk="1" hangingPunct="1">
              <a:lnSpc>
                <a:spcPct val="80000"/>
              </a:lnSpc>
            </a:pPr>
            <a:r>
              <a:rPr lang="en-US" sz="2000" dirty="0" smtClean="0">
                <a:latin typeface="Arial" charset="0"/>
                <a:ea typeface="ＭＳ Ｐゴシック" charset="0"/>
                <a:cs typeface="ＭＳ Ｐゴシック" charset="0"/>
              </a:rPr>
              <a:t>Understanding language as a transmitter of culture.</a:t>
            </a:r>
          </a:p>
          <a:p>
            <a:pPr lvl="1" eaLnBrk="1" hangingPunct="1">
              <a:lnSpc>
                <a:spcPct val="80000"/>
              </a:lnSpc>
            </a:pPr>
            <a:r>
              <a:rPr lang="en-US" sz="2000" dirty="0" smtClean="0">
                <a:latin typeface="Arial" charset="0"/>
                <a:ea typeface="ＭＳ Ｐゴシック" charset="0"/>
                <a:cs typeface="ＭＳ Ｐゴシック" charset="0"/>
              </a:rPr>
              <a:t>Creating connecting relations between similar concepts and figures throughout history.</a:t>
            </a:r>
            <a:endParaRPr lang="en-US" sz="2000" dirty="0">
              <a:latin typeface="Arial" charset="0"/>
              <a:ea typeface="ＭＳ Ｐゴシック" charset="0"/>
              <a:cs typeface="ＭＳ Ｐゴシック" charset="0"/>
            </a:endParaRPr>
          </a:p>
          <a:p>
            <a:pPr marL="0" indent="0" eaLnBrk="1" hangingPunct="1">
              <a:lnSpc>
                <a:spcPct val="80000"/>
              </a:lnSpc>
              <a:buNone/>
            </a:pPr>
            <a:endParaRPr lang="en-US" sz="2400" dirty="0">
              <a:latin typeface="Arial" charset="0"/>
              <a:ea typeface="ＭＳ Ｐゴシック" charset="0"/>
              <a:cs typeface="ＭＳ Ｐゴシック" charset="0"/>
            </a:endParaRPr>
          </a:p>
          <a:p>
            <a:pPr eaLnBrk="1" hangingPunct="1">
              <a:lnSpc>
                <a:spcPct val="80000"/>
              </a:lnSpc>
            </a:pPr>
            <a:endParaRPr lang="en-US" sz="2400" dirty="0">
              <a:latin typeface="Arial" charset="0"/>
              <a:ea typeface="ＭＳ Ｐゴシック" charset="0"/>
              <a:cs typeface="ＭＳ Ｐゴシック" charset="0"/>
            </a:endParaRPr>
          </a:p>
        </p:txBody>
      </p:sp>
      <p:pic>
        <p:nvPicPr>
          <p:cNvPr id="4100" name="Picture 12" descr="quartet-total-erase-easel-4"/>
          <p:cNvPicPr>
            <a:picLocks noGrp="1" noChangeAspect="1" noChangeArrowheads="1"/>
          </p:cNvPicPr>
          <p:nvPr>
            <p:ph sz="half" idx="2"/>
          </p:nvPr>
        </p:nvPicPr>
        <p:blipFill>
          <a:blip r:embed="rId3">
            <a:extLst>
              <a:ext uri="{28A0092B-C50C-407E-A947-70E740481C1C}">
                <a14:useLocalDpi xmlns:a14="http://schemas.microsoft.com/office/drawing/2010/main" xmlns="" val="0"/>
              </a:ext>
            </a:extLst>
          </a:blip>
          <a:srcRect/>
          <a:stretch>
            <a:fillRect/>
          </a:stretch>
        </p:blipFill>
        <p:spPr>
          <a:xfrm>
            <a:off x="6553200" y="1600200"/>
            <a:ext cx="1752600" cy="2209800"/>
          </a:xfrm>
          <a:noFill/>
        </p:spPr>
      </p:pic>
    </p:spTree>
    <p:extLst>
      <p:ext uri="{BB962C8B-B14F-4D97-AF65-F5344CB8AC3E}">
        <p14:creationId xmlns:p14="http://schemas.microsoft.com/office/powerpoint/2010/main" xmlns="" val="14997639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ea typeface="ＭＳ Ｐゴシック" charset="-128"/>
              </a:rPr>
              <a:t>OK OK OK</a:t>
            </a:r>
          </a:p>
        </p:txBody>
      </p:sp>
      <p:sp>
        <p:nvSpPr>
          <p:cNvPr id="32771" name="Content Placeholder 2"/>
          <p:cNvSpPr>
            <a:spLocks noGrp="1"/>
          </p:cNvSpPr>
          <p:nvPr>
            <p:ph idx="1"/>
          </p:nvPr>
        </p:nvSpPr>
        <p:spPr/>
        <p:txBody>
          <a:bodyPr/>
          <a:lstStyle/>
          <a:p>
            <a:r>
              <a:rPr lang="en-US" smtClean="0">
                <a:ea typeface="ＭＳ Ｐゴシック" charset="-128"/>
              </a:rPr>
              <a:t>I know – Maybe that isn’t one for elementary students.  (But funny as the day is long)</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274638"/>
            <a:ext cx="8229600" cy="639762"/>
          </a:xfrm>
        </p:spPr>
        <p:txBody>
          <a:bodyPr/>
          <a:lstStyle/>
          <a:p>
            <a:r>
              <a:rPr lang="en-US" smtClean="0">
                <a:ea typeface="ＭＳ Ｐゴシック" charset="-128"/>
              </a:rPr>
              <a:t>Maybe this one . . .</a:t>
            </a:r>
          </a:p>
        </p:txBody>
      </p:sp>
      <p:pic>
        <p:nvPicPr>
          <p:cNvPr id="33795" name="Content Placeholder 3" descr="geogewashngton_256585.jpg"/>
          <p:cNvPicPr>
            <a:picLocks noGrp="1" noChangeAspect="1"/>
          </p:cNvPicPr>
          <p:nvPr>
            <p:ph idx="1"/>
          </p:nvPr>
        </p:nvPicPr>
        <p:blipFill>
          <a:blip r:embed="rId3"/>
          <a:srcRect/>
          <a:stretch>
            <a:fillRect/>
          </a:stretch>
        </p:blipFill>
        <p:spPr>
          <a:xfrm>
            <a:off x="1447800" y="990600"/>
            <a:ext cx="6113463" cy="5683250"/>
          </a:xfrm>
        </p:spPr>
      </p:pic>
      <p:sp>
        <p:nvSpPr>
          <p:cNvPr id="6" name="Rectangle 5"/>
          <p:cNvSpPr/>
          <p:nvPr/>
        </p:nvSpPr>
        <p:spPr>
          <a:xfrm>
            <a:off x="2819400" y="3886200"/>
            <a:ext cx="4572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4114800" y="3657600"/>
            <a:ext cx="1066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2362200" y="1524000"/>
            <a:ext cx="44196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ea typeface="ＭＳ Ｐゴシック" charset="-128"/>
              </a:rPr>
              <a:t>Revealed</a:t>
            </a:r>
          </a:p>
        </p:txBody>
      </p:sp>
      <p:pic>
        <p:nvPicPr>
          <p:cNvPr id="34819" name="Content Placeholder 3" descr="geogewashngton_256585.jpg"/>
          <p:cNvPicPr>
            <a:picLocks noGrp="1" noChangeAspect="1"/>
          </p:cNvPicPr>
          <p:nvPr>
            <p:ph idx="1"/>
          </p:nvPr>
        </p:nvPicPr>
        <p:blipFill>
          <a:blip r:embed="rId3"/>
          <a:srcRect/>
          <a:stretch>
            <a:fillRect/>
          </a:stretch>
        </p:blipFill>
        <p:spPr>
          <a:xfrm>
            <a:off x="2209800" y="1524000"/>
            <a:ext cx="4625975" cy="4681538"/>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ea typeface="ＭＳ Ｐゴシック" charset="-128"/>
              </a:rPr>
              <a:t>Or . . .   “Cloze the door”!</a:t>
            </a:r>
          </a:p>
        </p:txBody>
      </p:sp>
      <p:sp>
        <p:nvSpPr>
          <p:cNvPr id="35843" name="Content Placeholder 2"/>
          <p:cNvSpPr>
            <a:spLocks noGrp="1"/>
          </p:cNvSpPr>
          <p:nvPr>
            <p:ph idx="1"/>
          </p:nvPr>
        </p:nvSpPr>
        <p:spPr>
          <a:xfrm>
            <a:off x="457200" y="1600200"/>
            <a:ext cx="8229600" cy="2743200"/>
          </a:xfrm>
        </p:spPr>
        <p:txBody>
          <a:bodyPr/>
          <a:lstStyle/>
          <a:p>
            <a:r>
              <a:rPr lang="en-US" sz="2400" smtClean="0">
                <a:ea typeface="ＭＳ Ｐゴシック" charset="-128"/>
              </a:rPr>
              <a:t>Cloze procedure is a technique in which words are deleted from a passage according to a word-count formula or various other criteria. The passage is presented to students, who insert words as they read to complete and construct meaning from the text. This procedure can be used as a diagnostic reading assessment technique.</a:t>
            </a:r>
          </a:p>
        </p:txBody>
      </p:sp>
      <p:sp>
        <p:nvSpPr>
          <p:cNvPr id="35844" name="TextBox 3"/>
          <p:cNvSpPr txBox="1">
            <a:spLocks noChangeArrowheads="1"/>
          </p:cNvSpPr>
          <p:nvPr/>
        </p:nvSpPr>
        <p:spPr bwMode="auto">
          <a:xfrm>
            <a:off x="609600" y="4800600"/>
            <a:ext cx="3810000" cy="1200150"/>
          </a:xfrm>
          <a:prstGeom prst="rect">
            <a:avLst/>
          </a:prstGeom>
          <a:noFill/>
          <a:ln w="9525">
            <a:noFill/>
            <a:miter lim="800000"/>
            <a:headEnd/>
            <a:tailEnd/>
          </a:ln>
        </p:spPr>
        <p:txBody>
          <a:bodyPr>
            <a:spAutoFit/>
          </a:bodyPr>
          <a:lstStyle/>
          <a:p>
            <a:r>
              <a:rPr lang="en-US"/>
              <a:t>There are many resources online to assist in using the Cloze procedure, </a:t>
            </a:r>
          </a:p>
          <a:p>
            <a:r>
              <a:rPr lang="en-US"/>
              <a:t>including online worksheet generators!</a:t>
            </a:r>
          </a:p>
        </p:txBody>
      </p:sp>
      <p:pic>
        <p:nvPicPr>
          <p:cNvPr id="35845" name="Picture 4" descr="closing-old-door.jpg"/>
          <p:cNvPicPr>
            <a:picLocks noChangeAspect="1"/>
          </p:cNvPicPr>
          <p:nvPr/>
        </p:nvPicPr>
        <p:blipFill>
          <a:blip r:embed="rId3"/>
          <a:srcRect/>
          <a:stretch>
            <a:fillRect/>
          </a:stretch>
        </p:blipFill>
        <p:spPr bwMode="auto">
          <a:xfrm>
            <a:off x="4876800" y="3962400"/>
            <a:ext cx="3460750"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atin typeface="Arial" charset="0"/>
                <a:ea typeface="ＭＳ Ｐゴシック" charset="0"/>
                <a:cs typeface="ＭＳ Ｐゴシック" charset="0"/>
              </a:rPr>
              <a:t>Now some for us!</a:t>
            </a:r>
          </a:p>
        </p:txBody>
      </p:sp>
      <p:pic>
        <p:nvPicPr>
          <p:cNvPr id="38915" name="Content Placeholder 4" descr="thinking-cap.gif"/>
          <p:cNvPicPr>
            <a:picLocks noGrp="1" noChangeAspect="1"/>
          </p:cNvPicPr>
          <p:nvPr>
            <p:ph sz="quarter" idx="4294967295"/>
          </p:nvPr>
        </p:nvPicPr>
        <p:blipFill>
          <a:blip r:embed="rId3" cstate="email">
            <a:extLst>
              <a:ext uri="{28A0092B-C50C-407E-A947-70E740481C1C}">
                <a14:useLocalDpi xmlns:a14="http://schemas.microsoft.com/office/drawing/2010/main" xmlns="" val="0"/>
              </a:ext>
            </a:extLst>
          </a:blip>
          <a:srcRect l="-1442" r="-1442"/>
          <a:stretch>
            <a:fillRect/>
          </a:stretch>
        </p:blipFill>
        <p:spPr>
          <a:xfrm>
            <a:off x="1066800" y="2286000"/>
            <a:ext cx="2921517" cy="3288793"/>
          </a:xfrm>
          <a:prstGeom prst="rect">
            <a:avLst/>
          </a:prstGeom>
        </p:spPr>
      </p:pic>
      <p:pic>
        <p:nvPicPr>
          <p:cNvPr id="38916" name="Content Placeholder 5" descr="historymontage.jpg"/>
          <p:cNvPicPr>
            <a:picLocks noGrp="1" noChangeAspect="1"/>
          </p:cNvPicPr>
          <p:nvPr>
            <p:ph sz="quarter" idx="4294967295"/>
          </p:nvPr>
        </p:nvPicPr>
        <p:blipFill>
          <a:blip r:embed="rId4" cstate="email">
            <a:extLst>
              <a:ext uri="{28A0092B-C50C-407E-A947-70E740481C1C}">
                <a14:useLocalDpi xmlns:a14="http://schemas.microsoft.com/office/drawing/2010/main" xmlns="" val="0"/>
              </a:ext>
            </a:extLst>
          </a:blip>
          <a:srcRect t="-13566" b="-13566"/>
          <a:stretch>
            <a:fillRect/>
          </a:stretch>
        </p:blipFill>
        <p:spPr>
          <a:xfrm>
            <a:off x="4419600" y="2057400"/>
            <a:ext cx="3699034" cy="4114800"/>
          </a:xfrm>
          <a:prstGeom prst="rect">
            <a:avLst/>
          </a:prstGeom>
        </p:spPr>
      </p:pic>
    </p:spTree>
    <p:extLst>
      <p:ext uri="{BB962C8B-B14F-4D97-AF65-F5344CB8AC3E}">
        <p14:creationId xmlns:p14="http://schemas.microsoft.com/office/powerpoint/2010/main" xmlns="" val="30702654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atin typeface="Arial" charset="0"/>
                <a:ea typeface="ＭＳ Ｐゴシック" charset="0"/>
                <a:cs typeface="ＭＳ Ｐゴシック" charset="0"/>
              </a:rPr>
              <a:t>HMMMMM . . .</a:t>
            </a:r>
          </a:p>
        </p:txBody>
      </p:sp>
      <p:sp>
        <p:nvSpPr>
          <p:cNvPr id="39939" name="Content Placeholder 2"/>
          <p:cNvSpPr>
            <a:spLocks noGrp="1"/>
          </p:cNvSpPr>
          <p:nvPr>
            <p:ph sz="quarter" idx="4294967295"/>
          </p:nvPr>
        </p:nvSpPr>
        <p:spPr>
          <a:xfrm>
            <a:off x="304800" y="2121407"/>
            <a:ext cx="4194048" cy="3602736"/>
          </a:xfrm>
          <a:prstGeom prst="rect">
            <a:avLst/>
          </a:prstGeom>
        </p:spPr>
        <p:txBody>
          <a:bodyPr/>
          <a:lstStyle/>
          <a:p>
            <a:r>
              <a:rPr lang="en-US" dirty="0">
                <a:latin typeface="Arial" charset="0"/>
                <a:ea typeface="ＭＳ Ｐゴシック" charset="0"/>
                <a:cs typeface="ＭＳ Ｐゴシック" charset="0"/>
              </a:rPr>
              <a:t>No man, nor number of men upon earth hath power or authority to rule over men</a:t>
            </a:r>
            <a:r>
              <a:rPr lang="ja-JP" altLang="en-US" dirty="0">
                <a:latin typeface="Arial" charset="0"/>
                <a:ea typeface="ＭＳ Ｐゴシック" charset="0"/>
                <a:cs typeface="ＭＳ Ｐゴシック" charset="0"/>
              </a:rPr>
              <a:t>’</a:t>
            </a:r>
            <a:r>
              <a:rPr lang="en-US" dirty="0">
                <a:latin typeface="Arial" charset="0"/>
                <a:ea typeface="ＭＳ Ｐゴシック" charset="0"/>
                <a:cs typeface="ＭＳ Ｐゴシック" charset="0"/>
              </a:rPr>
              <a:t>s consciences in religious matters,</a:t>
            </a:r>
          </a:p>
        </p:txBody>
      </p:sp>
      <p:sp>
        <p:nvSpPr>
          <p:cNvPr id="39940" name="Content Placeholder 3"/>
          <p:cNvSpPr>
            <a:spLocks noGrp="1"/>
          </p:cNvSpPr>
          <p:nvPr>
            <p:ph sz="quarter" idx="4294967295"/>
          </p:nvPr>
        </p:nvSpPr>
        <p:spPr>
          <a:xfrm>
            <a:off x="4663440" y="2119313"/>
            <a:ext cx="3200400" cy="3605212"/>
          </a:xfrm>
          <a:prstGeom prst="rect">
            <a:avLst/>
          </a:prstGeom>
        </p:spPr>
        <p:txBody>
          <a:bodyPr>
            <a:normAutofit fontScale="77500" lnSpcReduction="20000"/>
          </a:bodyPr>
          <a:lstStyle/>
          <a:p>
            <a:r>
              <a:rPr lang="en-US">
                <a:latin typeface="Arial" charset="0"/>
                <a:ea typeface="ＭＳ Ｐゴシック" charset="0"/>
                <a:cs typeface="ＭＳ Ｐゴシック" charset="0"/>
              </a:rPr>
              <a:t>The First Amendment to the United States Constitution.</a:t>
            </a:r>
          </a:p>
          <a:p>
            <a:r>
              <a:rPr lang="en-US">
                <a:latin typeface="Arial" charset="0"/>
                <a:ea typeface="ＭＳ Ｐゴシック" charset="0"/>
                <a:cs typeface="ＭＳ Ｐゴシック" charset="0"/>
              </a:rPr>
              <a:t>Thomas Jefferson, Virginia Statute of Religious Freedom, 1786</a:t>
            </a:r>
          </a:p>
          <a:p>
            <a:r>
              <a:rPr lang="en-US">
                <a:latin typeface="Arial" charset="0"/>
                <a:ea typeface="ＭＳ Ｐゴシック" charset="0"/>
                <a:cs typeface="ＭＳ Ｐゴシック" charset="0"/>
              </a:rPr>
              <a:t>Charter of West Jersey, 1677</a:t>
            </a:r>
          </a:p>
        </p:txBody>
      </p:sp>
    </p:spTree>
    <p:extLst>
      <p:ext uri="{BB962C8B-B14F-4D97-AF65-F5344CB8AC3E}">
        <p14:creationId xmlns:p14="http://schemas.microsoft.com/office/powerpoint/2010/main" xmlns="" val="19770881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atin typeface="Arial" charset="0"/>
                <a:ea typeface="ＭＳ Ｐゴシック" charset="0"/>
                <a:cs typeface="ＭＳ Ｐゴシック" charset="0"/>
              </a:rPr>
              <a:t>Revealed</a:t>
            </a:r>
          </a:p>
        </p:txBody>
      </p:sp>
      <p:pic>
        <p:nvPicPr>
          <p:cNvPr id="40963" name="Content Placeholder 5" descr="welcome-to-new-jersey1.jpg"/>
          <p:cNvPicPr>
            <a:picLocks noGrp="1" noChangeAspect="1"/>
          </p:cNvPicPr>
          <p:nvPr>
            <p:ph idx="1"/>
          </p:nvPr>
        </p:nvPicPr>
        <p:blipFill>
          <a:blip r:embed="rId3">
            <a:extLst>
              <a:ext uri="{28A0092B-C50C-407E-A947-70E740481C1C}">
                <a14:useLocalDpi xmlns:a14="http://schemas.microsoft.com/office/drawing/2010/main" xmlns="" val="0"/>
              </a:ext>
            </a:extLst>
          </a:blip>
          <a:srcRect t="11281" b="11281"/>
          <a:stretch>
            <a:fillRect/>
          </a:stretch>
        </p:blipFill>
        <p:spPr/>
      </p:pic>
    </p:spTree>
    <p:extLst>
      <p:ext uri="{BB962C8B-B14F-4D97-AF65-F5344CB8AC3E}">
        <p14:creationId xmlns:p14="http://schemas.microsoft.com/office/powerpoint/2010/main" xmlns="" val="35936112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3"/>
          <p:cNvSpPr>
            <a:spLocks noGrp="1"/>
          </p:cNvSpPr>
          <p:nvPr>
            <p:ph type="title"/>
          </p:nvPr>
        </p:nvSpPr>
        <p:spPr>
          <a:xfrm>
            <a:off x="457200" y="274638"/>
            <a:ext cx="6553200" cy="1143000"/>
          </a:xfrm>
        </p:spPr>
        <p:txBody>
          <a:bodyPr/>
          <a:lstStyle/>
          <a:p>
            <a:r>
              <a:rPr lang="en-US" dirty="0">
                <a:latin typeface="Arial" charset="0"/>
                <a:ea typeface="ＭＳ Ｐゴシック" charset="0"/>
                <a:cs typeface="ＭＳ Ｐゴシック" charset="0"/>
              </a:rPr>
              <a:t>The other </a:t>
            </a:r>
            <a:r>
              <a:rPr lang="en-US" dirty="0" smtClean="0">
                <a:latin typeface="Arial" charset="0"/>
                <a:ea typeface="ＭＳ Ｐゴシック" charset="0"/>
                <a:cs typeface="ＭＳ Ｐゴシック" charset="0"/>
              </a:rPr>
              <a:t>finalists</a:t>
            </a:r>
            <a:r>
              <a:rPr lang="en-US" dirty="0" smtClean="0">
                <a:latin typeface="Arial" charset="0"/>
                <a:ea typeface="ＭＳ Ｐゴシック" charset="0"/>
              </a:rPr>
              <a:t>’</a:t>
            </a:r>
            <a:r>
              <a:rPr lang="en-US" dirty="0" smtClean="0">
                <a:latin typeface="Arial" charset="0"/>
                <a:ea typeface="ＭＳ Ｐゴシック" charset="0"/>
                <a:cs typeface="ＭＳ Ｐゴシック" charset="0"/>
              </a:rPr>
              <a:t> </a:t>
            </a:r>
            <a:r>
              <a:rPr lang="en-US" dirty="0">
                <a:latin typeface="Arial" charset="0"/>
                <a:ea typeface="ＭＳ Ｐゴシック" charset="0"/>
                <a:cs typeface="ＭＳ Ｐゴシック" charset="0"/>
              </a:rPr>
              <a:t>words </a:t>
            </a:r>
          </a:p>
        </p:txBody>
      </p:sp>
      <p:sp>
        <p:nvSpPr>
          <p:cNvPr id="41987" name="Text Placeholder 4"/>
          <p:cNvSpPr>
            <a:spLocks noGrp="1"/>
          </p:cNvSpPr>
          <p:nvPr>
            <p:ph type="body" idx="1"/>
          </p:nvPr>
        </p:nvSpPr>
        <p:spPr>
          <a:xfrm>
            <a:off x="533400" y="1447800"/>
            <a:ext cx="2939521" cy="392288"/>
          </a:xfrm>
        </p:spPr>
        <p:txBody>
          <a:bodyPr>
            <a:normAutofit fontScale="92500" lnSpcReduction="20000"/>
          </a:bodyPr>
          <a:lstStyle/>
          <a:p>
            <a:r>
              <a:rPr lang="en-US" dirty="0">
                <a:latin typeface="Arial" charset="0"/>
                <a:ea typeface="ＭＳ Ｐゴシック" charset="0"/>
                <a:cs typeface="ＭＳ Ｐゴシック" charset="0"/>
              </a:rPr>
              <a:t>Thomas Jefferson:</a:t>
            </a:r>
          </a:p>
        </p:txBody>
      </p:sp>
      <p:sp>
        <p:nvSpPr>
          <p:cNvPr id="41989" name="Text Placeholder 6"/>
          <p:cNvSpPr>
            <a:spLocks noGrp="1"/>
          </p:cNvSpPr>
          <p:nvPr>
            <p:ph type="body" sz="quarter" idx="3"/>
          </p:nvPr>
        </p:nvSpPr>
        <p:spPr>
          <a:xfrm>
            <a:off x="4953000" y="1524000"/>
            <a:ext cx="2944368" cy="392289"/>
          </a:xfrm>
        </p:spPr>
        <p:txBody>
          <a:bodyPr>
            <a:normAutofit fontScale="92500" lnSpcReduction="20000"/>
          </a:bodyPr>
          <a:lstStyle/>
          <a:p>
            <a:r>
              <a:rPr lang="en-US" dirty="0">
                <a:latin typeface="Arial" charset="0"/>
                <a:ea typeface="ＭＳ Ｐゴシック" charset="0"/>
                <a:cs typeface="ＭＳ Ｐゴシック" charset="0"/>
              </a:rPr>
              <a:t>1</a:t>
            </a:r>
            <a:r>
              <a:rPr lang="en-US" baseline="30000" dirty="0">
                <a:latin typeface="Arial" charset="0"/>
                <a:ea typeface="ＭＳ Ｐゴシック" charset="0"/>
                <a:cs typeface="ＭＳ Ｐゴシック" charset="0"/>
              </a:rPr>
              <a:t>st</a:t>
            </a:r>
            <a:r>
              <a:rPr lang="en-US" dirty="0">
                <a:latin typeface="Arial" charset="0"/>
                <a:ea typeface="ＭＳ Ｐゴシック" charset="0"/>
                <a:cs typeface="ＭＳ Ｐゴシック" charset="0"/>
              </a:rPr>
              <a:t> Amendment</a:t>
            </a:r>
          </a:p>
        </p:txBody>
      </p:sp>
      <p:sp>
        <p:nvSpPr>
          <p:cNvPr id="41988" name="Content Placeholder 5"/>
          <p:cNvSpPr>
            <a:spLocks noGrp="1"/>
          </p:cNvSpPr>
          <p:nvPr>
            <p:ph sz="quarter" idx="4294967295"/>
          </p:nvPr>
        </p:nvSpPr>
        <p:spPr>
          <a:xfrm>
            <a:off x="304800" y="2362200"/>
            <a:ext cx="3992880" cy="2779776"/>
          </a:xfrm>
          <a:prstGeom prst="rect">
            <a:avLst/>
          </a:prstGeom>
        </p:spPr>
        <p:txBody>
          <a:bodyPr>
            <a:normAutofit fontScale="92500" lnSpcReduction="10000"/>
          </a:bodyPr>
          <a:lstStyle/>
          <a:p>
            <a:r>
              <a:rPr lang="en-US" dirty="0">
                <a:latin typeface="Arial" charset="0"/>
                <a:ea typeface="ＭＳ Ｐゴシック" charset="0"/>
                <a:cs typeface="ＭＳ Ｐゴシック" charset="0"/>
              </a:rPr>
              <a:t>All men shall be free to profess, and by argument to maintain, their opinions in matters of religion.</a:t>
            </a:r>
          </a:p>
        </p:txBody>
      </p:sp>
      <p:sp>
        <p:nvSpPr>
          <p:cNvPr id="41990" name="Content Placeholder 7"/>
          <p:cNvSpPr>
            <a:spLocks noGrp="1"/>
          </p:cNvSpPr>
          <p:nvPr>
            <p:ph sz="quarter" idx="4294967295"/>
          </p:nvPr>
        </p:nvSpPr>
        <p:spPr>
          <a:xfrm>
            <a:off x="4495800" y="2133600"/>
            <a:ext cx="4419600" cy="3962400"/>
          </a:xfrm>
          <a:prstGeom prst="rect">
            <a:avLst/>
          </a:prstGeom>
        </p:spPr>
        <p:txBody>
          <a:bodyPr>
            <a:normAutofit fontScale="77500" lnSpcReduction="20000"/>
          </a:bodyPr>
          <a:lstStyle/>
          <a:p>
            <a:r>
              <a:rPr lang="en-US" dirty="0">
                <a:latin typeface="Arial" charset="0"/>
                <a:ea typeface="ＭＳ Ｐゴシック" charset="0"/>
                <a:cs typeface="ＭＳ Ｐゴシック" charset="0"/>
              </a:rPr>
              <a:t>Congress shall make no law respecting the establishment of religion, or prohibiting the free exercise thereof; or abridging the freedom of speech, or of the press; or the right of the people peaceably to assemble, and to petition the Government for a redress of grievances.</a:t>
            </a:r>
          </a:p>
        </p:txBody>
      </p:sp>
    </p:spTree>
    <p:extLst>
      <p:ext uri="{BB962C8B-B14F-4D97-AF65-F5344CB8AC3E}">
        <p14:creationId xmlns:p14="http://schemas.microsoft.com/office/powerpoint/2010/main" xmlns="" val="18599313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err="1" smtClean="0"/>
              <a:t>Hhhmmmm</a:t>
            </a:r>
            <a:endParaRPr lang="en-US" dirty="0"/>
          </a:p>
        </p:txBody>
      </p:sp>
      <p:sp>
        <p:nvSpPr>
          <p:cNvPr id="8" name="Content Placeholder 7"/>
          <p:cNvSpPr>
            <a:spLocks noGrp="1"/>
          </p:cNvSpPr>
          <p:nvPr>
            <p:ph sz="quarter" idx="4294967295"/>
          </p:nvPr>
        </p:nvSpPr>
        <p:spPr>
          <a:xfrm>
            <a:off x="533400" y="2121407"/>
            <a:ext cx="3965448" cy="3602736"/>
          </a:xfrm>
          <a:prstGeom prst="rect">
            <a:avLst/>
          </a:prstGeom>
        </p:spPr>
        <p:txBody>
          <a:bodyPr>
            <a:normAutofit fontScale="85000" lnSpcReduction="10000"/>
          </a:bodyPr>
          <a:lstStyle/>
          <a:p>
            <a:r>
              <a:rPr lang="en-US" dirty="0" smtClean="0"/>
              <a:t>Notice how we used a document from the exemplar text section of the Common Core Standards and brought in similar documents to expand our learning and understanding!</a:t>
            </a:r>
            <a:endParaRPr lang="en-US" dirty="0"/>
          </a:p>
        </p:txBody>
      </p:sp>
      <p:pic>
        <p:nvPicPr>
          <p:cNvPr id="10" name="Picture 9"/>
          <p:cNvPicPr>
            <a:picLocks noChangeAspect="1"/>
          </p:cNvPicPr>
          <p:nvPr/>
        </p:nvPicPr>
        <p:blipFill>
          <a:blip r:embed="rId3"/>
          <a:stretch>
            <a:fillRect/>
          </a:stretch>
        </p:blipFill>
        <p:spPr>
          <a:xfrm>
            <a:off x="4572000" y="2286000"/>
            <a:ext cx="3242860" cy="1600200"/>
          </a:xfrm>
          <a:prstGeom prst="rect">
            <a:avLst/>
          </a:prstGeom>
        </p:spPr>
      </p:pic>
    </p:spTree>
    <p:extLst>
      <p:ext uri="{BB962C8B-B14F-4D97-AF65-F5344CB8AC3E}">
        <p14:creationId xmlns:p14="http://schemas.microsoft.com/office/powerpoint/2010/main" xmlns="" val="22251266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5"/>
          <p:cNvSpPr>
            <a:spLocks noGrp="1"/>
          </p:cNvSpPr>
          <p:nvPr>
            <p:ph type="title"/>
          </p:nvPr>
        </p:nvSpPr>
        <p:spPr>
          <a:xfrm>
            <a:off x="457200" y="609600"/>
            <a:ext cx="8229600" cy="715962"/>
          </a:xfrm>
        </p:spPr>
        <p:txBody>
          <a:bodyPr>
            <a:normAutofit fontScale="90000"/>
          </a:bodyPr>
          <a:lstStyle/>
          <a:p>
            <a:r>
              <a:rPr lang="en-US" dirty="0">
                <a:latin typeface="Arial" charset="0"/>
                <a:ea typeface="ＭＳ Ｐゴシック" charset="0"/>
                <a:cs typeface="ＭＳ Ｐゴシック" charset="0"/>
              </a:rPr>
              <a:t>Who said this?</a:t>
            </a:r>
          </a:p>
        </p:txBody>
      </p:sp>
      <p:sp>
        <p:nvSpPr>
          <p:cNvPr id="43011" name="Content Placeholder 2"/>
          <p:cNvSpPr>
            <a:spLocks noGrp="1"/>
          </p:cNvSpPr>
          <p:nvPr>
            <p:ph sz="quarter" idx="4294967295"/>
          </p:nvPr>
        </p:nvSpPr>
        <p:spPr>
          <a:xfrm>
            <a:off x="228600" y="1371600"/>
            <a:ext cx="4800600" cy="5486400"/>
          </a:xfrm>
          <a:prstGeom prst="rect">
            <a:avLst/>
          </a:prstGeom>
        </p:spPr>
        <p:txBody>
          <a:bodyPr>
            <a:normAutofit fontScale="92500"/>
          </a:bodyPr>
          <a:lstStyle/>
          <a:p>
            <a:pPr>
              <a:buFontTx/>
              <a:buNone/>
            </a:pPr>
            <a:r>
              <a:rPr lang="en-US" sz="2000" dirty="0">
                <a:latin typeface="Arial" charset="0"/>
                <a:ea typeface="ＭＳ Ｐゴシック" charset="0"/>
                <a:cs typeface="ＭＳ Ｐゴシック" charset="0"/>
              </a:rPr>
              <a:t>	The question you propose, whether circumstances do not sometimes occur, which make it a duty in officers of high trust, to assume authorities beyond the law, is easy of solution in principle, but sometimes embarrassing in practice. A strict observance of the written laws is doubtless </a:t>
            </a:r>
            <a:r>
              <a:rPr lang="en-US" sz="2000" i="1" dirty="0">
                <a:latin typeface="Arial" charset="0"/>
                <a:ea typeface="ＭＳ Ｐゴシック" charset="0"/>
                <a:cs typeface="ＭＳ Ｐゴシック" charset="0"/>
              </a:rPr>
              <a:t>one</a:t>
            </a:r>
            <a:r>
              <a:rPr lang="en-US" sz="2000" dirty="0">
                <a:latin typeface="Arial" charset="0"/>
                <a:ea typeface="ＭＳ Ｐゴシック" charset="0"/>
                <a:cs typeface="ＭＳ Ｐゴシック" charset="0"/>
              </a:rPr>
              <a:t> of the high duties of a good citizen, but it is not </a:t>
            </a:r>
            <a:r>
              <a:rPr lang="en-US" sz="2000" i="1" dirty="0">
                <a:latin typeface="Arial" charset="0"/>
                <a:ea typeface="ＭＳ Ｐゴシック" charset="0"/>
                <a:cs typeface="ＭＳ Ｐゴシック" charset="0"/>
              </a:rPr>
              <a:t>the highest</a:t>
            </a:r>
            <a:r>
              <a:rPr lang="en-US" sz="2000" dirty="0">
                <a:latin typeface="Arial" charset="0"/>
                <a:ea typeface="ＭＳ Ｐゴシック" charset="0"/>
                <a:cs typeface="ＭＳ Ｐゴシック" charset="0"/>
              </a:rPr>
              <a:t>. The laws of necessity, of self-preservation, of saving our country when in danger, are of higher obligation. To lose our country by a scrupulous adherence to written law, would be to lose the law itself, with life, liberty, property and all those who are enjoying them with us; thus absurdly sacrificing the end to the means.</a:t>
            </a:r>
          </a:p>
        </p:txBody>
      </p:sp>
      <p:sp>
        <p:nvSpPr>
          <p:cNvPr id="43012" name="Content Placeholder 6"/>
          <p:cNvSpPr>
            <a:spLocks noGrp="1"/>
          </p:cNvSpPr>
          <p:nvPr>
            <p:ph sz="quarter" idx="4294967295"/>
          </p:nvPr>
        </p:nvSpPr>
        <p:spPr>
          <a:xfrm>
            <a:off x="5867400" y="1524000"/>
            <a:ext cx="2286000" cy="4648200"/>
          </a:xfrm>
          <a:prstGeom prst="rect">
            <a:avLst/>
          </a:prstGeom>
        </p:spPr>
        <p:txBody>
          <a:bodyPr>
            <a:normAutofit fontScale="85000" lnSpcReduction="10000"/>
          </a:bodyPr>
          <a:lstStyle/>
          <a:p>
            <a:r>
              <a:rPr lang="en-US" sz="1600" b="1" dirty="0">
                <a:latin typeface="Arial" charset="0"/>
                <a:ea typeface="ＭＳ Ｐゴシック" charset="0"/>
                <a:cs typeface="ＭＳ Ｐゴシック" charset="0"/>
              </a:rPr>
              <a:t>Abraham Lincoln, 1862 Proclamation suspending the Writ of </a:t>
            </a:r>
            <a:r>
              <a:rPr lang="en-US" sz="1600" b="1" dirty="0" err="1">
                <a:latin typeface="Arial" charset="0"/>
                <a:ea typeface="ＭＳ Ｐゴシック" charset="0"/>
                <a:cs typeface="ＭＳ Ｐゴシック" charset="0"/>
              </a:rPr>
              <a:t>Habeus</a:t>
            </a:r>
            <a:r>
              <a:rPr lang="en-US" sz="1600" b="1" dirty="0">
                <a:latin typeface="Arial" charset="0"/>
                <a:ea typeface="ＭＳ Ｐゴシック" charset="0"/>
                <a:cs typeface="ＭＳ Ｐゴシック" charset="0"/>
              </a:rPr>
              <a:t> Corpus</a:t>
            </a:r>
          </a:p>
          <a:p>
            <a:pPr>
              <a:buFontTx/>
              <a:buNone/>
            </a:pPr>
            <a:endParaRPr lang="en-US" sz="1600" b="1" dirty="0">
              <a:latin typeface="Arial" charset="0"/>
              <a:ea typeface="ＭＳ Ｐゴシック" charset="0"/>
              <a:cs typeface="ＭＳ Ｐゴシック" charset="0"/>
            </a:endParaRPr>
          </a:p>
          <a:p>
            <a:r>
              <a:rPr lang="en-US" sz="1600" b="1" dirty="0">
                <a:latin typeface="Arial" charset="0"/>
                <a:ea typeface="ＭＳ Ｐゴシック" charset="0"/>
                <a:cs typeface="ＭＳ Ｐゴシック" charset="0"/>
              </a:rPr>
              <a:t>Thomas Jefferson</a:t>
            </a:r>
            <a:br>
              <a:rPr lang="en-US" sz="1600" b="1" dirty="0">
                <a:latin typeface="Arial" charset="0"/>
                <a:ea typeface="ＭＳ Ｐゴシック" charset="0"/>
                <a:cs typeface="ＭＳ Ｐゴシック" charset="0"/>
              </a:rPr>
            </a:br>
            <a:r>
              <a:rPr lang="en-US" sz="1600" b="1" dirty="0">
                <a:latin typeface="Arial" charset="0"/>
                <a:ea typeface="ＭＳ Ｐゴシック" charset="0"/>
                <a:cs typeface="ＭＳ Ｐゴシック" charset="0"/>
              </a:rPr>
              <a:t>September 20, 1810  Letter to John B. Colvin regarding the Louisiana Purchase</a:t>
            </a:r>
          </a:p>
          <a:p>
            <a:pPr>
              <a:buFontTx/>
              <a:buNone/>
            </a:pPr>
            <a:endParaRPr lang="en-US" sz="1600" b="1" dirty="0">
              <a:latin typeface="Arial" charset="0"/>
              <a:ea typeface="ＭＳ Ｐゴシック" charset="0"/>
              <a:cs typeface="ＭＳ Ｐゴシック" charset="0"/>
            </a:endParaRPr>
          </a:p>
          <a:p>
            <a:r>
              <a:rPr lang="en-US" sz="1600" b="1" dirty="0">
                <a:latin typeface="Arial" charset="0"/>
                <a:ea typeface="ＭＳ Ｐゴシック" charset="0"/>
                <a:cs typeface="ＭＳ Ｐゴシック" charset="0"/>
              </a:rPr>
              <a:t>Alexander Hamilton</a:t>
            </a:r>
            <a:r>
              <a:rPr lang="ja-JP" altLang="en-US" sz="1600" b="1" dirty="0">
                <a:latin typeface="Arial" charset="0"/>
                <a:ea typeface="ＭＳ Ｐゴシック" charset="0"/>
                <a:cs typeface="ＭＳ Ｐゴシック" charset="0"/>
              </a:rPr>
              <a:t>’</a:t>
            </a:r>
            <a:r>
              <a:rPr lang="en-US" sz="1600" b="1" dirty="0">
                <a:latin typeface="Arial" charset="0"/>
                <a:ea typeface="ＭＳ Ｐゴシック" charset="0"/>
                <a:cs typeface="ＭＳ Ｐゴシック" charset="0"/>
              </a:rPr>
              <a:t>s Opinion as to the Constitutionality of the Bank of the United States : 1791 </a:t>
            </a:r>
          </a:p>
          <a:p>
            <a:pPr>
              <a:buFontTx/>
              <a:buNone/>
            </a:pPr>
            <a:endParaRPr lang="en-US" sz="1600" b="1" dirty="0">
              <a:latin typeface="Arial" charset="0"/>
              <a:ea typeface="ＭＳ Ｐゴシック" charset="0"/>
              <a:cs typeface="ＭＳ Ｐゴシック" charset="0"/>
            </a:endParaRPr>
          </a:p>
          <a:p>
            <a:r>
              <a:rPr lang="en-US" sz="1600" b="1" dirty="0">
                <a:latin typeface="Arial" charset="0"/>
                <a:ea typeface="ＭＳ Ｐゴシック" charset="0"/>
                <a:cs typeface="ＭＳ Ｐゴシック" charset="0"/>
              </a:rPr>
              <a:t>Henry Clay in Response to the Nullification Crisis, 1833</a:t>
            </a:r>
          </a:p>
        </p:txBody>
      </p:sp>
    </p:spTree>
    <p:extLst>
      <p:ext uri="{BB962C8B-B14F-4D97-AF65-F5344CB8AC3E}">
        <p14:creationId xmlns:p14="http://schemas.microsoft.com/office/powerpoint/2010/main" xmlns="" val="2863985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533400"/>
            <a:ext cx="8229600" cy="884238"/>
          </a:xfrm>
        </p:spPr>
        <p:txBody>
          <a:bodyPr/>
          <a:lstStyle/>
          <a:p>
            <a:pPr eaLnBrk="1" hangingPunct="1"/>
            <a:r>
              <a:rPr lang="en-US" dirty="0">
                <a:latin typeface="Arial" charset="0"/>
                <a:ea typeface="ＭＳ Ｐゴシック" charset="0"/>
                <a:cs typeface="ＭＳ Ｐゴシック" charset="0"/>
              </a:rPr>
              <a:t>How it works</a:t>
            </a:r>
          </a:p>
        </p:txBody>
      </p:sp>
      <p:pic>
        <p:nvPicPr>
          <p:cNvPr id="5124" name="Picture 7" descr="Case1Document1"/>
          <p:cNvPicPr>
            <a:picLocks noGrp="1" noChangeAspect="1" noChangeArrowheads="1"/>
          </p:cNvPicPr>
          <p:nvPr>
            <p:ph sz="half" idx="1"/>
          </p:nvPr>
        </p:nvPicPr>
        <p:blipFill>
          <a:blip r:embed="rId3" cstate="email">
            <a:extLst>
              <a:ext uri="{28A0092B-C50C-407E-A947-70E740481C1C}">
                <a14:useLocalDpi xmlns:a14="http://schemas.microsoft.com/office/drawing/2010/main" xmlns="" val="0"/>
              </a:ext>
            </a:extLst>
          </a:blip>
          <a:srcRect l="-22942" r="-22942"/>
          <a:stretch>
            <a:fillRect/>
          </a:stretch>
        </p:blipFill>
        <p:spPr>
          <a:xfrm>
            <a:off x="960078" y="1600201"/>
            <a:ext cx="3535722" cy="3962400"/>
          </a:xfrm>
          <a:noFill/>
        </p:spPr>
      </p:pic>
      <p:sp>
        <p:nvSpPr>
          <p:cNvPr id="5123" name="Rectangle 3"/>
          <p:cNvSpPr>
            <a:spLocks noGrp="1" noChangeArrowheads="1"/>
          </p:cNvSpPr>
          <p:nvPr>
            <p:ph type="body" sz="half" idx="2"/>
          </p:nvPr>
        </p:nvSpPr>
        <p:spPr>
          <a:xfrm>
            <a:off x="4343400" y="1600200"/>
            <a:ext cx="3962400" cy="4525963"/>
          </a:xfrm>
        </p:spPr>
        <p:txBody>
          <a:bodyPr/>
          <a:lstStyle/>
          <a:p>
            <a:pPr eaLnBrk="1" hangingPunct="1">
              <a:lnSpc>
                <a:spcPct val="90000"/>
              </a:lnSpc>
            </a:pPr>
            <a:r>
              <a:rPr lang="en-US" sz="2800" dirty="0">
                <a:latin typeface="Arial" charset="0"/>
                <a:ea typeface="ＭＳ Ｐゴシック" charset="0"/>
                <a:cs typeface="ＭＳ Ｐゴシック" charset="0"/>
              </a:rPr>
              <a:t>Select a document that makes reference to historical content. The document can involve an event covered in class or one that will be covered in the future. You can also select a personality central to the content.</a:t>
            </a:r>
          </a:p>
        </p:txBody>
      </p:sp>
    </p:spTree>
    <p:extLst>
      <p:ext uri="{BB962C8B-B14F-4D97-AF65-F5344CB8AC3E}">
        <p14:creationId xmlns:p14="http://schemas.microsoft.com/office/powerpoint/2010/main" xmlns="" val="17892304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xmlns="" val="720179415"/>
              </p:ext>
            </p:extLst>
          </p:nvPr>
        </p:nvGraphicFramePr>
        <p:xfrm>
          <a:off x="685800" y="990600"/>
          <a:ext cx="75438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0248602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4"/>
          <p:cNvSpPr>
            <a:spLocks noGrp="1"/>
          </p:cNvSpPr>
          <p:nvPr>
            <p:ph type="title"/>
          </p:nvPr>
        </p:nvSpPr>
        <p:spPr/>
        <p:txBody>
          <a:bodyPr>
            <a:normAutofit/>
          </a:bodyPr>
          <a:lstStyle/>
          <a:p>
            <a:r>
              <a:rPr lang="en-US">
                <a:latin typeface="Arial" charset="0"/>
                <a:ea typeface="ＭＳ Ｐゴシック" charset="0"/>
                <a:cs typeface="ＭＳ Ｐゴシック" charset="0"/>
              </a:rPr>
              <a:t>Revealed:  Thomas Jefferson</a:t>
            </a:r>
          </a:p>
        </p:txBody>
      </p:sp>
      <p:pic>
        <p:nvPicPr>
          <p:cNvPr id="7" name="Content Placeholder 6" descr="thomas_jefferson.gif"/>
          <p:cNvPicPr>
            <a:picLocks noGrp="1" noChangeAspect="1"/>
          </p:cNvPicPr>
          <p:nvPr>
            <p:ph idx="1"/>
          </p:nvPr>
        </p:nvPicPr>
        <p:blipFill>
          <a:blip r:embed="rId3" cstate="print"/>
          <a:stretch>
            <a:fillRect/>
          </a:stretch>
        </p:blipFill>
        <p:spPr>
          <a:xfrm>
            <a:off x="4800600" y="1981200"/>
            <a:ext cx="3181350" cy="3618597"/>
          </a:xfrm>
          <a:effectLst>
            <a:softEdge rad="112500"/>
          </a:effectLst>
        </p:spPr>
      </p:pic>
      <p:pic>
        <p:nvPicPr>
          <p:cNvPr id="44037" name="Picture 4" descr="LouisianaPurchase.jpg"/>
          <p:cNvPicPr>
            <a:picLocks noChangeAspect="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838200" y="2209800"/>
            <a:ext cx="3730625" cy="24294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2382114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3"/>
          <p:cNvSpPr>
            <a:spLocks noGrp="1"/>
          </p:cNvSpPr>
          <p:nvPr>
            <p:ph type="title"/>
          </p:nvPr>
        </p:nvSpPr>
        <p:spPr/>
        <p:txBody>
          <a:bodyPr>
            <a:normAutofit/>
          </a:bodyPr>
          <a:lstStyle/>
          <a:p>
            <a:r>
              <a:rPr lang="en-US" sz="4000" dirty="0">
                <a:latin typeface="Arial" charset="0"/>
                <a:ea typeface="ＭＳ Ｐゴシック" charset="0"/>
                <a:cs typeface="ＭＳ Ｐゴシック" charset="0"/>
              </a:rPr>
              <a:t>White </a:t>
            </a:r>
            <a:r>
              <a:rPr lang="en-US" sz="4000" dirty="0" smtClean="0">
                <a:latin typeface="Arial" charset="0"/>
                <a:ea typeface="ＭＳ Ｐゴシック" charset="0"/>
                <a:cs typeface="ＭＳ Ｐゴシック" charset="0"/>
              </a:rPr>
              <a:t>Out</a:t>
            </a:r>
            <a:endParaRPr lang="en-US" sz="4000" dirty="0">
              <a:latin typeface="Arial" charset="0"/>
              <a:ea typeface="ＭＳ Ｐゴシック" charset="0"/>
              <a:cs typeface="ＭＳ Ｐゴシック" charset="0"/>
            </a:endParaRPr>
          </a:p>
        </p:txBody>
      </p:sp>
      <p:sp>
        <p:nvSpPr>
          <p:cNvPr id="45059" name="Content Placeholder 4"/>
          <p:cNvSpPr>
            <a:spLocks noGrp="1"/>
          </p:cNvSpPr>
          <p:nvPr>
            <p:ph sz="quarter" idx="4294967295"/>
          </p:nvPr>
        </p:nvSpPr>
        <p:spPr>
          <a:xfrm>
            <a:off x="228600" y="1752600"/>
            <a:ext cx="4270248" cy="4876800"/>
          </a:xfrm>
          <a:prstGeom prst="rect">
            <a:avLst/>
          </a:prstGeom>
        </p:spPr>
        <p:txBody>
          <a:bodyPr>
            <a:noAutofit/>
          </a:bodyPr>
          <a:lstStyle/>
          <a:p>
            <a:pPr>
              <a:lnSpc>
                <a:spcPct val="80000"/>
              </a:lnSpc>
            </a:pPr>
            <a:r>
              <a:rPr lang="en-US" sz="1800" dirty="0">
                <a:latin typeface="Arial" charset="0"/>
                <a:ea typeface="ＭＳ Ｐゴシック" charset="0"/>
                <a:cs typeface="ＭＳ Ｐゴシック" charset="0"/>
              </a:rPr>
              <a:t>As the government of the United States of America is not in any sense founded on the Christian Religion,-as it has in itself no character of enmity against the laws, religion or tranquility of ---------and as the said States never have entered into any war or act of hostility against any --------- nation, it is declared by the parties that no pretext arising from religious opinions shall ever produce an interruption of the harmony existing between the two countries. </a:t>
            </a:r>
          </a:p>
        </p:txBody>
      </p:sp>
      <p:sp>
        <p:nvSpPr>
          <p:cNvPr id="45060" name="Content Placeholder 5"/>
          <p:cNvSpPr>
            <a:spLocks noGrp="1"/>
          </p:cNvSpPr>
          <p:nvPr>
            <p:ph sz="quarter" idx="4294967295"/>
          </p:nvPr>
        </p:nvSpPr>
        <p:spPr>
          <a:xfrm>
            <a:off x="4724400" y="1828800"/>
            <a:ext cx="3962400" cy="4291012"/>
          </a:xfrm>
          <a:prstGeom prst="rect">
            <a:avLst/>
          </a:prstGeom>
        </p:spPr>
        <p:txBody>
          <a:bodyPr/>
          <a:lstStyle/>
          <a:p>
            <a:pPr>
              <a:lnSpc>
                <a:spcPct val="80000"/>
              </a:lnSpc>
            </a:pPr>
            <a:r>
              <a:rPr lang="en-US" sz="1800" dirty="0">
                <a:latin typeface="Arial" charset="0"/>
                <a:ea typeface="ＭＳ Ｐゴシック" charset="0"/>
                <a:cs typeface="ＭＳ Ｐゴシック" charset="0"/>
              </a:rPr>
              <a:t>Treaty of Peace and Friendship, Signed at Tripoli November 4, 1796 .</a:t>
            </a:r>
          </a:p>
          <a:p>
            <a:pPr>
              <a:lnSpc>
                <a:spcPct val="80000"/>
              </a:lnSpc>
              <a:buFontTx/>
              <a:buNone/>
            </a:pPr>
            <a:endParaRPr lang="en-US" sz="1800" dirty="0">
              <a:latin typeface="Arial" charset="0"/>
              <a:ea typeface="ＭＳ Ｐゴシック" charset="0"/>
              <a:cs typeface="ＭＳ Ｐゴシック" charset="0"/>
            </a:endParaRPr>
          </a:p>
          <a:p>
            <a:pPr>
              <a:lnSpc>
                <a:spcPct val="80000"/>
              </a:lnSpc>
            </a:pPr>
            <a:r>
              <a:rPr lang="en-US" sz="1800" dirty="0">
                <a:latin typeface="Arial" charset="0"/>
                <a:ea typeface="ＭＳ Ｐゴシック" charset="0"/>
                <a:cs typeface="ＭＳ Ｐゴシック" charset="0"/>
              </a:rPr>
              <a:t>Television Address to the People of Pakistan From Islamabad, Pakistan Bill Clinton 1998.</a:t>
            </a:r>
          </a:p>
          <a:p>
            <a:pPr>
              <a:lnSpc>
                <a:spcPct val="80000"/>
              </a:lnSpc>
              <a:buFontTx/>
              <a:buNone/>
            </a:pPr>
            <a:endParaRPr lang="en-US" sz="1800" dirty="0">
              <a:latin typeface="Arial" charset="0"/>
              <a:ea typeface="ＭＳ Ｐゴシック" charset="0"/>
              <a:cs typeface="ＭＳ Ｐゴシック" charset="0"/>
            </a:endParaRPr>
          </a:p>
          <a:p>
            <a:pPr>
              <a:lnSpc>
                <a:spcPct val="80000"/>
              </a:lnSpc>
            </a:pPr>
            <a:r>
              <a:rPr lang="en-US" sz="1800" dirty="0">
                <a:latin typeface="Arial" charset="0"/>
                <a:ea typeface="ＭＳ Ｐゴシック" charset="0"/>
                <a:cs typeface="ＭＳ Ｐゴシック" charset="0"/>
              </a:rPr>
              <a:t>William McKinley addresses the annexation of the Philippines. August 12, 1898.</a:t>
            </a:r>
          </a:p>
        </p:txBody>
      </p:sp>
    </p:spTree>
    <p:extLst>
      <p:ext uri="{BB962C8B-B14F-4D97-AF65-F5344CB8AC3E}">
        <p14:creationId xmlns:p14="http://schemas.microsoft.com/office/powerpoint/2010/main" xmlns="" val="293296572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latin typeface="Arial" charset="0"/>
                <a:ea typeface="ＭＳ Ｐゴシック" charset="0"/>
                <a:cs typeface="ＭＳ Ｐゴシック" charset="0"/>
              </a:rPr>
              <a:t>Survey Says . . .</a:t>
            </a:r>
          </a:p>
        </p:txBody>
      </p:sp>
      <p:sp>
        <p:nvSpPr>
          <p:cNvPr id="46083" name="Content Placeholder 6"/>
          <p:cNvSpPr>
            <a:spLocks noGrp="1"/>
          </p:cNvSpPr>
          <p:nvPr>
            <p:ph sz="quarter" idx="4294967295"/>
          </p:nvPr>
        </p:nvSpPr>
        <p:spPr>
          <a:xfrm>
            <a:off x="1298448" y="2121407"/>
            <a:ext cx="3200400" cy="3602736"/>
          </a:xfrm>
          <a:prstGeom prst="rect">
            <a:avLst/>
          </a:prstGeom>
        </p:spPr>
        <p:txBody>
          <a:bodyPr>
            <a:normAutofit fontScale="77500" lnSpcReduction="20000"/>
          </a:bodyPr>
          <a:lstStyle/>
          <a:p>
            <a:pPr>
              <a:lnSpc>
                <a:spcPct val="90000"/>
              </a:lnSpc>
            </a:pPr>
            <a:r>
              <a:rPr lang="en-US">
                <a:latin typeface="Arial" charset="0"/>
                <a:ea typeface="ＭＳ Ｐゴシック" charset="0"/>
                <a:cs typeface="ＭＳ Ｐゴシック" charset="0"/>
              </a:rPr>
              <a:t>Treaty of Peace and Friendship, Signed at Tripoli November 4, 1796 </a:t>
            </a:r>
          </a:p>
          <a:p>
            <a:pPr>
              <a:lnSpc>
                <a:spcPct val="90000"/>
              </a:lnSpc>
            </a:pPr>
            <a:endParaRPr lang="en-US">
              <a:latin typeface="Arial" charset="0"/>
              <a:ea typeface="ＭＳ Ｐゴシック" charset="0"/>
              <a:cs typeface="ＭＳ Ｐゴシック" charset="0"/>
            </a:endParaRPr>
          </a:p>
          <a:p>
            <a:pPr>
              <a:lnSpc>
                <a:spcPct val="90000"/>
              </a:lnSpc>
            </a:pPr>
            <a:endParaRPr lang="en-US">
              <a:latin typeface="Arial" charset="0"/>
              <a:ea typeface="ＭＳ Ｐゴシック" charset="0"/>
              <a:cs typeface="ＭＳ Ｐゴシック" charset="0"/>
            </a:endParaRPr>
          </a:p>
          <a:p>
            <a:pPr>
              <a:lnSpc>
                <a:spcPct val="90000"/>
              </a:lnSpc>
            </a:pPr>
            <a:endParaRPr lang="en-US">
              <a:latin typeface="Arial" charset="0"/>
              <a:ea typeface="ＭＳ Ｐゴシック" charset="0"/>
              <a:cs typeface="ＭＳ Ｐゴシック" charset="0"/>
            </a:endParaRPr>
          </a:p>
          <a:p>
            <a:pPr>
              <a:lnSpc>
                <a:spcPct val="90000"/>
              </a:lnSpc>
            </a:pPr>
            <a:r>
              <a:rPr lang="en-US" sz="1600" b="1">
                <a:latin typeface="Arial" charset="0"/>
                <a:ea typeface="ＭＳ Ｐゴシック" charset="0"/>
                <a:cs typeface="ＭＳ Ｐゴシック" charset="0"/>
              </a:rPr>
              <a:t>Picture is the burning of the Frigate </a:t>
            </a:r>
            <a:r>
              <a:rPr lang="en-US" sz="1600" b="1" i="1">
                <a:latin typeface="Arial" charset="0"/>
                <a:ea typeface="ＭＳ Ｐゴシック" charset="0"/>
                <a:cs typeface="ＭＳ Ｐゴシック" charset="0"/>
              </a:rPr>
              <a:t>Philadelphia</a:t>
            </a:r>
            <a:r>
              <a:rPr lang="en-US" sz="1600" b="1">
                <a:latin typeface="Arial" charset="0"/>
                <a:ea typeface="ＭＳ Ｐゴシック" charset="0"/>
                <a:cs typeface="ＭＳ Ｐゴシック" charset="0"/>
              </a:rPr>
              <a:t>, 16 February 1804.  Note the picture was a representation of the Barbary Wars – but was of an event that occurred after this treaty.</a:t>
            </a:r>
            <a:endParaRPr lang="en-US" sz="1600">
              <a:latin typeface="Arial" charset="0"/>
              <a:ea typeface="ＭＳ Ｐゴシック" charset="0"/>
              <a:cs typeface="ＭＳ Ｐゴシック" charset="0"/>
            </a:endParaRPr>
          </a:p>
        </p:txBody>
      </p:sp>
      <p:pic>
        <p:nvPicPr>
          <p:cNvPr id="9" name="Content Placeholder 8" descr="burning_of_the_uss_philadelphia.jpg"/>
          <p:cNvPicPr>
            <a:picLocks noGrp="1" noChangeAspect="1"/>
          </p:cNvPicPr>
          <p:nvPr>
            <p:ph sz="quarter" idx="4294967295"/>
          </p:nvPr>
        </p:nvPicPr>
        <p:blipFill>
          <a:blip r:embed="rId3" cstate="print"/>
          <a:srcRect t="11150" b="11150"/>
          <a:stretch>
            <a:fillRect/>
          </a:stretch>
        </p:blipFill>
        <p:spPr>
          <a:xfrm>
            <a:off x="4663440" y="2119313"/>
            <a:ext cx="3200400" cy="3605212"/>
          </a:xfrm>
          <a:prstGeom prst="rect">
            <a:avLst/>
          </a:prstGeom>
          <a:ln w="190500" cap="sq">
            <a:solidFill>
              <a:srgbClr val="C8C6BD"/>
            </a:solidFill>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xmlns="" val="22358427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smtClean="0">
                <a:ea typeface="ＭＳ Ｐゴシック" charset="-128"/>
              </a:rPr>
              <a:t>Let’s try this one . . .</a:t>
            </a:r>
          </a:p>
        </p:txBody>
      </p:sp>
      <p:sp>
        <p:nvSpPr>
          <p:cNvPr id="48131" name="Content Placeholder 2"/>
          <p:cNvSpPr>
            <a:spLocks noGrp="1"/>
          </p:cNvSpPr>
          <p:nvPr>
            <p:ph sz="half" idx="1"/>
          </p:nvPr>
        </p:nvSpPr>
        <p:spPr/>
        <p:txBody>
          <a:bodyPr/>
          <a:lstStyle/>
          <a:p>
            <a:r>
              <a:rPr lang="en-US" smtClean="0">
                <a:ea typeface="ＭＳ Ｐゴシック" charset="-128"/>
              </a:rPr>
              <a:t>"The government does not want to and should not want to own banks. I think nationalizing the banks is an absolutely wrong thing to do.”</a:t>
            </a:r>
          </a:p>
        </p:txBody>
      </p:sp>
      <p:sp>
        <p:nvSpPr>
          <p:cNvPr id="48132" name="Content Placeholder 3"/>
          <p:cNvSpPr>
            <a:spLocks noGrp="1"/>
          </p:cNvSpPr>
          <p:nvPr>
            <p:ph sz="half" idx="2"/>
          </p:nvPr>
        </p:nvSpPr>
        <p:spPr/>
        <p:txBody>
          <a:bodyPr/>
          <a:lstStyle/>
          <a:p>
            <a:r>
              <a:rPr lang="en-US" sz="2400" smtClean="0">
                <a:ea typeface="ＭＳ Ｐゴシック" charset="-128"/>
              </a:rPr>
              <a:t>Thomas Jefferson in response to Alexander Hamilton’s proposal.</a:t>
            </a:r>
          </a:p>
          <a:p>
            <a:r>
              <a:rPr lang="en-US" sz="2400" smtClean="0">
                <a:ea typeface="ＭＳ Ｐゴシック" charset="-128"/>
              </a:rPr>
              <a:t>Senator Mitch McConnell in anticipation of TARP funds going to banks.</a:t>
            </a:r>
          </a:p>
          <a:p>
            <a:r>
              <a:rPr lang="en-US" sz="2400" smtClean="0">
                <a:ea typeface="ＭＳ Ｐゴシック" charset="-128"/>
              </a:rPr>
              <a:t>George HW Bush responding to a proposed bailout of Savings and Loan institutions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smtClean="0">
                <a:ea typeface="ＭＳ Ｐゴシック" charset="-128"/>
              </a:rPr>
              <a:t>And our winner?</a:t>
            </a:r>
          </a:p>
        </p:txBody>
      </p:sp>
      <p:pic>
        <p:nvPicPr>
          <p:cNvPr id="49155" name="Content Placeholder 4" descr="mcconnell.jpg"/>
          <p:cNvPicPr>
            <a:picLocks noGrp="1" noChangeAspect="1"/>
          </p:cNvPicPr>
          <p:nvPr>
            <p:ph sz="half" idx="1"/>
          </p:nvPr>
        </p:nvPicPr>
        <p:blipFill>
          <a:blip r:embed="rId3"/>
          <a:srcRect/>
          <a:stretch>
            <a:fillRect/>
          </a:stretch>
        </p:blipFill>
        <p:spPr>
          <a:xfrm>
            <a:off x="690563" y="1600200"/>
            <a:ext cx="3571875" cy="4525963"/>
          </a:xfrm>
        </p:spPr>
      </p:pic>
      <p:sp>
        <p:nvSpPr>
          <p:cNvPr id="49156" name="Content Placeholder 3"/>
          <p:cNvSpPr>
            <a:spLocks noGrp="1"/>
          </p:cNvSpPr>
          <p:nvPr>
            <p:ph sz="half" idx="2"/>
          </p:nvPr>
        </p:nvSpPr>
        <p:spPr/>
        <p:txBody>
          <a:bodyPr>
            <a:normAutofit fontScale="92500" lnSpcReduction="10000"/>
          </a:bodyPr>
          <a:lstStyle/>
          <a:p>
            <a:r>
              <a:rPr lang="en-US" dirty="0" smtClean="0">
                <a:ea typeface="ＭＳ Ｐゴシック" charset="-128"/>
              </a:rPr>
              <a:t>Senator Mitch McConnell</a:t>
            </a:r>
          </a:p>
          <a:p>
            <a:pPr lvl="1"/>
            <a:r>
              <a:rPr lang="en-US" dirty="0" smtClean="0">
                <a:ea typeface="ＭＳ Ｐゴシック" charset="-128"/>
              </a:rPr>
              <a:t>You’re going to find SO many articles referencing the nationalization of banks – maybe more so with Andrew Jackson.  The challenge will be to find worthy sources from the present-day.</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6"/>
          <p:cNvSpPr>
            <a:spLocks noGrp="1"/>
          </p:cNvSpPr>
          <p:nvPr>
            <p:ph type="title"/>
          </p:nvPr>
        </p:nvSpPr>
        <p:spPr/>
        <p:txBody>
          <a:bodyPr/>
          <a:lstStyle/>
          <a:p>
            <a:r>
              <a:rPr lang="en-US" sz="3600" smtClean="0">
                <a:ea typeface="ＭＳ Ｐゴシック" charset="-128"/>
              </a:rPr>
              <a:t>How about real Thomas Jefferson?</a:t>
            </a:r>
          </a:p>
        </p:txBody>
      </p:sp>
      <p:sp>
        <p:nvSpPr>
          <p:cNvPr id="50179" name="Content Placeholder 7"/>
          <p:cNvSpPr>
            <a:spLocks noGrp="1"/>
          </p:cNvSpPr>
          <p:nvPr>
            <p:ph idx="1"/>
          </p:nvPr>
        </p:nvSpPr>
        <p:spPr/>
        <p:txBody>
          <a:bodyPr/>
          <a:lstStyle/>
          <a:p>
            <a:pPr>
              <a:buFontTx/>
              <a:buNone/>
            </a:pPr>
            <a:r>
              <a:rPr lang="en-US" smtClean="0">
                <a:ea typeface="ＭＳ Ｐゴシック" charset="-128"/>
              </a:rPr>
              <a:t>	“The incorporation of a bank, and the powers assumed by this bill have not, in my opinion, been delegated to the United States by the Constitution.”</a:t>
            </a:r>
          </a:p>
          <a:p>
            <a:pPr>
              <a:buFontTx/>
              <a:buNone/>
            </a:pPr>
            <a:endParaRPr lang="en-US" smtClean="0">
              <a:ea typeface="ＭＳ Ｐゴシック" charset="-128"/>
            </a:endParaRPr>
          </a:p>
          <a:p>
            <a:pPr>
              <a:buFontTx/>
              <a:buNone/>
            </a:pPr>
            <a:r>
              <a:rPr lang="en-US" smtClean="0">
                <a:ea typeface="ＭＳ Ｐゴシック" charset="-128"/>
              </a:rPr>
              <a:t>		Remember that earlier letter 	concerning the Louisiana Purchase?</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85800" y="609600"/>
            <a:ext cx="6096000" cy="1143000"/>
          </a:xfrm>
        </p:spPr>
        <p:txBody>
          <a:bodyPr>
            <a:normAutofit fontScale="90000"/>
          </a:bodyPr>
          <a:lstStyle/>
          <a:p>
            <a:pPr eaLnBrk="1" hangingPunct="1"/>
            <a:r>
              <a:rPr lang="en-US" dirty="0">
                <a:latin typeface="Arial" charset="0"/>
                <a:ea typeface="ＭＳ Ｐゴシック" charset="0"/>
                <a:cs typeface="ＭＳ Ｐゴシック" charset="0"/>
              </a:rPr>
              <a:t>Setting up a White Out: Who Said . . .</a:t>
            </a:r>
          </a:p>
        </p:txBody>
      </p:sp>
      <p:sp>
        <p:nvSpPr>
          <p:cNvPr id="51203" name="Rectangle 3"/>
          <p:cNvSpPr>
            <a:spLocks noGrp="1" noChangeArrowheads="1"/>
          </p:cNvSpPr>
          <p:nvPr>
            <p:ph sz="quarter" idx="4294967295"/>
          </p:nvPr>
        </p:nvSpPr>
        <p:spPr>
          <a:xfrm>
            <a:off x="152400" y="2133600"/>
            <a:ext cx="4343400" cy="4572000"/>
          </a:xfrm>
          <a:prstGeom prst="rect">
            <a:avLst/>
          </a:prstGeom>
        </p:spPr>
        <p:txBody>
          <a:bodyPr>
            <a:normAutofit/>
          </a:bodyPr>
          <a:lstStyle/>
          <a:p>
            <a:pPr eaLnBrk="1" hangingPunct="1">
              <a:lnSpc>
                <a:spcPct val="80000"/>
              </a:lnSpc>
            </a:pPr>
            <a:r>
              <a:rPr lang="ja-JP" altLang="en-US" sz="1700" dirty="0">
                <a:latin typeface="Arial" charset="0"/>
                <a:ea typeface="ＭＳ Ｐゴシック" charset="0"/>
                <a:cs typeface="ＭＳ Ｐゴシック" charset="0"/>
              </a:rPr>
              <a:t>“</a:t>
            </a:r>
            <a:r>
              <a:rPr lang="en-US" sz="1700" dirty="0">
                <a:latin typeface="Arial" charset="0"/>
                <a:ea typeface="ＭＳ Ｐゴシック" charset="0"/>
                <a:cs typeface="ＭＳ Ｐゴシック" charset="0"/>
              </a:rPr>
              <a:t>a revolt has arisen all over our country, from Mississippi on the shores of the Gulf-kissed coast in the South to the stony crags of Maine in the North, and from the Atlantic to the Pacific Oceans, by southern Democrats and those freedom-loving Americans everywhere, at this attempt to destroy the true civil rights of the citizens of our great and common country? For, I again call to the attention of my northern colleagues what I have often repeated upon the floor of this House, namely, that the South is not the only section aggrieved by those proposed unconstitutional laws, the same sharp resentment at the interference by a powerful Federal Government with their individual liberties as the people of the South.</a:t>
            </a:r>
            <a:r>
              <a:rPr lang="ja-JP" altLang="en-US" sz="1700" dirty="0">
                <a:latin typeface="Arial" charset="0"/>
                <a:ea typeface="ＭＳ Ｐゴシック" charset="0"/>
                <a:cs typeface="ＭＳ Ｐゴシック" charset="0"/>
              </a:rPr>
              <a:t>”</a:t>
            </a:r>
            <a:endParaRPr lang="en-US" sz="1700" dirty="0">
              <a:latin typeface="Arial" charset="0"/>
              <a:ea typeface="ＭＳ Ｐゴシック" charset="0"/>
              <a:cs typeface="ＭＳ Ｐゴシック" charset="0"/>
            </a:endParaRPr>
          </a:p>
          <a:p>
            <a:pPr eaLnBrk="1" hangingPunct="1">
              <a:lnSpc>
                <a:spcPct val="80000"/>
              </a:lnSpc>
            </a:pPr>
            <a:endParaRPr lang="en-US" sz="1800" dirty="0">
              <a:latin typeface="Arial" charset="0"/>
              <a:ea typeface="ＭＳ Ｐゴシック" charset="0"/>
              <a:cs typeface="ＭＳ Ｐゴシック" charset="0"/>
            </a:endParaRPr>
          </a:p>
        </p:txBody>
      </p:sp>
      <p:sp>
        <p:nvSpPr>
          <p:cNvPr id="51204" name="Rectangle 4"/>
          <p:cNvSpPr>
            <a:spLocks noGrp="1" noChangeArrowheads="1"/>
          </p:cNvSpPr>
          <p:nvPr>
            <p:ph sz="quarter" idx="4294967295"/>
          </p:nvPr>
        </p:nvSpPr>
        <p:spPr>
          <a:xfrm>
            <a:off x="4800600" y="2119312"/>
            <a:ext cx="3063240" cy="3900487"/>
          </a:xfrm>
          <a:prstGeom prst="rect">
            <a:avLst/>
          </a:prstGeom>
        </p:spPr>
        <p:txBody>
          <a:bodyPr>
            <a:noAutofit/>
          </a:bodyPr>
          <a:lstStyle/>
          <a:p>
            <a:pPr eaLnBrk="1" hangingPunct="1">
              <a:lnSpc>
                <a:spcPct val="80000"/>
              </a:lnSpc>
            </a:pPr>
            <a:r>
              <a:rPr lang="en-US" sz="1600" dirty="0">
                <a:latin typeface="Arial" charset="0"/>
                <a:ea typeface="ＭＳ Ｐゴシック" charset="0"/>
                <a:cs typeface="ＭＳ Ｐゴシック" charset="0"/>
              </a:rPr>
              <a:t>Confederate Vice President Alexander Stephens, 1861 in response to outbreak of the Civil War.</a:t>
            </a:r>
          </a:p>
          <a:p>
            <a:pPr eaLnBrk="1" hangingPunct="1">
              <a:lnSpc>
                <a:spcPct val="80000"/>
              </a:lnSpc>
            </a:pPr>
            <a:r>
              <a:rPr lang="en-US" sz="1600" dirty="0">
                <a:latin typeface="Arial" charset="0"/>
                <a:ea typeface="ＭＳ Ｐゴシック" charset="0"/>
                <a:cs typeface="ＭＳ Ｐゴシック" charset="0"/>
              </a:rPr>
              <a:t>William M. </a:t>
            </a:r>
            <a:r>
              <a:rPr lang="en-US" sz="1600" dirty="0" err="1">
                <a:latin typeface="Arial" charset="0"/>
                <a:ea typeface="ＭＳ Ｐゴシック" charset="0"/>
                <a:cs typeface="ＭＳ Ｐゴシック" charset="0"/>
              </a:rPr>
              <a:t>Colmer</a:t>
            </a:r>
            <a:r>
              <a:rPr lang="en-US" sz="1600" dirty="0">
                <a:latin typeface="Arial" charset="0"/>
                <a:ea typeface="ＭＳ Ｐゴシック" charset="0"/>
                <a:cs typeface="ＭＳ Ｐゴシック" charset="0"/>
              </a:rPr>
              <a:t>, Democratic representative from Mississippi, 1948 in response to President Harry Truman</a:t>
            </a:r>
            <a:r>
              <a:rPr lang="ja-JP" altLang="en-US" sz="1600" dirty="0">
                <a:latin typeface="Arial" charset="0"/>
                <a:ea typeface="ＭＳ Ｐゴシック" charset="0"/>
                <a:cs typeface="ＭＳ Ｐゴシック" charset="0"/>
              </a:rPr>
              <a:t>’</a:t>
            </a:r>
            <a:r>
              <a:rPr lang="en-US" sz="1600" dirty="0">
                <a:latin typeface="Arial" charset="0"/>
                <a:ea typeface="ＭＳ Ｐゴシック" charset="0"/>
                <a:cs typeface="ＭＳ Ｐゴシック" charset="0"/>
              </a:rPr>
              <a:t>s Civil Rights Speech</a:t>
            </a:r>
          </a:p>
          <a:p>
            <a:pPr eaLnBrk="1" hangingPunct="1">
              <a:lnSpc>
                <a:spcPct val="80000"/>
              </a:lnSpc>
            </a:pPr>
            <a:r>
              <a:rPr lang="en-US" sz="1600" dirty="0">
                <a:latin typeface="Arial" charset="0"/>
                <a:ea typeface="ＭＳ Ｐゴシック" charset="0"/>
                <a:cs typeface="ＭＳ Ｐゴシック" charset="0"/>
              </a:rPr>
              <a:t>Governor </a:t>
            </a:r>
            <a:r>
              <a:rPr lang="en-US" sz="1600" dirty="0" err="1">
                <a:latin typeface="Arial" charset="0"/>
                <a:ea typeface="ＭＳ Ｐゴシック" charset="0"/>
                <a:cs typeface="ＭＳ Ｐゴシック" charset="0"/>
              </a:rPr>
              <a:t>Orval</a:t>
            </a:r>
            <a:r>
              <a:rPr lang="en-US" sz="1600" dirty="0">
                <a:latin typeface="Arial" charset="0"/>
                <a:ea typeface="ＭＳ Ｐゴシック" charset="0"/>
                <a:cs typeface="ＭＳ Ｐゴシック" charset="0"/>
              </a:rPr>
              <a:t> </a:t>
            </a:r>
            <a:r>
              <a:rPr lang="en-US" sz="1600" dirty="0" err="1">
                <a:latin typeface="Arial" charset="0"/>
                <a:ea typeface="ＭＳ Ｐゴシック" charset="0"/>
                <a:cs typeface="ＭＳ Ｐゴシック" charset="0"/>
              </a:rPr>
              <a:t>Faubus</a:t>
            </a:r>
            <a:r>
              <a:rPr lang="en-US" sz="1600" dirty="0">
                <a:latin typeface="Arial" charset="0"/>
                <a:ea typeface="ＭＳ Ｐゴシック" charset="0"/>
                <a:cs typeface="ＭＳ Ｐゴシック" charset="0"/>
              </a:rPr>
              <a:t> 1957 in response to the Supreme Court</a:t>
            </a:r>
            <a:r>
              <a:rPr lang="ja-JP" altLang="en-US" sz="1600" dirty="0">
                <a:latin typeface="Arial" charset="0"/>
                <a:ea typeface="ＭＳ Ｐゴシック" charset="0"/>
                <a:cs typeface="ＭＳ Ｐゴシック" charset="0"/>
              </a:rPr>
              <a:t>’</a:t>
            </a:r>
            <a:r>
              <a:rPr lang="en-US" sz="1600" dirty="0">
                <a:latin typeface="Arial" charset="0"/>
                <a:ea typeface="ＭＳ Ｐゴシック" charset="0"/>
                <a:cs typeface="ＭＳ Ｐゴシック" charset="0"/>
              </a:rPr>
              <a:t>s decision in Brown v. Board of Education and the announcement that nine Black students would attempt to integrate Little Rock High School. </a:t>
            </a:r>
          </a:p>
        </p:txBody>
      </p:sp>
    </p:spTree>
    <p:extLst>
      <p:ext uri="{BB962C8B-B14F-4D97-AF65-F5344CB8AC3E}">
        <p14:creationId xmlns:p14="http://schemas.microsoft.com/office/powerpoint/2010/main" xmlns="" val="387496722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William </a:t>
            </a:r>
            <a:r>
              <a:rPr lang="en-US" dirty="0" err="1" smtClean="0"/>
              <a:t>Colmer</a:t>
            </a:r>
            <a:endParaRPr lang="en-US" dirty="0"/>
          </a:p>
        </p:txBody>
      </p:sp>
      <p:sp>
        <p:nvSpPr>
          <p:cNvPr id="2" name="Content Placeholder 1"/>
          <p:cNvSpPr>
            <a:spLocks noGrp="1"/>
          </p:cNvSpPr>
          <p:nvPr>
            <p:ph idx="1"/>
          </p:nvPr>
        </p:nvSpPr>
        <p:spPr/>
        <p:txBody>
          <a:bodyPr/>
          <a:lstStyle/>
          <a:p>
            <a:r>
              <a:rPr lang="en-US" dirty="0" smtClean="0"/>
              <a:t>Signed the Southern Manifesto in protest of the Brown v Board of Education Decision and objected to the integration of the armed forces and much of the Truman Administration Civil Rights initiatives.</a:t>
            </a:r>
            <a:endParaRPr lang="en-US" dirty="0"/>
          </a:p>
        </p:txBody>
      </p:sp>
    </p:spTree>
    <p:extLst>
      <p:ext uri="{BB962C8B-B14F-4D97-AF65-F5344CB8AC3E}">
        <p14:creationId xmlns:p14="http://schemas.microsoft.com/office/powerpoint/2010/main" xmlns="" val="36900503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152400"/>
            <a:ext cx="6965245" cy="554017"/>
          </a:xfrm>
        </p:spPr>
        <p:txBody>
          <a:bodyPr>
            <a:noAutofit/>
          </a:bodyPr>
          <a:lstStyle/>
          <a:p>
            <a:r>
              <a:rPr lang="en-US" sz="3200" dirty="0" smtClean="0"/>
              <a:t>Who said this?</a:t>
            </a:r>
            <a:endParaRPr lang="en-US" sz="3200" dirty="0"/>
          </a:p>
        </p:txBody>
      </p:sp>
      <p:sp>
        <p:nvSpPr>
          <p:cNvPr id="5" name="Content Placeholder 4"/>
          <p:cNvSpPr>
            <a:spLocks noGrp="1"/>
          </p:cNvSpPr>
          <p:nvPr>
            <p:ph sz="quarter" idx="4294967295"/>
          </p:nvPr>
        </p:nvSpPr>
        <p:spPr>
          <a:xfrm>
            <a:off x="228600" y="1447800"/>
            <a:ext cx="5181600" cy="5410200"/>
          </a:xfrm>
          <a:prstGeom prst="rect">
            <a:avLst/>
          </a:prstGeom>
        </p:spPr>
        <p:txBody>
          <a:bodyPr>
            <a:noAutofit/>
          </a:bodyPr>
          <a:lstStyle/>
          <a:p>
            <a:r>
              <a:rPr lang="en-US" sz="1600" dirty="0"/>
              <a:t>At the present moment in world history nearly every nation must choose between alternative ways of life. The choice is too often not a free one.</a:t>
            </a:r>
          </a:p>
          <a:p>
            <a:r>
              <a:rPr lang="en-US" sz="1600" dirty="0"/>
              <a:t>One way of life is based upon the will of the majority, and is distinguished by free institutions, representative government, free elections, guarantees of individual liberty, freedom of speech and religion, and freedom from political oppression.</a:t>
            </a:r>
          </a:p>
          <a:p>
            <a:r>
              <a:rPr lang="en-US" sz="1600" dirty="0"/>
              <a:t>The second way of life is based upon the will of a minority forcibly imposed upon the majority. It relies upon terror and oppression, a controlled press and </a:t>
            </a:r>
            <a:r>
              <a:rPr lang="en-US" sz="1600" dirty="0" smtClean="0"/>
              <a:t>--------------------; </a:t>
            </a:r>
            <a:r>
              <a:rPr lang="en-US" sz="1600" dirty="0"/>
              <a:t>fixed elections, and the suppression of personal freedoms.</a:t>
            </a:r>
          </a:p>
          <a:p>
            <a:r>
              <a:rPr lang="en-US" sz="1600" dirty="0"/>
              <a:t>I believe that it must be the policy of the United States to support free peoples who are resisting attempted subjugation by armed minorities or by outside pressures.</a:t>
            </a:r>
          </a:p>
          <a:p>
            <a:r>
              <a:rPr lang="en-US" sz="1600" dirty="0"/>
              <a:t>I believe that we must assist free peoples to work out their own destinies in their own way.</a:t>
            </a:r>
          </a:p>
        </p:txBody>
      </p:sp>
      <p:sp>
        <p:nvSpPr>
          <p:cNvPr id="6" name="Content Placeholder 5"/>
          <p:cNvSpPr>
            <a:spLocks noGrp="1"/>
          </p:cNvSpPr>
          <p:nvPr>
            <p:ph sz="quarter" idx="4294967295"/>
          </p:nvPr>
        </p:nvSpPr>
        <p:spPr>
          <a:xfrm>
            <a:off x="5486400" y="1600200"/>
            <a:ext cx="2895600" cy="4648200"/>
          </a:xfrm>
          <a:prstGeom prst="rect">
            <a:avLst/>
          </a:prstGeom>
        </p:spPr>
        <p:txBody>
          <a:bodyPr>
            <a:noAutofit/>
          </a:bodyPr>
          <a:lstStyle/>
          <a:p>
            <a:r>
              <a:rPr lang="en-US" sz="1600" dirty="0" smtClean="0"/>
              <a:t>Barack Obama Speech on Libya – March 28, 2011</a:t>
            </a:r>
          </a:p>
          <a:p>
            <a:r>
              <a:rPr lang="en-US" sz="1600" dirty="0" smtClean="0"/>
              <a:t>Harry Truman The Truman Doctrine – March 12, 1947</a:t>
            </a:r>
          </a:p>
          <a:p>
            <a:r>
              <a:rPr lang="en-US" sz="1600" dirty="0" smtClean="0"/>
              <a:t>George H.W. Bush statement on UN Resolution 688 calling for an end to dictatorship in Kurdistan from Saddam Hussein – April 6, 1991</a:t>
            </a:r>
          </a:p>
          <a:p>
            <a:r>
              <a:rPr lang="en-US" sz="1600" dirty="0" smtClean="0"/>
              <a:t>Ronald Reagan Statement in response to the People Power Movement that overthrew Ferdinand Marcos in the Philippines – February 26, 1986.</a:t>
            </a:r>
            <a:endParaRPr lang="en-US" sz="1600" dirty="0"/>
          </a:p>
        </p:txBody>
      </p:sp>
    </p:spTree>
    <p:extLst>
      <p:ext uri="{BB962C8B-B14F-4D97-AF65-F5344CB8AC3E}">
        <p14:creationId xmlns:p14="http://schemas.microsoft.com/office/powerpoint/2010/main" xmlns="" val="38953844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How it works</a:t>
            </a:r>
          </a:p>
        </p:txBody>
      </p:sp>
      <p:sp>
        <p:nvSpPr>
          <p:cNvPr id="6147" name="Rectangle 3"/>
          <p:cNvSpPr>
            <a:spLocks noGrp="1" noChangeArrowheads="1"/>
          </p:cNvSpPr>
          <p:nvPr>
            <p:ph type="body" sz="half" idx="1"/>
          </p:nvPr>
        </p:nvSpPr>
        <p:spPr>
          <a:xfrm>
            <a:off x="685800" y="1828800"/>
            <a:ext cx="3810000" cy="4297363"/>
          </a:xfrm>
        </p:spPr>
        <p:txBody>
          <a:bodyPr/>
          <a:lstStyle/>
          <a:p>
            <a:pPr eaLnBrk="1" hangingPunct="1"/>
            <a:r>
              <a:rPr lang="en-US" sz="2400" dirty="0">
                <a:latin typeface="Arial" charset="0"/>
                <a:ea typeface="ＭＳ Ｐゴシック" charset="0"/>
                <a:cs typeface="ＭＳ Ｐゴシック" charset="0"/>
              </a:rPr>
              <a:t>Choose a passage that raises a historically significant issue that applies to United States History over a wide span of time. For example: issues concerning labor, gender equality, civil rights, and political factions etc.</a:t>
            </a:r>
          </a:p>
        </p:txBody>
      </p:sp>
      <p:pic>
        <p:nvPicPr>
          <p:cNvPr id="6149" name="Picture 10" descr="FaubusWhitfield"/>
          <p:cNvPicPr>
            <a:picLocks noGrp="1" noChangeAspect="1" noChangeArrowheads="1"/>
          </p:cNvPicPr>
          <p:nvPr>
            <p:ph sz="half" idx="2"/>
          </p:nvPr>
        </p:nvPicPr>
        <p:blipFill>
          <a:blip r:embed="rId3" cstate="email">
            <a:extLst>
              <a:ext uri="{28A0092B-C50C-407E-A947-70E740481C1C}">
                <a14:useLocalDpi xmlns:a14="http://schemas.microsoft.com/office/drawing/2010/main" xmlns="" val="0"/>
              </a:ext>
            </a:extLst>
          </a:blip>
          <a:srcRect l="-5539" r="-5539"/>
          <a:stretch>
            <a:fillRect/>
          </a:stretch>
        </p:blipFill>
        <p:spPr>
          <a:xfrm>
            <a:off x="4648200" y="1600201"/>
            <a:ext cx="3739706" cy="4191000"/>
          </a:xfrm>
          <a:noFill/>
        </p:spPr>
      </p:pic>
      <p:sp>
        <p:nvSpPr>
          <p:cNvPr id="6148" name="Rectangle 7"/>
          <p:cNvSpPr>
            <a:spLocks noChangeArrowheads="1"/>
          </p:cNvSpPr>
          <p:nvPr/>
        </p:nvSpPr>
        <p:spPr bwMode="auto">
          <a:xfrm>
            <a:off x="4648200" y="1600200"/>
            <a:ext cx="4038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FontTx/>
              <a:buChar char="•"/>
            </a:pPr>
            <a:endParaRPr lang="en-US" sz="2800"/>
          </a:p>
        </p:txBody>
      </p:sp>
    </p:spTree>
    <p:extLst>
      <p:ext uri="{BB962C8B-B14F-4D97-AF65-F5344CB8AC3E}">
        <p14:creationId xmlns:p14="http://schemas.microsoft.com/office/powerpoint/2010/main" xmlns="" val="408118328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There he is again </a:t>
            </a:r>
            <a:r>
              <a:rPr lang="en-US" dirty="0" smtClean="0">
                <a:sym typeface="Wingdings"/>
              </a:rPr>
              <a:t></a:t>
            </a:r>
            <a:endParaRPr lang="en-US" dirty="0"/>
          </a:p>
        </p:txBody>
      </p:sp>
      <p:pic>
        <p:nvPicPr>
          <p:cNvPr id="7" name="Picture 8" descr="harry-truman-picture"/>
          <p:cNvPicPr>
            <a:picLocks noGrp="1" noChangeAspect="1" noChangeArrowheads="1"/>
          </p:cNvPicPr>
          <p:nvPr>
            <p:ph sz="half" idx="4294967295"/>
          </p:nvPr>
        </p:nvPicPr>
        <p:blipFill>
          <a:blip r:embed="rId3" cstate="email">
            <a:extLst>
              <a:ext uri="{28A0092B-C50C-407E-A947-70E740481C1C}">
                <a14:useLocalDpi xmlns:a14="http://schemas.microsoft.com/office/drawing/2010/main" xmlns="" val="0"/>
              </a:ext>
            </a:extLst>
          </a:blip>
          <a:srcRect/>
          <a:stretch>
            <a:fillRect/>
          </a:stretch>
        </p:blipFill>
        <p:spPr>
          <a:xfrm>
            <a:off x="2971800" y="2133600"/>
            <a:ext cx="3429000" cy="3520656"/>
          </a:xfrm>
          <a:prstGeom prst="rect">
            <a:avLst/>
          </a:prstGeom>
          <a:noFill/>
        </p:spPr>
      </p:pic>
    </p:spTree>
    <p:extLst>
      <p:ext uri="{BB962C8B-B14F-4D97-AF65-F5344CB8AC3E}">
        <p14:creationId xmlns:p14="http://schemas.microsoft.com/office/powerpoint/2010/main" xmlns="" val="94966478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4"/>
          <p:cNvSpPr>
            <a:spLocks noGrp="1" noChangeArrowheads="1"/>
          </p:cNvSpPr>
          <p:nvPr>
            <p:ph type="title"/>
          </p:nvPr>
        </p:nvSpPr>
        <p:spPr>
          <a:xfrm>
            <a:off x="304800" y="381000"/>
            <a:ext cx="7772400" cy="1143000"/>
          </a:xfrm>
        </p:spPr>
        <p:txBody>
          <a:bodyPr>
            <a:normAutofit fontScale="90000"/>
          </a:bodyPr>
          <a:lstStyle/>
          <a:p>
            <a:pPr eaLnBrk="1" hangingPunct="1"/>
            <a:r>
              <a:rPr lang="en-US" sz="4000" dirty="0">
                <a:latin typeface="Arial" charset="0"/>
                <a:ea typeface="ＭＳ Ｐゴシック" charset="0"/>
                <a:cs typeface="ＭＳ Ｐゴシック" charset="0"/>
              </a:rPr>
              <a:t>Another White Out example: </a:t>
            </a:r>
            <a:br>
              <a:rPr lang="en-US" sz="4000" dirty="0">
                <a:latin typeface="Arial" charset="0"/>
                <a:ea typeface="ＭＳ Ｐゴシック" charset="0"/>
                <a:cs typeface="ＭＳ Ｐゴシック" charset="0"/>
              </a:rPr>
            </a:br>
            <a:r>
              <a:rPr lang="en-US" sz="4000" dirty="0">
                <a:latin typeface="Arial" charset="0"/>
                <a:ea typeface="ＭＳ Ｐゴシック" charset="0"/>
                <a:cs typeface="ＭＳ Ｐゴシック" charset="0"/>
              </a:rPr>
              <a:t>Who said . . . </a:t>
            </a:r>
          </a:p>
        </p:txBody>
      </p:sp>
      <p:sp>
        <p:nvSpPr>
          <p:cNvPr id="57347" name="Rectangle 3"/>
          <p:cNvSpPr>
            <a:spLocks noGrp="1" noChangeArrowheads="1"/>
          </p:cNvSpPr>
          <p:nvPr>
            <p:ph sz="quarter" idx="4294967295"/>
          </p:nvPr>
        </p:nvSpPr>
        <p:spPr>
          <a:xfrm>
            <a:off x="228600" y="1752600"/>
            <a:ext cx="5105400" cy="4648200"/>
          </a:xfrm>
          <a:prstGeom prst="rect">
            <a:avLst/>
          </a:prstGeom>
        </p:spPr>
        <p:txBody>
          <a:bodyPr>
            <a:normAutofit/>
          </a:bodyPr>
          <a:lstStyle/>
          <a:p>
            <a:pPr eaLnBrk="1" hangingPunct="1">
              <a:lnSpc>
                <a:spcPct val="90000"/>
              </a:lnSpc>
            </a:pPr>
            <a:r>
              <a:rPr lang="ja-JP" altLang="en-US" sz="2000" dirty="0">
                <a:latin typeface="Arial" charset="0"/>
                <a:ea typeface="ＭＳ Ｐゴシック" charset="0"/>
                <a:cs typeface="ＭＳ Ｐゴシック" charset="0"/>
              </a:rPr>
              <a:t>“</a:t>
            </a:r>
            <a:r>
              <a:rPr lang="en-US" sz="2000" dirty="0">
                <a:latin typeface="Arial" charset="0"/>
                <a:ea typeface="ＭＳ Ｐゴシック" charset="0"/>
                <a:cs typeface="ＭＳ Ｐゴシック" charset="0"/>
              </a:rPr>
              <a:t>the crushing burdens which now oppress both races in the South will cause each to make an effort to cast them off. They will see a similarity of cause and a similarity of remedy. They will recognize that each should help the other in the work of repealing bad laws and enacting good ones. They will become political allies, and neither can injure the other without weakening both. It will be to the interest of both that each should have justice. And on these broad lines of mutual interest, mutual forbearance, and mutual support the present will be made the stepping-stone to future peace and prosperity.</a:t>
            </a:r>
            <a:r>
              <a:rPr lang="ja-JP" altLang="en-US" sz="2000" dirty="0">
                <a:latin typeface="Arial" charset="0"/>
                <a:ea typeface="ＭＳ Ｐゴシック" charset="0"/>
                <a:cs typeface="ＭＳ Ｐゴシック" charset="0"/>
              </a:rPr>
              <a:t>”</a:t>
            </a:r>
            <a:endParaRPr lang="en-US" sz="2000" dirty="0">
              <a:latin typeface="Arial" charset="0"/>
              <a:ea typeface="ＭＳ Ｐゴシック" charset="0"/>
              <a:cs typeface="ＭＳ Ｐゴシック" charset="0"/>
            </a:endParaRPr>
          </a:p>
        </p:txBody>
      </p:sp>
      <p:sp>
        <p:nvSpPr>
          <p:cNvPr id="57348" name="Rectangle 5"/>
          <p:cNvSpPr>
            <a:spLocks noGrp="1" noChangeArrowheads="1"/>
          </p:cNvSpPr>
          <p:nvPr>
            <p:ph sz="quarter" idx="4294967295"/>
          </p:nvPr>
        </p:nvSpPr>
        <p:spPr>
          <a:xfrm>
            <a:off x="5410200" y="1828800"/>
            <a:ext cx="3429000" cy="4419600"/>
          </a:xfrm>
          <a:prstGeom prst="rect">
            <a:avLst/>
          </a:prstGeom>
        </p:spPr>
        <p:txBody>
          <a:bodyPr/>
          <a:lstStyle/>
          <a:p>
            <a:pPr eaLnBrk="1" hangingPunct="1">
              <a:lnSpc>
                <a:spcPct val="90000"/>
              </a:lnSpc>
            </a:pPr>
            <a:r>
              <a:rPr lang="en-US" sz="2000" dirty="0">
                <a:latin typeface="Arial" charset="0"/>
                <a:ea typeface="ＭＳ Ｐゴシック" charset="0"/>
                <a:cs typeface="ＭＳ Ｐゴシック" charset="0"/>
              </a:rPr>
              <a:t>Martin Luther King, </a:t>
            </a:r>
            <a:r>
              <a:rPr lang="ja-JP" altLang="en-US" sz="2000" dirty="0">
                <a:latin typeface="Arial" charset="0"/>
                <a:ea typeface="ＭＳ Ｐゴシック" charset="0"/>
                <a:cs typeface="ＭＳ Ｐゴシック" charset="0"/>
              </a:rPr>
              <a:t>“</a:t>
            </a:r>
            <a:r>
              <a:rPr lang="en-US" sz="2000" dirty="0">
                <a:latin typeface="Arial" charset="0"/>
                <a:ea typeface="ＭＳ Ｐゴシック" charset="0"/>
                <a:cs typeface="ＭＳ Ｐゴシック" charset="0"/>
              </a:rPr>
              <a:t>I Have a Dream Speech, 1963.</a:t>
            </a:r>
          </a:p>
          <a:p>
            <a:pPr eaLnBrk="1" hangingPunct="1">
              <a:lnSpc>
                <a:spcPct val="90000"/>
              </a:lnSpc>
            </a:pPr>
            <a:r>
              <a:rPr lang="en-US" sz="2000" dirty="0">
                <a:latin typeface="Arial" charset="0"/>
                <a:ea typeface="ＭＳ Ｐゴシック" charset="0"/>
                <a:cs typeface="ＭＳ Ｐゴシック" charset="0"/>
              </a:rPr>
              <a:t>Booker T. Washington, The Atlanta Compromise Speech, 1895.</a:t>
            </a:r>
          </a:p>
          <a:p>
            <a:pPr eaLnBrk="1" hangingPunct="1">
              <a:lnSpc>
                <a:spcPct val="90000"/>
              </a:lnSpc>
            </a:pPr>
            <a:r>
              <a:rPr lang="en-US" sz="2000" dirty="0">
                <a:latin typeface="Arial" charset="0"/>
                <a:ea typeface="ＭＳ Ｐゴシック" charset="0"/>
                <a:cs typeface="ＭＳ Ｐゴシック" charset="0"/>
              </a:rPr>
              <a:t>Tom Watson, </a:t>
            </a:r>
            <a:r>
              <a:rPr lang="ja-JP" altLang="en-US" sz="2000" dirty="0">
                <a:latin typeface="Arial" charset="0"/>
                <a:ea typeface="ＭＳ Ｐゴシック" charset="0"/>
                <a:cs typeface="ＭＳ Ｐゴシック" charset="0"/>
              </a:rPr>
              <a:t>“</a:t>
            </a:r>
            <a:r>
              <a:rPr lang="en-US" sz="2000" dirty="0">
                <a:latin typeface="Arial" charset="0"/>
                <a:ea typeface="ＭＳ Ｐゴシック" charset="0"/>
                <a:cs typeface="ＭＳ Ｐゴシック" charset="0"/>
              </a:rPr>
              <a:t>The Negro Question in the South,</a:t>
            </a:r>
            <a:r>
              <a:rPr lang="ja-JP" altLang="en-US" sz="2000" dirty="0">
                <a:latin typeface="Arial" charset="0"/>
                <a:ea typeface="ＭＳ Ｐゴシック" charset="0"/>
                <a:cs typeface="ＭＳ Ｐゴシック" charset="0"/>
              </a:rPr>
              <a:t>”</a:t>
            </a:r>
            <a:r>
              <a:rPr lang="en-US" sz="2000" dirty="0">
                <a:latin typeface="Arial" charset="0"/>
                <a:ea typeface="ＭＳ Ｐゴシック" charset="0"/>
                <a:cs typeface="ＭＳ Ｐゴシック" charset="0"/>
              </a:rPr>
              <a:t> 1892.</a:t>
            </a:r>
          </a:p>
          <a:p>
            <a:pPr eaLnBrk="1" hangingPunct="1">
              <a:lnSpc>
                <a:spcPct val="90000"/>
              </a:lnSpc>
            </a:pPr>
            <a:r>
              <a:rPr lang="en-US" sz="2000" dirty="0">
                <a:latin typeface="Arial" charset="0"/>
                <a:ea typeface="ＭＳ Ｐゴシック" charset="0"/>
                <a:cs typeface="ＭＳ Ｐゴシック" charset="0"/>
              </a:rPr>
              <a:t>Abraham Lincoln, </a:t>
            </a:r>
            <a:r>
              <a:rPr lang="ja-JP" altLang="en-US" sz="2000" dirty="0">
                <a:latin typeface="Arial" charset="0"/>
                <a:ea typeface="ＭＳ Ｐゴシック" charset="0"/>
                <a:cs typeface="ＭＳ Ｐゴシック" charset="0"/>
              </a:rPr>
              <a:t>“</a:t>
            </a:r>
            <a:r>
              <a:rPr lang="en-US" sz="2000" dirty="0">
                <a:latin typeface="Arial" charset="0"/>
                <a:ea typeface="ＭＳ Ｐゴシック" charset="0"/>
                <a:cs typeface="ＭＳ Ｐゴシック" charset="0"/>
              </a:rPr>
              <a:t>The Gettysburg Address, </a:t>
            </a:r>
            <a:r>
              <a:rPr lang="ja-JP" altLang="en-US" sz="2000" dirty="0">
                <a:latin typeface="Arial" charset="0"/>
                <a:ea typeface="ＭＳ Ｐゴシック" charset="0"/>
                <a:cs typeface="ＭＳ Ｐゴシック" charset="0"/>
              </a:rPr>
              <a:t>“</a:t>
            </a:r>
            <a:r>
              <a:rPr lang="en-US" sz="2000" dirty="0">
                <a:latin typeface="Arial" charset="0"/>
                <a:ea typeface="ＭＳ Ｐゴシック" charset="0"/>
                <a:cs typeface="ＭＳ Ｐゴシック" charset="0"/>
              </a:rPr>
              <a:t>1863.</a:t>
            </a:r>
          </a:p>
        </p:txBody>
      </p:sp>
    </p:spTree>
    <p:extLst>
      <p:ext uri="{BB962C8B-B14F-4D97-AF65-F5344CB8AC3E}">
        <p14:creationId xmlns:p14="http://schemas.microsoft.com/office/powerpoint/2010/main" xmlns="" val="146394999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4"/>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White Out Revealed</a:t>
            </a:r>
          </a:p>
        </p:txBody>
      </p:sp>
      <p:pic>
        <p:nvPicPr>
          <p:cNvPr id="58372" name="Picture 7" descr="http://www.etsu.edu/cas/history/resources/Private/Faculty/Fac_From1877ChapterDoc/ChapterImages/Ch19TomWatson.jpg"/>
          <p:cNvPicPr>
            <a:picLocks noGrp="1" noChangeAspect="1" noChangeArrowheads="1"/>
          </p:cNvPicPr>
          <p:nvPr>
            <p:ph sz="half" idx="1"/>
          </p:nvPr>
        </p:nvPicPr>
        <p:blipFill>
          <a:blip r:embed="rId3">
            <a:extLst>
              <a:ext uri="{28A0092B-C50C-407E-A947-70E740481C1C}">
                <a14:useLocalDpi xmlns:a14="http://schemas.microsoft.com/office/drawing/2010/main" xmlns="" val="0"/>
              </a:ext>
            </a:extLst>
          </a:blip>
          <a:srcRect/>
          <a:stretch>
            <a:fillRect/>
          </a:stretch>
        </p:blipFill>
        <p:spPr>
          <a:xfrm>
            <a:off x="1295400" y="1905000"/>
            <a:ext cx="2097088" cy="3505200"/>
          </a:xfrm>
          <a:noFill/>
        </p:spPr>
      </p:pic>
      <p:sp>
        <p:nvSpPr>
          <p:cNvPr id="58371" name="Rectangle 6"/>
          <p:cNvSpPr>
            <a:spLocks noGrp="1" noChangeArrowheads="1"/>
          </p:cNvSpPr>
          <p:nvPr>
            <p:ph type="body" sz="half" idx="2"/>
          </p:nvPr>
        </p:nvSpPr>
        <p:spPr>
          <a:xfrm>
            <a:off x="4267200" y="1600200"/>
            <a:ext cx="4038600" cy="4525963"/>
          </a:xfrm>
        </p:spPr>
        <p:txBody>
          <a:bodyPr/>
          <a:lstStyle/>
          <a:p>
            <a:pPr eaLnBrk="1" hangingPunct="1">
              <a:lnSpc>
                <a:spcPct val="90000"/>
              </a:lnSpc>
            </a:pPr>
            <a:r>
              <a:rPr lang="en-US" sz="2400" dirty="0">
                <a:latin typeface="Arial" charset="0"/>
                <a:ea typeface="ＭＳ Ｐゴシック" charset="0"/>
                <a:cs typeface="ＭＳ Ｐゴシック" charset="0"/>
              </a:rPr>
              <a:t>Source: Thomas E. Watson, </a:t>
            </a:r>
            <a:r>
              <a:rPr lang="ja-JP" altLang="en-US" sz="2400" dirty="0">
                <a:latin typeface="Arial" charset="0"/>
                <a:ea typeface="ＭＳ Ｐゴシック" charset="0"/>
                <a:cs typeface="ＭＳ Ｐゴシック" charset="0"/>
              </a:rPr>
              <a:t>“</a:t>
            </a:r>
            <a:r>
              <a:rPr lang="en-US" sz="2400" dirty="0">
                <a:latin typeface="Arial" charset="0"/>
                <a:ea typeface="ＭＳ Ｐゴシック" charset="0"/>
                <a:cs typeface="ＭＳ Ｐゴシック" charset="0"/>
              </a:rPr>
              <a:t>The Negro Question in the South,</a:t>
            </a:r>
            <a:r>
              <a:rPr lang="ja-JP" altLang="en-US" sz="2400" dirty="0">
                <a:latin typeface="Arial" charset="0"/>
                <a:ea typeface="ＭＳ Ｐゴシック" charset="0"/>
                <a:cs typeface="ＭＳ Ｐゴシック" charset="0"/>
              </a:rPr>
              <a:t>”</a:t>
            </a:r>
            <a:r>
              <a:rPr lang="en-US" sz="2400" dirty="0">
                <a:latin typeface="Arial" charset="0"/>
                <a:ea typeface="ＭＳ Ｐゴシック" charset="0"/>
                <a:cs typeface="ＭＳ Ｐゴシック" charset="0"/>
              </a:rPr>
              <a:t> The Arena, VI (October 1892): 540–550. Reprinted in George Brown </a:t>
            </a:r>
            <a:r>
              <a:rPr lang="en-US" sz="2400" dirty="0" err="1">
                <a:latin typeface="Arial" charset="0"/>
                <a:ea typeface="ＭＳ Ｐゴシック" charset="0"/>
                <a:cs typeface="ＭＳ Ｐゴシック" charset="0"/>
              </a:rPr>
              <a:t>Tindall</a:t>
            </a:r>
            <a:r>
              <a:rPr lang="en-US" sz="2400" dirty="0">
                <a:latin typeface="Arial" charset="0"/>
                <a:ea typeface="ＭＳ Ｐゴシック" charset="0"/>
                <a:cs typeface="ＭＳ Ｐゴシック" charset="0"/>
              </a:rPr>
              <a:t>, ed., A Populist Reader: Selections from the Works of American Populist Leaders (New York: Harper &amp; Row, 1966), 118–128.</a:t>
            </a:r>
          </a:p>
        </p:txBody>
      </p:sp>
    </p:spTree>
    <p:extLst>
      <p:ext uri="{BB962C8B-B14F-4D97-AF65-F5344CB8AC3E}">
        <p14:creationId xmlns:p14="http://schemas.microsoft.com/office/powerpoint/2010/main" xmlns="" val="55313450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normAutofit fontScale="90000"/>
          </a:bodyPr>
          <a:lstStyle/>
          <a:p>
            <a:pPr eaLnBrk="1" hangingPunct="1"/>
            <a:r>
              <a:rPr lang="en-US" sz="4000">
                <a:latin typeface="Arial" charset="0"/>
                <a:ea typeface="ＭＳ Ｐゴシック" charset="0"/>
                <a:cs typeface="ＭＳ Ｐゴシック" charset="0"/>
              </a:rPr>
              <a:t>Let</a:t>
            </a:r>
            <a:r>
              <a:rPr lang="ja-JP" altLang="en-US" sz="4000">
                <a:latin typeface="Arial" charset="0"/>
                <a:ea typeface="ＭＳ Ｐゴシック" charset="0"/>
                <a:cs typeface="ＭＳ Ｐゴシック" charset="0"/>
              </a:rPr>
              <a:t>’</a:t>
            </a:r>
            <a:r>
              <a:rPr lang="en-US" sz="4000">
                <a:latin typeface="Arial" charset="0"/>
                <a:ea typeface="ＭＳ Ｐゴシック" charset="0"/>
                <a:cs typeface="ＭＳ Ｐゴシック" charset="0"/>
              </a:rPr>
              <a:t>s try another one:</a:t>
            </a:r>
            <a:br>
              <a:rPr lang="en-US" sz="4000">
                <a:latin typeface="Arial" charset="0"/>
                <a:ea typeface="ＭＳ Ｐゴシック" charset="0"/>
                <a:cs typeface="ＭＳ Ｐゴシック" charset="0"/>
              </a:rPr>
            </a:br>
            <a:r>
              <a:rPr lang="en-US" sz="4000">
                <a:latin typeface="Arial" charset="0"/>
                <a:ea typeface="ＭＳ Ｐゴシック" charset="0"/>
                <a:cs typeface="ＭＳ Ｐゴシック" charset="0"/>
              </a:rPr>
              <a:t>Who Said . . . ?</a:t>
            </a:r>
          </a:p>
        </p:txBody>
      </p:sp>
      <p:sp>
        <p:nvSpPr>
          <p:cNvPr id="59395" name="Rectangle 3"/>
          <p:cNvSpPr>
            <a:spLocks noGrp="1" noChangeArrowheads="1"/>
          </p:cNvSpPr>
          <p:nvPr>
            <p:ph idx="1"/>
          </p:nvPr>
        </p:nvSpPr>
        <p:spPr/>
        <p:txBody>
          <a:bodyPr>
            <a:normAutofit fontScale="92500"/>
          </a:bodyPr>
          <a:lstStyle/>
          <a:p>
            <a:pPr eaLnBrk="1" hangingPunct="1">
              <a:lnSpc>
                <a:spcPct val="90000"/>
              </a:lnSpc>
            </a:pPr>
            <a:r>
              <a:rPr lang="ja-JP" altLang="en-US" sz="2400">
                <a:latin typeface="Arial" charset="0"/>
                <a:ea typeface="ＭＳ Ｐゴシック" charset="0"/>
                <a:cs typeface="ＭＳ Ｐゴシック" charset="0"/>
              </a:rPr>
              <a:t>“</a:t>
            </a:r>
            <a:r>
              <a:rPr lang="en-US" sz="2400">
                <a:latin typeface="Arial" charset="0"/>
                <a:ea typeface="ＭＳ Ｐゴシック" charset="0"/>
                <a:cs typeface="ＭＳ Ｐゴシック" charset="0"/>
              </a:rPr>
              <a:t>Our country is a theatre, which exhibits, in full operation, two radically different political systems; the one resting on the basis of servile or slave labor, the other on voluntary labor of freemen. The laborers who are enslaved are all negroes, or persons more or less purely of African derivation. But this is only accidental. The principle of the system is, that labor in every society, by whomsoever performed, is necessarily unintellectual, grovelling and base; and that the laborer, equally for his own good and for the welfare of the State, ought to be enslaved. The white laboring man, whether native or foreigner, is not enslaved, only because he cannot, as yet, be reduced to bondage.</a:t>
            </a:r>
            <a:r>
              <a:rPr lang="ja-JP" altLang="en-US" sz="2400">
                <a:latin typeface="Arial" charset="0"/>
                <a:ea typeface="ＭＳ Ｐゴシック" charset="0"/>
                <a:cs typeface="ＭＳ Ｐゴシック" charset="0"/>
              </a:rPr>
              <a:t>”</a:t>
            </a:r>
            <a:r>
              <a:rPr lang="en-US" sz="2400">
                <a:latin typeface="Arial" charset="0"/>
                <a:ea typeface="ＭＳ Ｐゴシック" charset="0"/>
                <a:cs typeface="ＭＳ Ｐゴシック" charset="0"/>
              </a:rPr>
              <a:t> </a:t>
            </a:r>
          </a:p>
        </p:txBody>
      </p:sp>
    </p:spTree>
    <p:extLst>
      <p:ext uri="{BB962C8B-B14F-4D97-AF65-F5344CB8AC3E}">
        <p14:creationId xmlns:p14="http://schemas.microsoft.com/office/powerpoint/2010/main" xmlns="" val="3204198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sz="4000">
                <a:latin typeface="Arial" charset="0"/>
                <a:ea typeface="ＭＳ Ｐゴシック" charset="0"/>
                <a:cs typeface="ＭＳ Ｐゴシック" charset="0"/>
              </a:rPr>
              <a:t>White Out Revealed</a:t>
            </a:r>
          </a:p>
        </p:txBody>
      </p:sp>
      <p:sp>
        <p:nvSpPr>
          <p:cNvPr id="60419" name="Rectangle 3"/>
          <p:cNvSpPr>
            <a:spLocks noGrp="1" noChangeArrowheads="1"/>
          </p:cNvSpPr>
          <p:nvPr>
            <p:ph idx="1"/>
          </p:nvPr>
        </p:nvSpPr>
        <p:spPr>
          <a:xfrm>
            <a:off x="762000" y="1828800"/>
            <a:ext cx="3505200" cy="4267200"/>
          </a:xfrm>
        </p:spPr>
        <p:txBody>
          <a:bodyPr/>
          <a:lstStyle/>
          <a:p>
            <a:pPr eaLnBrk="1" hangingPunct="1"/>
            <a:r>
              <a:rPr lang="en-US" dirty="0">
                <a:latin typeface="Arial" charset="0"/>
                <a:ea typeface="ＭＳ Ｐゴシック" charset="0"/>
                <a:cs typeface="ＭＳ Ｐゴシック" charset="0"/>
              </a:rPr>
              <a:t>William Seward. What makes him </a:t>
            </a:r>
            <a:r>
              <a:rPr lang="en-US" dirty="0" err="1">
                <a:latin typeface="Arial" charset="0"/>
                <a:ea typeface="ＭＳ Ｐゴシック" charset="0"/>
                <a:cs typeface="ＭＳ Ｐゴシック" charset="0"/>
              </a:rPr>
              <a:t>S.P.E.C.ial</a:t>
            </a:r>
            <a:r>
              <a:rPr lang="en-US" dirty="0">
                <a:latin typeface="Arial" charset="0"/>
                <a:ea typeface="ＭＳ Ｐゴシック" charset="0"/>
                <a:cs typeface="ＭＳ Ｐゴシック" charset="0"/>
              </a:rPr>
              <a:t>? </a:t>
            </a:r>
          </a:p>
          <a:p>
            <a:pPr eaLnBrk="1" hangingPunct="1"/>
            <a:r>
              <a:rPr lang="en-US" sz="1600" i="1" dirty="0">
                <a:latin typeface="Arial" charset="0"/>
                <a:ea typeface="ＭＳ Ｐゴシック" charset="0"/>
                <a:cs typeface="ＭＳ Ｐゴシック" charset="0"/>
              </a:rPr>
              <a:t>In what was arguably the most famous Republican speech of the 1850s, Seward foretold "an irrepressible conflict" between slave and free states.  He asserted that either the North would succumb to slavery or the South would succumb to freedom.</a:t>
            </a:r>
            <a:endParaRPr lang="en-US" sz="1600" dirty="0">
              <a:latin typeface="Arial" charset="0"/>
              <a:ea typeface="ＭＳ Ｐゴシック" charset="0"/>
              <a:cs typeface="ＭＳ Ｐゴシック" charset="0"/>
            </a:endParaRPr>
          </a:p>
          <a:p>
            <a:pPr eaLnBrk="1" hangingPunct="1"/>
            <a:endParaRPr lang="en-US" dirty="0">
              <a:latin typeface="Arial" charset="0"/>
              <a:ea typeface="ＭＳ Ｐゴシック" charset="0"/>
              <a:cs typeface="ＭＳ Ｐゴシック" charset="0"/>
            </a:endParaRPr>
          </a:p>
          <a:p>
            <a:pPr eaLnBrk="1" hangingPunct="1"/>
            <a:endParaRPr lang="en-US" dirty="0">
              <a:latin typeface="Arial" charset="0"/>
              <a:ea typeface="ＭＳ Ｐゴシック" charset="0"/>
              <a:cs typeface="ＭＳ Ｐゴシック" charset="0"/>
            </a:endParaRPr>
          </a:p>
          <a:p>
            <a:pPr eaLnBrk="1" hangingPunct="1">
              <a:buFontTx/>
              <a:buNone/>
            </a:pPr>
            <a:endParaRPr lang="en-US" dirty="0">
              <a:latin typeface="Arial" charset="0"/>
              <a:ea typeface="ＭＳ Ｐゴシック" charset="0"/>
              <a:cs typeface="ＭＳ Ｐゴシック" charset="0"/>
            </a:endParaRPr>
          </a:p>
        </p:txBody>
      </p:sp>
      <p:pic>
        <p:nvPicPr>
          <p:cNvPr id="60420" name="Picture 5" descr="http://upload.wikimedia.org/wikipedia/commons/8/81/William_Seward,_Secretary_of_State,_bw_photo_portrait_circa_1860-1865.jpg"/>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4572000" y="1676400"/>
            <a:ext cx="3748088" cy="420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6328589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5"/>
          <p:cNvSpPr>
            <a:spLocks noGrp="1"/>
          </p:cNvSpPr>
          <p:nvPr>
            <p:ph type="title"/>
          </p:nvPr>
        </p:nvSpPr>
        <p:spPr>
          <a:xfrm>
            <a:off x="457200" y="-76200"/>
            <a:ext cx="8229600" cy="715963"/>
          </a:xfrm>
        </p:spPr>
        <p:txBody>
          <a:bodyPr rtlCol="0">
            <a:normAutofit fontScale="90000"/>
          </a:bodyPr>
          <a:lstStyle/>
          <a:p>
            <a:pPr eaLnBrk="1" fontAlgn="auto" hangingPunct="1">
              <a:spcAft>
                <a:spcPts val="0"/>
              </a:spcAft>
              <a:defRPr/>
            </a:pPr>
            <a:r>
              <a:rPr lang="en-US" b="1" dirty="0" smtClean="0">
                <a:latin typeface="Bookman Old Style" pitchFamily="18" charset="0"/>
                <a:ea typeface="ＭＳ Ｐゴシック" charset="-128"/>
              </a:rPr>
              <a:t>Who said this?</a:t>
            </a:r>
          </a:p>
        </p:txBody>
      </p:sp>
      <p:sp>
        <p:nvSpPr>
          <p:cNvPr id="102403" name="Content Placeholder 2"/>
          <p:cNvSpPr>
            <a:spLocks noGrp="1"/>
          </p:cNvSpPr>
          <p:nvPr>
            <p:ph sz="half" idx="1"/>
          </p:nvPr>
        </p:nvSpPr>
        <p:spPr>
          <a:xfrm>
            <a:off x="0" y="990600"/>
            <a:ext cx="9144000" cy="5638800"/>
          </a:xfrm>
        </p:spPr>
        <p:txBody>
          <a:bodyPr/>
          <a:lstStyle/>
          <a:p>
            <a:pPr algn="ctr" eaLnBrk="1" hangingPunct="1">
              <a:buFontTx/>
              <a:buNone/>
            </a:pPr>
            <a:r>
              <a:rPr lang="en-US" sz="2500" dirty="0" smtClean="0">
                <a:latin typeface="Bookman Old Style" pitchFamily="18" charset="0"/>
                <a:ea typeface="ＭＳ Ｐゴシック" charset="-128"/>
              </a:rPr>
              <a:t>	  It may be asked, "Why do you want it? Some men have got along very well without it. Women have not this right." Shall we justify one wrong by another? That is a sufficient answer. Shall we at this moment justify the deprivation of the negro of the right to vote, because some one else is deprived of that privilege? I hold that women, as well as men, have the right to vote (applause), and my heart, and my voice go with the movement to extend suffrage to woman; but that question rests upon another basis than that on which our right rests. We may be asked, I say, why we want it. I will tell you why we want it. We want it because it is our right, first of all. </a:t>
            </a:r>
          </a:p>
          <a:p>
            <a:pPr algn="ctr" eaLnBrk="1" hangingPunct="1">
              <a:buFontTx/>
              <a:buNone/>
            </a:pPr>
            <a:endParaRPr lang="en-US" sz="2500" i="1" dirty="0" smtClean="0">
              <a:latin typeface="Bookman Old Style" pitchFamily="18" charset="0"/>
              <a:ea typeface="ＭＳ Ｐゴシック" charset="-128"/>
            </a:endParaRPr>
          </a:p>
        </p:txBody>
      </p:sp>
      <p:sp>
        <p:nvSpPr>
          <p:cNvPr id="61444" name="TextBox 3"/>
          <p:cNvSpPr txBox="1">
            <a:spLocks noChangeArrowheads="1"/>
          </p:cNvSpPr>
          <p:nvPr/>
        </p:nvSpPr>
        <p:spPr bwMode="auto">
          <a:xfrm>
            <a:off x="228600" y="6477000"/>
            <a:ext cx="2759075" cy="215900"/>
          </a:xfrm>
          <a:prstGeom prst="rect">
            <a:avLst/>
          </a:prstGeom>
          <a:noFill/>
          <a:ln w="9525">
            <a:noFill/>
            <a:miter lim="800000"/>
            <a:headEnd/>
            <a:tailEnd/>
          </a:ln>
        </p:spPr>
        <p:txBody>
          <a:bodyPr wrap="none">
            <a:spAutoFit/>
          </a:bodyPr>
          <a:lstStyle/>
          <a:p>
            <a:r>
              <a:rPr lang="en-US" sz="800" dirty="0"/>
              <a:t>Submitted by: Joe Russell – Moorestown Public Schools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02402"/>
                                        </p:tgtEl>
                                        <p:attrNameLst>
                                          <p:attrName>style.visibility</p:attrName>
                                        </p:attrNameLst>
                                      </p:cBhvr>
                                      <p:to>
                                        <p:strVal val="visible"/>
                                      </p:to>
                                    </p:set>
                                    <p:anim from="(-#ppt_w/2)" to="(#ppt_x)" calcmode="lin" valueType="num">
                                      <p:cBhvr>
                                        <p:cTn id="7" dur="600" fill="hold">
                                          <p:stCondLst>
                                            <p:cond delay="0"/>
                                          </p:stCondLst>
                                        </p:cTn>
                                        <p:tgtEl>
                                          <p:spTgt spid="102402"/>
                                        </p:tgtEl>
                                        <p:attrNameLst>
                                          <p:attrName>ppt_x</p:attrName>
                                        </p:attrNameLst>
                                      </p:cBhvr>
                                    </p:anim>
                                    <p:anim from="0" to="-1.0" calcmode="lin" valueType="num">
                                      <p:cBhvr>
                                        <p:cTn id="8" dur="200" decel="50000" autoRev="1" fill="hold">
                                          <p:stCondLst>
                                            <p:cond delay="600"/>
                                          </p:stCondLst>
                                        </p:cTn>
                                        <p:tgtEl>
                                          <p:spTgt spid="102402"/>
                                        </p:tgtEl>
                                        <p:attrNameLst>
                                          <p:attrName>xshear</p:attrName>
                                        </p:attrNameLst>
                                      </p:cBhvr>
                                    </p:anim>
                                    <p:animScale>
                                      <p:cBhvr>
                                        <p:cTn id="9" dur="200" decel="100000" autoRev="1" fill="hold">
                                          <p:stCondLst>
                                            <p:cond delay="600"/>
                                          </p:stCondLst>
                                        </p:cTn>
                                        <p:tgtEl>
                                          <p:spTgt spid="102402"/>
                                        </p:tgtEl>
                                      </p:cBhvr>
                                      <p:from x="100000" y="100000"/>
                                      <p:to x="80000" y="100000"/>
                                    </p:animScale>
                                    <p:anim by="(#ppt_h/3+#ppt_w*0.1)" calcmode="lin" valueType="num">
                                      <p:cBhvr additive="sum">
                                        <p:cTn id="10" dur="200" decel="100000" autoRev="1" fill="hold">
                                          <p:stCondLst>
                                            <p:cond delay="600"/>
                                          </p:stCondLst>
                                        </p:cTn>
                                        <p:tgtEl>
                                          <p:spTgt spid="102402"/>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xit" presetSubtype="32" fill="hold" grpId="0" nodeType="clickEffect">
                                  <p:stCondLst>
                                    <p:cond delay="0"/>
                                  </p:stCondLst>
                                  <p:childTnLst>
                                    <p:anim calcmode="lin" valueType="num">
                                      <p:cBhvr>
                                        <p:cTn id="14" dur="500"/>
                                        <p:tgtEl>
                                          <p:spTgt spid="102403">
                                            <p:txEl>
                                              <p:pRg st="0" end="0"/>
                                            </p:txEl>
                                          </p:spTgt>
                                        </p:tgtEl>
                                        <p:attrNameLst>
                                          <p:attrName>ppt_w</p:attrName>
                                        </p:attrNameLst>
                                      </p:cBhvr>
                                      <p:tavLst>
                                        <p:tav tm="0">
                                          <p:val>
                                            <p:strVal val="ppt_w"/>
                                          </p:val>
                                        </p:tav>
                                        <p:tav tm="100000">
                                          <p:val>
                                            <p:fltVal val="0"/>
                                          </p:val>
                                        </p:tav>
                                      </p:tavLst>
                                    </p:anim>
                                    <p:anim calcmode="lin" valueType="num">
                                      <p:cBhvr>
                                        <p:cTn id="15" dur="500"/>
                                        <p:tgtEl>
                                          <p:spTgt spid="102403">
                                            <p:txEl>
                                              <p:pRg st="0" end="0"/>
                                            </p:txEl>
                                          </p:spTgt>
                                        </p:tgtEl>
                                        <p:attrNameLst>
                                          <p:attrName>ppt_h</p:attrName>
                                        </p:attrNameLst>
                                      </p:cBhvr>
                                      <p:tavLst>
                                        <p:tav tm="0">
                                          <p:val>
                                            <p:strVal val="ppt_h"/>
                                          </p:val>
                                        </p:tav>
                                        <p:tav tm="100000">
                                          <p:val>
                                            <p:fltVal val="0"/>
                                          </p:val>
                                        </p:tav>
                                      </p:tavLst>
                                    </p:anim>
                                    <p:set>
                                      <p:cBhvr>
                                        <p:cTn id="16" dur="1" fill="hold">
                                          <p:stCondLst>
                                            <p:cond delay="499"/>
                                          </p:stCondLst>
                                        </p:cTn>
                                        <p:tgtEl>
                                          <p:spTgt spid="10240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2" grpId="0"/>
      <p:bldP spid="10240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Content Placeholder 2"/>
          <p:cNvSpPr>
            <a:spLocks noGrp="1"/>
          </p:cNvSpPr>
          <p:nvPr>
            <p:ph sz="half" idx="1"/>
          </p:nvPr>
        </p:nvSpPr>
        <p:spPr>
          <a:xfrm>
            <a:off x="-228600" y="1905000"/>
            <a:ext cx="9144000" cy="3124200"/>
          </a:xfrm>
        </p:spPr>
        <p:txBody>
          <a:bodyPr lIns="45720" rIns="45720" rtlCol="0">
            <a:normAutofit lnSpcReduction="10000"/>
          </a:bodyPr>
          <a:lstStyle/>
          <a:p>
            <a:pPr algn="ctr" eaLnBrk="1" fontAlgn="auto" hangingPunct="1">
              <a:spcAft>
                <a:spcPts val="0"/>
              </a:spcAft>
              <a:buFont typeface="Arial" pitchFamily="34" charset="0"/>
              <a:buNone/>
              <a:defRPr/>
            </a:pPr>
            <a:r>
              <a:rPr lang="en-US" sz="2000" dirty="0" smtClean="0">
                <a:ea typeface="ＭＳ Ｐゴシック" charset="-128"/>
              </a:rPr>
              <a:t>	</a:t>
            </a:r>
            <a:r>
              <a:rPr lang="en-US" sz="2000" dirty="0" smtClean="0">
                <a:latin typeface="Bookman Old Style" pitchFamily="18" charset="0"/>
                <a:ea typeface="ＭＳ Ｐゴシック" charset="-128"/>
              </a:rPr>
              <a:t>	</a:t>
            </a:r>
            <a:r>
              <a:rPr lang="en-US" sz="2000" dirty="0" smtClean="0">
                <a:latin typeface="Bookman Old Style" pitchFamily="18" charset="0"/>
              </a:rPr>
              <a:t>  It may be asked, "Why do you want it? Some men have got along very well without it. Women have not this right." Shall we justify one wrong by another? That is a sufficient answer. Shall we at this moment justify the deprivation of the negro of the right to vote, because some one else is deprived of that privilege? I hold that women, as well as men, have the right to vote (applause), and my heart, and my voice go with the movement to extend suffrage to woman; but that question rests upon another basis than that on which our right rests. We may be asked, I say, why we want it. I will tell you why we want it. We want it because it is our right, first of all. </a:t>
            </a:r>
          </a:p>
          <a:p>
            <a:pPr algn="ctr" eaLnBrk="1" fontAlgn="auto" hangingPunct="1">
              <a:spcAft>
                <a:spcPts val="0"/>
              </a:spcAft>
              <a:buFontTx/>
              <a:buNone/>
              <a:defRPr/>
            </a:pPr>
            <a:endParaRPr lang="en-US" sz="2000" i="1" dirty="0" smtClean="0">
              <a:latin typeface="Bookman Old Style" pitchFamily="18" charset="0"/>
              <a:ea typeface="ＭＳ Ｐゴシック" charset="-128"/>
            </a:endParaRPr>
          </a:p>
          <a:p>
            <a:pPr algn="ctr" eaLnBrk="1" fontAlgn="auto" hangingPunct="1">
              <a:spcAft>
                <a:spcPts val="0"/>
              </a:spcAft>
              <a:buFontTx/>
              <a:buNone/>
              <a:defRPr/>
            </a:pPr>
            <a:endParaRPr lang="en-US" sz="2400" dirty="0" smtClean="0">
              <a:latin typeface="Bookman Old Style" pitchFamily="18" charset="0"/>
              <a:ea typeface="ＭＳ Ｐゴシック" charset="-128"/>
            </a:endParaRPr>
          </a:p>
        </p:txBody>
      </p:sp>
      <p:grpSp>
        <p:nvGrpSpPr>
          <p:cNvPr id="2" name="Group 10"/>
          <p:cNvGrpSpPr>
            <a:grpSpLocks/>
          </p:cNvGrpSpPr>
          <p:nvPr/>
        </p:nvGrpSpPr>
        <p:grpSpPr bwMode="auto">
          <a:xfrm>
            <a:off x="4953000" y="254000"/>
            <a:ext cx="4191000" cy="1473200"/>
            <a:chOff x="228600" y="635431"/>
            <a:chExt cx="4191000" cy="1472338"/>
          </a:xfrm>
        </p:grpSpPr>
        <p:sp>
          <p:nvSpPr>
            <p:cNvPr id="12" name="Rectangle 11"/>
            <p:cNvSpPr/>
            <p:nvPr/>
          </p:nvSpPr>
          <p:spPr>
            <a:xfrm>
              <a:off x="228600" y="914668"/>
              <a:ext cx="2971800" cy="1066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600" b="1" dirty="0">
                  <a:solidFill>
                    <a:schemeClr val="tx1"/>
                  </a:solidFill>
                  <a:ea typeface="ＭＳ Ｐゴシック" charset="-128"/>
                </a:rPr>
                <a:t>Susan B. Anthony in her speech after attempting to vote in an election in 1872</a:t>
              </a:r>
              <a:endParaRPr lang="en-US" sz="1600" dirty="0">
                <a:solidFill>
                  <a:schemeClr val="tx1"/>
                </a:solidFill>
              </a:endParaRPr>
            </a:p>
          </p:txBody>
        </p:sp>
        <p:pic>
          <p:nvPicPr>
            <p:cNvPr id="62482" name="Picture 2" descr="http://blog.heritage.org/wp-content/uploads/2009/02/lincoln090212.jpg"/>
            <p:cNvPicPr>
              <a:picLocks noChangeAspect="1" noChangeArrowheads="1"/>
            </p:cNvPicPr>
            <p:nvPr/>
          </p:nvPicPr>
          <p:blipFill>
            <a:blip r:embed="rId3"/>
            <a:srcRect/>
            <a:stretch>
              <a:fillRect/>
            </a:stretch>
          </p:blipFill>
          <p:spPr bwMode="auto">
            <a:xfrm>
              <a:off x="3048000" y="635431"/>
              <a:ext cx="1371600" cy="1472338"/>
            </a:xfrm>
            <a:prstGeom prst="rect">
              <a:avLst/>
            </a:prstGeom>
            <a:noFill/>
            <a:ln w="9525">
              <a:noFill/>
              <a:miter lim="800000"/>
              <a:headEnd/>
              <a:tailEnd/>
            </a:ln>
          </p:spPr>
        </p:pic>
      </p:grpSp>
      <p:grpSp>
        <p:nvGrpSpPr>
          <p:cNvPr id="3" name="Group 26"/>
          <p:cNvGrpSpPr>
            <a:grpSpLocks/>
          </p:cNvGrpSpPr>
          <p:nvPr/>
        </p:nvGrpSpPr>
        <p:grpSpPr bwMode="auto">
          <a:xfrm>
            <a:off x="0" y="4876800"/>
            <a:ext cx="3810000" cy="1828800"/>
            <a:chOff x="-1" y="4724400"/>
            <a:chExt cx="3810001" cy="1828800"/>
          </a:xfrm>
        </p:grpSpPr>
        <p:sp>
          <p:nvSpPr>
            <p:cNvPr id="19" name="Rectangle 18"/>
            <p:cNvSpPr/>
            <p:nvPr/>
          </p:nvSpPr>
          <p:spPr>
            <a:xfrm>
              <a:off x="1066799" y="4953000"/>
              <a:ext cx="2743201"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sz="1600" b="1" dirty="0">
                  <a:solidFill>
                    <a:schemeClr val="tx1"/>
                  </a:solidFill>
                  <a:ea typeface="ＭＳ Ｐゴシック" charset="-128"/>
                </a:rPr>
                <a:t>Martin Luther King, Jr. in</a:t>
              </a:r>
            </a:p>
            <a:p>
              <a:pPr algn="r" fontAlgn="auto">
                <a:spcBef>
                  <a:spcPts val="0"/>
                </a:spcBef>
                <a:spcAft>
                  <a:spcPts val="0"/>
                </a:spcAft>
                <a:defRPr/>
              </a:pPr>
              <a:r>
                <a:rPr lang="en-US" sz="1600" b="1" dirty="0">
                  <a:solidFill>
                    <a:schemeClr val="tx1"/>
                  </a:solidFill>
                  <a:ea typeface="ＭＳ Ｐゴシック" charset="-128"/>
                </a:rPr>
                <a:t>his </a:t>
              </a:r>
              <a:r>
                <a:rPr lang="en-US" sz="1600" b="1" i="1" dirty="0">
                  <a:solidFill>
                    <a:schemeClr val="tx1"/>
                  </a:solidFill>
                  <a:ea typeface="ＭＳ Ｐゴシック" charset="-128"/>
                </a:rPr>
                <a:t>Letter from a Birmingham Jail </a:t>
              </a:r>
              <a:r>
                <a:rPr lang="en-US" sz="1600" b="1" dirty="0">
                  <a:solidFill>
                    <a:schemeClr val="tx1"/>
                  </a:solidFill>
                  <a:ea typeface="ＭＳ Ｐゴシック" charset="-128"/>
                </a:rPr>
                <a:t>in 1963</a:t>
              </a:r>
              <a:endParaRPr lang="en-US" sz="1600" dirty="0">
                <a:solidFill>
                  <a:schemeClr val="tx1"/>
                </a:solidFill>
              </a:endParaRPr>
            </a:p>
          </p:txBody>
        </p:sp>
        <p:pic>
          <p:nvPicPr>
            <p:cNvPr id="62480" name="Picture 4" descr="http://www.americaslibrary.gov/assets/aa/king/aa_king_subj_e.jpg"/>
            <p:cNvPicPr>
              <a:picLocks noChangeAspect="1" noChangeArrowheads="1"/>
            </p:cNvPicPr>
            <p:nvPr/>
          </p:nvPicPr>
          <p:blipFill>
            <a:blip r:embed="rId4"/>
            <a:srcRect/>
            <a:stretch>
              <a:fillRect/>
            </a:stretch>
          </p:blipFill>
          <p:spPr bwMode="auto">
            <a:xfrm>
              <a:off x="-1" y="4724400"/>
              <a:ext cx="1340855" cy="1828800"/>
            </a:xfrm>
            <a:prstGeom prst="rect">
              <a:avLst/>
            </a:prstGeom>
            <a:noFill/>
            <a:ln w="9525">
              <a:noFill/>
              <a:miter lim="800000"/>
              <a:headEnd/>
              <a:tailEnd/>
            </a:ln>
          </p:spPr>
        </p:pic>
      </p:grpSp>
      <p:sp>
        <p:nvSpPr>
          <p:cNvPr id="28" name="Title 5"/>
          <p:cNvSpPr txBox="1">
            <a:spLocks/>
          </p:cNvSpPr>
          <p:nvPr/>
        </p:nvSpPr>
        <p:spPr>
          <a:xfrm>
            <a:off x="457200" y="-76200"/>
            <a:ext cx="8229600" cy="715963"/>
          </a:xfrm>
          <a:prstGeom prst="rect">
            <a:avLst/>
          </a:prstGeom>
        </p:spPr>
        <p:txBody>
          <a:bodyPr anchor="ctr">
            <a:normAutofit fontScale="97500" lnSpcReduction="10000"/>
          </a:bodyPr>
          <a:lstStyle/>
          <a:p>
            <a:pPr algn="ctr" fontAlgn="auto">
              <a:spcAft>
                <a:spcPts val="0"/>
              </a:spcAft>
              <a:defRPr/>
            </a:pPr>
            <a:r>
              <a:rPr lang="en-US" sz="4400" b="1" dirty="0">
                <a:latin typeface="Bookman Old Style" pitchFamily="18" charset="0"/>
                <a:cs typeface="+mj-cs"/>
              </a:rPr>
              <a:t>Who said this?</a:t>
            </a:r>
          </a:p>
        </p:txBody>
      </p:sp>
      <p:grpSp>
        <p:nvGrpSpPr>
          <p:cNvPr id="4" name="Group 21"/>
          <p:cNvGrpSpPr>
            <a:grpSpLocks/>
          </p:cNvGrpSpPr>
          <p:nvPr/>
        </p:nvGrpSpPr>
        <p:grpSpPr bwMode="auto">
          <a:xfrm>
            <a:off x="4724400" y="4876800"/>
            <a:ext cx="4356100" cy="1905000"/>
            <a:chOff x="4724400" y="4876800"/>
            <a:chExt cx="4356161" cy="1905000"/>
          </a:xfrm>
        </p:grpSpPr>
        <p:sp>
          <p:nvSpPr>
            <p:cNvPr id="23" name="Rectangle 22"/>
            <p:cNvSpPr/>
            <p:nvPr/>
          </p:nvSpPr>
          <p:spPr>
            <a:xfrm>
              <a:off x="4724400" y="5257800"/>
              <a:ext cx="2819439"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fontAlgn="auto">
                <a:spcBef>
                  <a:spcPts val="0"/>
                </a:spcBef>
                <a:spcAft>
                  <a:spcPts val="0"/>
                </a:spcAft>
                <a:defRPr/>
              </a:pPr>
              <a:r>
                <a:rPr lang="en-US" sz="1600" b="1" dirty="0">
                  <a:solidFill>
                    <a:schemeClr val="tx1"/>
                  </a:solidFill>
                  <a:ea typeface="ＭＳ Ｐゴシック" charset="-128"/>
                </a:rPr>
                <a:t>Frederick Douglass in his April 1865 speech, </a:t>
              </a:r>
              <a:r>
                <a:rPr lang="en-US" sz="1600" b="1" i="1" dirty="0">
                  <a:solidFill>
                    <a:schemeClr val="tx1"/>
                  </a:solidFill>
                  <a:ea typeface="ＭＳ Ｐゴシック" charset="-128"/>
                </a:rPr>
                <a:t>What the Black Man Wants</a:t>
              </a:r>
            </a:p>
          </p:txBody>
        </p:sp>
        <p:pic>
          <p:nvPicPr>
            <p:cNvPr id="62478" name="Picture 2" descr="http://www.theliberatorfiles.com/wp-content/uploads/2008/02/Frederick_Douglass_Young_Man.jpg"/>
            <p:cNvPicPr>
              <a:picLocks noChangeAspect="1" noChangeArrowheads="1"/>
            </p:cNvPicPr>
            <p:nvPr/>
          </p:nvPicPr>
          <p:blipFill>
            <a:blip r:embed="rId5"/>
            <a:srcRect/>
            <a:stretch>
              <a:fillRect/>
            </a:stretch>
          </p:blipFill>
          <p:spPr bwMode="auto">
            <a:xfrm>
              <a:off x="7467600" y="4876800"/>
              <a:ext cx="1612961" cy="1905000"/>
            </a:xfrm>
            <a:prstGeom prst="rect">
              <a:avLst/>
            </a:prstGeom>
            <a:noFill/>
            <a:ln w="9525">
              <a:noFill/>
              <a:miter lim="800000"/>
              <a:headEnd/>
              <a:tailEnd/>
            </a:ln>
          </p:spPr>
        </p:pic>
      </p:grpSp>
      <p:sp>
        <p:nvSpPr>
          <p:cNvPr id="62471" name="AutoShape 2" descr="data:image/jpg;base64,/9j/4AAQSkZJRgABAQAAAQABAAD/2wBDAAkGBwgHBgkIBwgKCgkLDRYPDQwMDRsUFRAWIB0iIiAdHx8kKDQsJCYxJx8fLT0tMTU3Ojo6Iys/RD84QzQ5Ojf/2wBDAQoKCg0MDRoPDxo3JR8lNzc3Nzc3Nzc3Nzc3Nzc3Nzc3Nzc3Nzc3Nzc3Nzc3Nzc3Nzc3Nzc3Nzc3Nzc3Nzc3Nzf/wAARCABOAEMDASIAAhEBAxEB/8QAHAAAAgMBAQEBAAAAAAAAAAAABQYABAcCAwEI/8QANRAAAgEDAgMGBgAEBwAAAAAAAQIDAAQRBSEGEjETIkFRYYEHFDJxkaEVJEKxRFLB0eHw8f/EABQBAQAAAAAAAAAAAAAAAAAAAAD/xAAUEQEAAAAAAAAAAAAAAAAAAAAA/9oADAMBAAIRAxEAPwBXnuQSQTgj915TTq4+rGKpTFmZvHyqsxdR6GgJ2xa5uFijBdm8BR3TtAjuCfmbrlI/phXmx92OB+M0N4d1D5VJLUQRSdvs5ZdyfDB6jFMmkMpnEElupBU5Cj80HyThLTpeaO11tu0xsrQgj8hqXdZ0S/0UkzYeP+mROh8q13RtG0zCTJBlx4sc0wXekWWoWD20sKAOpAYDcf8AfKg/OEV0+2+59a9EunLd4nNccQ6fNo+s3mnynv28pXPmOoPuCKpq7Fs0B+O4HIvXpUofHJ3BsfapQVCSW7xGPCvBiS4RFZyT9KjJNcyP3jXy1uBb3AcnYgjPlmgKLLDHd80eeYSYC9NxRiHUflZ0mdiGH+XqT6UF7eKS7k5oleWPBDn1Gf1Xvp8fzl2nJJyyg7eBI9D50Gm6BxPaWUohv/mYGlI7MTQMufsfGnCHXYluflEguJ5s9I49lGepJwOm/vWKcSAWyQgXM3aL1y7HGfLP961fh2ztNd0mw1O6ijkkkiHa8y5yw2yPagyH4l3Jn411ViCMSqmCN9kUf6Uto2R6elG/iRIDxvq0a7Kk/KPYD/el+OTcjrQEYy3INzUrxjlwgA/tUoK0oIyMGqdxzoQMH/irs30Z3odcErtnNBes9QJWOFoj2mcF89RiiunllfnBwwOQRS9o1tJqGpRW0RAkcMUBOMsFJA98YojbXDW1zySoyMrFWVhgg+ooGTVomv2hCy8rJ9TEgDJHStc4MWzs9Bs7WG9LyqMgNIDzkjJwPf8AVY7pzpeTQr3CFGQGAOTWyaa1npugPdXskMNtbr2rvyAcgH7zQYVx/Jzcba2Qf8Y4/BxQaMny3+9TVL9tS1a8v5Bhrm4eYg+HMxOP3XCsdznrQXFY8o3qVwrHlG4/FSg7dXZTyAsKqXMRG74x5CmIxdp3V2wKC6kAoIPXOKAVb3Mtnew3Nv3ZIXDofUGtqi0DSuMdNt754eWZ0B7aI8rr6E+IHrmsXMJYqR0FbX8DZjd6Ve2POpltnDqjjqjeXuD+aAXw7wfbycXXOi22rxm5tUEkivCemxxkHBIDD9+VOPHelWmm8LJp00rzyXkoVyxx3VGTgeG/LSTJeW3CXxXa9vJ2AdjJdmJchWbIOxPTBBI8P1TL8Txdvr8ErTc9o9oDbqG2Xvd4+/d3oMn1Hhpou/aT8wz9Emx/Ioa9pc24ImhdceJ3H5p4lQMHQ8uD0286GQu0N0YZCeuN/GgXEzyjb81Kc006zlUO1pES3U9KlAOtJQbXmAPMTkml/U5Va5Ck90nDHFFrCT+X6nYUOnRZZJQwG+aDiaJFhQwjA8hTP8K9dTQuL4ZJ5BHa3KNBMzdF5t1J9AwXf70sadLzRusg5jEcZ9K6jQB+gO/iKApxLfBuNNU/isLGVLmZMq2MsWxv9sUyalrJvrPTI+0Lvb6XFG2+cESSAfpVNIN9IXuZ3uHeR3OS7HJJH/lFtHJg+Yzgnkizj1BNAYeU7DPQjyya8taiRXhmXm7x+rPTyrthzOhAG+5zXrAgvreW3kAyMlT5UFm1uXW3QFQTjc1Kpwl1iVSV226VKD//2Q==">
            <a:hlinkClick r:id="rId6"/>
          </p:cNvPr>
          <p:cNvSpPr>
            <a:spLocks noChangeAspect="1" noChangeArrowheads="1"/>
          </p:cNvSpPr>
          <p:nvPr/>
        </p:nvSpPr>
        <p:spPr bwMode="auto">
          <a:xfrm>
            <a:off x="76200" y="-350838"/>
            <a:ext cx="638175" cy="742951"/>
          </a:xfrm>
          <a:prstGeom prst="rect">
            <a:avLst/>
          </a:prstGeom>
          <a:noFill/>
          <a:ln w="9525">
            <a:noFill/>
            <a:miter lim="800000"/>
            <a:headEnd/>
            <a:tailEnd/>
          </a:ln>
        </p:spPr>
        <p:txBody>
          <a:bodyPr/>
          <a:lstStyle/>
          <a:p>
            <a:endParaRPr lang="en-US">
              <a:latin typeface="Calibri" pitchFamily="1" charset="0"/>
            </a:endParaRPr>
          </a:p>
        </p:txBody>
      </p:sp>
      <p:sp>
        <p:nvSpPr>
          <p:cNvPr id="62472" name="AutoShape 4" descr="data:image/jpg;base64,/9j/4AAQSkZJRgABAQAAAQABAAD/2wBDAAkGBwgHBgkIBwgKCgkLDRYPDQwMDRsUFRAWIB0iIiAdHx8kKDQsJCYxJx8fLT0tMTU3Ojo6Iys/RD84QzQ5Ojf/2wBDAQoKCg0MDRoPDxo3JR8lNzc3Nzc3Nzc3Nzc3Nzc3Nzc3Nzc3Nzc3Nzc3Nzc3Nzc3Nzc3Nzc3Nzc3Nzc3Nzc3Nzf/wAARCABOAEMDASIAAhEBAxEB/8QAHAAAAgMBAQEBAAAAAAAAAAAABQYABAcCAwEI/8QANRAAAgEDAgMGBgAEBwAAAAAAAQIDAAQRBSEGEjETIkFRYYEHFDJxkaEVJEKxRFLB0eHw8f/EABQBAQAAAAAAAAAAAAAAAAAAAAD/xAAUEQEAAAAAAAAAAAAAAAAAAAAA/9oADAMBAAIRAxEAPwBXnuQSQTgj915TTq4+rGKpTFmZvHyqsxdR6GgJ2xa5uFijBdm8BR3TtAjuCfmbrlI/phXmx92OB+M0N4d1D5VJLUQRSdvs5ZdyfDB6jFMmkMpnEElupBU5Cj80HyThLTpeaO11tu0xsrQgj8hqXdZ0S/0UkzYeP+mROh8q13RtG0zCTJBlx4sc0wXekWWoWD20sKAOpAYDcf8AfKg/OEV0+2+59a9EunLd4nNccQ6fNo+s3mnynv28pXPmOoPuCKpq7Fs0B+O4HIvXpUofHJ3BsfapQVCSW7xGPCvBiS4RFZyT9KjJNcyP3jXy1uBb3AcnYgjPlmgKLLDHd80eeYSYC9NxRiHUflZ0mdiGH+XqT6UF7eKS7k5oleWPBDn1Gf1Xvp8fzl2nJJyyg7eBI9D50Gm6BxPaWUohv/mYGlI7MTQMufsfGnCHXYluflEguJ5s9I49lGepJwOm/vWKcSAWyQgXM3aL1y7HGfLP961fh2ztNd0mw1O6ijkkkiHa8y5yw2yPagyH4l3Jn411ViCMSqmCN9kUf6Uto2R6elG/iRIDxvq0a7Kk/KPYD/el+OTcjrQEYy3INzUrxjlwgA/tUoK0oIyMGqdxzoQMH/irs30Z3odcErtnNBes9QJWOFoj2mcF89RiiunllfnBwwOQRS9o1tJqGpRW0RAkcMUBOMsFJA98YojbXDW1zySoyMrFWVhgg+ooGTVomv2hCy8rJ9TEgDJHStc4MWzs9Bs7WG9LyqMgNIDzkjJwPf8AVY7pzpeTQr3CFGQGAOTWyaa1npugPdXskMNtbr2rvyAcgH7zQYVx/Jzcba2Qf8Y4/BxQaMny3+9TVL9tS1a8v5Bhrm4eYg+HMxOP3XCsdznrQXFY8o3qVwrHlG4/FSg7dXZTyAsKqXMRG74x5CmIxdp3V2wKC6kAoIPXOKAVb3Mtnew3Nv3ZIXDofUGtqi0DSuMdNt754eWZ0B7aI8rr6E+IHrmsXMJYqR0FbX8DZjd6Ve2POpltnDqjjqjeXuD+aAXw7wfbycXXOi22rxm5tUEkivCemxxkHBIDD9+VOPHelWmm8LJp00rzyXkoVyxx3VGTgeG/LSTJeW3CXxXa9vJ2AdjJdmJchWbIOxPTBBI8P1TL8Txdvr8ErTc9o9oDbqG2Xvd4+/d3oMn1Hhpou/aT8wz9Emx/Ioa9pc24ImhdceJ3H5p4lQMHQ8uD0286GQu0N0YZCeuN/GgXEzyjb81Kc006zlUO1pES3U9KlAOtJQbXmAPMTkml/U5Va5Ck90nDHFFrCT+X6nYUOnRZZJQwG+aDiaJFhQwjA8hTP8K9dTQuL4ZJ5BHa3KNBMzdF5t1J9AwXf70sadLzRusg5jEcZ9K6jQB+gO/iKApxLfBuNNU/isLGVLmZMq2MsWxv9sUyalrJvrPTI+0Lvb6XFG2+cESSAfpVNIN9IXuZ3uHeR3OS7HJJH/lFtHJg+Yzgnkizj1BNAYeU7DPQjyya8taiRXhmXm7x+rPTyrthzOhAG+5zXrAgvreW3kAyMlT5UFm1uXW3QFQTjc1Kpwl1iVSV226VKD//2Q==">
            <a:hlinkClick r:id="rId6"/>
          </p:cNvPr>
          <p:cNvSpPr>
            <a:spLocks noChangeAspect="1" noChangeArrowheads="1"/>
          </p:cNvSpPr>
          <p:nvPr/>
        </p:nvSpPr>
        <p:spPr bwMode="auto">
          <a:xfrm>
            <a:off x="76200" y="-350838"/>
            <a:ext cx="638175" cy="742951"/>
          </a:xfrm>
          <a:prstGeom prst="rect">
            <a:avLst/>
          </a:prstGeom>
          <a:noFill/>
          <a:ln w="9525">
            <a:noFill/>
            <a:miter lim="800000"/>
            <a:headEnd/>
            <a:tailEnd/>
          </a:ln>
        </p:spPr>
        <p:txBody>
          <a:bodyPr/>
          <a:lstStyle/>
          <a:p>
            <a:endParaRPr lang="en-US">
              <a:latin typeface="Calibri" pitchFamily="1" charset="0"/>
            </a:endParaRPr>
          </a:p>
        </p:txBody>
      </p:sp>
      <p:sp>
        <p:nvSpPr>
          <p:cNvPr id="62473" name="AutoShape 6" descr="data:image/jpg;base64,/9j/4AAQSkZJRgABAQAAAQABAAD/2wBDAAkGBwgHBgkIBwgKCgkLDRYPDQwMDRsUFRAWIB0iIiAdHx8kKDQsJCYxJx8fLT0tMTU3Ojo6Iys/RD84QzQ5Ojf/2wBDAQoKCg0MDRoPDxo3JR8lNzc3Nzc3Nzc3Nzc3Nzc3Nzc3Nzc3Nzc3Nzc3Nzc3Nzc3Nzc3Nzc3Nzc3Nzc3Nzc3Nzf/wAARCABOAEMDASIAAhEBAxEB/8QAHAAAAgMBAQEBAAAAAAAAAAAABQYABAcCAwEI/8QANRAAAgEDAgMGBgAEBwAAAAAAAQIDAAQRBSEGEjETIkFRYYEHFDJxkaEVJEKxRFLB0eHw8f/EABQBAQAAAAAAAAAAAAAAAAAAAAD/xAAUEQEAAAAAAAAAAAAAAAAAAAAA/9oADAMBAAIRAxEAPwBXnuQSQTgj915TTq4+rGKpTFmZvHyqsxdR6GgJ2xa5uFijBdm8BR3TtAjuCfmbrlI/phXmx92OB+M0N4d1D5VJLUQRSdvs5ZdyfDB6jFMmkMpnEElupBU5Cj80HyThLTpeaO11tu0xsrQgj8hqXdZ0S/0UkzYeP+mROh8q13RtG0zCTJBlx4sc0wXekWWoWD20sKAOpAYDcf8AfKg/OEV0+2+59a9EunLd4nNccQ6fNo+s3mnynv28pXPmOoPuCKpq7Fs0B+O4HIvXpUofHJ3BsfapQVCSW7xGPCvBiS4RFZyT9KjJNcyP3jXy1uBb3AcnYgjPlmgKLLDHd80eeYSYC9NxRiHUflZ0mdiGH+XqT6UF7eKS7k5oleWPBDn1Gf1Xvp8fzl2nJJyyg7eBI9D50Gm6BxPaWUohv/mYGlI7MTQMufsfGnCHXYluflEguJ5s9I49lGepJwOm/vWKcSAWyQgXM3aL1y7HGfLP961fh2ztNd0mw1O6ijkkkiHa8y5yw2yPagyH4l3Jn411ViCMSqmCN9kUf6Uto2R6elG/iRIDxvq0a7Kk/KPYD/el+OTcjrQEYy3INzUrxjlwgA/tUoK0oIyMGqdxzoQMH/irs30Z3odcErtnNBes9QJWOFoj2mcF89RiiunllfnBwwOQRS9o1tJqGpRW0RAkcMUBOMsFJA98YojbXDW1zySoyMrFWVhgg+ooGTVomv2hCy8rJ9TEgDJHStc4MWzs9Bs7WG9LyqMgNIDzkjJwPf8AVY7pzpeTQr3CFGQGAOTWyaa1npugPdXskMNtbr2rvyAcgH7zQYVx/Jzcba2Qf8Y4/BxQaMny3+9TVL9tS1a8v5Bhrm4eYg+HMxOP3XCsdznrQXFY8o3qVwrHlG4/FSg7dXZTyAsKqXMRG74x5CmIxdp3V2wKC6kAoIPXOKAVb3Mtnew3Nv3ZIXDofUGtqi0DSuMdNt754eWZ0B7aI8rr6E+IHrmsXMJYqR0FbX8DZjd6Ve2POpltnDqjjqjeXuD+aAXw7wfbycXXOi22rxm5tUEkivCemxxkHBIDD9+VOPHelWmm8LJp00rzyXkoVyxx3VGTgeG/LSTJeW3CXxXa9vJ2AdjJdmJchWbIOxPTBBI8P1TL8Txdvr8ErTc9o9oDbqG2Xvd4+/d3oMn1Hhpou/aT8wz9Emx/Ioa9pc24ImhdceJ3H5p4lQMHQ8uD0286GQu0N0YZCeuN/GgXEzyjb81Kc006zlUO1pES3U9KlAOtJQbXmAPMTkml/U5Va5Ck90nDHFFrCT+X6nYUOnRZZJQwG+aDiaJFhQwjA8hTP8K9dTQuL4ZJ5BHa3KNBMzdF5t1J9AwXf70sadLzRusg5jEcZ9K6jQB+gO/iKApxLfBuNNU/isLGVLmZMq2MsWxv9sUyalrJvrPTI+0Lvb6XFG2+cESSAfpVNIN9IXuZ3uHeR3OS7HJJH/lFtHJg+Yzgnkizj1BNAYeU7DPQjyya8taiRXhmXm7x+rPTyrthzOhAG+5zXrAgvreW3kAyMlT5UFm1uXW3QFQTjc1Kpwl1iVSV226VKD//2Q==">
            <a:hlinkClick r:id="rId6"/>
          </p:cNvPr>
          <p:cNvSpPr>
            <a:spLocks noChangeAspect="1" noChangeArrowheads="1"/>
          </p:cNvSpPr>
          <p:nvPr/>
        </p:nvSpPr>
        <p:spPr bwMode="auto">
          <a:xfrm>
            <a:off x="76200" y="-350838"/>
            <a:ext cx="638175" cy="742951"/>
          </a:xfrm>
          <a:prstGeom prst="rect">
            <a:avLst/>
          </a:prstGeom>
          <a:noFill/>
          <a:ln w="9525">
            <a:noFill/>
            <a:miter lim="800000"/>
            <a:headEnd/>
            <a:tailEnd/>
          </a:ln>
        </p:spPr>
        <p:txBody>
          <a:bodyPr/>
          <a:lstStyle/>
          <a:p>
            <a:endParaRPr lang="en-US">
              <a:latin typeface="Calibri" pitchFamily="1" charset="0"/>
            </a:endParaRPr>
          </a:p>
        </p:txBody>
      </p:sp>
      <p:grpSp>
        <p:nvGrpSpPr>
          <p:cNvPr id="5" name="Group 19"/>
          <p:cNvGrpSpPr>
            <a:grpSpLocks/>
          </p:cNvGrpSpPr>
          <p:nvPr/>
        </p:nvGrpSpPr>
        <p:grpSpPr bwMode="auto">
          <a:xfrm>
            <a:off x="152400" y="228600"/>
            <a:ext cx="3429000" cy="1577975"/>
            <a:chOff x="152400" y="228600"/>
            <a:chExt cx="3429000" cy="1578708"/>
          </a:xfrm>
        </p:grpSpPr>
        <p:sp>
          <p:nvSpPr>
            <p:cNvPr id="15" name="Rectangle 14"/>
            <p:cNvSpPr/>
            <p:nvPr/>
          </p:nvSpPr>
          <p:spPr>
            <a:xfrm>
              <a:off x="1066800" y="609777"/>
              <a:ext cx="2514600" cy="10672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sz="1600" b="1" dirty="0">
                  <a:solidFill>
                    <a:schemeClr val="tx1"/>
                  </a:solidFill>
                  <a:ea typeface="ＭＳ Ｐゴシック" charset="-128"/>
                </a:rPr>
                <a:t>Woodrow Wilson’s </a:t>
              </a:r>
            </a:p>
            <a:p>
              <a:pPr algn="r" fontAlgn="auto">
                <a:spcBef>
                  <a:spcPts val="0"/>
                </a:spcBef>
                <a:spcAft>
                  <a:spcPts val="0"/>
                </a:spcAft>
                <a:defRPr/>
              </a:pPr>
              <a:r>
                <a:rPr lang="en-US" sz="1600" b="1" dirty="0">
                  <a:solidFill>
                    <a:schemeClr val="tx1"/>
                  </a:solidFill>
                  <a:ea typeface="ＭＳ Ｐゴシック" charset="-128"/>
                </a:rPr>
                <a:t>1918 Speech to Congress</a:t>
              </a:r>
              <a:endParaRPr lang="en-US" sz="1600" dirty="0">
                <a:solidFill>
                  <a:schemeClr val="tx1"/>
                </a:solidFill>
              </a:endParaRPr>
            </a:p>
          </p:txBody>
        </p:sp>
        <p:pic>
          <p:nvPicPr>
            <p:cNvPr id="62476" name="Picture 10" descr="http://historyspace.mrlocke.com/president_woodrow_wilson_po.jpg"/>
            <p:cNvPicPr>
              <a:picLocks noChangeAspect="1" noChangeArrowheads="1"/>
            </p:cNvPicPr>
            <p:nvPr/>
          </p:nvPicPr>
          <p:blipFill>
            <a:blip r:embed="rId7"/>
            <a:srcRect/>
            <a:stretch>
              <a:fillRect/>
            </a:stretch>
          </p:blipFill>
          <p:spPr bwMode="auto">
            <a:xfrm>
              <a:off x="152400" y="228600"/>
              <a:ext cx="1371600" cy="1578708"/>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4"/>
          <p:cNvSpPr>
            <a:spLocks noGrp="1"/>
          </p:cNvSpPr>
          <p:nvPr>
            <p:ph type="title"/>
          </p:nvPr>
        </p:nvSpPr>
        <p:spPr>
          <a:xfrm>
            <a:off x="533400" y="76200"/>
            <a:ext cx="3581400" cy="2438400"/>
          </a:xfrm>
        </p:spPr>
        <p:txBody>
          <a:bodyPr/>
          <a:lstStyle/>
          <a:p>
            <a:pPr eaLnBrk="1" hangingPunct="1"/>
            <a:r>
              <a:rPr lang="en-US" b="1" smtClean="0">
                <a:ea typeface="ＭＳ Ｐゴシック" charset="-128"/>
              </a:rPr>
              <a:t>Revealed:  Frederick Douglass</a:t>
            </a:r>
          </a:p>
        </p:txBody>
      </p:sp>
      <p:sp>
        <p:nvSpPr>
          <p:cNvPr id="104452" name="TextBox 7"/>
          <p:cNvSpPr txBox="1">
            <a:spLocks noChangeArrowheads="1"/>
          </p:cNvSpPr>
          <p:nvPr/>
        </p:nvSpPr>
        <p:spPr bwMode="auto">
          <a:xfrm>
            <a:off x="304800" y="2209800"/>
            <a:ext cx="3124200" cy="4216400"/>
          </a:xfrm>
          <a:prstGeom prst="rect">
            <a:avLst/>
          </a:prstGeom>
          <a:noFill/>
          <a:ln w="9525">
            <a:noFill/>
            <a:miter lim="800000"/>
            <a:headEnd/>
            <a:tailEnd/>
          </a:ln>
        </p:spPr>
        <p:txBody>
          <a:bodyPr>
            <a:spAutoFit/>
          </a:bodyPr>
          <a:lstStyle/>
          <a:p>
            <a:endParaRPr lang="en-US">
              <a:latin typeface="Calibri" pitchFamily="1" charset="0"/>
            </a:endParaRPr>
          </a:p>
          <a:p>
            <a:pPr algn="ctr"/>
            <a:r>
              <a:rPr lang="en-US" sz="2500">
                <a:latin typeface="Calibri" pitchFamily="1" charset="0"/>
              </a:rPr>
              <a:t>Actually a passage from Douglass’ speech, </a:t>
            </a:r>
            <a:r>
              <a:rPr lang="en-US" sz="2500" i="1">
                <a:latin typeface="Calibri" pitchFamily="1" charset="0"/>
              </a:rPr>
              <a:t>What a Black Man Wants,</a:t>
            </a:r>
            <a:r>
              <a:rPr lang="en-US" sz="2500">
                <a:latin typeface="Calibri" pitchFamily="1" charset="0"/>
              </a:rPr>
              <a:t> to a Boston Anti-Slave Society just days before the end of the Civil War and the assassination of Abraham Lincoln</a:t>
            </a:r>
          </a:p>
        </p:txBody>
      </p:sp>
      <p:sp>
        <p:nvSpPr>
          <p:cNvPr id="11" name="TextBox 10"/>
          <p:cNvSpPr txBox="1">
            <a:spLocks noChangeArrowheads="1"/>
          </p:cNvSpPr>
          <p:nvPr/>
        </p:nvSpPr>
        <p:spPr bwMode="auto">
          <a:xfrm>
            <a:off x="4953000" y="1492250"/>
            <a:ext cx="4038600" cy="1631950"/>
          </a:xfrm>
          <a:prstGeom prst="rect">
            <a:avLst/>
          </a:prstGeom>
          <a:noFill/>
          <a:ln w="9525">
            <a:noFill/>
            <a:miter lim="800000"/>
            <a:headEnd/>
            <a:tailEnd/>
          </a:ln>
        </p:spPr>
        <p:txBody>
          <a:bodyPr>
            <a:spAutoFit/>
          </a:bodyPr>
          <a:lstStyle/>
          <a:p>
            <a:r>
              <a:rPr lang="en-US" sz="2500">
                <a:latin typeface="Calibri" pitchFamily="1" charset="0"/>
              </a:rPr>
              <a:t>While the passage  references Civil Rights and the Women’s Suffrage Movement</a:t>
            </a:r>
            <a:endParaRPr lang="en-US">
              <a:latin typeface="Calibri" pitchFamily="1" charset="0"/>
            </a:endParaRPr>
          </a:p>
        </p:txBody>
      </p:sp>
      <p:grpSp>
        <p:nvGrpSpPr>
          <p:cNvPr id="2" name="Group 6"/>
          <p:cNvGrpSpPr>
            <a:grpSpLocks/>
          </p:cNvGrpSpPr>
          <p:nvPr/>
        </p:nvGrpSpPr>
        <p:grpSpPr bwMode="auto">
          <a:xfrm>
            <a:off x="3733800" y="3429000"/>
            <a:ext cx="5118100" cy="2895600"/>
            <a:chOff x="4381501" y="4724400"/>
            <a:chExt cx="4622860" cy="2057400"/>
          </a:xfrm>
        </p:grpSpPr>
        <p:sp>
          <p:nvSpPr>
            <p:cNvPr id="8" name="Rectangle 7"/>
            <p:cNvSpPr/>
            <p:nvPr/>
          </p:nvSpPr>
          <p:spPr>
            <a:xfrm>
              <a:off x="4381501" y="5181224"/>
              <a:ext cx="3234855" cy="14686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400" b="1" dirty="0">
                  <a:solidFill>
                    <a:schemeClr val="tx1"/>
                  </a:solidFill>
                  <a:ea typeface="ＭＳ Ｐゴシック" charset="-128"/>
                </a:rPr>
                <a:t>Frederick Douglass in his April 1865 speech, </a:t>
              </a:r>
              <a:r>
                <a:rPr lang="en-US" sz="2400" b="1" i="1" dirty="0">
                  <a:solidFill>
                    <a:schemeClr val="tx1"/>
                  </a:solidFill>
                  <a:ea typeface="ＭＳ Ｐゴシック" charset="-128"/>
                </a:rPr>
                <a:t>What the Black Man Wants</a:t>
              </a:r>
            </a:p>
          </p:txBody>
        </p:sp>
        <p:pic>
          <p:nvPicPr>
            <p:cNvPr id="63495" name="Picture 2" descr="http://www.theliberatorfiles.com/wp-content/uploads/2008/02/Frederick_Douglass_Young_Man.jpg"/>
            <p:cNvPicPr>
              <a:picLocks noChangeAspect="1" noChangeArrowheads="1"/>
            </p:cNvPicPr>
            <p:nvPr/>
          </p:nvPicPr>
          <p:blipFill>
            <a:blip r:embed="rId3"/>
            <a:srcRect/>
            <a:stretch>
              <a:fillRect/>
            </a:stretch>
          </p:blipFill>
          <p:spPr bwMode="auto">
            <a:xfrm>
              <a:off x="7391400" y="4724400"/>
              <a:ext cx="1612961" cy="20574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5"/>
          <p:cNvSpPr>
            <a:spLocks noGrp="1"/>
          </p:cNvSpPr>
          <p:nvPr>
            <p:ph type="title"/>
          </p:nvPr>
        </p:nvSpPr>
        <p:spPr>
          <a:xfrm>
            <a:off x="457200" y="-76200"/>
            <a:ext cx="8229600" cy="715963"/>
          </a:xfrm>
        </p:spPr>
        <p:txBody>
          <a:bodyPr rtlCol="0">
            <a:normAutofit fontScale="90000"/>
          </a:bodyPr>
          <a:lstStyle/>
          <a:p>
            <a:pPr eaLnBrk="1" fontAlgn="auto" hangingPunct="1">
              <a:spcAft>
                <a:spcPts val="0"/>
              </a:spcAft>
              <a:defRPr/>
            </a:pPr>
            <a:r>
              <a:rPr lang="en-US" b="1" dirty="0" smtClean="0">
                <a:latin typeface="Bookman Old Style" pitchFamily="18" charset="0"/>
                <a:ea typeface="ＭＳ Ｐゴシック" charset="-128"/>
              </a:rPr>
              <a:t>Who said this?</a:t>
            </a:r>
          </a:p>
        </p:txBody>
      </p:sp>
      <p:sp>
        <p:nvSpPr>
          <p:cNvPr id="102403" name="Content Placeholder 2"/>
          <p:cNvSpPr>
            <a:spLocks noGrp="1"/>
          </p:cNvSpPr>
          <p:nvPr>
            <p:ph sz="half" idx="1"/>
          </p:nvPr>
        </p:nvSpPr>
        <p:spPr>
          <a:xfrm>
            <a:off x="228600" y="1143000"/>
            <a:ext cx="8610600" cy="5105400"/>
          </a:xfrm>
        </p:spPr>
        <p:txBody>
          <a:bodyPr>
            <a:normAutofit lnSpcReduction="10000"/>
          </a:bodyPr>
          <a:lstStyle/>
          <a:p>
            <a:pPr algn="ctr" eaLnBrk="1" hangingPunct="1">
              <a:buFontTx/>
              <a:buNone/>
            </a:pPr>
            <a:r>
              <a:rPr lang="en-US" sz="2700" dirty="0" smtClean="0">
                <a:latin typeface="Bookman Old Style" pitchFamily="18" charset="0"/>
                <a:ea typeface="ＭＳ Ｐゴシック" charset="-128"/>
              </a:rPr>
              <a:t>	 </a:t>
            </a:r>
            <a:r>
              <a:rPr lang="en-US" sz="2900" dirty="0" smtClean="0">
                <a:ea typeface="ＭＳ Ｐゴシック" charset="-128"/>
              </a:rPr>
              <a:t>It is one of the greatest acts on record to have brought 4,000,000 people into freedom. The career of free industry must be fairly opened to them, and then their future prosperity and condition must, after all, rest mainly on themselves. If they fail, and so perish away, let us be careful that the failure shall not be attributable to any denial of justice. In all that relates to the destiny of the freedmen we need not be too anxious to read the future; many incidents which, from a speculative point of view, might raise alarm will quietly settle themselves. </a:t>
            </a:r>
          </a:p>
          <a:p>
            <a:pPr algn="ctr" eaLnBrk="1" hangingPunct="1">
              <a:buFontTx/>
              <a:buNone/>
            </a:pPr>
            <a:endParaRPr lang="en-US" sz="2500" dirty="0" smtClean="0">
              <a:latin typeface="Bookman Old Style" pitchFamily="18" charset="0"/>
              <a:ea typeface="ＭＳ Ｐゴシック" charset="-128"/>
            </a:endParaRPr>
          </a:p>
          <a:p>
            <a:pPr algn="ctr" eaLnBrk="1" hangingPunct="1">
              <a:buFontTx/>
              <a:buNone/>
            </a:pPr>
            <a:endParaRPr lang="en-US" sz="2500" i="1" dirty="0" smtClean="0">
              <a:latin typeface="Bookman Old Style" pitchFamily="18" charset="0"/>
              <a:ea typeface="ＭＳ Ｐゴシック" charset="-128"/>
            </a:endParaRPr>
          </a:p>
        </p:txBody>
      </p:sp>
      <p:sp>
        <p:nvSpPr>
          <p:cNvPr id="64516" name="TextBox 3"/>
          <p:cNvSpPr txBox="1">
            <a:spLocks noChangeArrowheads="1"/>
          </p:cNvSpPr>
          <p:nvPr/>
        </p:nvSpPr>
        <p:spPr bwMode="auto">
          <a:xfrm>
            <a:off x="6172200" y="6477000"/>
            <a:ext cx="2759075" cy="215900"/>
          </a:xfrm>
          <a:prstGeom prst="rect">
            <a:avLst/>
          </a:prstGeom>
          <a:noFill/>
          <a:ln w="9525">
            <a:noFill/>
            <a:miter lim="800000"/>
            <a:headEnd/>
            <a:tailEnd/>
          </a:ln>
        </p:spPr>
        <p:txBody>
          <a:bodyPr wrap="none">
            <a:spAutoFit/>
          </a:bodyPr>
          <a:lstStyle/>
          <a:p>
            <a:r>
              <a:rPr lang="en-US" sz="800"/>
              <a:t>Submitted by: Joe Russell – Moorestown Public Schools</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Content Placeholder 2"/>
          <p:cNvSpPr>
            <a:spLocks noGrp="1"/>
          </p:cNvSpPr>
          <p:nvPr>
            <p:ph sz="half" idx="1"/>
          </p:nvPr>
        </p:nvSpPr>
        <p:spPr>
          <a:xfrm>
            <a:off x="381000" y="1981200"/>
            <a:ext cx="8153400" cy="3124200"/>
          </a:xfrm>
        </p:spPr>
        <p:txBody>
          <a:bodyPr lIns="45720" rIns="45720"/>
          <a:lstStyle/>
          <a:p>
            <a:pPr marL="0" indent="0" algn="ctr" eaLnBrk="1" hangingPunct="1">
              <a:buFontTx/>
              <a:buNone/>
            </a:pPr>
            <a:r>
              <a:rPr lang="en-US" sz="2000" dirty="0" smtClean="0">
                <a:ea typeface="ＭＳ Ｐゴシック" charset="-128"/>
              </a:rPr>
              <a:t>It is one of the greatest acts on record to have brought 4,000,000 people into freedom. The career of free industry must be fairly opened to them, and then their future prosperity and condition must, after all, rest mainly on themselves. If they fail, and so perish away, let us be careful that the failure shall not be attributable to any denial of justice. In all that relates to the destiny of the freedmen we need not be too anxious to read the future; many incidents which, from a speculative point of view, might raise alarm will quietly settle themselves. </a:t>
            </a:r>
            <a:endParaRPr lang="en-US" sz="2000" dirty="0" smtClean="0">
              <a:latin typeface="Bookman Old Style" pitchFamily="18" charset="0"/>
              <a:ea typeface="ＭＳ Ｐゴシック" charset="-128"/>
            </a:endParaRPr>
          </a:p>
          <a:p>
            <a:pPr marL="0" indent="0" algn="ctr" eaLnBrk="1" hangingPunct="1">
              <a:buFontTx/>
              <a:buNone/>
            </a:pPr>
            <a:endParaRPr lang="en-US" sz="2000" i="1" dirty="0" smtClean="0">
              <a:latin typeface="Bookman Old Style" pitchFamily="18" charset="0"/>
              <a:ea typeface="ＭＳ Ｐゴシック" charset="-128"/>
            </a:endParaRPr>
          </a:p>
          <a:p>
            <a:pPr marL="0" indent="0" algn="ctr" eaLnBrk="1" hangingPunct="1">
              <a:buFontTx/>
              <a:buNone/>
            </a:pPr>
            <a:endParaRPr lang="en-US" sz="2400" dirty="0" smtClean="0">
              <a:latin typeface="Bookman Old Style" pitchFamily="18" charset="0"/>
              <a:ea typeface="ＭＳ Ｐゴシック" charset="-128"/>
            </a:endParaRPr>
          </a:p>
          <a:p>
            <a:pPr marL="0" indent="0" algn="ctr" eaLnBrk="1" hangingPunct="1">
              <a:buFontTx/>
              <a:buNone/>
            </a:pPr>
            <a:endParaRPr lang="en-US" sz="2400" i="1" dirty="0" smtClean="0">
              <a:latin typeface="Bookman Old Style" pitchFamily="18" charset="0"/>
              <a:ea typeface="ＭＳ Ｐゴシック" charset="-128"/>
            </a:endParaRPr>
          </a:p>
        </p:txBody>
      </p:sp>
      <p:sp>
        <p:nvSpPr>
          <p:cNvPr id="28" name="Title 5"/>
          <p:cNvSpPr txBox="1">
            <a:spLocks/>
          </p:cNvSpPr>
          <p:nvPr/>
        </p:nvSpPr>
        <p:spPr>
          <a:xfrm>
            <a:off x="457200" y="-76200"/>
            <a:ext cx="8229600" cy="715963"/>
          </a:xfrm>
          <a:prstGeom prst="rect">
            <a:avLst/>
          </a:prstGeom>
        </p:spPr>
        <p:txBody>
          <a:bodyPr anchor="ctr">
            <a:normAutofit fontScale="97500" lnSpcReduction="10000"/>
          </a:bodyPr>
          <a:lstStyle/>
          <a:p>
            <a:pPr algn="ctr" fontAlgn="auto">
              <a:spcAft>
                <a:spcPts val="0"/>
              </a:spcAft>
              <a:defRPr/>
            </a:pPr>
            <a:r>
              <a:rPr lang="en-US" sz="4400" b="1" dirty="0">
                <a:latin typeface="Bookman Old Style" pitchFamily="18" charset="0"/>
                <a:cs typeface="+mj-cs"/>
              </a:rPr>
              <a:t>Who said this?</a:t>
            </a:r>
          </a:p>
        </p:txBody>
      </p:sp>
      <p:grpSp>
        <p:nvGrpSpPr>
          <p:cNvPr id="2" name="Group 19"/>
          <p:cNvGrpSpPr>
            <a:grpSpLocks/>
          </p:cNvGrpSpPr>
          <p:nvPr/>
        </p:nvGrpSpPr>
        <p:grpSpPr bwMode="auto">
          <a:xfrm>
            <a:off x="4953000" y="273050"/>
            <a:ext cx="3886200" cy="1631950"/>
            <a:chOff x="4953000" y="272431"/>
            <a:chExt cx="3886200" cy="1632569"/>
          </a:xfrm>
        </p:grpSpPr>
        <p:sp>
          <p:nvSpPr>
            <p:cNvPr id="23" name="Rectangle 22"/>
            <p:cNvSpPr/>
            <p:nvPr/>
          </p:nvSpPr>
          <p:spPr>
            <a:xfrm>
              <a:off x="4953000" y="547173"/>
              <a:ext cx="2895600" cy="12180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fontAlgn="auto">
                <a:spcBef>
                  <a:spcPts val="0"/>
                </a:spcBef>
                <a:spcAft>
                  <a:spcPts val="0"/>
                </a:spcAft>
                <a:defRPr/>
              </a:pPr>
              <a:r>
                <a:rPr lang="en-US" sz="1600" b="1" dirty="0">
                  <a:solidFill>
                    <a:schemeClr val="tx1"/>
                  </a:solidFill>
                  <a:ea typeface="ＭＳ Ｐゴシック" charset="-128"/>
                </a:rPr>
                <a:t>Andrew Johnson’s First Annual Message on December 4, 1865</a:t>
              </a:r>
            </a:p>
            <a:p>
              <a:pPr fontAlgn="auto">
                <a:spcBef>
                  <a:spcPts val="0"/>
                </a:spcBef>
                <a:spcAft>
                  <a:spcPts val="0"/>
                </a:spcAft>
                <a:defRPr/>
              </a:pPr>
              <a:endParaRPr lang="en-US" b="1" dirty="0">
                <a:ea typeface="ＭＳ Ｐゴシック" charset="-128"/>
              </a:endParaRPr>
            </a:p>
          </p:txBody>
        </p:sp>
        <p:pic>
          <p:nvPicPr>
            <p:cNvPr id="65551" name="Picture 2" descr="http://www.presidentprofiles.com/images/prh_01_img0036.jpg"/>
            <p:cNvPicPr>
              <a:picLocks noChangeAspect="1" noChangeArrowheads="1"/>
            </p:cNvPicPr>
            <p:nvPr/>
          </p:nvPicPr>
          <p:blipFill>
            <a:blip r:embed="rId3"/>
            <a:srcRect/>
            <a:stretch>
              <a:fillRect/>
            </a:stretch>
          </p:blipFill>
          <p:spPr bwMode="auto">
            <a:xfrm>
              <a:off x="7467600" y="272431"/>
              <a:ext cx="1371600" cy="1632569"/>
            </a:xfrm>
            <a:prstGeom prst="rect">
              <a:avLst/>
            </a:prstGeom>
            <a:noFill/>
            <a:ln w="9525">
              <a:noFill/>
              <a:miter lim="800000"/>
              <a:headEnd/>
              <a:tailEnd/>
            </a:ln>
          </p:spPr>
        </p:pic>
      </p:grpSp>
      <p:grpSp>
        <p:nvGrpSpPr>
          <p:cNvPr id="3" name="Group 24"/>
          <p:cNvGrpSpPr>
            <a:grpSpLocks/>
          </p:cNvGrpSpPr>
          <p:nvPr/>
        </p:nvGrpSpPr>
        <p:grpSpPr bwMode="auto">
          <a:xfrm>
            <a:off x="228600" y="228600"/>
            <a:ext cx="4038600" cy="1647825"/>
            <a:chOff x="228600" y="228600"/>
            <a:chExt cx="4038600" cy="1647826"/>
          </a:xfrm>
        </p:grpSpPr>
        <p:sp>
          <p:nvSpPr>
            <p:cNvPr id="15" name="Rectangle 14"/>
            <p:cNvSpPr/>
            <p:nvPr/>
          </p:nvSpPr>
          <p:spPr>
            <a:xfrm>
              <a:off x="1295400" y="533400"/>
              <a:ext cx="2971800" cy="10668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sz="1600" b="1" dirty="0">
                  <a:solidFill>
                    <a:schemeClr val="tx1"/>
                  </a:solidFill>
                  <a:ea typeface="ＭＳ Ｐゴシック" charset="-128"/>
                </a:rPr>
                <a:t>Abraham </a:t>
              </a:r>
              <a:r>
                <a:rPr lang="en-US" sz="1600" b="1" dirty="0" smtClean="0">
                  <a:solidFill>
                    <a:schemeClr val="tx1"/>
                  </a:solidFill>
                  <a:ea typeface="ＭＳ Ｐゴシック" charset="-128"/>
                </a:rPr>
                <a:t>Lincoln in </a:t>
              </a:r>
              <a:endParaRPr lang="en-US" sz="1600" b="1" dirty="0">
                <a:solidFill>
                  <a:schemeClr val="tx1"/>
                </a:solidFill>
                <a:ea typeface="ＭＳ Ｐゴシック" charset="-128"/>
              </a:endParaRPr>
            </a:p>
            <a:p>
              <a:pPr algn="r" fontAlgn="auto">
                <a:spcBef>
                  <a:spcPts val="0"/>
                </a:spcBef>
                <a:spcAft>
                  <a:spcPts val="0"/>
                </a:spcAft>
                <a:defRPr/>
              </a:pPr>
              <a:r>
                <a:rPr lang="en-US" sz="1600" b="1" dirty="0">
                  <a:solidFill>
                    <a:schemeClr val="tx1"/>
                  </a:solidFill>
                  <a:ea typeface="ＭＳ Ｐゴシック" charset="-128"/>
                </a:rPr>
                <a:t>January 1863 in his Emancipation Proclamation</a:t>
              </a:r>
              <a:endParaRPr lang="en-US" sz="1600" dirty="0">
                <a:solidFill>
                  <a:schemeClr val="tx1"/>
                </a:solidFill>
              </a:endParaRPr>
            </a:p>
          </p:txBody>
        </p:sp>
        <p:pic>
          <p:nvPicPr>
            <p:cNvPr id="65549" name="Picture 4" descr="http://thelincolnassociationofjerseycity.com/sitebuildercontent/sitebuilderpictures/lincoln14.jpg"/>
            <p:cNvPicPr>
              <a:picLocks noChangeAspect="1" noChangeArrowheads="1"/>
            </p:cNvPicPr>
            <p:nvPr/>
          </p:nvPicPr>
          <p:blipFill>
            <a:blip r:embed="rId4"/>
            <a:srcRect/>
            <a:stretch>
              <a:fillRect/>
            </a:stretch>
          </p:blipFill>
          <p:spPr bwMode="auto">
            <a:xfrm>
              <a:off x="228600" y="228600"/>
              <a:ext cx="1313651" cy="1647826"/>
            </a:xfrm>
            <a:prstGeom prst="rect">
              <a:avLst/>
            </a:prstGeom>
            <a:noFill/>
            <a:ln w="9525">
              <a:noFill/>
              <a:miter lim="800000"/>
              <a:headEnd/>
              <a:tailEnd/>
            </a:ln>
          </p:spPr>
        </p:pic>
      </p:grpSp>
      <p:grpSp>
        <p:nvGrpSpPr>
          <p:cNvPr id="4" name="Group 23"/>
          <p:cNvGrpSpPr>
            <a:grpSpLocks/>
          </p:cNvGrpSpPr>
          <p:nvPr/>
        </p:nvGrpSpPr>
        <p:grpSpPr bwMode="auto">
          <a:xfrm>
            <a:off x="4876800" y="4572000"/>
            <a:ext cx="4038600" cy="2152650"/>
            <a:chOff x="5029200" y="4572000"/>
            <a:chExt cx="4038600" cy="2152650"/>
          </a:xfrm>
        </p:grpSpPr>
        <p:sp>
          <p:nvSpPr>
            <p:cNvPr id="12" name="Rectangle 11"/>
            <p:cNvSpPr/>
            <p:nvPr/>
          </p:nvSpPr>
          <p:spPr>
            <a:xfrm>
              <a:off x="5029200" y="5200650"/>
              <a:ext cx="26670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600" b="1" dirty="0">
                  <a:solidFill>
                    <a:schemeClr val="tx1"/>
                  </a:solidFill>
                  <a:ea typeface="ＭＳ Ｐゴシック" charset="-128"/>
                </a:rPr>
                <a:t>Thaddeus Stevens in his Speech to Congress, 1867</a:t>
              </a:r>
              <a:endParaRPr lang="en-US" sz="1600" dirty="0">
                <a:solidFill>
                  <a:schemeClr val="tx1"/>
                </a:solidFill>
              </a:endParaRPr>
            </a:p>
          </p:txBody>
        </p:sp>
        <p:pic>
          <p:nvPicPr>
            <p:cNvPr id="65547" name="Picture 21" descr="Picture1.gif"/>
            <p:cNvPicPr>
              <a:picLocks noChangeAspect="1"/>
            </p:cNvPicPr>
            <p:nvPr/>
          </p:nvPicPr>
          <p:blipFill>
            <a:blip r:embed="rId5"/>
            <a:srcRect/>
            <a:stretch>
              <a:fillRect/>
            </a:stretch>
          </p:blipFill>
          <p:spPr bwMode="auto">
            <a:xfrm>
              <a:off x="7486650" y="4572000"/>
              <a:ext cx="1581150" cy="2152650"/>
            </a:xfrm>
            <a:prstGeom prst="rect">
              <a:avLst/>
            </a:prstGeom>
            <a:noFill/>
            <a:ln w="9525">
              <a:noFill/>
              <a:miter lim="800000"/>
              <a:headEnd/>
              <a:tailEnd/>
            </a:ln>
          </p:spPr>
        </p:pic>
      </p:grpSp>
      <p:grpSp>
        <p:nvGrpSpPr>
          <p:cNvPr id="5" name="Group 25"/>
          <p:cNvGrpSpPr>
            <a:grpSpLocks/>
          </p:cNvGrpSpPr>
          <p:nvPr/>
        </p:nvGrpSpPr>
        <p:grpSpPr bwMode="auto">
          <a:xfrm>
            <a:off x="304800" y="4800600"/>
            <a:ext cx="3733800" cy="1768475"/>
            <a:chOff x="304800" y="4800600"/>
            <a:chExt cx="3733800" cy="1769053"/>
          </a:xfrm>
        </p:grpSpPr>
        <p:sp>
          <p:nvSpPr>
            <p:cNvPr id="19" name="Rectangle 18"/>
            <p:cNvSpPr/>
            <p:nvPr/>
          </p:nvSpPr>
          <p:spPr>
            <a:xfrm>
              <a:off x="1295400" y="5029275"/>
              <a:ext cx="2743200" cy="137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sz="1600" b="1" dirty="0">
                  <a:solidFill>
                    <a:schemeClr val="tx1"/>
                  </a:solidFill>
                  <a:ea typeface="ＭＳ Ｐゴシック" charset="-128"/>
                </a:rPr>
                <a:t>Harriet Tubman’s 1896 speech to the National Association of Colored Women</a:t>
              </a:r>
              <a:endParaRPr lang="en-US" sz="1600" dirty="0">
                <a:solidFill>
                  <a:schemeClr val="tx1"/>
                </a:solidFill>
              </a:endParaRPr>
            </a:p>
          </p:txBody>
        </p:sp>
        <p:pic>
          <p:nvPicPr>
            <p:cNvPr id="65545" name="Picture 8" descr="http://thesavvysistah.com/wp-content/uploads/2011/02/Harriet_Tubman_cropped.jpg"/>
            <p:cNvPicPr>
              <a:picLocks noChangeAspect="1" noChangeArrowheads="1"/>
            </p:cNvPicPr>
            <p:nvPr/>
          </p:nvPicPr>
          <p:blipFill>
            <a:blip r:embed="rId6"/>
            <a:srcRect/>
            <a:stretch>
              <a:fillRect/>
            </a:stretch>
          </p:blipFill>
          <p:spPr bwMode="auto">
            <a:xfrm>
              <a:off x="304800" y="4800600"/>
              <a:ext cx="1371599" cy="1769053"/>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atin typeface="Arial" charset="0"/>
                <a:ea typeface="ＭＳ Ｐゴシック" charset="0"/>
                <a:cs typeface="ＭＳ Ｐゴシック" charset="0"/>
              </a:rPr>
              <a:t>In simple terms . . .</a:t>
            </a:r>
          </a:p>
        </p:txBody>
      </p:sp>
      <p:sp>
        <p:nvSpPr>
          <p:cNvPr id="7171" name="Text Placeholder 2"/>
          <p:cNvSpPr>
            <a:spLocks noGrp="1"/>
          </p:cNvSpPr>
          <p:nvPr>
            <p:ph type="body" sz="half" idx="1"/>
          </p:nvPr>
        </p:nvSpPr>
        <p:spPr>
          <a:xfrm>
            <a:off x="1143000" y="1828800"/>
            <a:ext cx="3352800" cy="4297363"/>
          </a:xfrm>
        </p:spPr>
        <p:txBody>
          <a:bodyPr>
            <a:normAutofit/>
          </a:bodyPr>
          <a:lstStyle/>
          <a:p>
            <a:r>
              <a:rPr lang="en-US" sz="3200" dirty="0">
                <a:latin typeface="Arial" charset="0"/>
                <a:ea typeface="ＭＳ Ｐゴシック" charset="0"/>
                <a:cs typeface="ＭＳ Ｐゴシック" charset="0"/>
              </a:rPr>
              <a:t>Is this a quote, cartoon, concept that could be used over time?</a:t>
            </a:r>
          </a:p>
        </p:txBody>
      </p:sp>
      <p:sp>
        <p:nvSpPr>
          <p:cNvPr id="7172" name="Content Placeholder 3"/>
          <p:cNvSpPr>
            <a:spLocks noGrp="1"/>
          </p:cNvSpPr>
          <p:nvPr>
            <p:ph sz="half" idx="2"/>
          </p:nvPr>
        </p:nvSpPr>
        <p:spPr>
          <a:xfrm>
            <a:off x="4648200" y="1676400"/>
            <a:ext cx="3657600" cy="4449763"/>
          </a:xfrm>
        </p:spPr>
        <p:txBody>
          <a:bodyPr/>
          <a:lstStyle/>
          <a:p>
            <a:r>
              <a:rPr lang="en-US" sz="2800" dirty="0">
                <a:latin typeface="Arial" charset="0"/>
                <a:ea typeface="ＭＳ Ｐゴシック" charset="0"/>
                <a:cs typeface="ＭＳ Ｐゴシック" charset="0"/>
              </a:rPr>
              <a:t>Use a quote from the 1770s. Can you </a:t>
            </a:r>
            <a:r>
              <a:rPr lang="ja-JP" altLang="en-US" sz="2800" dirty="0">
                <a:latin typeface="Arial" charset="0"/>
                <a:ea typeface="ＭＳ Ｐゴシック" charset="0"/>
                <a:cs typeface="ＭＳ Ｐゴシック" charset="0"/>
              </a:rPr>
              <a:t>“</a:t>
            </a:r>
            <a:r>
              <a:rPr lang="en-US" sz="2800" dirty="0">
                <a:latin typeface="Arial" charset="0"/>
                <a:ea typeface="ＭＳ Ｐゴシック" charset="0"/>
                <a:cs typeface="ＭＳ Ｐゴシック" charset="0"/>
              </a:rPr>
              <a:t>hear</a:t>
            </a:r>
            <a:r>
              <a:rPr lang="ja-JP" altLang="en-US" sz="2800" dirty="0">
                <a:latin typeface="Arial" charset="0"/>
                <a:ea typeface="ＭＳ Ｐゴシック" charset="0"/>
                <a:cs typeface="ＭＳ Ｐゴシック" charset="0"/>
              </a:rPr>
              <a:t>”</a:t>
            </a:r>
            <a:r>
              <a:rPr lang="en-US" sz="2800" dirty="0">
                <a:latin typeface="Arial" charset="0"/>
                <a:ea typeface="ＭＳ Ｐゴシック" charset="0"/>
                <a:cs typeface="ＭＳ Ｐゴシック" charset="0"/>
              </a:rPr>
              <a:t> the 1960s if you closed your eyes?  </a:t>
            </a:r>
          </a:p>
        </p:txBody>
      </p:sp>
    </p:spTree>
    <p:extLst>
      <p:ext uri="{BB962C8B-B14F-4D97-AF65-F5344CB8AC3E}">
        <p14:creationId xmlns:p14="http://schemas.microsoft.com/office/powerpoint/2010/main" xmlns="" val="305712181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4"/>
          <p:cNvSpPr>
            <a:spLocks noGrp="1"/>
          </p:cNvSpPr>
          <p:nvPr>
            <p:ph type="title"/>
          </p:nvPr>
        </p:nvSpPr>
        <p:spPr>
          <a:xfrm>
            <a:off x="-304800" y="0"/>
            <a:ext cx="8229600" cy="1143000"/>
          </a:xfrm>
        </p:spPr>
        <p:txBody>
          <a:bodyPr/>
          <a:lstStyle/>
          <a:p>
            <a:pPr eaLnBrk="1" hangingPunct="1"/>
            <a:r>
              <a:rPr lang="en-US" b="1" smtClean="0">
                <a:ea typeface="ＭＳ Ｐゴシック" charset="-128"/>
              </a:rPr>
              <a:t>Revealed:  Andrew Johnson</a:t>
            </a:r>
          </a:p>
        </p:txBody>
      </p:sp>
      <p:sp>
        <p:nvSpPr>
          <p:cNvPr id="104452" name="TextBox 7"/>
          <p:cNvSpPr txBox="1">
            <a:spLocks noChangeArrowheads="1"/>
          </p:cNvSpPr>
          <p:nvPr/>
        </p:nvSpPr>
        <p:spPr bwMode="auto">
          <a:xfrm>
            <a:off x="3886200" y="4114800"/>
            <a:ext cx="5029200" cy="2292350"/>
          </a:xfrm>
          <a:prstGeom prst="rect">
            <a:avLst/>
          </a:prstGeom>
          <a:noFill/>
          <a:ln w="9525">
            <a:noFill/>
            <a:miter lim="800000"/>
            <a:headEnd/>
            <a:tailEnd/>
          </a:ln>
        </p:spPr>
        <p:txBody>
          <a:bodyPr>
            <a:spAutoFit/>
          </a:bodyPr>
          <a:lstStyle/>
          <a:p>
            <a:endParaRPr lang="en-US">
              <a:latin typeface="Calibri" pitchFamily="1" charset="0"/>
            </a:endParaRPr>
          </a:p>
          <a:p>
            <a:pPr algn="ctr"/>
            <a:r>
              <a:rPr lang="en-US" sz="2500">
                <a:latin typeface="Calibri" pitchFamily="1" charset="0"/>
              </a:rPr>
              <a:t>It was actually a passage from Andrew Johnson’s first speech to Congress involving the reconstruction of the South and the transition from slaves to freedmen</a:t>
            </a:r>
          </a:p>
        </p:txBody>
      </p:sp>
      <p:sp>
        <p:nvSpPr>
          <p:cNvPr id="11" name="TextBox 10"/>
          <p:cNvSpPr txBox="1">
            <a:spLocks noChangeArrowheads="1"/>
          </p:cNvSpPr>
          <p:nvPr/>
        </p:nvSpPr>
        <p:spPr bwMode="auto">
          <a:xfrm>
            <a:off x="304800" y="1143000"/>
            <a:ext cx="3048000" cy="2362200"/>
          </a:xfrm>
          <a:prstGeom prst="rect">
            <a:avLst/>
          </a:prstGeom>
          <a:noFill/>
          <a:ln w="9525">
            <a:noFill/>
            <a:miter lim="800000"/>
            <a:headEnd/>
            <a:tailEnd/>
          </a:ln>
        </p:spPr>
        <p:txBody>
          <a:bodyPr>
            <a:spAutoFit/>
          </a:bodyPr>
          <a:lstStyle/>
          <a:p>
            <a:r>
              <a:rPr lang="en-US" sz="2500">
                <a:latin typeface="Calibri" pitchFamily="1" charset="0"/>
              </a:rPr>
              <a:t>While these words could have come from Harriet Tubman, Thaddeus Stevens, or even Lincoln himself</a:t>
            </a:r>
          </a:p>
          <a:p>
            <a:endParaRPr lang="en-US">
              <a:latin typeface="Calibri" pitchFamily="1" charset="0"/>
            </a:endParaRPr>
          </a:p>
        </p:txBody>
      </p:sp>
      <p:grpSp>
        <p:nvGrpSpPr>
          <p:cNvPr id="2" name="Group 6"/>
          <p:cNvGrpSpPr>
            <a:grpSpLocks/>
          </p:cNvGrpSpPr>
          <p:nvPr/>
        </p:nvGrpSpPr>
        <p:grpSpPr bwMode="auto">
          <a:xfrm>
            <a:off x="3657600" y="1143000"/>
            <a:ext cx="5105400" cy="2819400"/>
            <a:chOff x="4953000" y="377758"/>
            <a:chExt cx="3886200" cy="1632569"/>
          </a:xfrm>
        </p:grpSpPr>
        <p:sp>
          <p:nvSpPr>
            <p:cNvPr id="9" name="Rectangle 8"/>
            <p:cNvSpPr/>
            <p:nvPr/>
          </p:nvSpPr>
          <p:spPr>
            <a:xfrm>
              <a:off x="4953000" y="546898"/>
              <a:ext cx="2895316" cy="12189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fontAlgn="auto">
                <a:spcBef>
                  <a:spcPts val="0"/>
                </a:spcBef>
                <a:spcAft>
                  <a:spcPts val="0"/>
                </a:spcAft>
                <a:defRPr/>
              </a:pPr>
              <a:r>
                <a:rPr lang="en-US" sz="2000" b="1" dirty="0">
                  <a:solidFill>
                    <a:schemeClr val="tx1"/>
                  </a:solidFill>
                  <a:ea typeface="ＭＳ Ｐゴシック" charset="-128"/>
                </a:rPr>
                <a:t>Andrew Johnson’s First Annual Message on December 4, 1865</a:t>
              </a:r>
            </a:p>
            <a:p>
              <a:pPr fontAlgn="auto">
                <a:spcBef>
                  <a:spcPts val="0"/>
                </a:spcBef>
                <a:spcAft>
                  <a:spcPts val="0"/>
                </a:spcAft>
                <a:defRPr/>
              </a:pPr>
              <a:endParaRPr lang="en-US" b="1" dirty="0">
                <a:ea typeface="ＭＳ Ｐゴシック" charset="-128"/>
              </a:endParaRPr>
            </a:p>
          </p:txBody>
        </p:sp>
        <p:pic>
          <p:nvPicPr>
            <p:cNvPr id="66568" name="Picture 2" descr="http://www.presidentprofiles.com/images/prh_01_img0036.jpg"/>
            <p:cNvPicPr>
              <a:picLocks noChangeAspect="1" noChangeArrowheads="1"/>
            </p:cNvPicPr>
            <p:nvPr/>
          </p:nvPicPr>
          <p:blipFill>
            <a:blip r:embed="rId3"/>
            <a:srcRect/>
            <a:stretch>
              <a:fillRect/>
            </a:stretch>
          </p:blipFill>
          <p:spPr bwMode="auto">
            <a:xfrm>
              <a:off x="7467600" y="377758"/>
              <a:ext cx="1371600" cy="1632569"/>
            </a:xfrm>
            <a:prstGeom prst="rect">
              <a:avLst/>
            </a:prstGeom>
            <a:noFill/>
            <a:ln w="9525">
              <a:noFill/>
              <a:miter lim="800000"/>
              <a:headEnd/>
              <a:tailEnd/>
            </a:ln>
          </p:spPr>
        </p:pic>
      </p:grpSp>
      <p:pic>
        <p:nvPicPr>
          <p:cNvPr id="4098" name="Picture 2" descr="http://members.tripod.com/~CARIART/AndrewJohnson.jpg"/>
          <p:cNvPicPr>
            <a:picLocks noChangeAspect="1" noChangeArrowheads="1"/>
          </p:cNvPicPr>
          <p:nvPr/>
        </p:nvPicPr>
        <p:blipFill>
          <a:blip r:embed="rId4"/>
          <a:srcRect/>
          <a:stretch>
            <a:fillRect/>
          </a:stretch>
        </p:blipFill>
        <p:spPr bwMode="auto">
          <a:xfrm>
            <a:off x="457200" y="3276600"/>
            <a:ext cx="2743200" cy="33242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04450"/>
                                        </p:tgtEl>
                                        <p:attrNameLst>
                                          <p:attrName>style.visibility</p:attrName>
                                        </p:attrNameLst>
                                      </p:cBhvr>
                                      <p:to>
                                        <p:strVal val="visible"/>
                                      </p:to>
                                    </p:set>
                                    <p:anim calcmode="discrete" valueType="clr">
                                      <p:cBhvr override="childStyle">
                                        <p:cTn id="7" dur="80"/>
                                        <p:tgtEl>
                                          <p:spTgt spid="10445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4450"/>
                                        </p:tgtEl>
                                        <p:attrNameLst>
                                          <p:attrName>fillcolor</p:attrName>
                                        </p:attrNameLst>
                                      </p:cBhvr>
                                      <p:tavLst>
                                        <p:tav tm="0">
                                          <p:val>
                                            <p:clrVal>
                                              <a:schemeClr val="accent2"/>
                                            </p:clrVal>
                                          </p:val>
                                        </p:tav>
                                        <p:tav tm="50000">
                                          <p:val>
                                            <p:clrVal>
                                              <a:schemeClr val="hlink"/>
                                            </p:clrVal>
                                          </p:val>
                                        </p:tav>
                                      </p:tavLst>
                                    </p:anim>
                                    <p:set>
                                      <p:cBhvr>
                                        <p:cTn id="9" dur="80"/>
                                        <p:tgtEl>
                                          <p:spTgt spid="104450"/>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5" presetClass="entr" presetSubtype="10" fill="hold" nodeType="click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checkerboard(across)">
                                      <p:cBhvr>
                                        <p:cTn id="14" dur="500"/>
                                        <p:tgtEl>
                                          <p:spTgt spid="11">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xit" presetSubtype="10" fill="hold" nodeType="clickEffect">
                                  <p:stCondLst>
                                    <p:cond delay="0"/>
                                  </p:stCondLst>
                                  <p:childTnLst>
                                    <p:animEffect transition="out" filter="checkerboard(across)">
                                      <p:cBhvr>
                                        <p:cTn id="18" dur="500"/>
                                        <p:tgtEl>
                                          <p:spTgt spid="11">
                                            <p:txEl>
                                              <p:pRg st="0" end="0"/>
                                            </p:txEl>
                                          </p:spTgt>
                                        </p:tgtEl>
                                      </p:cBhvr>
                                    </p:animEffect>
                                    <p:set>
                                      <p:cBhvr>
                                        <p:cTn id="19" dur="1" fill="hold">
                                          <p:stCondLst>
                                            <p:cond delay="499"/>
                                          </p:stCondLst>
                                        </p:cTn>
                                        <p:tgtEl>
                                          <p:spTgt spid="11">
                                            <p:txEl>
                                              <p:pRg st="0" end="0"/>
                                            </p:txEl>
                                          </p:spTgt>
                                        </p:tgtEl>
                                        <p:attrNameLst>
                                          <p:attrName>style.visibility</p:attrName>
                                        </p:attrNameLst>
                                      </p:cBhvr>
                                      <p:to>
                                        <p:strVal val="hidden"/>
                                      </p:to>
                                    </p:set>
                                  </p:childTnLst>
                                </p:cTn>
                              </p:par>
                              <p:par>
                                <p:cTn id="20" presetID="5" presetClass="entr" presetSubtype="10" fill="hold" grpId="0" nodeType="withEffect">
                                  <p:stCondLst>
                                    <p:cond delay="0"/>
                                  </p:stCondLst>
                                  <p:childTnLst>
                                    <p:set>
                                      <p:cBhvr>
                                        <p:cTn id="21" dur="1" fill="hold">
                                          <p:stCondLst>
                                            <p:cond delay="0"/>
                                          </p:stCondLst>
                                        </p:cTn>
                                        <p:tgtEl>
                                          <p:spTgt spid="104452"/>
                                        </p:tgtEl>
                                        <p:attrNameLst>
                                          <p:attrName>style.visibility</p:attrName>
                                        </p:attrNameLst>
                                      </p:cBhvr>
                                      <p:to>
                                        <p:strVal val="visible"/>
                                      </p:to>
                                    </p:set>
                                    <p:animEffect transition="in" filter="checkerboard(across)">
                                      <p:cBhvr>
                                        <p:cTn id="22" dur="500"/>
                                        <p:tgtEl>
                                          <p:spTgt spid="104452"/>
                                        </p:tgtEl>
                                      </p:cBhvr>
                                    </p:animEffect>
                                  </p:childTnLst>
                                </p:cTn>
                              </p:par>
                              <p:par>
                                <p:cTn id="23" presetID="14" presetClass="entr" presetSubtype="10" fill="hold" nodeType="withEffect">
                                  <p:stCondLst>
                                    <p:cond delay="0"/>
                                  </p:stCondLst>
                                  <p:childTnLst>
                                    <p:set>
                                      <p:cBhvr>
                                        <p:cTn id="24" dur="1" fill="hold">
                                          <p:stCondLst>
                                            <p:cond delay="0"/>
                                          </p:stCondLst>
                                        </p:cTn>
                                        <p:tgtEl>
                                          <p:spTgt spid="4098"/>
                                        </p:tgtEl>
                                        <p:attrNameLst>
                                          <p:attrName>style.visibility</p:attrName>
                                        </p:attrNameLst>
                                      </p:cBhvr>
                                      <p:to>
                                        <p:strVal val="visible"/>
                                      </p:to>
                                    </p:set>
                                    <p:animEffect transition="in" filter="randombar(horizontal)">
                                      <p:cBhvr>
                                        <p:cTn id="25"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0" grpId="0"/>
      <p:bldP spid="10445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5"/>
          <p:cNvSpPr>
            <a:spLocks noGrp="1"/>
          </p:cNvSpPr>
          <p:nvPr>
            <p:ph type="title"/>
          </p:nvPr>
        </p:nvSpPr>
        <p:spPr>
          <a:xfrm>
            <a:off x="457200" y="-76200"/>
            <a:ext cx="8229600" cy="715963"/>
          </a:xfrm>
        </p:spPr>
        <p:txBody>
          <a:bodyPr rtlCol="0">
            <a:normAutofit fontScale="90000"/>
          </a:bodyPr>
          <a:lstStyle/>
          <a:p>
            <a:pPr eaLnBrk="1" fontAlgn="auto" hangingPunct="1">
              <a:spcAft>
                <a:spcPts val="0"/>
              </a:spcAft>
              <a:defRPr/>
            </a:pPr>
            <a:r>
              <a:rPr lang="en-US" b="1" dirty="0" smtClean="0">
                <a:latin typeface="Bookman Old Style" pitchFamily="18" charset="0"/>
                <a:ea typeface="ＭＳ Ｐゴシック" charset="-128"/>
              </a:rPr>
              <a:t>Who said this?</a:t>
            </a:r>
          </a:p>
        </p:txBody>
      </p:sp>
      <p:sp>
        <p:nvSpPr>
          <p:cNvPr id="102403" name="Content Placeholder 2"/>
          <p:cNvSpPr>
            <a:spLocks noGrp="1"/>
          </p:cNvSpPr>
          <p:nvPr>
            <p:ph sz="half" idx="1"/>
          </p:nvPr>
        </p:nvSpPr>
        <p:spPr>
          <a:xfrm>
            <a:off x="0" y="990600"/>
            <a:ext cx="9144000" cy="5257800"/>
          </a:xfrm>
        </p:spPr>
        <p:txBody>
          <a:bodyPr/>
          <a:lstStyle/>
          <a:p>
            <a:pPr algn="ctr" eaLnBrk="1" hangingPunct="1">
              <a:buFontTx/>
              <a:buNone/>
            </a:pPr>
            <a:r>
              <a:rPr lang="en-US" sz="3000" smtClean="0">
                <a:ea typeface="ＭＳ Ｐゴシック" charset="-128"/>
              </a:rPr>
              <a:t>	    </a:t>
            </a:r>
            <a:r>
              <a:rPr lang="en-US" sz="3000" i="1" smtClean="0">
                <a:latin typeface="Bookman Old Style" pitchFamily="18" charset="0"/>
                <a:ea typeface="ＭＳ Ｐゴシック" charset="-128"/>
              </a:rPr>
              <a:t>All, too, will bear in mind this sacred principle, that though the will of the majority is in all cases to prevail, that will to be rightful must be reasonable; that the minority possess their equal rights, which equal law must protect, and to violate would be oppression. Let us, then, fellow-citizens, unite with one heart and one mind. Let us restore to social intercourse that harmony and affection without which liberty and even life itself are but dreary things.</a:t>
            </a:r>
          </a:p>
        </p:txBody>
      </p:sp>
      <p:sp>
        <p:nvSpPr>
          <p:cNvPr id="67588" name="TextBox 3"/>
          <p:cNvSpPr txBox="1">
            <a:spLocks noChangeArrowheads="1"/>
          </p:cNvSpPr>
          <p:nvPr/>
        </p:nvSpPr>
        <p:spPr bwMode="auto">
          <a:xfrm>
            <a:off x="6172200" y="6477000"/>
            <a:ext cx="2759075" cy="215900"/>
          </a:xfrm>
          <a:prstGeom prst="rect">
            <a:avLst/>
          </a:prstGeom>
          <a:noFill/>
          <a:ln w="9525">
            <a:noFill/>
            <a:miter lim="800000"/>
            <a:headEnd/>
            <a:tailEnd/>
          </a:ln>
        </p:spPr>
        <p:txBody>
          <a:bodyPr wrap="none">
            <a:spAutoFit/>
          </a:bodyPr>
          <a:lstStyle/>
          <a:p>
            <a:r>
              <a:rPr lang="en-US" sz="800"/>
              <a:t>Submitted by: Joe Russell – Moorestown Public Schools</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Content Placeholder 2"/>
          <p:cNvSpPr>
            <a:spLocks noGrp="1"/>
          </p:cNvSpPr>
          <p:nvPr>
            <p:ph sz="half" idx="1"/>
          </p:nvPr>
        </p:nvSpPr>
        <p:spPr>
          <a:xfrm>
            <a:off x="-152400" y="1981200"/>
            <a:ext cx="9144000" cy="3124200"/>
          </a:xfrm>
        </p:spPr>
        <p:txBody>
          <a:bodyPr lIns="45720" rIns="45720" rtlCol="0">
            <a:normAutofit lnSpcReduction="10000"/>
          </a:bodyPr>
          <a:lstStyle/>
          <a:p>
            <a:pPr algn="ctr" eaLnBrk="1" fontAlgn="auto" hangingPunct="1">
              <a:spcAft>
                <a:spcPts val="0"/>
              </a:spcAft>
              <a:buFontTx/>
              <a:buNone/>
              <a:defRPr/>
            </a:pPr>
            <a:r>
              <a:rPr lang="en-US" sz="2000" dirty="0" smtClean="0">
                <a:ea typeface="ＭＳ Ｐゴシック" charset="-128"/>
              </a:rPr>
              <a:t>	</a:t>
            </a:r>
            <a:r>
              <a:rPr lang="en-US" sz="2000" dirty="0" smtClean="0"/>
              <a:t>  </a:t>
            </a:r>
            <a:r>
              <a:rPr lang="en-US" sz="2000" dirty="0" smtClean="0">
                <a:latin typeface="Bookman Old Style" pitchFamily="18" charset="0"/>
              </a:rPr>
              <a:t>  </a:t>
            </a:r>
            <a:r>
              <a:rPr lang="en-US" sz="2400" dirty="0" smtClean="0">
                <a:latin typeface="Bookman Old Style" pitchFamily="18" charset="0"/>
              </a:rPr>
              <a:t>All, too, will bear in mind this sacred principle, that though the will of the majority is in all cases to prevail, that will to be rightful must be reasonable; that the minority possess their equal rights, which equal law must protect, and to violate would be oppression. Let us, then, fellow-citizens, unite with one heart and one mind. Let us restore to social intercourse that harmony and affection without which liberty and even life itself are but dreary things.</a:t>
            </a:r>
            <a:endParaRPr lang="en-US" sz="2400" dirty="0" smtClean="0">
              <a:latin typeface="Bookman Old Style" pitchFamily="18" charset="0"/>
              <a:ea typeface="ＭＳ Ｐゴシック" charset="-128"/>
            </a:endParaRPr>
          </a:p>
        </p:txBody>
      </p:sp>
      <p:grpSp>
        <p:nvGrpSpPr>
          <p:cNvPr id="2" name="Group 10"/>
          <p:cNvGrpSpPr>
            <a:grpSpLocks/>
          </p:cNvGrpSpPr>
          <p:nvPr/>
        </p:nvGrpSpPr>
        <p:grpSpPr bwMode="auto">
          <a:xfrm>
            <a:off x="4800600" y="152400"/>
            <a:ext cx="4191000" cy="1828800"/>
            <a:chOff x="304800" y="457200"/>
            <a:chExt cx="4191000" cy="1828800"/>
          </a:xfrm>
        </p:grpSpPr>
        <p:sp>
          <p:nvSpPr>
            <p:cNvPr id="12" name="Rectangle 11"/>
            <p:cNvSpPr/>
            <p:nvPr/>
          </p:nvSpPr>
          <p:spPr>
            <a:xfrm>
              <a:off x="304800" y="838200"/>
              <a:ext cx="26670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600" b="1" dirty="0">
                  <a:solidFill>
                    <a:schemeClr val="tx1"/>
                  </a:solidFill>
                  <a:ea typeface="ＭＳ Ｐゴシック" charset="-128"/>
                </a:rPr>
                <a:t>Abraham Lincoln’s Second Inaugural Address on </a:t>
              </a:r>
            </a:p>
            <a:p>
              <a:pPr fontAlgn="auto">
                <a:spcBef>
                  <a:spcPts val="0"/>
                </a:spcBef>
                <a:spcAft>
                  <a:spcPts val="0"/>
                </a:spcAft>
                <a:defRPr/>
              </a:pPr>
              <a:r>
                <a:rPr lang="en-US" sz="1600" b="1" dirty="0">
                  <a:solidFill>
                    <a:schemeClr val="tx1"/>
                  </a:solidFill>
                  <a:ea typeface="ＭＳ Ｐゴシック" charset="-128"/>
                </a:rPr>
                <a:t>March 4, 1865</a:t>
              </a:r>
            </a:p>
            <a:p>
              <a:pPr fontAlgn="auto">
                <a:spcBef>
                  <a:spcPts val="0"/>
                </a:spcBef>
                <a:spcAft>
                  <a:spcPts val="0"/>
                </a:spcAft>
                <a:defRPr/>
              </a:pPr>
              <a:endParaRPr lang="en-US" dirty="0"/>
            </a:p>
          </p:txBody>
        </p:sp>
        <p:pic>
          <p:nvPicPr>
            <p:cNvPr id="68623" name="Picture 2" descr="http://blog.heritage.org/wp-content/uploads/2009/02/lincoln090212.jpg"/>
            <p:cNvPicPr>
              <a:picLocks noChangeAspect="1" noChangeArrowheads="1"/>
            </p:cNvPicPr>
            <p:nvPr/>
          </p:nvPicPr>
          <p:blipFill>
            <a:blip r:embed="rId3"/>
            <a:srcRect/>
            <a:stretch>
              <a:fillRect/>
            </a:stretch>
          </p:blipFill>
          <p:spPr bwMode="auto">
            <a:xfrm>
              <a:off x="3048000" y="457200"/>
              <a:ext cx="1447800" cy="1828800"/>
            </a:xfrm>
            <a:prstGeom prst="rect">
              <a:avLst/>
            </a:prstGeom>
            <a:noFill/>
            <a:ln w="9525">
              <a:noFill/>
              <a:miter lim="800000"/>
              <a:headEnd/>
              <a:tailEnd/>
            </a:ln>
          </p:spPr>
        </p:pic>
      </p:grpSp>
      <p:grpSp>
        <p:nvGrpSpPr>
          <p:cNvPr id="3" name="Group 13"/>
          <p:cNvGrpSpPr>
            <a:grpSpLocks/>
          </p:cNvGrpSpPr>
          <p:nvPr/>
        </p:nvGrpSpPr>
        <p:grpSpPr bwMode="auto">
          <a:xfrm>
            <a:off x="228600" y="381000"/>
            <a:ext cx="3657600" cy="1495425"/>
            <a:chOff x="0" y="609600"/>
            <a:chExt cx="3657600" cy="1495426"/>
          </a:xfrm>
        </p:grpSpPr>
        <p:sp>
          <p:nvSpPr>
            <p:cNvPr id="15" name="Rectangle 14"/>
            <p:cNvSpPr/>
            <p:nvPr/>
          </p:nvSpPr>
          <p:spPr>
            <a:xfrm>
              <a:off x="457200" y="914400"/>
              <a:ext cx="3200400" cy="10668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sz="1600" b="1" dirty="0">
                  <a:solidFill>
                    <a:schemeClr val="tx1"/>
                  </a:solidFill>
                  <a:ea typeface="ＭＳ Ｐゴシック" charset="-128"/>
                </a:rPr>
                <a:t>Thomas Jefferson’s First Inaugural Address on</a:t>
              </a:r>
            </a:p>
            <a:p>
              <a:pPr algn="r" fontAlgn="auto">
                <a:spcBef>
                  <a:spcPts val="0"/>
                </a:spcBef>
                <a:spcAft>
                  <a:spcPts val="0"/>
                </a:spcAft>
                <a:defRPr/>
              </a:pPr>
              <a:r>
                <a:rPr lang="en-US" sz="1600" b="1" dirty="0">
                  <a:solidFill>
                    <a:schemeClr val="tx1"/>
                  </a:solidFill>
                  <a:ea typeface="ＭＳ Ｐゴシック" charset="-128"/>
                </a:rPr>
                <a:t> March 4, 1801</a:t>
              </a:r>
            </a:p>
            <a:p>
              <a:pPr fontAlgn="auto">
                <a:spcBef>
                  <a:spcPts val="0"/>
                </a:spcBef>
                <a:spcAft>
                  <a:spcPts val="0"/>
                </a:spcAft>
                <a:defRPr/>
              </a:pPr>
              <a:endParaRPr lang="en-US" dirty="0"/>
            </a:p>
          </p:txBody>
        </p:sp>
        <p:pic>
          <p:nvPicPr>
            <p:cNvPr id="68621" name="Picture 2" descr="http://www.dorjeshugden.com/images/thomasjefferson.jpg"/>
            <p:cNvPicPr>
              <a:picLocks noChangeAspect="1" noChangeArrowheads="1"/>
            </p:cNvPicPr>
            <p:nvPr/>
          </p:nvPicPr>
          <p:blipFill>
            <a:blip r:embed="rId4"/>
            <a:srcRect/>
            <a:stretch>
              <a:fillRect/>
            </a:stretch>
          </p:blipFill>
          <p:spPr bwMode="auto">
            <a:xfrm>
              <a:off x="0" y="609600"/>
              <a:ext cx="1145087" cy="1495426"/>
            </a:xfrm>
            <a:prstGeom prst="rect">
              <a:avLst/>
            </a:prstGeom>
            <a:noFill/>
            <a:ln w="9525">
              <a:noFill/>
              <a:miter lim="800000"/>
              <a:headEnd/>
              <a:tailEnd/>
            </a:ln>
          </p:spPr>
        </p:pic>
      </p:grpSp>
      <p:grpSp>
        <p:nvGrpSpPr>
          <p:cNvPr id="4" name="Group 25"/>
          <p:cNvGrpSpPr>
            <a:grpSpLocks/>
          </p:cNvGrpSpPr>
          <p:nvPr/>
        </p:nvGrpSpPr>
        <p:grpSpPr bwMode="auto">
          <a:xfrm>
            <a:off x="5029200" y="4724400"/>
            <a:ext cx="4114800" cy="2057400"/>
            <a:chOff x="5029200" y="4572000"/>
            <a:chExt cx="4114800" cy="2057400"/>
          </a:xfrm>
        </p:grpSpPr>
        <p:sp>
          <p:nvSpPr>
            <p:cNvPr id="23" name="Rectangle 22"/>
            <p:cNvSpPr/>
            <p:nvPr/>
          </p:nvSpPr>
          <p:spPr>
            <a:xfrm>
              <a:off x="5029200" y="5029200"/>
              <a:ext cx="32766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fontAlgn="auto">
                <a:spcBef>
                  <a:spcPts val="0"/>
                </a:spcBef>
                <a:spcAft>
                  <a:spcPts val="0"/>
                </a:spcAft>
                <a:defRPr/>
              </a:pPr>
              <a:r>
                <a:rPr lang="en-US" sz="1600" b="1" dirty="0">
                  <a:solidFill>
                    <a:schemeClr val="tx1"/>
                  </a:solidFill>
                  <a:ea typeface="ＭＳ Ｐゴシック" charset="-128"/>
                </a:rPr>
                <a:t>Earl Warren’s majority</a:t>
              </a:r>
            </a:p>
            <a:p>
              <a:pPr fontAlgn="auto">
                <a:spcBef>
                  <a:spcPts val="0"/>
                </a:spcBef>
                <a:spcAft>
                  <a:spcPts val="0"/>
                </a:spcAft>
                <a:defRPr/>
              </a:pPr>
              <a:r>
                <a:rPr lang="en-US" sz="1600" b="1" dirty="0">
                  <a:solidFill>
                    <a:schemeClr val="tx1"/>
                  </a:solidFill>
                  <a:ea typeface="ＭＳ Ｐゴシック" charset="-128"/>
                </a:rPr>
                <a:t>opinion in </a:t>
              </a:r>
              <a:r>
                <a:rPr lang="en-US" sz="1600" b="1" i="1" dirty="0">
                  <a:solidFill>
                    <a:schemeClr val="tx1"/>
                  </a:solidFill>
                  <a:ea typeface="ＭＳ Ｐゴシック" charset="-128"/>
                </a:rPr>
                <a:t>Brown v. Board</a:t>
              </a:r>
            </a:p>
            <a:p>
              <a:pPr fontAlgn="auto">
                <a:spcBef>
                  <a:spcPts val="0"/>
                </a:spcBef>
                <a:spcAft>
                  <a:spcPts val="0"/>
                </a:spcAft>
                <a:defRPr/>
              </a:pPr>
              <a:r>
                <a:rPr lang="en-US" sz="1600" b="1" i="1" dirty="0">
                  <a:solidFill>
                    <a:schemeClr val="tx1"/>
                  </a:solidFill>
                  <a:ea typeface="ＭＳ Ｐゴシック" charset="-128"/>
                </a:rPr>
                <a:t>of Education of Topeka, </a:t>
              </a:r>
            </a:p>
            <a:p>
              <a:pPr fontAlgn="auto">
                <a:spcBef>
                  <a:spcPts val="0"/>
                </a:spcBef>
                <a:spcAft>
                  <a:spcPts val="0"/>
                </a:spcAft>
                <a:defRPr/>
              </a:pPr>
              <a:r>
                <a:rPr lang="en-US" sz="1600" b="1" i="1" dirty="0">
                  <a:solidFill>
                    <a:schemeClr val="tx1"/>
                  </a:solidFill>
                  <a:ea typeface="ＭＳ Ｐゴシック" charset="-128"/>
                </a:rPr>
                <a:t>Kansas</a:t>
              </a:r>
              <a:r>
                <a:rPr lang="en-US" sz="1600" b="1" dirty="0">
                  <a:solidFill>
                    <a:schemeClr val="tx1"/>
                  </a:solidFill>
                  <a:ea typeface="ＭＳ Ｐゴシック" charset="-128"/>
                </a:rPr>
                <a:t> decision in 1954</a:t>
              </a:r>
            </a:p>
          </p:txBody>
        </p:sp>
        <p:pic>
          <p:nvPicPr>
            <p:cNvPr id="68619" name="Picture 6" descr="http://www.probertencyclopaedia.com/j/Earl%20Warren.jpg"/>
            <p:cNvPicPr>
              <a:picLocks noChangeAspect="1" noChangeArrowheads="1"/>
            </p:cNvPicPr>
            <p:nvPr/>
          </p:nvPicPr>
          <p:blipFill>
            <a:blip r:embed="rId5"/>
            <a:srcRect/>
            <a:stretch>
              <a:fillRect/>
            </a:stretch>
          </p:blipFill>
          <p:spPr bwMode="auto">
            <a:xfrm>
              <a:off x="7772400" y="4572000"/>
              <a:ext cx="1371600" cy="2057400"/>
            </a:xfrm>
            <a:prstGeom prst="rect">
              <a:avLst/>
            </a:prstGeom>
            <a:noFill/>
            <a:ln w="9525">
              <a:noFill/>
              <a:miter lim="800000"/>
              <a:headEnd/>
              <a:tailEnd/>
            </a:ln>
          </p:spPr>
        </p:pic>
      </p:grpSp>
      <p:grpSp>
        <p:nvGrpSpPr>
          <p:cNvPr id="5" name="Group 26"/>
          <p:cNvGrpSpPr>
            <a:grpSpLocks/>
          </p:cNvGrpSpPr>
          <p:nvPr/>
        </p:nvGrpSpPr>
        <p:grpSpPr bwMode="auto">
          <a:xfrm>
            <a:off x="0" y="4876800"/>
            <a:ext cx="3810000" cy="1828800"/>
            <a:chOff x="-1" y="4724400"/>
            <a:chExt cx="3810001" cy="1828800"/>
          </a:xfrm>
        </p:grpSpPr>
        <p:sp>
          <p:nvSpPr>
            <p:cNvPr id="19" name="Rectangle 18"/>
            <p:cNvSpPr/>
            <p:nvPr/>
          </p:nvSpPr>
          <p:spPr>
            <a:xfrm>
              <a:off x="609599" y="5133975"/>
              <a:ext cx="3200401"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sz="1600" b="1" dirty="0">
                  <a:solidFill>
                    <a:schemeClr val="tx1"/>
                  </a:solidFill>
                  <a:ea typeface="ＭＳ Ｐゴシック" charset="-128"/>
                </a:rPr>
                <a:t>Martin Luther King, </a:t>
              </a:r>
              <a:r>
                <a:rPr lang="en-US" sz="1600" b="1" dirty="0" err="1">
                  <a:solidFill>
                    <a:schemeClr val="tx1"/>
                  </a:solidFill>
                  <a:ea typeface="ＭＳ Ｐゴシック" charset="-128"/>
                </a:rPr>
                <a:t>Jr.’s</a:t>
              </a:r>
              <a:r>
                <a:rPr lang="en-US" sz="1600" b="1" dirty="0">
                  <a:solidFill>
                    <a:schemeClr val="tx1"/>
                  </a:solidFill>
                  <a:ea typeface="ＭＳ Ｐゴシック" charset="-128"/>
                </a:rPr>
                <a:t> </a:t>
              </a:r>
            </a:p>
            <a:p>
              <a:pPr algn="r" fontAlgn="auto">
                <a:spcBef>
                  <a:spcPts val="0"/>
                </a:spcBef>
                <a:spcAft>
                  <a:spcPts val="0"/>
                </a:spcAft>
                <a:defRPr/>
              </a:pPr>
              <a:r>
                <a:rPr lang="en-US" sz="1600" b="1" dirty="0">
                  <a:solidFill>
                    <a:schemeClr val="tx1"/>
                  </a:solidFill>
                  <a:ea typeface="ＭＳ Ｐゴシック" charset="-128"/>
                </a:rPr>
                <a:t>“I Have a Dream” speech </a:t>
              </a:r>
            </a:p>
            <a:p>
              <a:pPr algn="r" fontAlgn="auto">
                <a:spcBef>
                  <a:spcPts val="0"/>
                </a:spcBef>
                <a:spcAft>
                  <a:spcPts val="0"/>
                </a:spcAft>
                <a:defRPr/>
              </a:pPr>
              <a:r>
                <a:rPr lang="en-US" sz="1600" b="1" dirty="0">
                  <a:solidFill>
                    <a:schemeClr val="tx1"/>
                  </a:solidFill>
                  <a:ea typeface="ＭＳ Ｐゴシック" charset="-128"/>
                </a:rPr>
                <a:t>in  August 1963</a:t>
              </a:r>
            </a:p>
            <a:p>
              <a:pPr algn="r" fontAlgn="auto">
                <a:spcBef>
                  <a:spcPts val="0"/>
                </a:spcBef>
                <a:spcAft>
                  <a:spcPts val="0"/>
                </a:spcAft>
                <a:defRPr/>
              </a:pPr>
              <a:endParaRPr lang="en-US" dirty="0"/>
            </a:p>
          </p:txBody>
        </p:sp>
        <p:pic>
          <p:nvPicPr>
            <p:cNvPr id="68617" name="Picture 4" descr="http://www.americaslibrary.gov/assets/aa/king/aa_king_subj_e.jpg"/>
            <p:cNvPicPr>
              <a:picLocks noChangeAspect="1" noChangeArrowheads="1"/>
            </p:cNvPicPr>
            <p:nvPr/>
          </p:nvPicPr>
          <p:blipFill>
            <a:blip r:embed="rId6"/>
            <a:srcRect/>
            <a:stretch>
              <a:fillRect/>
            </a:stretch>
          </p:blipFill>
          <p:spPr bwMode="auto">
            <a:xfrm>
              <a:off x="-1" y="4724400"/>
              <a:ext cx="1340855" cy="1828800"/>
            </a:xfrm>
            <a:prstGeom prst="rect">
              <a:avLst/>
            </a:prstGeom>
            <a:noFill/>
            <a:ln w="9525">
              <a:noFill/>
              <a:miter lim="800000"/>
              <a:headEnd/>
              <a:tailEnd/>
            </a:ln>
          </p:spPr>
        </p:pic>
      </p:grpSp>
      <p:sp>
        <p:nvSpPr>
          <p:cNvPr id="28" name="Title 5"/>
          <p:cNvSpPr txBox="1">
            <a:spLocks/>
          </p:cNvSpPr>
          <p:nvPr/>
        </p:nvSpPr>
        <p:spPr>
          <a:xfrm>
            <a:off x="457200" y="-76200"/>
            <a:ext cx="8229600" cy="715963"/>
          </a:xfrm>
          <a:prstGeom prst="rect">
            <a:avLst/>
          </a:prstGeom>
        </p:spPr>
        <p:txBody>
          <a:bodyPr anchor="ctr">
            <a:normAutofit fontScale="97500" lnSpcReduction="10000"/>
          </a:bodyPr>
          <a:lstStyle/>
          <a:p>
            <a:pPr algn="ctr" fontAlgn="auto">
              <a:spcAft>
                <a:spcPts val="0"/>
              </a:spcAft>
              <a:defRPr/>
            </a:pPr>
            <a:r>
              <a:rPr lang="en-US" sz="4400" b="1" dirty="0">
                <a:latin typeface="Bookman Old Style" pitchFamily="18" charset="0"/>
                <a:cs typeface="+mj-cs"/>
              </a:rPr>
              <a:t>Who said this?</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4"/>
          <p:cNvSpPr>
            <a:spLocks noGrp="1"/>
          </p:cNvSpPr>
          <p:nvPr>
            <p:ph type="title"/>
          </p:nvPr>
        </p:nvSpPr>
        <p:spPr>
          <a:xfrm>
            <a:off x="1676400" y="76200"/>
            <a:ext cx="8229600" cy="1143000"/>
          </a:xfrm>
        </p:spPr>
        <p:txBody>
          <a:bodyPr/>
          <a:lstStyle/>
          <a:p>
            <a:pPr eaLnBrk="1" hangingPunct="1"/>
            <a:r>
              <a:rPr lang="en-US" b="1" smtClean="0">
                <a:ea typeface="ＭＳ Ｐゴシック" charset="-128"/>
              </a:rPr>
              <a:t>Revealed:  Thomas Jefferson</a:t>
            </a:r>
          </a:p>
        </p:txBody>
      </p:sp>
      <p:sp>
        <p:nvSpPr>
          <p:cNvPr id="104452" name="TextBox 7"/>
          <p:cNvSpPr txBox="1">
            <a:spLocks noChangeArrowheads="1"/>
          </p:cNvSpPr>
          <p:nvPr/>
        </p:nvSpPr>
        <p:spPr bwMode="auto">
          <a:xfrm>
            <a:off x="304800" y="2895600"/>
            <a:ext cx="2743200" cy="3446463"/>
          </a:xfrm>
          <a:prstGeom prst="rect">
            <a:avLst/>
          </a:prstGeom>
          <a:noFill/>
          <a:ln w="9525">
            <a:noFill/>
            <a:miter lim="800000"/>
            <a:headEnd/>
            <a:tailEnd/>
          </a:ln>
        </p:spPr>
        <p:txBody>
          <a:bodyPr>
            <a:spAutoFit/>
          </a:bodyPr>
          <a:lstStyle/>
          <a:p>
            <a:endParaRPr lang="en-US">
              <a:latin typeface="Calibri" pitchFamily="1" charset="0"/>
            </a:endParaRPr>
          </a:p>
          <a:p>
            <a:pPr algn="ctr"/>
            <a:r>
              <a:rPr lang="en-US" sz="2500">
                <a:latin typeface="Calibri" pitchFamily="1" charset="0"/>
              </a:rPr>
              <a:t>Actually a passage from Jefferson’s speech referring to his efforts to reunite the country after the controversial election of 1800. </a:t>
            </a:r>
          </a:p>
        </p:txBody>
      </p:sp>
      <p:grpSp>
        <p:nvGrpSpPr>
          <p:cNvPr id="2" name="Group 5"/>
          <p:cNvGrpSpPr>
            <a:grpSpLocks/>
          </p:cNvGrpSpPr>
          <p:nvPr/>
        </p:nvGrpSpPr>
        <p:grpSpPr bwMode="auto">
          <a:xfrm>
            <a:off x="152400" y="762000"/>
            <a:ext cx="5181600" cy="2057400"/>
            <a:chOff x="0" y="609600"/>
            <a:chExt cx="3657600" cy="1495426"/>
          </a:xfrm>
        </p:grpSpPr>
        <p:sp>
          <p:nvSpPr>
            <p:cNvPr id="8" name="Rectangle 7"/>
            <p:cNvSpPr/>
            <p:nvPr/>
          </p:nvSpPr>
          <p:spPr>
            <a:xfrm>
              <a:off x="457200" y="914224"/>
              <a:ext cx="3200400" cy="10673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sz="2000" b="1" dirty="0">
                  <a:solidFill>
                    <a:schemeClr val="tx1"/>
                  </a:solidFill>
                  <a:ea typeface="ＭＳ Ｐゴシック" charset="-128"/>
                </a:rPr>
                <a:t>Thomas Jefferson’s </a:t>
              </a:r>
            </a:p>
            <a:p>
              <a:pPr algn="r" fontAlgn="auto">
                <a:spcBef>
                  <a:spcPts val="0"/>
                </a:spcBef>
                <a:spcAft>
                  <a:spcPts val="0"/>
                </a:spcAft>
                <a:defRPr/>
              </a:pPr>
              <a:r>
                <a:rPr lang="en-US" sz="2000" b="1" dirty="0">
                  <a:solidFill>
                    <a:schemeClr val="tx1"/>
                  </a:solidFill>
                  <a:ea typeface="ＭＳ Ｐゴシック" charset="-128"/>
                </a:rPr>
                <a:t>First Inaugural Address on</a:t>
              </a:r>
            </a:p>
            <a:p>
              <a:pPr algn="r" fontAlgn="auto">
                <a:spcBef>
                  <a:spcPts val="0"/>
                </a:spcBef>
                <a:spcAft>
                  <a:spcPts val="0"/>
                </a:spcAft>
                <a:defRPr/>
              </a:pPr>
              <a:r>
                <a:rPr lang="en-US" sz="2000" b="1" dirty="0">
                  <a:solidFill>
                    <a:schemeClr val="tx1"/>
                  </a:solidFill>
                  <a:ea typeface="ＭＳ Ｐゴシック" charset="-128"/>
                </a:rPr>
                <a:t> March 4, 1801</a:t>
              </a:r>
            </a:p>
            <a:p>
              <a:pPr fontAlgn="auto">
                <a:spcBef>
                  <a:spcPts val="0"/>
                </a:spcBef>
                <a:spcAft>
                  <a:spcPts val="0"/>
                </a:spcAft>
                <a:defRPr/>
              </a:pPr>
              <a:endParaRPr lang="en-US" dirty="0"/>
            </a:p>
          </p:txBody>
        </p:sp>
        <p:pic>
          <p:nvPicPr>
            <p:cNvPr id="69640" name="Picture 2" descr="http://www.dorjeshugden.com/images/thomasjefferson.jpg"/>
            <p:cNvPicPr>
              <a:picLocks noChangeAspect="1" noChangeArrowheads="1"/>
            </p:cNvPicPr>
            <p:nvPr/>
          </p:nvPicPr>
          <p:blipFill>
            <a:blip r:embed="rId3"/>
            <a:srcRect/>
            <a:stretch>
              <a:fillRect/>
            </a:stretch>
          </p:blipFill>
          <p:spPr bwMode="auto">
            <a:xfrm>
              <a:off x="0" y="609600"/>
              <a:ext cx="1145087" cy="1495426"/>
            </a:xfrm>
            <a:prstGeom prst="rect">
              <a:avLst/>
            </a:prstGeom>
            <a:noFill/>
            <a:ln w="9525">
              <a:noFill/>
              <a:miter lim="800000"/>
              <a:headEnd/>
              <a:tailEnd/>
            </a:ln>
          </p:spPr>
        </p:pic>
      </p:grpSp>
      <p:pic>
        <p:nvPicPr>
          <p:cNvPr id="5122" name="Picture 2" descr="http://t3.gstatic.com/images?q=tbn:ANd9GcScVBOGZ7Gd10zZeHmhYT6e5NKchr7EXoOSwGfBReuttj1oYgF2"/>
          <p:cNvPicPr>
            <a:picLocks noChangeAspect="1" noChangeArrowheads="1"/>
          </p:cNvPicPr>
          <p:nvPr/>
        </p:nvPicPr>
        <p:blipFill>
          <a:blip r:embed="rId4"/>
          <a:srcRect/>
          <a:stretch>
            <a:fillRect/>
          </a:stretch>
        </p:blipFill>
        <p:spPr bwMode="auto">
          <a:xfrm>
            <a:off x="3352800" y="2819400"/>
            <a:ext cx="5334000" cy="3211513"/>
          </a:xfrm>
          <a:prstGeom prst="rect">
            <a:avLst/>
          </a:prstGeom>
          <a:noFill/>
          <a:ln w="9525">
            <a:noFill/>
            <a:miter lim="800000"/>
            <a:headEnd/>
            <a:tailEnd/>
          </a:ln>
        </p:spPr>
      </p:pic>
      <p:sp>
        <p:nvSpPr>
          <p:cNvPr id="11" name="TextBox 10"/>
          <p:cNvSpPr txBox="1">
            <a:spLocks noChangeArrowheads="1"/>
          </p:cNvSpPr>
          <p:nvPr/>
        </p:nvSpPr>
        <p:spPr bwMode="auto">
          <a:xfrm>
            <a:off x="5410200" y="1066800"/>
            <a:ext cx="3429000" cy="1908175"/>
          </a:xfrm>
          <a:prstGeom prst="rect">
            <a:avLst/>
          </a:prstGeom>
          <a:noFill/>
          <a:ln w="9525">
            <a:noFill/>
            <a:miter lim="800000"/>
            <a:headEnd/>
            <a:tailEnd/>
          </a:ln>
        </p:spPr>
        <p:txBody>
          <a:bodyPr>
            <a:spAutoFit/>
          </a:bodyPr>
          <a:lstStyle/>
          <a:p>
            <a:r>
              <a:rPr lang="en-US" sz="2500">
                <a:latin typeface="Calibri" pitchFamily="1" charset="0"/>
              </a:rPr>
              <a:t>While it sounded like:  </a:t>
            </a:r>
          </a:p>
          <a:p>
            <a:r>
              <a:rPr lang="en-US" sz="2500">
                <a:latin typeface="Calibri" pitchFamily="1" charset="0"/>
              </a:rPr>
              <a:t>Martin Luther King, Jr.  (Civil Rights) or Abraham Lincoln (Equality)</a:t>
            </a:r>
          </a:p>
          <a:p>
            <a:endParaRPr lang="en-US">
              <a:latin typeface="Calibri" pitchFamily="1"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274638"/>
            <a:ext cx="6553200" cy="1143000"/>
          </a:xfrm>
        </p:spPr>
        <p:txBody>
          <a:bodyPr/>
          <a:lstStyle/>
          <a:p>
            <a:r>
              <a:rPr lang="en-US" sz="4000" dirty="0" smtClean="0">
                <a:ea typeface="ＭＳ Ｐゴシック" charset="-128"/>
              </a:rPr>
              <a:t>Whiting out America’s emergence in the world!</a:t>
            </a:r>
          </a:p>
        </p:txBody>
      </p:sp>
      <p:sp>
        <p:nvSpPr>
          <p:cNvPr id="29699" name="Rectangle 4"/>
          <p:cNvSpPr>
            <a:spLocks noGrp="1" noChangeArrowheads="1"/>
          </p:cNvSpPr>
          <p:nvPr>
            <p:ph sz="half" idx="1"/>
          </p:nvPr>
        </p:nvSpPr>
        <p:spPr/>
        <p:txBody>
          <a:bodyPr/>
          <a:lstStyle/>
          <a:p>
            <a:r>
              <a:rPr lang="en-US" sz="2200" smtClean="0">
                <a:ea typeface="ＭＳ Ｐゴシック" charset="-128"/>
              </a:rPr>
              <a:t>“Our objectives in ------ are clear, our goals defined and familiar: -------- withdraw from -------- completely, immediately, and without condition. --------- legitimate government must be restored. The security and stability of ----------- must be assured. And American citizens abroad must be protected.” </a:t>
            </a:r>
          </a:p>
        </p:txBody>
      </p:sp>
      <p:sp>
        <p:nvSpPr>
          <p:cNvPr id="29700" name="Rectangle 6"/>
          <p:cNvSpPr>
            <a:spLocks noGrp="1" noChangeArrowheads="1"/>
          </p:cNvSpPr>
          <p:nvPr>
            <p:ph sz="quarter" idx="3"/>
          </p:nvPr>
        </p:nvSpPr>
        <p:spPr>
          <a:xfrm>
            <a:off x="4876800" y="4267200"/>
            <a:ext cx="4038600" cy="2187575"/>
          </a:xfrm>
        </p:spPr>
        <p:txBody>
          <a:bodyPr/>
          <a:lstStyle/>
          <a:p>
            <a:r>
              <a:rPr lang="en-US" sz="2000" smtClean="0">
                <a:ea typeface="ＭＳ Ｐゴシック" charset="-128"/>
              </a:rPr>
              <a:t>What are the context clues?</a:t>
            </a:r>
          </a:p>
          <a:p>
            <a:pPr lvl="1"/>
            <a:r>
              <a:rPr lang="en-US" sz="2000" smtClean="0">
                <a:ea typeface="ＭＳ Ｐゴシック" charset="-128"/>
              </a:rPr>
              <a:t>What are some common themes that connect these events?</a:t>
            </a:r>
          </a:p>
          <a:p>
            <a:pPr lvl="1"/>
            <a:r>
              <a:rPr lang="en-US" sz="2000" smtClean="0">
                <a:ea typeface="ＭＳ Ｐゴシック" charset="-128"/>
              </a:rPr>
              <a:t>What separates them?</a:t>
            </a:r>
          </a:p>
        </p:txBody>
      </p:sp>
      <p:sp>
        <p:nvSpPr>
          <p:cNvPr id="29701" name="Rectangle 8"/>
          <p:cNvSpPr>
            <a:spLocks noGrp="1" noChangeArrowheads="1"/>
          </p:cNvSpPr>
          <p:nvPr>
            <p:ph sz="quarter" idx="2"/>
          </p:nvPr>
        </p:nvSpPr>
        <p:spPr>
          <a:xfrm>
            <a:off x="4648200" y="1600200"/>
            <a:ext cx="4267200" cy="2185988"/>
          </a:xfrm>
        </p:spPr>
        <p:txBody>
          <a:bodyPr/>
          <a:lstStyle/>
          <a:p>
            <a:r>
              <a:rPr lang="en-US" sz="2400" smtClean="0">
                <a:ea typeface="ＭＳ Ｐゴシック" charset="-128"/>
              </a:rPr>
              <a:t>Who said this?</a:t>
            </a:r>
          </a:p>
          <a:p>
            <a:pPr lvl="1"/>
            <a:r>
              <a:rPr lang="en-US" sz="2000" smtClean="0">
                <a:ea typeface="ＭＳ Ｐゴシック" charset="-128"/>
              </a:rPr>
              <a:t>President Cleveland in reference to Hawaii.</a:t>
            </a:r>
          </a:p>
          <a:p>
            <a:pPr lvl="1"/>
            <a:r>
              <a:rPr lang="en-US" sz="2000" smtClean="0">
                <a:ea typeface="ＭＳ Ｐゴシック" charset="-128"/>
              </a:rPr>
              <a:t>President George H.W. Bush in reference to Kuwait.</a:t>
            </a:r>
          </a:p>
          <a:p>
            <a:pPr lvl="1"/>
            <a:r>
              <a:rPr lang="en-US" sz="2000" smtClean="0">
                <a:ea typeface="ＭＳ Ｐゴシック" charset="-128"/>
              </a:rPr>
              <a:t>President Lyndon Johnson in reference to Vietnam.</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title"/>
          </p:nvPr>
        </p:nvSpPr>
        <p:spPr/>
        <p:txBody>
          <a:bodyPr/>
          <a:lstStyle/>
          <a:p>
            <a:r>
              <a:rPr lang="en-US" smtClean="0">
                <a:ea typeface="ＭＳ Ｐゴシック" charset="-128"/>
              </a:rPr>
              <a:t>And the winner is . . .</a:t>
            </a:r>
          </a:p>
        </p:txBody>
      </p:sp>
      <p:sp>
        <p:nvSpPr>
          <p:cNvPr id="30723" name="Rectangle 6"/>
          <p:cNvSpPr>
            <a:spLocks noGrp="1" noChangeArrowheads="1"/>
          </p:cNvSpPr>
          <p:nvPr>
            <p:ph type="body" sz="half" idx="2"/>
          </p:nvPr>
        </p:nvSpPr>
        <p:spPr/>
        <p:txBody>
          <a:bodyPr/>
          <a:lstStyle/>
          <a:p>
            <a:r>
              <a:rPr lang="en-US" sz="3600" smtClean="0">
                <a:ea typeface="ＭＳ Ｐゴシック" charset="-128"/>
              </a:rPr>
              <a:t>George H. W. Bush's Address to Congress on the Persian Gulf Crisis (1990) .</a:t>
            </a:r>
          </a:p>
        </p:txBody>
      </p:sp>
      <p:pic>
        <p:nvPicPr>
          <p:cNvPr id="30724" name="Picture 11" descr="george hw"/>
          <p:cNvPicPr>
            <a:picLocks noGrp="1" noChangeAspect="1" noChangeArrowheads="1"/>
          </p:cNvPicPr>
          <p:nvPr>
            <p:ph sz="half" idx="1"/>
          </p:nvPr>
        </p:nvPicPr>
        <p:blipFill>
          <a:blip r:embed="rId3"/>
          <a:srcRect/>
          <a:stretch>
            <a:fillRect/>
          </a:stretch>
        </p:blipFill>
        <p:spPr>
          <a:xfrm>
            <a:off x="1047750" y="1685925"/>
            <a:ext cx="2857500" cy="4352925"/>
          </a:xfr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Grp="1" noChangeArrowheads="1"/>
          </p:cNvSpPr>
          <p:nvPr>
            <p:ph type="title"/>
          </p:nvPr>
        </p:nvSpPr>
        <p:spPr/>
        <p:txBody>
          <a:bodyPr/>
          <a:lstStyle/>
          <a:p>
            <a:r>
              <a:rPr lang="en-US" smtClean="0">
                <a:ea typeface="ＭＳ Ｐゴシック" charset="-128"/>
              </a:rPr>
              <a:t>Another Try . . .</a:t>
            </a:r>
          </a:p>
        </p:txBody>
      </p:sp>
      <p:sp>
        <p:nvSpPr>
          <p:cNvPr id="31747" name="Rectangle 5"/>
          <p:cNvSpPr>
            <a:spLocks noGrp="1" noChangeArrowheads="1"/>
          </p:cNvSpPr>
          <p:nvPr>
            <p:ph type="body" sz="half" idx="1"/>
          </p:nvPr>
        </p:nvSpPr>
        <p:spPr/>
        <p:txBody>
          <a:bodyPr/>
          <a:lstStyle/>
          <a:p>
            <a:pPr>
              <a:lnSpc>
                <a:spcPct val="80000"/>
              </a:lnSpc>
            </a:pPr>
            <a:r>
              <a:rPr lang="en-US" sz="2400" b="1" smtClean="0">
                <a:ea typeface="ＭＳ Ｐゴシック" charset="-128"/>
              </a:rPr>
              <a:t>The people to whom your fathers told of the living God, and taught to call 'Father,' and whom the sons now seek to despoil and destroy, are crying aloud to Him in their time of trouble; and He will keep His promise, and will listen to the voices of His --------- children lamenting for their homes.</a:t>
            </a:r>
            <a:r>
              <a:rPr lang="en-US" sz="2400" smtClean="0">
                <a:ea typeface="ＭＳ Ｐゴシック" charset="-128"/>
              </a:rPr>
              <a:t> </a:t>
            </a:r>
          </a:p>
        </p:txBody>
      </p:sp>
      <p:sp>
        <p:nvSpPr>
          <p:cNvPr id="31748" name="Rectangle 6"/>
          <p:cNvSpPr>
            <a:spLocks noGrp="1" noChangeArrowheads="1"/>
          </p:cNvSpPr>
          <p:nvPr>
            <p:ph type="body" sz="half" idx="2"/>
          </p:nvPr>
        </p:nvSpPr>
        <p:spPr/>
        <p:txBody>
          <a:bodyPr/>
          <a:lstStyle/>
          <a:p>
            <a:pPr>
              <a:lnSpc>
                <a:spcPct val="80000"/>
              </a:lnSpc>
            </a:pPr>
            <a:r>
              <a:rPr lang="en-US" smtClean="0">
                <a:ea typeface="ＭＳ Ｐゴシック" charset="-128"/>
              </a:rPr>
              <a:t>Yasser Arafat in reference to the founding of the Palestinian Liberation Organization.</a:t>
            </a:r>
          </a:p>
          <a:p>
            <a:pPr>
              <a:lnSpc>
                <a:spcPct val="80000"/>
              </a:lnSpc>
            </a:pPr>
            <a:r>
              <a:rPr lang="en-US" smtClean="0">
                <a:ea typeface="ＭＳ Ｐゴシック" charset="-128"/>
              </a:rPr>
              <a:t>Queen Liliuokalani of Hawaii in the face of being deposed.</a:t>
            </a:r>
          </a:p>
          <a:p>
            <a:pPr>
              <a:lnSpc>
                <a:spcPct val="80000"/>
              </a:lnSpc>
            </a:pPr>
            <a:r>
              <a:rPr lang="en-US" smtClean="0">
                <a:ea typeface="ＭＳ Ｐゴシック" charset="-128"/>
              </a:rPr>
              <a:t>Barak Obama referencing Darfur in 2006.</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smtClean="0">
                <a:ea typeface="ＭＳ Ｐゴシック" charset="-128"/>
              </a:rPr>
              <a:t>And the winner . . .</a:t>
            </a:r>
          </a:p>
        </p:txBody>
      </p:sp>
      <p:sp>
        <p:nvSpPr>
          <p:cNvPr id="32771" name="Rectangle 4"/>
          <p:cNvSpPr>
            <a:spLocks noGrp="1" noChangeArrowheads="1"/>
          </p:cNvSpPr>
          <p:nvPr>
            <p:ph type="body" sz="half" idx="1"/>
          </p:nvPr>
        </p:nvSpPr>
        <p:spPr/>
        <p:txBody>
          <a:bodyPr/>
          <a:lstStyle/>
          <a:p>
            <a:r>
              <a:rPr lang="en-US" sz="4000" smtClean="0">
                <a:ea typeface="ＭＳ Ｐゴシック" charset="-128"/>
              </a:rPr>
              <a:t>Queen Liliuokalani in the face of revolution and military incursion in Hawaii.</a:t>
            </a:r>
          </a:p>
        </p:txBody>
      </p:sp>
      <p:pic>
        <p:nvPicPr>
          <p:cNvPr id="32772" name="Picture 6" descr="liliuokalani"/>
          <p:cNvPicPr>
            <a:picLocks noGrp="1" noChangeAspect="1" noChangeArrowheads="1"/>
          </p:cNvPicPr>
          <p:nvPr>
            <p:ph sz="half" idx="2"/>
          </p:nvPr>
        </p:nvPicPr>
        <p:blipFill>
          <a:blip r:embed="rId3"/>
          <a:srcRect/>
          <a:stretch>
            <a:fillRect/>
          </a:stretch>
        </p:blipFill>
        <p:spPr>
          <a:xfrm>
            <a:off x="4495800" y="1714500"/>
            <a:ext cx="4343400" cy="4295775"/>
          </a:xfr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685800" y="914400"/>
            <a:ext cx="7772400" cy="1143000"/>
          </a:xfrm>
        </p:spPr>
        <p:txBody>
          <a:bodyPr>
            <a:normAutofit/>
          </a:bodyPr>
          <a:lstStyle/>
          <a:p>
            <a:r>
              <a:rPr lang="en-US" dirty="0">
                <a:latin typeface="Arial" charset="0"/>
                <a:ea typeface="ＭＳ Ｐゴシック" charset="0"/>
                <a:cs typeface="ＭＳ Ｐゴシック" charset="0"/>
              </a:rPr>
              <a:t>How about Woodrow Wilson?</a:t>
            </a:r>
          </a:p>
        </p:txBody>
      </p:sp>
      <p:sp>
        <p:nvSpPr>
          <p:cNvPr id="70659" name="Content Placeholder 2"/>
          <p:cNvSpPr>
            <a:spLocks noGrp="1"/>
          </p:cNvSpPr>
          <p:nvPr>
            <p:ph sz="quarter" idx="4294967295"/>
          </p:nvPr>
        </p:nvSpPr>
        <p:spPr>
          <a:xfrm>
            <a:off x="304800" y="2121406"/>
            <a:ext cx="4194048" cy="4203193"/>
          </a:xfrm>
          <a:prstGeom prst="rect">
            <a:avLst/>
          </a:prstGeom>
        </p:spPr>
        <p:txBody>
          <a:bodyPr>
            <a:normAutofit/>
          </a:bodyPr>
          <a:lstStyle/>
          <a:p>
            <a:r>
              <a:rPr lang="en-US" sz="2000" dirty="0">
                <a:latin typeface="Arial" charset="0"/>
                <a:ea typeface="ＭＳ Ｐゴシック" charset="0"/>
                <a:cs typeface="ＭＳ Ｐゴシック" charset="0"/>
              </a:rPr>
              <a:t>But I had a greater obligation than to think only of the years of my administration and of the next election. I had to think of the effect of my decision on the next generation and on the future of peace and freedom in America and in the world. </a:t>
            </a:r>
          </a:p>
          <a:p>
            <a:r>
              <a:rPr lang="en-US" sz="2000" dirty="0">
                <a:latin typeface="Arial" charset="0"/>
                <a:ea typeface="ＭＳ Ｐゴシック" charset="0"/>
                <a:cs typeface="ＭＳ Ｐゴシック" charset="0"/>
              </a:rPr>
              <a:t>Let us all understand that the question before us is not whether some Americans are for peace and some Americans are against peace.</a:t>
            </a:r>
          </a:p>
          <a:p>
            <a:endParaRPr lang="en-US" dirty="0">
              <a:latin typeface="Arial" charset="0"/>
              <a:ea typeface="ＭＳ Ｐゴシック" charset="0"/>
              <a:cs typeface="ＭＳ Ｐゴシック" charset="0"/>
            </a:endParaRPr>
          </a:p>
        </p:txBody>
      </p:sp>
      <p:sp>
        <p:nvSpPr>
          <p:cNvPr id="70660" name="Content Placeholder 3"/>
          <p:cNvSpPr>
            <a:spLocks noGrp="1"/>
          </p:cNvSpPr>
          <p:nvPr>
            <p:ph sz="quarter" idx="4294967295"/>
          </p:nvPr>
        </p:nvSpPr>
        <p:spPr>
          <a:xfrm>
            <a:off x="4663440" y="2119313"/>
            <a:ext cx="3200400" cy="3605212"/>
          </a:xfrm>
          <a:prstGeom prst="rect">
            <a:avLst/>
          </a:prstGeom>
        </p:spPr>
        <p:txBody>
          <a:bodyPr/>
          <a:lstStyle/>
          <a:p>
            <a:r>
              <a:rPr lang="en-US" sz="2400">
                <a:latin typeface="Arial" charset="0"/>
                <a:ea typeface="ＭＳ Ｐゴシック" charset="0"/>
                <a:cs typeface="ＭＳ Ｐゴシック" charset="0"/>
              </a:rPr>
              <a:t>Woodrow Wilson April 2, 1917</a:t>
            </a:r>
          </a:p>
          <a:p>
            <a:r>
              <a:rPr lang="en-US" sz="2400">
                <a:latin typeface="Arial" charset="0"/>
                <a:ea typeface="ＭＳ Ｐゴシック" charset="0"/>
                <a:cs typeface="ＭＳ Ｐゴシック" charset="0"/>
              </a:rPr>
              <a:t>Richard Nixon, November 3, 1969</a:t>
            </a:r>
          </a:p>
          <a:p>
            <a:r>
              <a:rPr lang="en-US" sz="2400">
                <a:latin typeface="Arial" charset="0"/>
                <a:ea typeface="ＭＳ Ｐゴシック" charset="0"/>
                <a:cs typeface="ＭＳ Ｐゴシック" charset="0"/>
              </a:rPr>
              <a:t>George W. Bush September 7, 2003</a:t>
            </a:r>
          </a:p>
          <a:p>
            <a:r>
              <a:rPr lang="en-US" sz="2400">
                <a:latin typeface="Arial" charset="0"/>
                <a:ea typeface="ＭＳ Ｐゴシック" charset="0"/>
                <a:cs typeface="ＭＳ Ｐゴシック" charset="0"/>
              </a:rPr>
              <a:t>Barack Obama August 20,2010</a:t>
            </a:r>
          </a:p>
          <a:p>
            <a:pPr>
              <a:buFontTx/>
              <a:buNone/>
            </a:pPr>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xmlns="" val="98023233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4"/>
          <p:cNvSpPr>
            <a:spLocks noGrp="1"/>
          </p:cNvSpPr>
          <p:nvPr>
            <p:ph type="title"/>
          </p:nvPr>
        </p:nvSpPr>
        <p:spPr/>
        <p:txBody>
          <a:bodyPr/>
          <a:lstStyle/>
          <a:p>
            <a:r>
              <a:rPr lang="en-US">
                <a:latin typeface="Arial" charset="0"/>
                <a:ea typeface="ＭＳ Ｐゴシック" charset="0"/>
                <a:cs typeface="ＭＳ Ｐゴシック" charset="0"/>
              </a:rPr>
              <a:t>hhmmm</a:t>
            </a:r>
          </a:p>
        </p:txBody>
      </p:sp>
      <p:sp>
        <p:nvSpPr>
          <p:cNvPr id="71683" name="Content Placeholder 5"/>
          <p:cNvSpPr>
            <a:spLocks noGrp="1"/>
          </p:cNvSpPr>
          <p:nvPr>
            <p:ph idx="1"/>
          </p:nvPr>
        </p:nvSpPr>
        <p:spPr>
          <a:xfrm>
            <a:off x="762000" y="1828800"/>
            <a:ext cx="7543800" cy="1752600"/>
          </a:xfrm>
        </p:spPr>
        <p:txBody>
          <a:bodyPr>
            <a:normAutofit fontScale="92500" lnSpcReduction="10000"/>
          </a:bodyPr>
          <a:lstStyle/>
          <a:p>
            <a:r>
              <a:rPr lang="en-US" sz="2000" dirty="0">
                <a:latin typeface="Arial" charset="0"/>
                <a:ea typeface="ＭＳ Ｐゴシック" charset="0"/>
                <a:cs typeface="ＭＳ Ｐゴシック" charset="0"/>
              </a:rPr>
              <a:t>Woodrow Wilson would be an altogether bad pick – just after an election where he was the guy that kept us out of war.  The date coincides with his declaration of war which served as the basis for the 14 points</a:t>
            </a:r>
          </a:p>
          <a:p>
            <a:pPr lvl="1"/>
            <a:r>
              <a:rPr lang="en-US" sz="2000" dirty="0">
                <a:latin typeface="Arial" charset="0"/>
                <a:ea typeface="ＭＳ Ｐゴシック" charset="0"/>
              </a:rPr>
              <a:t>(open diplomacy, freedom of the seas, creation of an international organization, national self-determination </a:t>
            </a:r>
            <a:r>
              <a:rPr lang="en-US" sz="2000" dirty="0" err="1">
                <a:latin typeface="Arial" charset="0"/>
                <a:ea typeface="ＭＳ Ｐゴシック" charset="0"/>
              </a:rPr>
              <a:t>etc</a:t>
            </a:r>
            <a:r>
              <a:rPr lang="en-US" sz="2000" dirty="0">
                <a:latin typeface="Arial" charset="0"/>
                <a:ea typeface="ＭＳ Ｐゴシック" charset="0"/>
              </a:rPr>
              <a:t>)</a:t>
            </a:r>
          </a:p>
        </p:txBody>
      </p:sp>
      <p:sp>
        <p:nvSpPr>
          <p:cNvPr id="71684" name="TextBox 6"/>
          <p:cNvSpPr txBox="1">
            <a:spLocks noChangeArrowheads="1"/>
          </p:cNvSpPr>
          <p:nvPr/>
        </p:nvSpPr>
        <p:spPr bwMode="auto">
          <a:xfrm>
            <a:off x="838200" y="3810000"/>
            <a:ext cx="7467600" cy="2369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buFont typeface="Arial" charset="0"/>
              <a:buChar char="•"/>
            </a:pPr>
            <a:r>
              <a:rPr lang="en-US" sz="2000" dirty="0"/>
              <a:t>Nixon works as well.  Clearly we are referencing the Vietnam War and his actions with regard to the conflict there.</a:t>
            </a:r>
            <a:r>
              <a:rPr lang="en-US" dirty="0"/>
              <a:t> </a:t>
            </a:r>
          </a:p>
          <a:p>
            <a:pPr eaLnBrk="1" hangingPunct="1"/>
            <a:endParaRPr lang="en-US" dirty="0"/>
          </a:p>
          <a:p>
            <a:pPr eaLnBrk="1" hangingPunct="1">
              <a:buFont typeface="Arial" charset="0"/>
              <a:buChar char="•"/>
            </a:pPr>
            <a:r>
              <a:rPr lang="en-US" dirty="0"/>
              <a:t>Bush works from a syntax approach – his language is often very cut and dry with little equivocation.</a:t>
            </a:r>
          </a:p>
          <a:p>
            <a:pPr eaLnBrk="1" hangingPunct="1">
              <a:buFont typeface="Arial" charset="0"/>
              <a:buChar char="•"/>
            </a:pPr>
            <a:endParaRPr lang="en-US" dirty="0"/>
          </a:p>
          <a:p>
            <a:pPr eaLnBrk="1" hangingPunct="1">
              <a:buFont typeface="Arial" charset="0"/>
              <a:buChar char="•"/>
            </a:pPr>
            <a:r>
              <a:rPr lang="en-US" dirty="0"/>
              <a:t>Obama probably is the biggest outlier and the easiest for your students to disqualify.</a:t>
            </a:r>
          </a:p>
        </p:txBody>
      </p:sp>
    </p:spTree>
    <p:extLst>
      <p:ext uri="{BB962C8B-B14F-4D97-AF65-F5344CB8AC3E}">
        <p14:creationId xmlns:p14="http://schemas.microsoft.com/office/powerpoint/2010/main" xmlns="" val="3659402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74638"/>
            <a:ext cx="6324600" cy="1143000"/>
          </a:xfrm>
        </p:spPr>
        <p:txBody>
          <a:bodyPr/>
          <a:lstStyle/>
          <a:p>
            <a:pPr eaLnBrk="1" hangingPunct="1"/>
            <a:r>
              <a:rPr lang="en-US" dirty="0">
                <a:latin typeface="Arial" charset="0"/>
                <a:ea typeface="ＭＳ Ｐゴシック" charset="0"/>
                <a:cs typeface="ＭＳ Ｐゴシック" charset="0"/>
              </a:rPr>
              <a:t>Setting up a White Out</a:t>
            </a:r>
          </a:p>
        </p:txBody>
      </p:sp>
      <p:sp>
        <p:nvSpPr>
          <p:cNvPr id="8195" name="Rectangle 3"/>
          <p:cNvSpPr>
            <a:spLocks noGrp="1" noChangeArrowheads="1"/>
          </p:cNvSpPr>
          <p:nvPr>
            <p:ph type="body" sz="half" idx="1"/>
          </p:nvPr>
        </p:nvSpPr>
        <p:spPr>
          <a:xfrm>
            <a:off x="838200" y="1600200"/>
            <a:ext cx="4114800" cy="4876800"/>
          </a:xfrm>
        </p:spPr>
        <p:txBody>
          <a:bodyPr/>
          <a:lstStyle/>
          <a:p>
            <a:pPr eaLnBrk="1" hangingPunct="1"/>
            <a:r>
              <a:rPr lang="en-US" sz="2400" dirty="0">
                <a:latin typeface="Arial" charset="0"/>
                <a:ea typeface="ＭＳ Ｐゴシック" charset="0"/>
                <a:cs typeface="ＭＳ Ｐゴシック" charset="0"/>
              </a:rPr>
              <a:t>Next, choose a passage from the document that could apply to other periods or episodes in US History in order to help students make comparisons. Remove all bibliographic material that would reveal the author and date of the source. Here is an example: </a:t>
            </a:r>
          </a:p>
        </p:txBody>
      </p:sp>
      <p:pic>
        <p:nvPicPr>
          <p:cNvPr id="8196" name="Picture 7" descr="delete_eraser"/>
          <p:cNvPicPr>
            <a:picLocks noGrp="1" noChangeAspect="1" noChangeArrowheads="1"/>
          </p:cNvPicPr>
          <p:nvPr>
            <p:ph sz="half" idx="2"/>
          </p:nvPr>
        </p:nvPicPr>
        <p:blipFill>
          <a:blip r:embed="rId3" cstate="email">
            <a:extLst>
              <a:ext uri="{28A0092B-C50C-407E-A947-70E740481C1C}">
                <a14:useLocalDpi xmlns:a14="http://schemas.microsoft.com/office/drawing/2010/main" xmlns="" val="0"/>
              </a:ext>
            </a:extLst>
          </a:blip>
          <a:srcRect/>
          <a:stretch>
            <a:fillRect/>
          </a:stretch>
        </p:blipFill>
        <p:spPr>
          <a:xfrm>
            <a:off x="5410200" y="2209800"/>
            <a:ext cx="2846128" cy="2655888"/>
          </a:xfrm>
          <a:noFill/>
        </p:spPr>
      </p:pic>
    </p:spTree>
    <p:extLst>
      <p:ext uri="{BB962C8B-B14F-4D97-AF65-F5344CB8AC3E}">
        <p14:creationId xmlns:p14="http://schemas.microsoft.com/office/powerpoint/2010/main" xmlns="" val="199858117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a:latin typeface="Arial" charset="0"/>
                <a:ea typeface="ＭＳ Ｐゴシック" charset="0"/>
                <a:cs typeface="ＭＳ Ｐゴシック" charset="0"/>
              </a:rPr>
              <a:t>Barack Obama?</a:t>
            </a:r>
          </a:p>
        </p:txBody>
      </p:sp>
      <p:sp>
        <p:nvSpPr>
          <p:cNvPr id="72707" name="Content Placeholder 2"/>
          <p:cNvSpPr>
            <a:spLocks noGrp="1"/>
          </p:cNvSpPr>
          <p:nvPr>
            <p:ph sz="quarter" idx="4294967295"/>
          </p:nvPr>
        </p:nvSpPr>
        <p:spPr>
          <a:xfrm>
            <a:off x="228600" y="2057400"/>
            <a:ext cx="3962400" cy="4114800"/>
          </a:xfrm>
          <a:prstGeom prst="rect">
            <a:avLst/>
          </a:prstGeom>
        </p:spPr>
        <p:txBody>
          <a:bodyPr>
            <a:normAutofit lnSpcReduction="10000"/>
          </a:bodyPr>
          <a:lstStyle/>
          <a:p>
            <a:r>
              <a:rPr lang="en-US" sz="2400" dirty="0">
                <a:latin typeface="Arial" charset="0"/>
                <a:ea typeface="ＭＳ Ｐゴシック" charset="0"/>
                <a:cs typeface="ＭＳ Ｐゴシック" charset="0"/>
              </a:rPr>
              <a:t>We have adopted a plan which we have worked out in cooperation with the ------ for the complete withdrawal of all U.S. combat ground forces, and their replacement by ------ forces on an orderly scheduled timetable. This withdrawal will be made from strength and not from weakness. </a:t>
            </a:r>
          </a:p>
          <a:p>
            <a:endParaRPr lang="en-US" dirty="0">
              <a:latin typeface="Arial" charset="0"/>
              <a:ea typeface="ＭＳ Ｐゴシック" charset="0"/>
              <a:cs typeface="ＭＳ Ｐゴシック" charset="0"/>
            </a:endParaRPr>
          </a:p>
        </p:txBody>
      </p:sp>
      <p:sp>
        <p:nvSpPr>
          <p:cNvPr id="72708" name="Content Placeholder 3"/>
          <p:cNvSpPr>
            <a:spLocks noGrp="1"/>
          </p:cNvSpPr>
          <p:nvPr>
            <p:ph sz="quarter" idx="4294967295"/>
          </p:nvPr>
        </p:nvSpPr>
        <p:spPr>
          <a:xfrm>
            <a:off x="4663440" y="2119313"/>
            <a:ext cx="3200400" cy="3605212"/>
          </a:xfrm>
          <a:prstGeom prst="rect">
            <a:avLst/>
          </a:prstGeom>
        </p:spPr>
        <p:txBody>
          <a:bodyPr>
            <a:normAutofit fontScale="77500" lnSpcReduction="20000"/>
          </a:bodyPr>
          <a:lstStyle/>
          <a:p>
            <a:r>
              <a:rPr lang="en-US" dirty="0">
                <a:latin typeface="Arial" charset="0"/>
                <a:ea typeface="ＭＳ Ｐゴシック" charset="0"/>
                <a:cs typeface="ＭＳ Ｐゴシック" charset="0"/>
              </a:rPr>
              <a:t>Woodrow Wilson April 2, 1917</a:t>
            </a:r>
          </a:p>
          <a:p>
            <a:r>
              <a:rPr lang="en-US" dirty="0">
                <a:latin typeface="Arial" charset="0"/>
                <a:ea typeface="ＭＳ Ｐゴシック" charset="0"/>
                <a:cs typeface="ＭＳ Ｐゴシック" charset="0"/>
              </a:rPr>
              <a:t>Richard Nixon, November 3, 1969</a:t>
            </a:r>
          </a:p>
          <a:p>
            <a:r>
              <a:rPr lang="en-US" dirty="0">
                <a:latin typeface="Arial" charset="0"/>
                <a:ea typeface="ＭＳ Ｐゴシック" charset="0"/>
                <a:cs typeface="ＭＳ Ｐゴシック" charset="0"/>
              </a:rPr>
              <a:t>George W. Bush September 7, 2003</a:t>
            </a:r>
          </a:p>
          <a:p>
            <a:r>
              <a:rPr lang="en-US" dirty="0">
                <a:latin typeface="Arial" charset="0"/>
                <a:ea typeface="ＭＳ Ｐゴシック" charset="0"/>
                <a:cs typeface="ＭＳ Ｐゴシック" charset="0"/>
              </a:rPr>
              <a:t>Barack Obama August 20,2010</a:t>
            </a:r>
          </a:p>
          <a:p>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xmlns="" val="377022770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4648200" y="6096000"/>
            <a:ext cx="3008313" cy="488950"/>
          </a:xfrm>
        </p:spPr>
        <p:txBody>
          <a:bodyPr>
            <a:normAutofit fontScale="90000"/>
          </a:bodyPr>
          <a:lstStyle/>
          <a:p>
            <a:r>
              <a:rPr lang="en-US" sz="3200">
                <a:latin typeface="Arial" charset="0"/>
                <a:ea typeface="ＭＳ Ｐゴシック" charset="0"/>
                <a:cs typeface="ＭＳ Ｐゴシック" charset="0"/>
              </a:rPr>
              <a:t>Richard Nixon</a:t>
            </a:r>
          </a:p>
        </p:txBody>
      </p:sp>
      <p:pic>
        <p:nvPicPr>
          <p:cNvPr id="73731" name="Content Placeholder 4" descr="VicePresidentRichardNixon.jpg"/>
          <p:cNvPicPr>
            <a:picLocks noGrp="1" noChangeAspect="1"/>
          </p:cNvPicPr>
          <p:nvPr>
            <p:ph idx="1"/>
          </p:nvPr>
        </p:nvPicPr>
        <p:blipFill>
          <a:blip r:embed="rId3" cstate="email">
            <a:extLst>
              <a:ext uri="{28A0092B-C50C-407E-A947-70E740481C1C}">
                <a14:useLocalDpi xmlns:a14="http://schemas.microsoft.com/office/drawing/2010/main" xmlns="" val="0"/>
              </a:ext>
            </a:extLst>
          </a:blip>
          <a:srcRect l="16767" r="16767"/>
          <a:stretch>
            <a:fillRect/>
          </a:stretch>
        </p:blipFill>
        <p:spPr/>
      </p:pic>
      <p:sp>
        <p:nvSpPr>
          <p:cNvPr id="73732" name="Text Placeholder 3"/>
          <p:cNvSpPr>
            <a:spLocks noGrp="1"/>
          </p:cNvSpPr>
          <p:nvPr>
            <p:ph type="body" sz="half" idx="2"/>
          </p:nvPr>
        </p:nvSpPr>
        <p:spPr>
          <a:xfrm>
            <a:off x="228600" y="457200"/>
            <a:ext cx="3008313" cy="5486400"/>
          </a:xfrm>
        </p:spPr>
        <p:txBody>
          <a:bodyPr/>
          <a:lstStyle/>
          <a:p>
            <a:r>
              <a:rPr lang="en-US" sz="2800" dirty="0">
                <a:latin typeface="Arial" charset="0"/>
                <a:ea typeface="ＭＳ Ｐゴシック" charset="0"/>
                <a:cs typeface="ＭＳ Ｐゴシック" charset="0"/>
              </a:rPr>
              <a:t>The </a:t>
            </a:r>
            <a:r>
              <a:rPr lang="ja-JP" altLang="en-US" sz="2800" dirty="0">
                <a:latin typeface="Arial" charset="0"/>
                <a:ea typeface="ＭＳ Ｐゴシック" charset="0"/>
                <a:cs typeface="ＭＳ Ｐゴシック" charset="0"/>
              </a:rPr>
              <a:t>“</a:t>
            </a:r>
            <a:r>
              <a:rPr lang="en-US" sz="2800" dirty="0">
                <a:latin typeface="Arial" charset="0"/>
                <a:ea typeface="ＭＳ Ｐゴシック" charset="0"/>
                <a:cs typeface="ＭＳ Ｐゴシック" charset="0"/>
              </a:rPr>
              <a:t>Silent Majority</a:t>
            </a:r>
            <a:r>
              <a:rPr lang="ja-JP" altLang="en-US" sz="2800" dirty="0">
                <a:latin typeface="Arial" charset="0"/>
                <a:ea typeface="ＭＳ Ｐゴシック" charset="0"/>
                <a:cs typeface="ＭＳ Ｐゴシック" charset="0"/>
              </a:rPr>
              <a:t>”</a:t>
            </a:r>
            <a:r>
              <a:rPr lang="en-US" sz="2800" dirty="0">
                <a:latin typeface="Arial" charset="0"/>
                <a:ea typeface="ＭＳ Ｐゴシック" charset="0"/>
                <a:cs typeface="ＭＳ Ｐゴシック" charset="0"/>
              </a:rPr>
              <a:t> Speech.</a:t>
            </a:r>
          </a:p>
          <a:p>
            <a:r>
              <a:rPr lang="en-US" sz="2000" dirty="0">
                <a:latin typeface="Arial" charset="0"/>
                <a:ea typeface="ＭＳ Ｐゴシック" charset="0"/>
                <a:cs typeface="ＭＳ Ｐゴシック" charset="0"/>
              </a:rPr>
              <a:t>And although he references withdrawal from Vietnam – we hear the reverberations today!</a:t>
            </a:r>
          </a:p>
          <a:p>
            <a:r>
              <a:rPr lang="en-US" sz="2000" dirty="0">
                <a:latin typeface="Arial" charset="0"/>
                <a:ea typeface="ＭＳ Ｐゴシック" charset="0"/>
                <a:cs typeface="ＭＳ Ｐゴシック" charset="0"/>
              </a:rPr>
              <a:t>Can we see the use of these principles over time? </a:t>
            </a:r>
          </a:p>
          <a:p>
            <a:r>
              <a:rPr lang="en-US" sz="2000" dirty="0">
                <a:latin typeface="Arial" charset="0"/>
                <a:ea typeface="ＭＳ Ｐゴシック" charset="0"/>
                <a:cs typeface="ＭＳ Ｐゴシック" charset="0"/>
              </a:rPr>
              <a:t>Let</a:t>
            </a:r>
            <a:r>
              <a:rPr lang="ja-JP" altLang="en-US" sz="2000" dirty="0">
                <a:latin typeface="Arial" charset="0"/>
                <a:ea typeface="ＭＳ Ｐゴシック" charset="0"/>
                <a:cs typeface="ＭＳ Ｐゴシック" charset="0"/>
              </a:rPr>
              <a:t>’</a:t>
            </a:r>
            <a:r>
              <a:rPr lang="en-US" sz="2000" dirty="0">
                <a:latin typeface="Arial" charset="0"/>
                <a:ea typeface="ＭＳ Ｐゴシック" charset="0"/>
                <a:cs typeface="ＭＳ Ｐゴシック" charset="0"/>
              </a:rPr>
              <a:t>s also look at the notion of political pragmatism throughout time.</a:t>
            </a:r>
          </a:p>
          <a:p>
            <a:endParaRPr lang="en-US" sz="2800" dirty="0">
              <a:latin typeface="Arial" charset="0"/>
              <a:ea typeface="ＭＳ Ｐゴシック" charset="0"/>
              <a:cs typeface="ＭＳ Ｐゴシック" charset="0"/>
            </a:endParaRPr>
          </a:p>
          <a:p>
            <a:endParaRPr lang="en-US" sz="280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xmlns="" val="25355810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9"/>
          <p:cNvSpPr>
            <a:spLocks noChangeArrowheads="1"/>
          </p:cNvSpPr>
          <p:nvPr/>
        </p:nvSpPr>
        <p:spPr bwMode="auto">
          <a:xfrm>
            <a:off x="152400" y="152400"/>
            <a:ext cx="8839200" cy="6553200"/>
          </a:xfrm>
          <a:prstGeom prst="rect">
            <a:avLst/>
          </a:prstGeom>
          <a:noFill/>
          <a:ln w="9525">
            <a:solidFill>
              <a:srgbClr val="FFCC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a:p>
        </p:txBody>
      </p:sp>
      <p:pic>
        <p:nvPicPr>
          <p:cNvPr id="75779" name="Picture 6" descr="vietnam(2).jpg">
            <a:hlinkClick r:id="rId3"/>
          </p:cNvPr>
          <p:cNvPicPr>
            <a:picLocks noChangeAspect="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1371600" y="685800"/>
            <a:ext cx="5884863" cy="4498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5780" name="Rectangle 3"/>
          <p:cNvSpPr>
            <a:spLocks noChangeArrowheads="1"/>
          </p:cNvSpPr>
          <p:nvPr/>
        </p:nvSpPr>
        <p:spPr bwMode="auto">
          <a:xfrm>
            <a:off x="2133600" y="5638800"/>
            <a:ext cx="45720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a:hlinkClick r:id="rId3"/>
              </a:rPr>
              <a:t>http://tapes.millercenter.virginia.edu/clips/1963_1002_jfk_withdrawal/index.htm</a:t>
            </a:r>
          </a:p>
        </p:txBody>
      </p:sp>
    </p:spTree>
    <p:extLst>
      <p:ext uri="{BB962C8B-B14F-4D97-AF65-F5344CB8AC3E}">
        <p14:creationId xmlns:p14="http://schemas.microsoft.com/office/powerpoint/2010/main" xmlns="" val="305578034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685800" y="609600"/>
            <a:ext cx="6172200" cy="1143000"/>
          </a:xfrm>
        </p:spPr>
        <p:txBody>
          <a:bodyPr>
            <a:normAutofit fontScale="90000"/>
          </a:bodyPr>
          <a:lstStyle/>
          <a:p>
            <a:r>
              <a:rPr lang="en-US" sz="3200" dirty="0">
                <a:latin typeface="Arial" charset="0"/>
                <a:ea typeface="ＭＳ Ｐゴシック" charset="0"/>
                <a:cs typeface="ＭＳ Ｐゴシック" charset="0"/>
              </a:rPr>
              <a:t/>
            </a:r>
            <a:br>
              <a:rPr lang="en-US" sz="3200" dirty="0">
                <a:latin typeface="Arial" charset="0"/>
                <a:ea typeface="ＭＳ Ｐゴシック" charset="0"/>
                <a:cs typeface="ＭＳ Ｐゴシック" charset="0"/>
              </a:rPr>
            </a:br>
            <a:r>
              <a:rPr lang="en-US" sz="3200" dirty="0">
                <a:latin typeface="Arial" charset="0"/>
                <a:ea typeface="ＭＳ Ｐゴシック" charset="0"/>
                <a:cs typeface="ＭＳ Ｐゴシック" charset="0"/>
              </a:rPr>
              <a:t>But wait!  The Kennedy Administration </a:t>
            </a:r>
            <a:r>
              <a:rPr lang="en-US" sz="3200" dirty="0" smtClean="0">
                <a:latin typeface="Arial" charset="0"/>
                <a:ea typeface="ＭＳ Ｐゴシック" charset="0"/>
                <a:cs typeface="ＭＳ Ｐゴシック" charset="0"/>
              </a:rPr>
              <a:t>wasn’t </a:t>
            </a:r>
            <a:r>
              <a:rPr lang="en-US" sz="3200" dirty="0">
                <a:latin typeface="Arial" charset="0"/>
                <a:ea typeface="ＭＳ Ｐゴシック" charset="0"/>
                <a:cs typeface="ＭＳ Ｐゴシック" charset="0"/>
              </a:rPr>
              <a:t>a choice??	!!</a:t>
            </a:r>
            <a:r>
              <a:rPr lang="en-US" dirty="0">
                <a:latin typeface="Arial" charset="0"/>
                <a:ea typeface="ＭＳ Ｐゴシック" charset="0"/>
                <a:cs typeface="ＭＳ Ｐゴシック" charset="0"/>
              </a:rPr>
              <a:t/>
            </a:r>
            <a:br>
              <a:rPr lang="en-US" dirty="0">
                <a:latin typeface="Arial" charset="0"/>
                <a:ea typeface="ＭＳ Ｐゴシック" charset="0"/>
                <a:cs typeface="ＭＳ Ｐゴシック" charset="0"/>
              </a:rPr>
            </a:br>
            <a:endParaRPr lang="en-US" dirty="0">
              <a:latin typeface="Arial" charset="0"/>
              <a:ea typeface="ＭＳ Ｐゴシック" charset="0"/>
              <a:cs typeface="ＭＳ Ｐゴシック" charset="0"/>
            </a:endParaRPr>
          </a:p>
        </p:txBody>
      </p:sp>
      <p:sp>
        <p:nvSpPr>
          <p:cNvPr id="76803" name="Content Placeholder 2"/>
          <p:cNvSpPr>
            <a:spLocks noGrp="1"/>
          </p:cNvSpPr>
          <p:nvPr>
            <p:ph idx="1"/>
          </p:nvPr>
        </p:nvSpPr>
        <p:spPr>
          <a:xfrm>
            <a:off x="914400" y="2286000"/>
            <a:ext cx="7315200" cy="3962400"/>
          </a:xfrm>
        </p:spPr>
        <p:txBody>
          <a:bodyPr>
            <a:normAutofit fontScale="92500" lnSpcReduction="20000"/>
          </a:bodyPr>
          <a:lstStyle/>
          <a:p>
            <a:r>
              <a:rPr lang="en-US" dirty="0">
                <a:latin typeface="Arial" charset="0"/>
                <a:ea typeface="ＭＳ Ｐゴシック" charset="0"/>
                <a:cs typeface="ＭＳ Ｐゴシック" charset="0"/>
              </a:rPr>
              <a:t>You can link the principles of many administrations – left, right, moderate and indifferent through various means.</a:t>
            </a:r>
          </a:p>
          <a:p>
            <a:endParaRPr lang="en-US" dirty="0">
              <a:latin typeface="Arial" charset="0"/>
              <a:ea typeface="ＭＳ Ｐゴシック" charset="0"/>
              <a:cs typeface="ＭＳ Ｐゴシック" charset="0"/>
            </a:endParaRPr>
          </a:p>
          <a:p>
            <a:r>
              <a:rPr lang="en-US" dirty="0">
                <a:latin typeface="Arial" charset="0"/>
                <a:ea typeface="ＭＳ Ｐゴシック" charset="0"/>
                <a:cs typeface="ＭＳ Ｐゴシック" charset="0"/>
              </a:rPr>
              <a:t>Multimedia provided by the Miller Center at the University of Virginia. – WONDERFUL FREE RESOURCE!</a:t>
            </a:r>
          </a:p>
          <a:p>
            <a:r>
              <a:rPr lang="en-US" dirty="0">
                <a:latin typeface="Arial" charset="0"/>
                <a:ea typeface="ＭＳ Ｐゴシック" charset="0"/>
                <a:cs typeface="ＭＳ Ｐゴシック" charset="0"/>
              </a:rPr>
              <a:t>(American Rhetoric is another great place)</a:t>
            </a:r>
          </a:p>
        </p:txBody>
      </p:sp>
    </p:spTree>
    <p:extLst>
      <p:ext uri="{BB962C8B-B14F-4D97-AF65-F5344CB8AC3E}">
        <p14:creationId xmlns:p14="http://schemas.microsoft.com/office/powerpoint/2010/main" xmlns="" val="261502449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a:latin typeface="Arial" charset="0"/>
                <a:ea typeface="ＭＳ Ｐゴシック" charset="0"/>
                <a:cs typeface="ＭＳ Ｐゴシック" charset="0"/>
              </a:rPr>
              <a:t>Any Guesses?</a:t>
            </a:r>
          </a:p>
        </p:txBody>
      </p:sp>
      <p:sp>
        <p:nvSpPr>
          <p:cNvPr id="77827" name="Content Placeholder 2"/>
          <p:cNvSpPr>
            <a:spLocks noGrp="1"/>
          </p:cNvSpPr>
          <p:nvPr>
            <p:ph sz="half" idx="1"/>
          </p:nvPr>
        </p:nvSpPr>
        <p:spPr>
          <a:xfrm>
            <a:off x="152400" y="1524000"/>
            <a:ext cx="4343400" cy="5105400"/>
          </a:xfrm>
        </p:spPr>
        <p:txBody>
          <a:bodyPr>
            <a:normAutofit/>
          </a:bodyPr>
          <a:lstStyle/>
          <a:p>
            <a:r>
              <a:rPr lang="en-US" sz="2000" dirty="0">
                <a:latin typeface="Arial" charset="0"/>
                <a:ea typeface="ＭＳ Ｐゴシック" charset="0"/>
                <a:cs typeface="ＭＳ Ｐゴシック" charset="0"/>
              </a:rPr>
              <a:t>…nameless, unreasoning, unjustified terror which paralyzes needed efforts to convert retreat into advance. In every dark hour of our national life a leadership of frankness and vigor has met with that understanding and support of the people themselves which is essential to victory. I am convinced that you will again give that support to leadership in these critical days. </a:t>
            </a:r>
          </a:p>
        </p:txBody>
      </p:sp>
      <p:sp>
        <p:nvSpPr>
          <p:cNvPr id="77828" name="Text Placeholder 3"/>
          <p:cNvSpPr>
            <a:spLocks noGrp="1"/>
          </p:cNvSpPr>
          <p:nvPr>
            <p:ph type="body" sz="half" idx="2"/>
          </p:nvPr>
        </p:nvSpPr>
        <p:spPr/>
        <p:txBody>
          <a:bodyPr>
            <a:normAutofit/>
          </a:bodyPr>
          <a:lstStyle/>
          <a:p>
            <a:r>
              <a:rPr lang="en-US" sz="2000">
                <a:latin typeface="Arial" charset="0"/>
                <a:ea typeface="ＭＳ Ｐゴシック" charset="0"/>
                <a:cs typeface="ＭＳ Ｐゴシック" charset="0"/>
              </a:rPr>
              <a:t>George W. Bush – Address to Congress 9/20/2001</a:t>
            </a:r>
          </a:p>
          <a:p>
            <a:endParaRPr lang="en-US" sz="2000">
              <a:latin typeface="Arial" charset="0"/>
              <a:ea typeface="ＭＳ Ｐゴシック" charset="0"/>
              <a:cs typeface="ＭＳ Ｐゴシック" charset="0"/>
            </a:endParaRPr>
          </a:p>
          <a:p>
            <a:r>
              <a:rPr lang="en-US" sz="2000">
                <a:latin typeface="Arial" charset="0"/>
                <a:ea typeface="ＭＳ Ｐゴシック" charset="0"/>
                <a:cs typeface="ＭＳ Ｐゴシック" charset="0"/>
              </a:rPr>
              <a:t>Lyndon Baines Johnson – Inaugural Address – 1/20/65</a:t>
            </a:r>
          </a:p>
          <a:p>
            <a:endParaRPr lang="en-US" sz="2000">
              <a:latin typeface="Arial" charset="0"/>
              <a:ea typeface="ＭＳ Ｐゴシック" charset="0"/>
              <a:cs typeface="ＭＳ Ｐゴシック" charset="0"/>
            </a:endParaRPr>
          </a:p>
          <a:p>
            <a:r>
              <a:rPr lang="en-US" sz="2000">
                <a:latin typeface="Arial" charset="0"/>
                <a:ea typeface="ＭＳ Ｐゴシック" charset="0"/>
                <a:cs typeface="ＭＳ Ｐゴシック" charset="0"/>
              </a:rPr>
              <a:t>Franklin Delano Roosevelt – Inaugural Address – 3/4/33</a:t>
            </a:r>
          </a:p>
          <a:p>
            <a:endParaRPr lang="en-US" sz="2000">
              <a:latin typeface="Arial" charset="0"/>
              <a:ea typeface="ＭＳ Ｐゴシック" charset="0"/>
              <a:cs typeface="ＭＳ Ｐゴシック" charset="0"/>
            </a:endParaRPr>
          </a:p>
          <a:p>
            <a:endParaRPr lang="en-US" sz="2000">
              <a:latin typeface="Arial" charset="0"/>
              <a:ea typeface="ＭＳ Ｐゴシック" charset="0"/>
              <a:cs typeface="ＭＳ Ｐゴシック" charset="0"/>
            </a:endParaRPr>
          </a:p>
          <a:p>
            <a:endParaRPr lang="en-US" sz="2400">
              <a:latin typeface="Arial" charset="0"/>
              <a:ea typeface="ＭＳ Ｐゴシック" charset="0"/>
              <a:cs typeface="ＭＳ Ｐゴシック" charset="0"/>
            </a:endParaRPr>
          </a:p>
        </p:txBody>
      </p:sp>
    </p:spTree>
    <p:extLst>
      <p:ext uri="{BB962C8B-B14F-4D97-AF65-F5344CB8AC3E}">
        <p14:creationId xmlns:p14="http://schemas.microsoft.com/office/powerpoint/2010/main" xmlns="" val="245711354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4"/>
          <p:cNvSpPr>
            <a:spLocks noGrp="1"/>
          </p:cNvSpPr>
          <p:nvPr>
            <p:ph type="title"/>
          </p:nvPr>
        </p:nvSpPr>
        <p:spPr>
          <a:xfrm>
            <a:off x="914400" y="762000"/>
            <a:ext cx="7239000" cy="655638"/>
          </a:xfrm>
        </p:spPr>
        <p:txBody>
          <a:bodyPr>
            <a:normAutofit/>
          </a:bodyPr>
          <a:lstStyle/>
          <a:p>
            <a:r>
              <a:rPr lang="en-US" sz="3200" dirty="0">
                <a:latin typeface="Arial" charset="0"/>
                <a:ea typeface="ＭＳ Ｐゴシック" charset="0"/>
                <a:cs typeface="ＭＳ Ｐゴシック" charset="0"/>
              </a:rPr>
              <a:t>How about if I add the beginning?</a:t>
            </a:r>
          </a:p>
        </p:txBody>
      </p:sp>
      <p:sp>
        <p:nvSpPr>
          <p:cNvPr id="78851" name="Content Placeholder 5"/>
          <p:cNvSpPr>
            <a:spLocks noGrp="1"/>
          </p:cNvSpPr>
          <p:nvPr>
            <p:ph idx="1"/>
          </p:nvPr>
        </p:nvSpPr>
        <p:spPr>
          <a:xfrm>
            <a:off x="1066800" y="1828800"/>
            <a:ext cx="7086600" cy="3894269"/>
          </a:xfrm>
        </p:spPr>
        <p:txBody>
          <a:bodyPr>
            <a:normAutofit fontScale="92500" lnSpcReduction="20000"/>
          </a:bodyPr>
          <a:lstStyle/>
          <a:p>
            <a:r>
              <a:rPr lang="en-US" sz="2800" b="1" dirty="0">
                <a:latin typeface="Arial" charset="0"/>
                <a:ea typeface="ＭＳ Ｐゴシック" charset="0"/>
                <a:cs typeface="ＭＳ Ｐゴシック" charset="0"/>
              </a:rPr>
              <a:t>So first of all, let me assert my firm belief that the only thing we have to fear is fear itself -</a:t>
            </a:r>
            <a:r>
              <a:rPr lang="en-US" sz="2800" dirty="0">
                <a:latin typeface="Arial" charset="0"/>
                <a:ea typeface="ＭＳ Ｐゴシック" charset="0"/>
                <a:cs typeface="ＭＳ Ｐゴシック" charset="0"/>
              </a:rPr>
              <a:t>nameless, unreasoning, unjustified terror which paralyzes needed efforts to convert retreat into advance. In every dark hour of our national life a leadership of frankness and vigor has met with that understanding and support of the people themselves which is essential to victory. I am convinced that you will again give that support to leadership in these critical days. </a:t>
            </a:r>
          </a:p>
          <a:p>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xmlns="" val="260677249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en-US">
                <a:latin typeface="Arial" charset="0"/>
                <a:ea typeface="ＭＳ Ｐゴシック" charset="0"/>
                <a:cs typeface="ＭＳ Ｐゴシック" charset="0"/>
              </a:rPr>
              <a:t>Immigration</a:t>
            </a:r>
          </a:p>
        </p:txBody>
      </p:sp>
      <p:sp>
        <p:nvSpPr>
          <p:cNvPr id="79875" name="Content Placeholder 3"/>
          <p:cNvSpPr>
            <a:spLocks noGrp="1"/>
          </p:cNvSpPr>
          <p:nvPr>
            <p:ph sz="quarter" idx="4294967295"/>
          </p:nvPr>
        </p:nvSpPr>
        <p:spPr>
          <a:xfrm>
            <a:off x="152400" y="2121406"/>
            <a:ext cx="4346448" cy="4507993"/>
          </a:xfrm>
          <a:prstGeom prst="rect">
            <a:avLst/>
          </a:prstGeom>
        </p:spPr>
        <p:txBody>
          <a:bodyPr>
            <a:normAutofit fontScale="92500" lnSpcReduction="20000"/>
          </a:bodyPr>
          <a:lstStyle/>
          <a:p>
            <a:r>
              <a:rPr lang="en-US" dirty="0">
                <a:latin typeface="Arial" charset="0"/>
                <a:ea typeface="ＭＳ Ｐゴシック" charset="0"/>
                <a:cs typeface="ＭＳ Ｐゴシック" charset="0"/>
              </a:rPr>
              <a:t>"Unless the stream of these people can be turned away from their country to other countries, they will soon outnumber us so that we will not be able to save our language or our government."</a:t>
            </a:r>
            <a:br>
              <a:rPr lang="en-US" dirty="0">
                <a:latin typeface="Arial" charset="0"/>
                <a:ea typeface="ＭＳ Ｐゴシック" charset="0"/>
                <a:cs typeface="ＭＳ Ｐゴシック" charset="0"/>
              </a:rPr>
            </a:br>
            <a:endParaRPr lang="en-US" dirty="0">
              <a:latin typeface="Arial" charset="0"/>
              <a:ea typeface="ＭＳ Ｐゴシック" charset="0"/>
              <a:cs typeface="ＭＳ Ｐゴシック" charset="0"/>
            </a:endParaRPr>
          </a:p>
        </p:txBody>
      </p:sp>
      <p:sp>
        <p:nvSpPr>
          <p:cNvPr id="79876" name="Content Placeholder 4"/>
          <p:cNvSpPr>
            <a:spLocks noGrp="1"/>
          </p:cNvSpPr>
          <p:nvPr>
            <p:ph sz="quarter" idx="4294967295"/>
          </p:nvPr>
        </p:nvSpPr>
        <p:spPr>
          <a:xfrm>
            <a:off x="4663440" y="2119313"/>
            <a:ext cx="3200400" cy="3605212"/>
          </a:xfrm>
          <a:prstGeom prst="rect">
            <a:avLst/>
          </a:prstGeom>
        </p:spPr>
        <p:txBody>
          <a:bodyPr>
            <a:normAutofit fontScale="92500" lnSpcReduction="20000"/>
          </a:bodyPr>
          <a:lstStyle/>
          <a:p>
            <a:r>
              <a:rPr lang="en-US" sz="2000">
                <a:latin typeface="Arial" charset="0"/>
                <a:ea typeface="ＭＳ Ｐゴシック" charset="0"/>
                <a:cs typeface="ＭＳ Ｐゴシック" charset="0"/>
              </a:rPr>
              <a:t>Henry Bowers, founder of the Protective Association (1894)</a:t>
            </a:r>
          </a:p>
          <a:p>
            <a:r>
              <a:rPr lang="en-US" sz="2000">
                <a:latin typeface="Arial" charset="0"/>
                <a:ea typeface="ＭＳ Ｐゴシック" charset="0"/>
                <a:cs typeface="ＭＳ Ｐゴシック" charset="0"/>
              </a:rPr>
              <a:t>Henry Wilson, Member of the Know-Nothing Party and former Vice President. (1854)</a:t>
            </a:r>
          </a:p>
          <a:p>
            <a:r>
              <a:rPr lang="en-US" sz="2000">
                <a:latin typeface="Arial" charset="0"/>
                <a:ea typeface="ＭＳ Ｐゴシック" charset="0"/>
                <a:cs typeface="ＭＳ Ｐゴシック" charset="0"/>
              </a:rPr>
              <a:t>Benjamin Franklin, (we know who he is) (1751)</a:t>
            </a:r>
          </a:p>
          <a:p>
            <a:r>
              <a:rPr lang="en-US" sz="2000">
                <a:latin typeface="Arial" charset="0"/>
                <a:ea typeface="ＭＳ Ｐゴシック" charset="0"/>
                <a:cs typeface="ＭＳ Ｐゴシック" charset="0"/>
              </a:rPr>
              <a:t>Tom Tancredo, American Politician speaking about the Arizona immigration law. (2010)</a:t>
            </a:r>
          </a:p>
          <a:p>
            <a:endParaRPr lang="en-US" sz="2000">
              <a:latin typeface="Arial" charset="0"/>
              <a:ea typeface="ＭＳ Ｐゴシック" charset="0"/>
              <a:cs typeface="ＭＳ Ｐゴシック" charset="0"/>
            </a:endParaRPr>
          </a:p>
          <a:p>
            <a:endParaRPr lang="en-US" sz="2000">
              <a:latin typeface="Arial" charset="0"/>
              <a:ea typeface="ＭＳ Ｐゴシック" charset="0"/>
              <a:cs typeface="ＭＳ Ｐゴシック" charset="0"/>
            </a:endParaRPr>
          </a:p>
          <a:p>
            <a:endParaRPr lang="en-US" sz="2000">
              <a:latin typeface="Arial" charset="0"/>
              <a:ea typeface="ＭＳ Ｐゴシック" charset="0"/>
              <a:cs typeface="ＭＳ Ｐゴシック" charset="0"/>
            </a:endParaRPr>
          </a:p>
        </p:txBody>
      </p:sp>
    </p:spTree>
    <p:extLst>
      <p:ext uri="{BB962C8B-B14F-4D97-AF65-F5344CB8AC3E}">
        <p14:creationId xmlns:p14="http://schemas.microsoft.com/office/powerpoint/2010/main" xmlns="" val="216687692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4"/>
          <p:cNvSpPr>
            <a:spLocks noGrp="1"/>
          </p:cNvSpPr>
          <p:nvPr>
            <p:ph type="title"/>
          </p:nvPr>
        </p:nvSpPr>
        <p:spPr/>
        <p:txBody>
          <a:bodyPr/>
          <a:lstStyle/>
          <a:p>
            <a:r>
              <a:rPr lang="en-US">
                <a:latin typeface="Arial" charset="0"/>
                <a:ea typeface="ＭＳ Ｐゴシック" charset="0"/>
                <a:cs typeface="ＭＳ Ｐゴシック" charset="0"/>
              </a:rPr>
              <a:t>Survey Says . . .</a:t>
            </a:r>
          </a:p>
        </p:txBody>
      </p:sp>
      <p:pic>
        <p:nvPicPr>
          <p:cNvPr id="80899" name="Content Placeholder 5" descr="Ben Franklin.jpg"/>
          <p:cNvPicPr>
            <a:picLocks noGrp="1" noChangeAspect="1"/>
          </p:cNvPicPr>
          <p:nvPr>
            <p:ph idx="1"/>
          </p:nvPr>
        </p:nvPicPr>
        <p:blipFill>
          <a:blip r:embed="rId3">
            <a:extLst>
              <a:ext uri="{28A0092B-C50C-407E-A947-70E740481C1C}">
                <a14:useLocalDpi xmlns:a14="http://schemas.microsoft.com/office/drawing/2010/main" xmlns="" val="0"/>
              </a:ext>
            </a:extLst>
          </a:blip>
          <a:srcRect/>
          <a:stretch>
            <a:fillRect/>
          </a:stretch>
        </p:blipFill>
        <p:spPr>
          <a:xfrm>
            <a:off x="2438400" y="2057400"/>
            <a:ext cx="3962400" cy="3909232"/>
          </a:xfrm>
        </p:spPr>
      </p:pic>
    </p:spTree>
    <p:extLst>
      <p:ext uri="{BB962C8B-B14F-4D97-AF65-F5344CB8AC3E}">
        <p14:creationId xmlns:p14="http://schemas.microsoft.com/office/powerpoint/2010/main" xmlns="" val="162297091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4"/>
          <p:cNvSpPr>
            <a:spLocks noGrp="1"/>
          </p:cNvSpPr>
          <p:nvPr>
            <p:ph type="title"/>
          </p:nvPr>
        </p:nvSpPr>
        <p:spPr>
          <a:xfrm>
            <a:off x="1095023" y="817583"/>
            <a:ext cx="6965245" cy="630218"/>
          </a:xfrm>
        </p:spPr>
        <p:txBody>
          <a:bodyPr>
            <a:normAutofit fontScale="90000"/>
          </a:bodyPr>
          <a:lstStyle/>
          <a:p>
            <a:r>
              <a:rPr lang="en-US" dirty="0">
                <a:latin typeface="Arial" charset="0"/>
                <a:ea typeface="ＭＳ Ｐゴシック" charset="0"/>
                <a:cs typeface="ＭＳ Ｐゴシック" charset="0"/>
              </a:rPr>
              <a:t>Two Ben Franklin Quotes:</a:t>
            </a:r>
          </a:p>
        </p:txBody>
      </p:sp>
      <p:sp>
        <p:nvSpPr>
          <p:cNvPr id="81923" name="Content Placeholder 5"/>
          <p:cNvSpPr>
            <a:spLocks noGrp="1"/>
          </p:cNvSpPr>
          <p:nvPr>
            <p:ph idx="1"/>
          </p:nvPr>
        </p:nvSpPr>
        <p:spPr>
          <a:xfrm>
            <a:off x="1066800" y="1676400"/>
            <a:ext cx="7162800" cy="4495800"/>
          </a:xfrm>
        </p:spPr>
        <p:txBody>
          <a:bodyPr>
            <a:normAutofit fontScale="92500" lnSpcReduction="10000"/>
          </a:bodyPr>
          <a:lstStyle/>
          <a:p>
            <a:r>
              <a:rPr lang="ja-JP" altLang="en-US" sz="1800" dirty="0">
                <a:latin typeface="Arial" charset="0"/>
                <a:ea typeface="ＭＳ Ｐゴシック" charset="0"/>
                <a:cs typeface="ＭＳ Ｐゴシック" charset="0"/>
              </a:rPr>
              <a:t>“</a:t>
            </a:r>
            <a:r>
              <a:rPr lang="en-US" sz="1800" dirty="0">
                <a:latin typeface="Arial" charset="0"/>
                <a:ea typeface="ＭＳ Ｐゴシック" charset="0"/>
                <a:cs typeface="ＭＳ Ｐゴシック" charset="0"/>
              </a:rPr>
              <a:t>Why should the Palatine boors be suffered to swarm into our settlements, and by herding together establish their language and manners to the exclusion of ours? Why should Pennsylvania, founded by the English, become a colony of aliens, who will soon be so numerous as to </a:t>
            </a:r>
            <a:r>
              <a:rPr lang="en-US" sz="1800" dirty="0" err="1">
                <a:latin typeface="Arial" charset="0"/>
                <a:ea typeface="ＭＳ Ｐゴシック" charset="0"/>
                <a:cs typeface="ＭＳ Ｐゴシック" charset="0"/>
              </a:rPr>
              <a:t>germanize</a:t>
            </a:r>
            <a:r>
              <a:rPr lang="en-US" sz="1800" dirty="0">
                <a:latin typeface="Arial" charset="0"/>
                <a:ea typeface="ＭＳ Ｐゴシック" charset="0"/>
                <a:cs typeface="ＭＳ Ｐゴシック" charset="0"/>
              </a:rPr>
              <a:t> us instead of our </a:t>
            </a:r>
            <a:r>
              <a:rPr lang="en-US" sz="1800" dirty="0" err="1">
                <a:latin typeface="Arial" charset="0"/>
                <a:ea typeface="ＭＳ Ｐゴシック" charset="0"/>
                <a:cs typeface="ＭＳ Ｐゴシック" charset="0"/>
              </a:rPr>
              <a:t>anglifying</a:t>
            </a:r>
            <a:r>
              <a:rPr lang="en-US" sz="1800" dirty="0">
                <a:latin typeface="Arial" charset="0"/>
                <a:ea typeface="ＭＳ Ｐゴシック" charset="0"/>
                <a:cs typeface="ＭＳ Ｐゴシック" charset="0"/>
              </a:rPr>
              <a:t> them, and will never adopt our language or customs, any more than they can acquire our complexion.</a:t>
            </a:r>
            <a:r>
              <a:rPr lang="ja-JP" altLang="en-US" sz="1800" dirty="0">
                <a:latin typeface="Arial" charset="0"/>
                <a:ea typeface="ＭＳ Ｐゴシック" charset="0"/>
                <a:cs typeface="ＭＳ Ｐゴシック" charset="0"/>
              </a:rPr>
              <a:t>”</a:t>
            </a:r>
            <a:endParaRPr lang="en-US" sz="1800" dirty="0">
              <a:latin typeface="Arial" charset="0"/>
              <a:ea typeface="ＭＳ Ｐゴシック" charset="0"/>
              <a:cs typeface="ＭＳ Ｐゴシック" charset="0"/>
            </a:endParaRPr>
          </a:p>
          <a:p>
            <a:r>
              <a:rPr lang="ja-JP" altLang="en-US" sz="1800" dirty="0">
                <a:latin typeface="Arial" charset="0"/>
                <a:ea typeface="ＭＳ Ｐゴシック" charset="0"/>
                <a:cs typeface="ＭＳ Ｐゴシック" charset="0"/>
              </a:rPr>
              <a:t>“</a:t>
            </a:r>
            <a:r>
              <a:rPr lang="en-US" sz="1800" dirty="0">
                <a:latin typeface="Arial" charset="0"/>
                <a:ea typeface="ＭＳ Ｐゴシック" charset="0"/>
                <a:cs typeface="ＭＳ Ｐゴシック" charset="0"/>
              </a:rPr>
              <a:t>… these people are a matter of great concern to us. … The ones who come here are usually the most stupid of their nation. Few understand our language, so we cannot communicate with them through our newspapers. They are not used to freedom and do not know how to use it properly. … They bring in much of their own reading from their homeland and print newspapers in their own language. In some parts of our state, ads, street signs, and even some legal documents are in their own language and allowed in courts. Unless the stream of these people can be turned away from their country to other countries, they will soon outnumber us so that we will not be able to save our language or our government.</a:t>
            </a:r>
            <a:r>
              <a:rPr lang="ja-JP" altLang="en-US" sz="1800" dirty="0">
                <a:latin typeface="Arial" charset="0"/>
                <a:ea typeface="ＭＳ Ｐゴシック" charset="0"/>
                <a:cs typeface="ＭＳ Ｐゴシック" charset="0"/>
              </a:rPr>
              <a:t>”</a:t>
            </a:r>
            <a:r>
              <a:rPr lang="en-US" sz="1800" dirty="0">
                <a:latin typeface="Arial" charset="0"/>
                <a:ea typeface="ＭＳ Ｐゴシック" charset="0"/>
                <a:cs typeface="ＭＳ Ｐゴシック" charset="0"/>
              </a:rPr>
              <a:t> </a:t>
            </a:r>
          </a:p>
          <a:p>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xmlns="" val="96179258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3"/>
          <p:cNvSpPr>
            <a:spLocks noGrp="1"/>
          </p:cNvSpPr>
          <p:nvPr>
            <p:ph type="title"/>
          </p:nvPr>
        </p:nvSpPr>
        <p:spPr>
          <a:xfrm>
            <a:off x="609600" y="304800"/>
            <a:ext cx="6448777" cy="706418"/>
          </a:xfrm>
        </p:spPr>
        <p:txBody>
          <a:bodyPr>
            <a:normAutofit fontScale="90000"/>
          </a:bodyPr>
          <a:lstStyle/>
          <a:p>
            <a:r>
              <a:rPr lang="en-US" dirty="0" smtClean="0">
                <a:latin typeface="Arial" charset="0"/>
                <a:ea typeface="ＭＳ Ｐゴシック" charset="0"/>
                <a:cs typeface="ＭＳ Ｐゴシック" charset="0"/>
              </a:rPr>
              <a:t>Who Said It?</a:t>
            </a:r>
            <a:endParaRPr lang="en-US" dirty="0">
              <a:latin typeface="Arial" charset="0"/>
              <a:ea typeface="ＭＳ Ｐゴシック" charset="0"/>
              <a:cs typeface="ＭＳ Ｐゴシック" charset="0"/>
            </a:endParaRPr>
          </a:p>
        </p:txBody>
      </p:sp>
      <p:sp>
        <p:nvSpPr>
          <p:cNvPr id="36867" name="Content Placeholder 4"/>
          <p:cNvSpPr>
            <a:spLocks noGrp="1"/>
          </p:cNvSpPr>
          <p:nvPr>
            <p:ph sz="quarter" idx="4294967295"/>
          </p:nvPr>
        </p:nvSpPr>
        <p:spPr>
          <a:xfrm>
            <a:off x="228600" y="1524000"/>
            <a:ext cx="4191000" cy="5029200"/>
          </a:xfrm>
          <a:prstGeom prst="rect">
            <a:avLst/>
          </a:prstGeom>
        </p:spPr>
        <p:txBody>
          <a:bodyPr>
            <a:normAutofit lnSpcReduction="10000"/>
          </a:bodyPr>
          <a:lstStyle/>
          <a:p>
            <a:r>
              <a:rPr lang="en-US" sz="2400" dirty="0">
                <a:latin typeface="Arial" charset="0"/>
                <a:ea typeface="ＭＳ Ｐゴシック" charset="0"/>
                <a:cs typeface="ＭＳ Ｐゴシック" charset="0"/>
              </a:rPr>
              <a:t>It would be inconsistent on the part of a free nation to take measures against a people who had availed themselves of the only means they had to throw off the yoke of the most atrocious …; if one treats the insurrection of the … as rebellion, what name can be given to that insurrection of Americans which secured their independence?</a:t>
            </a:r>
          </a:p>
        </p:txBody>
      </p:sp>
      <p:sp>
        <p:nvSpPr>
          <p:cNvPr id="6" name="Content Placeholder 5"/>
          <p:cNvSpPr>
            <a:spLocks noGrp="1"/>
          </p:cNvSpPr>
          <p:nvPr>
            <p:ph sz="quarter" idx="4294967295"/>
          </p:nvPr>
        </p:nvSpPr>
        <p:spPr>
          <a:xfrm>
            <a:off x="4663440" y="1524000"/>
            <a:ext cx="4251960" cy="4724399"/>
          </a:xfrm>
          <a:prstGeom prst="rect">
            <a:avLst/>
          </a:prstGeom>
        </p:spPr>
        <p:txBody>
          <a:bodyPr>
            <a:normAutofit fontScale="70000" lnSpcReduction="20000"/>
          </a:bodyPr>
          <a:lstStyle/>
          <a:p>
            <a:pPr>
              <a:defRPr/>
            </a:pPr>
            <a:r>
              <a:rPr lang="en-US" dirty="0" smtClean="0"/>
              <a:t>George HW Bush in response to criticism of American intervention in the Iraq invasion of Kuwait.</a:t>
            </a:r>
          </a:p>
          <a:p>
            <a:pPr>
              <a:defRPr/>
            </a:pPr>
            <a:r>
              <a:rPr lang="en-US" dirty="0" smtClean="0"/>
              <a:t>Barack Obama in explanation of the rationale for involvement in support of those in Libya challenging the rule of Gaddafi</a:t>
            </a:r>
          </a:p>
          <a:p>
            <a:pPr>
              <a:defRPr/>
            </a:pPr>
            <a:r>
              <a:rPr lang="en-US" dirty="0" smtClean="0"/>
              <a:t>A Pennsylvania legislator highlighting the complexity of supporting Napoleon over the Haitian rebels.</a:t>
            </a:r>
          </a:p>
          <a:p>
            <a:pPr>
              <a:defRPr/>
            </a:pPr>
            <a:r>
              <a:rPr lang="en-US" dirty="0" smtClean="0"/>
              <a:t>Grover Cleveland insinuating support for the restoration of Queen </a:t>
            </a:r>
            <a:r>
              <a:rPr lang="en-US" dirty="0" err="1" smtClean="0"/>
              <a:t>Lilioukalani</a:t>
            </a:r>
            <a:r>
              <a:rPr lang="en-US" dirty="0" smtClean="0"/>
              <a:t>.</a:t>
            </a:r>
            <a:endParaRPr lang="en-US" dirty="0"/>
          </a:p>
        </p:txBody>
      </p:sp>
    </p:spTree>
    <p:extLst>
      <p:ext uri="{BB962C8B-B14F-4D97-AF65-F5344CB8AC3E}">
        <p14:creationId xmlns:p14="http://schemas.microsoft.com/office/powerpoint/2010/main" xmlns="" val="1442202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990600" y="685800"/>
            <a:ext cx="7162800" cy="990600"/>
          </a:xfrm>
        </p:spPr>
        <p:txBody>
          <a:bodyPr>
            <a:normAutofit/>
          </a:bodyPr>
          <a:lstStyle/>
          <a:p>
            <a:r>
              <a:rPr lang="en-US" sz="3600" dirty="0">
                <a:latin typeface="Arial" charset="0"/>
                <a:ea typeface="ＭＳ Ｐゴシック" charset="0"/>
                <a:cs typeface="ＭＳ Ｐゴシック" charset="0"/>
              </a:rPr>
              <a:t>Collaborating to Find an Answer</a:t>
            </a:r>
          </a:p>
        </p:txBody>
      </p:sp>
      <p:sp>
        <p:nvSpPr>
          <p:cNvPr id="9219" name="Text Placeholder 2"/>
          <p:cNvSpPr>
            <a:spLocks noGrp="1"/>
          </p:cNvSpPr>
          <p:nvPr>
            <p:ph type="body" sz="half" idx="1"/>
          </p:nvPr>
        </p:nvSpPr>
        <p:spPr>
          <a:xfrm>
            <a:off x="685800" y="2057400"/>
            <a:ext cx="4038600" cy="3581400"/>
          </a:xfrm>
        </p:spPr>
        <p:txBody>
          <a:bodyPr>
            <a:normAutofit/>
          </a:bodyPr>
          <a:lstStyle/>
          <a:p>
            <a:pPr>
              <a:lnSpc>
                <a:spcPct val="80000"/>
              </a:lnSpc>
            </a:pPr>
            <a:r>
              <a:rPr lang="en-US" dirty="0">
                <a:latin typeface="Arial" charset="0"/>
                <a:ea typeface="ＭＳ Ｐゴシック" charset="0"/>
                <a:cs typeface="ＭＳ Ｐゴシック" charset="0"/>
              </a:rPr>
              <a:t>The key is in the conversation.</a:t>
            </a:r>
          </a:p>
          <a:p>
            <a:pPr lvl="1">
              <a:lnSpc>
                <a:spcPct val="80000"/>
              </a:lnSpc>
            </a:pPr>
            <a:r>
              <a:rPr lang="en-US" sz="2400" dirty="0">
                <a:latin typeface="Arial" charset="0"/>
                <a:ea typeface="ＭＳ Ｐゴシック" charset="0"/>
              </a:rPr>
              <a:t>Students will bring differing opinions as to which facts within the sources make sense.</a:t>
            </a:r>
          </a:p>
          <a:p>
            <a:pPr lvl="1">
              <a:lnSpc>
                <a:spcPct val="80000"/>
              </a:lnSpc>
            </a:pPr>
            <a:r>
              <a:rPr lang="en-US" sz="2400" dirty="0">
                <a:latin typeface="Arial" charset="0"/>
                <a:ea typeface="ＭＳ Ｐゴシック" charset="0"/>
              </a:rPr>
              <a:t>They will incorporate historical knowledge and prior knowledge from other disciplines.</a:t>
            </a:r>
          </a:p>
        </p:txBody>
      </p:sp>
      <p:pic>
        <p:nvPicPr>
          <p:cNvPr id="9220" name="Content Placeholder 4" descr="collaboration.bmp"/>
          <p:cNvPicPr>
            <a:picLocks noGrp="1" noChangeAspect="1"/>
          </p:cNvPicPr>
          <p:nvPr>
            <p:ph sz="half" idx="2"/>
          </p:nvPr>
        </p:nvPicPr>
        <p:blipFill>
          <a:blip r:embed="rId3" cstate="email">
            <a:extLst>
              <a:ext uri="{28A0092B-C50C-407E-A947-70E740481C1C}">
                <a14:useLocalDpi xmlns:a14="http://schemas.microsoft.com/office/drawing/2010/main" xmlns="" val="0"/>
              </a:ext>
            </a:extLst>
          </a:blip>
          <a:srcRect l="5384" r="5384"/>
          <a:stretch>
            <a:fillRect/>
          </a:stretch>
        </p:blipFill>
        <p:spPr>
          <a:xfrm>
            <a:off x="4800600" y="1676400"/>
            <a:ext cx="3426648" cy="3840163"/>
          </a:xfrm>
        </p:spPr>
      </p:pic>
    </p:spTree>
    <p:extLst>
      <p:ext uri="{BB962C8B-B14F-4D97-AF65-F5344CB8AC3E}">
        <p14:creationId xmlns:p14="http://schemas.microsoft.com/office/powerpoint/2010/main" xmlns="" val="99930580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4"/>
          <p:cNvSpPr>
            <a:spLocks noGrp="1"/>
          </p:cNvSpPr>
          <p:nvPr>
            <p:ph type="title"/>
          </p:nvPr>
        </p:nvSpPr>
        <p:spPr>
          <a:xfrm>
            <a:off x="685800" y="609600"/>
            <a:ext cx="6096000" cy="1143000"/>
          </a:xfrm>
        </p:spPr>
        <p:txBody>
          <a:bodyPr/>
          <a:lstStyle/>
          <a:p>
            <a:r>
              <a:rPr lang="en-US" dirty="0">
                <a:latin typeface="Arial" charset="0"/>
                <a:ea typeface="ＭＳ Ｐゴシック" charset="0"/>
                <a:cs typeface="ＭＳ Ｐゴシック" charset="0"/>
              </a:rPr>
              <a:t>That obscure PA legislator!</a:t>
            </a:r>
          </a:p>
        </p:txBody>
      </p:sp>
      <p:sp>
        <p:nvSpPr>
          <p:cNvPr id="6" name="Content Placeholder 5"/>
          <p:cNvSpPr>
            <a:spLocks noGrp="1"/>
          </p:cNvSpPr>
          <p:nvPr>
            <p:ph idx="1"/>
          </p:nvPr>
        </p:nvSpPr>
        <p:spPr>
          <a:xfrm>
            <a:off x="228600" y="1981200"/>
            <a:ext cx="8839200" cy="4114800"/>
          </a:xfrm>
        </p:spPr>
        <p:txBody>
          <a:bodyPr/>
          <a:lstStyle/>
          <a:p>
            <a:r>
              <a:rPr lang="en-US" dirty="0">
                <a:latin typeface="Arial" charset="0"/>
                <a:ea typeface="ＭＳ Ｐゴシック" charset="0"/>
                <a:cs typeface="ＭＳ Ｐゴシック" charset="0"/>
              </a:rPr>
              <a:t>It would be inconsistent on the part of a free nation to take measures against a people who had availed themselves of the only means they had to throw off the yoke of the most atrocious slavery; if one treats the insurrection of the negroes as rebellion, what name can be given to that insurrection of Americans which secured their independence?</a:t>
            </a:r>
          </a:p>
          <a:p>
            <a:pPr>
              <a:buFontTx/>
              <a:buNone/>
            </a:pPr>
            <a:endParaRPr lang="en-US" dirty="0">
              <a:latin typeface="Arial" charset="0"/>
              <a:ea typeface="ＭＳ Ｐゴシック" charset="0"/>
              <a:cs typeface="ＭＳ Ｐゴシック" charset="0"/>
            </a:endParaRPr>
          </a:p>
        </p:txBody>
      </p:sp>
      <p:sp>
        <p:nvSpPr>
          <p:cNvPr id="37892" name="TextBox 6"/>
          <p:cNvSpPr txBox="1">
            <a:spLocks noChangeArrowheads="1"/>
          </p:cNvSpPr>
          <p:nvPr/>
        </p:nvSpPr>
        <p:spPr bwMode="auto">
          <a:xfrm>
            <a:off x="228600" y="6305550"/>
            <a:ext cx="4313238"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dirty="0"/>
              <a:t>Winthrop Jordan </a:t>
            </a:r>
            <a:r>
              <a:rPr lang="en-US" i="1" dirty="0"/>
              <a:t>White Over Black-1968</a:t>
            </a:r>
            <a:endParaRPr lang="en-US" dirty="0"/>
          </a:p>
        </p:txBody>
      </p:sp>
    </p:spTree>
    <p:extLst>
      <p:ext uri="{BB962C8B-B14F-4D97-AF65-F5344CB8AC3E}">
        <p14:creationId xmlns:p14="http://schemas.microsoft.com/office/powerpoint/2010/main" xmlns="" val="107662301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normAutofit fontScale="90000"/>
          </a:bodyPr>
          <a:lstStyle/>
          <a:p>
            <a:r>
              <a:rPr lang="en-US">
                <a:latin typeface="Arial" charset="0"/>
                <a:ea typeface="ＭＳ Ｐゴシック" charset="0"/>
                <a:cs typeface="ＭＳ Ｐゴシック" charset="0"/>
              </a:rPr>
              <a:t>What about Political Cartoons?</a:t>
            </a:r>
          </a:p>
        </p:txBody>
      </p:sp>
      <p:pic>
        <p:nvPicPr>
          <p:cNvPr id="82947" name="Content Placeholder 3" descr="the_frog_and_the_scorpion white out.jpg"/>
          <p:cNvPicPr>
            <a:picLocks noGrp="1" noChangeAspect="1"/>
          </p:cNvPicPr>
          <p:nvPr>
            <p:ph idx="1"/>
          </p:nvPr>
        </p:nvPicPr>
        <p:blipFill>
          <a:blip r:embed="rId3" cstate="email">
            <a:extLst>
              <a:ext uri="{28A0092B-C50C-407E-A947-70E740481C1C}">
                <a14:useLocalDpi xmlns:a14="http://schemas.microsoft.com/office/drawing/2010/main" xmlns="" val="0"/>
              </a:ext>
            </a:extLst>
          </a:blip>
          <a:srcRect t="11610" b="11610"/>
          <a:stretch>
            <a:fillRect/>
          </a:stretch>
        </p:blipFill>
        <p:spPr/>
      </p:pic>
      <p:sp>
        <p:nvSpPr>
          <p:cNvPr id="4" name="Rectangle 3"/>
          <p:cNvSpPr/>
          <p:nvPr/>
        </p:nvSpPr>
        <p:spPr>
          <a:xfrm>
            <a:off x="5638800" y="3352800"/>
            <a:ext cx="3810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3581400" y="2743200"/>
            <a:ext cx="4572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xmlns="" val="264121691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3"/>
          <p:cNvSpPr>
            <a:spLocks noGrp="1"/>
          </p:cNvSpPr>
          <p:nvPr>
            <p:ph type="title"/>
          </p:nvPr>
        </p:nvSpPr>
        <p:spPr/>
        <p:txBody>
          <a:bodyPr/>
          <a:lstStyle/>
          <a:p>
            <a:r>
              <a:rPr lang="en-US">
                <a:latin typeface="Arial" charset="0"/>
                <a:ea typeface="ＭＳ Ｐゴシック" charset="0"/>
                <a:cs typeface="ＭＳ Ｐゴシック" charset="0"/>
              </a:rPr>
              <a:t>Revealed</a:t>
            </a:r>
          </a:p>
        </p:txBody>
      </p:sp>
      <p:pic>
        <p:nvPicPr>
          <p:cNvPr id="83971" name="Content Placeholder 5" descr="the_frog_and_the_scorpion.jpg"/>
          <p:cNvPicPr>
            <a:picLocks noGrp="1" noChangeAspect="1"/>
          </p:cNvPicPr>
          <p:nvPr>
            <p:ph idx="1"/>
          </p:nvPr>
        </p:nvPicPr>
        <p:blipFill>
          <a:blip r:embed="rId3">
            <a:extLst>
              <a:ext uri="{28A0092B-C50C-407E-A947-70E740481C1C}">
                <a14:useLocalDpi xmlns:a14="http://schemas.microsoft.com/office/drawing/2010/main" xmlns="" val="0"/>
              </a:ext>
            </a:extLst>
          </a:blip>
          <a:srcRect/>
          <a:stretch>
            <a:fillRect/>
          </a:stretch>
        </p:blipFill>
        <p:spPr>
          <a:xfrm>
            <a:off x="1600200" y="1752600"/>
            <a:ext cx="5562600" cy="4214091"/>
          </a:xfrm>
        </p:spPr>
      </p:pic>
    </p:spTree>
    <p:extLst>
      <p:ext uri="{BB962C8B-B14F-4D97-AF65-F5344CB8AC3E}">
        <p14:creationId xmlns:p14="http://schemas.microsoft.com/office/powerpoint/2010/main" xmlns="" val="402019562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White Out Image.JPG"/>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xmlns="" val="269445856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WOct11.73.cover.jpg"/>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xmlns="" val="398341089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6"/>
          <p:cNvSpPr>
            <a:spLocks noGrp="1"/>
          </p:cNvSpPr>
          <p:nvPr>
            <p:ph type="title"/>
          </p:nvPr>
        </p:nvSpPr>
        <p:spPr>
          <a:xfrm>
            <a:off x="685800" y="609600"/>
            <a:ext cx="6400800" cy="1143000"/>
          </a:xfrm>
        </p:spPr>
        <p:txBody>
          <a:bodyPr>
            <a:normAutofit fontScale="90000"/>
          </a:bodyPr>
          <a:lstStyle/>
          <a:p>
            <a:r>
              <a:rPr lang="en-US" dirty="0">
                <a:latin typeface="Arial" charset="0"/>
                <a:ea typeface="ＭＳ Ｐゴシック" charset="0"/>
                <a:cs typeface="ＭＳ Ｐゴシック" charset="0"/>
              </a:rPr>
              <a:t>The Grant Administration remixed?</a:t>
            </a:r>
          </a:p>
        </p:txBody>
      </p:sp>
      <p:sp>
        <p:nvSpPr>
          <p:cNvPr id="87043" name="Content Placeholder 7"/>
          <p:cNvSpPr>
            <a:spLocks noGrp="1"/>
          </p:cNvSpPr>
          <p:nvPr>
            <p:ph sz="quarter" idx="4294967295"/>
          </p:nvPr>
        </p:nvSpPr>
        <p:spPr>
          <a:xfrm>
            <a:off x="152400" y="2286000"/>
            <a:ext cx="4876800" cy="3840163"/>
          </a:xfrm>
          <a:prstGeom prst="rect">
            <a:avLst/>
          </a:prstGeom>
        </p:spPr>
        <p:txBody>
          <a:bodyPr>
            <a:normAutofit fontScale="92500" lnSpcReduction="20000"/>
          </a:bodyPr>
          <a:lstStyle/>
          <a:p>
            <a:r>
              <a:rPr lang="en-US" dirty="0">
                <a:latin typeface="Arial" charset="0"/>
                <a:ea typeface="ＭＳ Ｐゴシック" charset="0"/>
                <a:cs typeface="ＭＳ Ｐゴシック" charset="0"/>
              </a:rPr>
              <a:t>___ has lighted the spark which is resulting in a moral uprising and will end only when the whole sorry mess of twisted, warped ____ are swept from the national scene so that we may have a new birth of honesty and decency in government.</a:t>
            </a:r>
          </a:p>
        </p:txBody>
      </p:sp>
      <p:sp>
        <p:nvSpPr>
          <p:cNvPr id="87044" name="Content Placeholder 8"/>
          <p:cNvSpPr>
            <a:spLocks noGrp="1"/>
          </p:cNvSpPr>
          <p:nvPr>
            <p:ph sz="quarter" idx="4294967295"/>
          </p:nvPr>
        </p:nvSpPr>
        <p:spPr>
          <a:xfrm>
            <a:off x="5029200" y="2286000"/>
            <a:ext cx="3276600" cy="3810000"/>
          </a:xfrm>
          <a:prstGeom prst="rect">
            <a:avLst/>
          </a:prstGeom>
        </p:spPr>
        <p:txBody>
          <a:bodyPr>
            <a:normAutofit fontScale="92500"/>
          </a:bodyPr>
          <a:lstStyle/>
          <a:p>
            <a:r>
              <a:rPr lang="en-US" sz="2000" dirty="0">
                <a:latin typeface="Arial" charset="0"/>
                <a:ea typeface="ＭＳ Ｐゴシック" charset="0"/>
                <a:cs typeface="ＭＳ Ｐゴシック" charset="0"/>
              </a:rPr>
              <a:t>William A. Wheeler – Vice President during the Hayes Administration writing about civil service reform.</a:t>
            </a:r>
          </a:p>
          <a:p>
            <a:r>
              <a:rPr lang="en-US" sz="2000" dirty="0">
                <a:latin typeface="Arial" charset="0"/>
                <a:ea typeface="ＭＳ Ｐゴシック" charset="0"/>
                <a:cs typeface="ＭＳ Ｐゴシック" charset="0"/>
              </a:rPr>
              <a:t>Joseph McCarthy during the Cold War </a:t>
            </a:r>
            <a:r>
              <a:rPr lang="ja-JP" altLang="en-US" sz="2000" dirty="0">
                <a:latin typeface="Arial" charset="0"/>
                <a:ea typeface="ＭＳ Ｐゴシック" charset="0"/>
                <a:cs typeface="ＭＳ Ｐゴシック" charset="0"/>
              </a:rPr>
              <a:t>“</a:t>
            </a:r>
            <a:r>
              <a:rPr lang="en-US" sz="2000" dirty="0">
                <a:latin typeface="Arial" charset="0"/>
                <a:ea typeface="ＭＳ Ｐゴシック" charset="0"/>
                <a:cs typeface="ＭＳ Ｐゴシック" charset="0"/>
              </a:rPr>
              <a:t>The Enemies Within</a:t>
            </a:r>
            <a:r>
              <a:rPr lang="ja-JP" altLang="en-US" sz="2000" dirty="0">
                <a:latin typeface="Arial" charset="0"/>
                <a:ea typeface="ＭＳ Ｐゴシック" charset="0"/>
                <a:cs typeface="ＭＳ Ｐゴシック" charset="0"/>
              </a:rPr>
              <a:t>”</a:t>
            </a:r>
            <a:r>
              <a:rPr lang="en-US" sz="2000" dirty="0">
                <a:latin typeface="Arial" charset="0"/>
                <a:ea typeface="ＭＳ Ｐゴシック" charset="0"/>
                <a:cs typeface="ＭＳ Ｐゴシック" charset="0"/>
              </a:rPr>
              <a:t> speech.</a:t>
            </a:r>
          </a:p>
          <a:p>
            <a:r>
              <a:rPr lang="en-US" sz="2000" dirty="0">
                <a:latin typeface="Arial" charset="0"/>
                <a:ea typeface="ＭＳ Ｐゴシック" charset="0"/>
                <a:cs typeface="ＭＳ Ｐゴシック" charset="0"/>
              </a:rPr>
              <a:t>Newt Gingrich speaking about the Republican Revolution in 1993. The Contract for America</a:t>
            </a:r>
          </a:p>
          <a:p>
            <a:endParaRPr lang="en-US" sz="2000" dirty="0">
              <a:latin typeface="Arial" charset="0"/>
              <a:ea typeface="ＭＳ Ｐゴシック" charset="0"/>
              <a:cs typeface="ＭＳ Ｐゴシック" charset="0"/>
            </a:endParaRPr>
          </a:p>
          <a:p>
            <a:endParaRPr lang="en-US" sz="2000" dirty="0">
              <a:latin typeface="Arial" charset="0"/>
              <a:ea typeface="ＭＳ Ｐゴシック" charset="0"/>
              <a:cs typeface="ＭＳ Ｐゴシック" charset="0"/>
            </a:endParaRPr>
          </a:p>
          <a:p>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xmlns="" val="358701749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lstStyle/>
          <a:p>
            <a:r>
              <a:rPr lang="en-US">
                <a:latin typeface="Arial" charset="0"/>
                <a:ea typeface="ＭＳ Ｐゴシック" charset="0"/>
                <a:cs typeface="ＭＳ Ｐゴシック" charset="0"/>
              </a:rPr>
              <a:t>Joseph McCarthy</a:t>
            </a:r>
          </a:p>
        </p:txBody>
      </p:sp>
      <p:sp>
        <p:nvSpPr>
          <p:cNvPr id="88067" name="Content Placeholder 2"/>
          <p:cNvSpPr>
            <a:spLocks noGrp="1"/>
          </p:cNvSpPr>
          <p:nvPr>
            <p:ph sz="quarter" idx="4294967295"/>
          </p:nvPr>
        </p:nvSpPr>
        <p:spPr>
          <a:xfrm>
            <a:off x="990600" y="1905000"/>
            <a:ext cx="3429000" cy="4343400"/>
          </a:xfrm>
          <a:prstGeom prst="rect">
            <a:avLst/>
          </a:prstGeom>
        </p:spPr>
        <p:txBody>
          <a:bodyPr>
            <a:normAutofit fontScale="70000" lnSpcReduction="20000"/>
          </a:bodyPr>
          <a:lstStyle/>
          <a:p>
            <a:r>
              <a:rPr lang="en-US" dirty="0">
                <a:latin typeface="Arial" charset="0"/>
                <a:ea typeface="ＭＳ Ｐゴシック" charset="0"/>
                <a:cs typeface="ＭＳ Ｐゴシック" charset="0"/>
              </a:rPr>
              <a:t>Here</a:t>
            </a:r>
            <a:r>
              <a:rPr lang="ja-JP" altLang="en-US" dirty="0">
                <a:latin typeface="Arial" charset="0"/>
                <a:ea typeface="ＭＳ Ｐゴシック" charset="0"/>
                <a:cs typeface="ＭＳ Ｐゴシック" charset="0"/>
              </a:rPr>
              <a:t>’</a:t>
            </a:r>
            <a:r>
              <a:rPr lang="en-US" dirty="0">
                <a:latin typeface="Arial" charset="0"/>
                <a:ea typeface="ＭＳ Ｐゴシック" charset="0"/>
                <a:cs typeface="ＭＳ Ｐゴシック" charset="0"/>
              </a:rPr>
              <a:t>s what I did:</a:t>
            </a:r>
          </a:p>
          <a:p>
            <a:pPr lvl="1"/>
            <a:r>
              <a:rPr lang="en-US" dirty="0">
                <a:latin typeface="Arial" charset="0"/>
                <a:ea typeface="ＭＳ Ｐゴシック" charset="0"/>
              </a:rPr>
              <a:t>Took a quote from </a:t>
            </a:r>
            <a:r>
              <a:rPr lang="ja-JP" altLang="en-US" dirty="0">
                <a:latin typeface="Arial" charset="0"/>
                <a:ea typeface="ＭＳ Ｐゴシック" charset="0"/>
              </a:rPr>
              <a:t>“</a:t>
            </a:r>
            <a:r>
              <a:rPr lang="en-US" dirty="0">
                <a:latin typeface="Arial" charset="0"/>
                <a:ea typeface="ＭＳ Ｐゴシック" charset="0"/>
              </a:rPr>
              <a:t>The enemies Within</a:t>
            </a:r>
            <a:r>
              <a:rPr lang="ja-JP" altLang="en-US" dirty="0">
                <a:latin typeface="Arial" charset="0"/>
                <a:ea typeface="ＭＳ Ｐゴシック" charset="0"/>
              </a:rPr>
              <a:t>”</a:t>
            </a:r>
            <a:endParaRPr lang="en-US" dirty="0">
              <a:latin typeface="Arial" charset="0"/>
              <a:ea typeface="ＭＳ Ｐゴシック" charset="0"/>
            </a:endParaRPr>
          </a:p>
          <a:p>
            <a:pPr lvl="1"/>
            <a:r>
              <a:rPr lang="en-US" dirty="0">
                <a:latin typeface="Arial" charset="0"/>
                <a:ea typeface="ＭＳ Ｐゴシック" charset="0"/>
              </a:rPr>
              <a:t>Activated prior knowledge – knowing there HAD to be government scandal and mismanagement resulting in big change.</a:t>
            </a:r>
          </a:p>
          <a:p>
            <a:pPr lvl="1"/>
            <a:r>
              <a:rPr lang="en-US" dirty="0">
                <a:latin typeface="Arial" charset="0"/>
                <a:ea typeface="ＭＳ Ｐゴシック" charset="0"/>
              </a:rPr>
              <a:t>Created some answers.</a:t>
            </a:r>
          </a:p>
          <a:p>
            <a:pPr lvl="1"/>
            <a:r>
              <a:rPr lang="en-US" dirty="0">
                <a:latin typeface="Arial" charset="0"/>
                <a:ea typeface="ＭＳ Ｐゴシック" charset="0"/>
              </a:rPr>
              <a:t>It took 7 minutes.</a:t>
            </a:r>
          </a:p>
        </p:txBody>
      </p:sp>
      <p:pic>
        <p:nvPicPr>
          <p:cNvPr id="88068" name="Content Placeholder 4" descr="JosephMcCarthy.jpg"/>
          <p:cNvPicPr>
            <a:picLocks noGrp="1" noChangeAspect="1"/>
          </p:cNvPicPr>
          <p:nvPr>
            <p:ph sz="quarter" idx="4294967295"/>
          </p:nvPr>
        </p:nvPicPr>
        <p:blipFill>
          <a:blip r:embed="rId3">
            <a:extLst>
              <a:ext uri="{28A0092B-C50C-407E-A947-70E740481C1C}">
                <a14:useLocalDpi xmlns:a14="http://schemas.microsoft.com/office/drawing/2010/main" xmlns="" val="0"/>
              </a:ext>
            </a:extLst>
          </a:blip>
          <a:srcRect/>
          <a:stretch>
            <a:fillRect/>
          </a:stretch>
        </p:blipFill>
        <p:spPr>
          <a:xfrm>
            <a:off x="4572000" y="1905000"/>
            <a:ext cx="3733800" cy="4156494"/>
          </a:xfrm>
          <a:prstGeom prst="rect">
            <a:avLst/>
          </a:prstGeom>
        </p:spPr>
      </p:pic>
    </p:spTree>
    <p:extLst>
      <p:ext uri="{BB962C8B-B14F-4D97-AF65-F5344CB8AC3E}">
        <p14:creationId xmlns:p14="http://schemas.microsoft.com/office/powerpoint/2010/main" xmlns="" val="147807323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r>
              <a:rPr lang="en-US" smtClean="0">
                <a:ea typeface="ＭＳ Ｐゴシック" charset="-128"/>
              </a:rPr>
              <a:t>Change Over Time</a:t>
            </a:r>
          </a:p>
        </p:txBody>
      </p:sp>
      <p:pic>
        <p:nvPicPr>
          <p:cNvPr id="89091" name="Content Placeholder 3" descr="1929 cartoon.jpg"/>
          <p:cNvPicPr>
            <a:picLocks noGrp="1" noChangeAspect="1"/>
          </p:cNvPicPr>
          <p:nvPr>
            <p:ph idx="1"/>
          </p:nvPr>
        </p:nvPicPr>
        <p:blipFill>
          <a:blip r:embed="rId3"/>
          <a:srcRect/>
          <a:stretch>
            <a:fillRect/>
          </a:stretch>
        </p:blipFill>
        <p:spPr>
          <a:xfrm>
            <a:off x="1066800" y="1524000"/>
            <a:ext cx="6781800" cy="4773613"/>
          </a:xfrm>
        </p:spPr>
      </p:pic>
      <p:sp>
        <p:nvSpPr>
          <p:cNvPr id="5" name="Rounded Rectangle 4"/>
          <p:cNvSpPr/>
          <p:nvPr/>
        </p:nvSpPr>
        <p:spPr>
          <a:xfrm>
            <a:off x="2057400" y="1676400"/>
            <a:ext cx="12192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ounded Rectangle 5"/>
          <p:cNvSpPr/>
          <p:nvPr/>
        </p:nvSpPr>
        <p:spPr>
          <a:xfrm>
            <a:off x="5181600" y="1676400"/>
            <a:ext cx="1676400" cy="30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ounded Rectangle 6"/>
          <p:cNvSpPr/>
          <p:nvPr/>
        </p:nvSpPr>
        <p:spPr>
          <a:xfrm>
            <a:off x="6248400" y="4724400"/>
            <a:ext cx="762000" cy="228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r>
              <a:rPr lang="en-US" smtClean="0">
                <a:ea typeface="ＭＳ Ｐゴシック" charset="-128"/>
              </a:rPr>
              <a:t>Revealed</a:t>
            </a:r>
          </a:p>
        </p:txBody>
      </p:sp>
      <p:pic>
        <p:nvPicPr>
          <p:cNvPr id="90115" name="Content Placeholder 3" descr="1929 cartoon.jpg"/>
          <p:cNvPicPr>
            <a:picLocks noGrp="1" noChangeAspect="1"/>
          </p:cNvPicPr>
          <p:nvPr>
            <p:ph idx="1"/>
          </p:nvPr>
        </p:nvPicPr>
        <p:blipFill>
          <a:blip r:embed="rId3"/>
          <a:srcRect/>
          <a:stretch>
            <a:fillRect/>
          </a:stretch>
        </p:blipFill>
        <p:spPr>
          <a:xfrm>
            <a:off x="1219200" y="1752600"/>
            <a:ext cx="6705600" cy="4721225"/>
          </a:xfrm>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1981200" y="817583"/>
            <a:ext cx="5029200" cy="782617"/>
          </a:xfrm>
        </p:spPr>
        <p:txBody>
          <a:bodyPr>
            <a:normAutofit fontScale="90000"/>
          </a:bodyPr>
          <a:lstStyle/>
          <a:p>
            <a:r>
              <a:rPr lang="en-US" dirty="0">
                <a:latin typeface="Arial" charset="0"/>
                <a:ea typeface="ＭＳ Ｐゴシック" charset="0"/>
                <a:cs typeface="ＭＳ Ｐゴシック" charset="0"/>
              </a:rPr>
              <a:t>One last cartoon . . .</a:t>
            </a:r>
          </a:p>
        </p:txBody>
      </p:sp>
      <p:pic>
        <p:nvPicPr>
          <p:cNvPr id="91139" name="Content Placeholder 3" descr="hubie_edit_gulch white out.jpg"/>
          <p:cNvPicPr>
            <a:picLocks noGrp="1" noChangeAspect="1"/>
          </p:cNvPicPr>
          <p:nvPr>
            <p:ph idx="1"/>
          </p:nvPr>
        </p:nvPicPr>
        <p:blipFill>
          <a:blip r:embed="rId3" cstate="email">
            <a:extLst>
              <a:ext uri="{28A0092B-C50C-407E-A947-70E740481C1C}">
                <a14:useLocalDpi xmlns:a14="http://schemas.microsoft.com/office/drawing/2010/main" xmlns="" val="0"/>
              </a:ext>
            </a:extLst>
          </a:blip>
          <a:srcRect/>
          <a:stretch>
            <a:fillRect/>
          </a:stretch>
        </p:blipFill>
        <p:spPr>
          <a:xfrm>
            <a:off x="2819400" y="1524000"/>
            <a:ext cx="3352800" cy="4718299"/>
          </a:xfrm>
        </p:spPr>
      </p:pic>
      <p:sp>
        <p:nvSpPr>
          <p:cNvPr id="4" name="Rectangle 3"/>
          <p:cNvSpPr/>
          <p:nvPr/>
        </p:nvSpPr>
        <p:spPr>
          <a:xfrm>
            <a:off x="3505200" y="1600200"/>
            <a:ext cx="19050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3581400" y="5410200"/>
            <a:ext cx="533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5257800" y="4572000"/>
            <a:ext cx="2286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xmlns="" val="2241746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4"/>
          <p:cNvSpPr>
            <a:spLocks noGrp="1"/>
          </p:cNvSpPr>
          <p:nvPr>
            <p:ph type="title"/>
          </p:nvPr>
        </p:nvSpPr>
        <p:spPr>
          <a:xfrm>
            <a:off x="457200" y="609600"/>
            <a:ext cx="6400800" cy="639762"/>
          </a:xfrm>
        </p:spPr>
        <p:txBody>
          <a:bodyPr>
            <a:normAutofit fontScale="90000"/>
          </a:bodyPr>
          <a:lstStyle/>
          <a:p>
            <a:r>
              <a:rPr lang="en-US" dirty="0">
                <a:latin typeface="Arial" charset="0"/>
                <a:ea typeface="ＭＳ Ｐゴシック" charset="0"/>
                <a:cs typeface="ＭＳ Ｐゴシック" charset="0"/>
              </a:rPr>
              <a:t>What document is this?</a:t>
            </a:r>
          </a:p>
        </p:txBody>
      </p:sp>
      <p:sp>
        <p:nvSpPr>
          <p:cNvPr id="10243" name="Content Placeholder 5"/>
          <p:cNvSpPr>
            <a:spLocks noGrp="1"/>
          </p:cNvSpPr>
          <p:nvPr>
            <p:ph idx="1"/>
          </p:nvPr>
        </p:nvSpPr>
        <p:spPr>
          <a:xfrm>
            <a:off x="1066800" y="1295400"/>
            <a:ext cx="7162800" cy="4953000"/>
          </a:xfrm>
        </p:spPr>
        <p:txBody>
          <a:bodyPr>
            <a:normAutofit lnSpcReduction="10000"/>
          </a:bodyPr>
          <a:lstStyle/>
          <a:p>
            <a:r>
              <a:rPr lang="en-US" sz="2000" dirty="0">
                <a:latin typeface="Arial" charset="0"/>
                <a:ea typeface="ＭＳ Ｐゴシック" charset="0"/>
                <a:cs typeface="ＭＳ Ｐゴシック" charset="0"/>
              </a:rPr>
              <a:t>When, in the course of human events, …but one to which the laws of nature and of nature's God entitle them, a decent respect to the opinions of mankind requires that they should declare the causes that impel them to such a course.</a:t>
            </a:r>
          </a:p>
          <a:p>
            <a:r>
              <a:rPr lang="en-US" sz="2000" dirty="0">
                <a:latin typeface="Arial" charset="0"/>
                <a:ea typeface="ＭＳ Ｐゴシック" charset="0"/>
                <a:cs typeface="ＭＳ Ｐゴシック" charset="0"/>
              </a:rPr>
              <a:t>We hold these truths to be self-evident: that all … are created equal; that they are endowed by their Creator with certain inalienable rights; that among these are life, liberty, and the pursuit of happiness; that to secure these rights governments are instituted, deriving their just powers from the consent of the governed. Whenever any form of government becomes destructive of these ends, it is the right of those who suffer from it to refuse allegiance to it, and to insist upon the institution of a new government, laying its foundation on such principles, and organizing its powers in such form, as to them shall seem most likely to effect their safety and happiness. </a:t>
            </a:r>
          </a:p>
          <a:p>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xmlns="" val="132043639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a:xfrm>
            <a:off x="1095023" y="817583"/>
            <a:ext cx="6965245" cy="782618"/>
          </a:xfrm>
        </p:spPr>
        <p:txBody>
          <a:bodyPr/>
          <a:lstStyle/>
          <a:p>
            <a:r>
              <a:rPr lang="en-US" dirty="0">
                <a:latin typeface="Arial" charset="0"/>
                <a:ea typeface="ＭＳ Ｐゴシック" charset="0"/>
                <a:cs typeface="ＭＳ Ｐゴシック" charset="0"/>
              </a:rPr>
              <a:t>Revealed</a:t>
            </a:r>
          </a:p>
        </p:txBody>
      </p:sp>
      <p:pic>
        <p:nvPicPr>
          <p:cNvPr id="92163" name="Content Placeholder 3" descr="hubie_edit_gulch.gif"/>
          <p:cNvPicPr>
            <a:picLocks noGrp="1" noChangeAspect="1"/>
          </p:cNvPicPr>
          <p:nvPr>
            <p:ph idx="1"/>
          </p:nvPr>
        </p:nvPicPr>
        <p:blipFill>
          <a:blip r:embed="rId3">
            <a:extLst>
              <a:ext uri="{28A0092B-C50C-407E-A947-70E740481C1C}">
                <a14:useLocalDpi xmlns:a14="http://schemas.microsoft.com/office/drawing/2010/main" xmlns="" val="0"/>
              </a:ext>
            </a:extLst>
          </a:blip>
          <a:srcRect l="-68340" r="-68340"/>
          <a:stretch>
            <a:fillRect/>
          </a:stretch>
        </p:blipFill>
        <p:spPr>
          <a:xfrm>
            <a:off x="685800" y="1676400"/>
            <a:ext cx="7735425" cy="4498953"/>
          </a:xfrm>
        </p:spPr>
      </p:pic>
    </p:spTree>
    <p:extLst>
      <p:ext uri="{BB962C8B-B14F-4D97-AF65-F5344CB8AC3E}">
        <p14:creationId xmlns:p14="http://schemas.microsoft.com/office/powerpoint/2010/main" xmlns="" val="296114149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a:xfrm>
            <a:off x="685800" y="609600"/>
            <a:ext cx="6172200" cy="1143000"/>
          </a:xfrm>
        </p:spPr>
        <p:txBody>
          <a:bodyPr>
            <a:normAutofit fontScale="90000"/>
          </a:bodyPr>
          <a:lstStyle/>
          <a:p>
            <a:r>
              <a:rPr lang="en-US" sz="4000" dirty="0">
                <a:latin typeface="Arial" charset="0"/>
                <a:ea typeface="ＭＳ Ｐゴシック" charset="0"/>
                <a:cs typeface="ＭＳ Ｐゴシック" charset="0"/>
              </a:rPr>
              <a:t>Extension for the plain old curious student . . .</a:t>
            </a:r>
          </a:p>
        </p:txBody>
      </p:sp>
      <p:sp>
        <p:nvSpPr>
          <p:cNvPr id="93187" name="Content Placeholder 2"/>
          <p:cNvSpPr>
            <a:spLocks noGrp="1"/>
          </p:cNvSpPr>
          <p:nvPr>
            <p:ph idx="1"/>
          </p:nvPr>
        </p:nvSpPr>
        <p:spPr/>
        <p:txBody>
          <a:bodyPr/>
          <a:lstStyle/>
          <a:p>
            <a:r>
              <a:rPr lang="en-US">
                <a:latin typeface="Arial" charset="0"/>
                <a:ea typeface="ＭＳ Ｐゴシック" charset="0"/>
                <a:cs typeface="ＭＳ Ｐゴシック" charset="0"/>
              </a:rPr>
              <a:t>CHANGE OVER TIME!</a:t>
            </a:r>
          </a:p>
          <a:p>
            <a:pPr lvl="1"/>
            <a:r>
              <a:rPr lang="en-US">
                <a:latin typeface="Arial" charset="0"/>
                <a:ea typeface="ＭＳ Ｐゴシック" charset="0"/>
              </a:rPr>
              <a:t>In disqualifying answers and understanding what makes even similar historical circumstances unique, students will begin practicing change over time.</a:t>
            </a:r>
          </a:p>
          <a:p>
            <a:pPr lvl="1"/>
            <a:endParaRPr lang="en-US">
              <a:latin typeface="Arial" charset="0"/>
              <a:ea typeface="ＭＳ Ｐゴシック" charset="0"/>
            </a:endParaRPr>
          </a:p>
          <a:p>
            <a:pPr lvl="1"/>
            <a:r>
              <a:rPr lang="en-US">
                <a:latin typeface="Arial" charset="0"/>
                <a:ea typeface="ＭＳ Ｐゴシック" charset="0"/>
              </a:rPr>
              <a:t>How can we categorize the change over time?  S.P.E.C.ulate . . .</a:t>
            </a:r>
          </a:p>
        </p:txBody>
      </p:sp>
    </p:spTree>
    <p:extLst>
      <p:ext uri="{BB962C8B-B14F-4D97-AF65-F5344CB8AC3E}">
        <p14:creationId xmlns:p14="http://schemas.microsoft.com/office/powerpoint/2010/main" xmlns="" val="408624176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normAutofit fontScale="90000"/>
          </a:bodyPr>
          <a:lstStyle/>
          <a:p>
            <a:r>
              <a:rPr lang="en-US">
                <a:latin typeface="Arial" charset="0"/>
                <a:ea typeface="ＭＳ Ｐゴシック" charset="0"/>
                <a:cs typeface="ＭＳ Ｐゴシック" charset="0"/>
              </a:rPr>
              <a:t>21</a:t>
            </a:r>
            <a:r>
              <a:rPr lang="en-US" baseline="30000">
                <a:latin typeface="Arial" charset="0"/>
                <a:ea typeface="ＭＳ Ｐゴシック" charset="0"/>
                <a:cs typeface="ＭＳ Ｐゴシック" charset="0"/>
              </a:rPr>
              <a:t>st</a:t>
            </a:r>
            <a:r>
              <a:rPr lang="en-US">
                <a:latin typeface="Arial" charset="0"/>
                <a:ea typeface="ＭＳ Ｐゴシック" charset="0"/>
                <a:cs typeface="ＭＳ Ｐゴシック" charset="0"/>
              </a:rPr>
              <a:t> Century Application Samples</a:t>
            </a:r>
          </a:p>
        </p:txBody>
      </p:sp>
      <p:sp>
        <p:nvSpPr>
          <p:cNvPr id="95235" name="Content Placeholder 3"/>
          <p:cNvSpPr>
            <a:spLocks noGrp="1"/>
          </p:cNvSpPr>
          <p:nvPr>
            <p:ph sz="quarter" idx="4294967295"/>
          </p:nvPr>
        </p:nvSpPr>
        <p:spPr>
          <a:xfrm>
            <a:off x="304800" y="2121406"/>
            <a:ext cx="4194048" cy="4050793"/>
          </a:xfrm>
          <a:prstGeom prst="rect">
            <a:avLst/>
          </a:prstGeom>
        </p:spPr>
        <p:txBody>
          <a:bodyPr>
            <a:normAutofit lnSpcReduction="10000"/>
          </a:bodyPr>
          <a:lstStyle/>
          <a:p>
            <a:pPr lvl="1">
              <a:lnSpc>
                <a:spcPct val="90000"/>
              </a:lnSpc>
              <a:buFontTx/>
              <a:buNone/>
            </a:pPr>
            <a:r>
              <a:rPr lang="en-US" sz="2200" dirty="0">
                <a:latin typeface="Arial" charset="0"/>
                <a:ea typeface="ＭＳ Ｐゴシック" charset="0"/>
              </a:rPr>
              <a:t>Begin with the end in mind </a:t>
            </a:r>
          </a:p>
          <a:p>
            <a:pPr lvl="1">
              <a:lnSpc>
                <a:spcPct val="90000"/>
              </a:lnSpc>
              <a:buFontTx/>
              <a:buNone/>
            </a:pPr>
            <a:r>
              <a:rPr lang="en-US" sz="2200" dirty="0">
                <a:latin typeface="Arial" charset="0"/>
                <a:ea typeface="ＭＳ Ｐゴシック" charset="0"/>
              </a:rPr>
              <a:t>– Predict how a student may dissect the White Out! (making sure they highlight the similarity of the choices via the provided concept.)</a:t>
            </a:r>
          </a:p>
          <a:p>
            <a:pPr lvl="1">
              <a:lnSpc>
                <a:spcPct val="90000"/>
              </a:lnSpc>
              <a:buFontTx/>
              <a:buNone/>
            </a:pPr>
            <a:r>
              <a:rPr lang="en-US" sz="2200" dirty="0">
                <a:latin typeface="Arial" charset="0"/>
                <a:ea typeface="ＭＳ Ｐゴシック" charset="0"/>
              </a:rPr>
              <a:t>Create podcast, online, visual clues.</a:t>
            </a:r>
          </a:p>
          <a:p>
            <a:pPr lvl="1">
              <a:lnSpc>
                <a:spcPct val="90000"/>
              </a:lnSpc>
              <a:buFontTx/>
              <a:buNone/>
            </a:pPr>
            <a:r>
              <a:rPr lang="en-US" sz="2200" dirty="0">
                <a:latin typeface="Arial" charset="0"/>
                <a:ea typeface="ＭＳ Ｐゴシック" charset="0"/>
              </a:rPr>
              <a:t>Have students track the many paths they can use to arrive at the right answer</a:t>
            </a:r>
          </a:p>
          <a:p>
            <a:pPr lvl="1">
              <a:lnSpc>
                <a:spcPct val="90000"/>
              </a:lnSpc>
              <a:buFontTx/>
              <a:buNone/>
            </a:pPr>
            <a:endParaRPr lang="en-US" sz="2200" dirty="0">
              <a:latin typeface="Arial" charset="0"/>
              <a:ea typeface="ＭＳ Ｐゴシック" charset="0"/>
            </a:endParaRPr>
          </a:p>
        </p:txBody>
      </p:sp>
      <p:pic>
        <p:nvPicPr>
          <p:cNvPr id="95236" name="Content Placeholder 5" descr="clipart_of_16433_smjpg_thumb.jpg"/>
          <p:cNvPicPr>
            <a:picLocks noGrp="1" noChangeAspect="1"/>
          </p:cNvPicPr>
          <p:nvPr>
            <p:ph sz="quarter" idx="4294967295"/>
          </p:nvPr>
        </p:nvPicPr>
        <p:blipFill>
          <a:blip r:embed="rId3">
            <a:extLst>
              <a:ext uri="{28A0092B-C50C-407E-A947-70E740481C1C}">
                <a14:useLocalDpi xmlns:a14="http://schemas.microsoft.com/office/drawing/2010/main" xmlns="" val="0"/>
              </a:ext>
            </a:extLst>
          </a:blip>
          <a:srcRect/>
          <a:stretch>
            <a:fillRect/>
          </a:stretch>
        </p:blipFill>
        <p:spPr>
          <a:xfrm>
            <a:off x="4876800" y="2209800"/>
            <a:ext cx="3119438" cy="3423498"/>
          </a:xfrm>
          <a:prstGeom prst="rect">
            <a:avLst/>
          </a:prstGeom>
        </p:spPr>
      </p:pic>
    </p:spTree>
    <p:extLst>
      <p:ext uri="{BB962C8B-B14F-4D97-AF65-F5344CB8AC3E}">
        <p14:creationId xmlns:p14="http://schemas.microsoft.com/office/powerpoint/2010/main" xmlns="" val="358854637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p:txBody>
          <a:bodyPr>
            <a:normAutofit/>
          </a:bodyPr>
          <a:lstStyle/>
          <a:p>
            <a:r>
              <a:rPr lang="en-US">
                <a:latin typeface="Arial" charset="0"/>
                <a:ea typeface="ＭＳ Ｐゴシック" charset="0"/>
                <a:cs typeface="ＭＳ Ｐゴシック" charset="0"/>
              </a:rPr>
              <a:t>21</a:t>
            </a:r>
            <a:r>
              <a:rPr lang="en-US" baseline="30000">
                <a:latin typeface="Arial" charset="0"/>
                <a:ea typeface="ＭＳ Ｐゴシック" charset="0"/>
                <a:cs typeface="ＭＳ Ｐゴシック" charset="0"/>
              </a:rPr>
              <a:t>st</a:t>
            </a:r>
            <a:r>
              <a:rPr lang="en-US">
                <a:latin typeface="Arial" charset="0"/>
                <a:ea typeface="ＭＳ Ｐゴシック" charset="0"/>
                <a:cs typeface="ＭＳ Ｐゴシック" charset="0"/>
              </a:rPr>
              <a:t> Century Skills Extension</a:t>
            </a:r>
          </a:p>
        </p:txBody>
      </p:sp>
      <p:sp>
        <p:nvSpPr>
          <p:cNvPr id="96259" name="Content Placeholder 2"/>
          <p:cNvSpPr>
            <a:spLocks noGrp="1"/>
          </p:cNvSpPr>
          <p:nvPr>
            <p:ph sz="quarter" idx="4294967295"/>
          </p:nvPr>
        </p:nvSpPr>
        <p:spPr>
          <a:xfrm>
            <a:off x="381000" y="2121406"/>
            <a:ext cx="4117848" cy="3974593"/>
          </a:xfrm>
          <a:prstGeom prst="rect">
            <a:avLst/>
          </a:prstGeom>
        </p:spPr>
        <p:txBody>
          <a:bodyPr>
            <a:normAutofit fontScale="85000" lnSpcReduction="10000"/>
          </a:bodyPr>
          <a:lstStyle/>
          <a:p>
            <a:r>
              <a:rPr lang="en-US" dirty="0">
                <a:latin typeface="Arial" charset="0"/>
                <a:ea typeface="ＭＳ Ｐゴシック" charset="0"/>
                <a:cs typeface="ＭＳ Ｐゴシック" charset="0"/>
              </a:rPr>
              <a:t>Have student groups construct White Outs!</a:t>
            </a:r>
          </a:p>
          <a:p>
            <a:pPr lvl="1"/>
            <a:r>
              <a:rPr lang="en-US" dirty="0">
                <a:latin typeface="Arial" charset="0"/>
                <a:ea typeface="ＭＳ Ｐゴシック" charset="0"/>
              </a:rPr>
              <a:t>Have them follow the steps.</a:t>
            </a:r>
          </a:p>
          <a:p>
            <a:pPr lvl="1"/>
            <a:r>
              <a:rPr lang="en-US" dirty="0">
                <a:latin typeface="Arial" charset="0"/>
                <a:ea typeface="ＭＳ Ｐゴシック" charset="0"/>
              </a:rPr>
              <a:t>Find the broad theme and quote.</a:t>
            </a:r>
          </a:p>
          <a:p>
            <a:pPr lvl="1"/>
            <a:r>
              <a:rPr lang="en-US" dirty="0">
                <a:latin typeface="Arial" charset="0"/>
                <a:ea typeface="ＭＳ Ｐゴシック" charset="0"/>
              </a:rPr>
              <a:t>Map out the dissection</a:t>
            </a:r>
          </a:p>
          <a:p>
            <a:pPr lvl="1"/>
            <a:r>
              <a:rPr lang="en-US" dirty="0">
                <a:latin typeface="Arial" charset="0"/>
                <a:ea typeface="ＭＳ Ｐゴシック" charset="0"/>
              </a:rPr>
              <a:t>Create technologically rich examples.</a:t>
            </a:r>
          </a:p>
        </p:txBody>
      </p:sp>
      <p:pic>
        <p:nvPicPr>
          <p:cNvPr id="96260" name="Content Placeholder 4" descr="old-movie-camera.png"/>
          <p:cNvPicPr>
            <a:picLocks noGrp="1" noChangeAspect="1"/>
          </p:cNvPicPr>
          <p:nvPr>
            <p:ph sz="quarter" idx="4294967295"/>
          </p:nvPr>
        </p:nvPicPr>
        <p:blipFill>
          <a:blip r:embed="rId3">
            <a:extLst>
              <a:ext uri="{28A0092B-C50C-407E-A947-70E740481C1C}">
                <a14:useLocalDpi xmlns:a14="http://schemas.microsoft.com/office/drawing/2010/main" xmlns="" val="0"/>
              </a:ext>
            </a:extLst>
          </a:blip>
          <a:srcRect/>
          <a:stretch>
            <a:fillRect/>
          </a:stretch>
        </p:blipFill>
        <p:spPr>
          <a:xfrm>
            <a:off x="4721225" y="1752600"/>
            <a:ext cx="3892550" cy="4191000"/>
          </a:xfrm>
          <a:prstGeom prst="rect">
            <a:avLst/>
          </a:prstGeom>
        </p:spPr>
      </p:pic>
    </p:spTree>
    <p:extLst>
      <p:ext uri="{BB962C8B-B14F-4D97-AF65-F5344CB8AC3E}">
        <p14:creationId xmlns:p14="http://schemas.microsoft.com/office/powerpoint/2010/main" xmlns="" val="118564482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457200" y="609600"/>
            <a:ext cx="6553200" cy="1143000"/>
          </a:xfrm>
        </p:spPr>
        <p:txBody>
          <a:bodyPr>
            <a:normAutofit fontScale="90000"/>
          </a:bodyPr>
          <a:lstStyle/>
          <a:p>
            <a:r>
              <a:rPr lang="en-US" sz="4000" dirty="0">
                <a:latin typeface="Arial" charset="0"/>
                <a:ea typeface="ＭＳ Ｐゴシック" charset="0"/>
                <a:cs typeface="ＭＳ Ｐゴシック" charset="0"/>
              </a:rPr>
              <a:t>Where else does this fit into my classroom?</a:t>
            </a:r>
          </a:p>
        </p:txBody>
      </p:sp>
      <p:sp>
        <p:nvSpPr>
          <p:cNvPr id="97283" name="Rectangle 3"/>
          <p:cNvSpPr>
            <a:spLocks noGrp="1" noChangeArrowheads="1"/>
          </p:cNvSpPr>
          <p:nvPr>
            <p:ph type="body" sz="half" idx="1"/>
          </p:nvPr>
        </p:nvSpPr>
        <p:spPr>
          <a:xfrm>
            <a:off x="1219200" y="2133600"/>
            <a:ext cx="3276600" cy="3992563"/>
          </a:xfrm>
        </p:spPr>
        <p:txBody>
          <a:bodyPr/>
          <a:lstStyle/>
          <a:p>
            <a:r>
              <a:rPr lang="en-US" sz="2800" dirty="0">
                <a:latin typeface="Arial" charset="0"/>
                <a:ea typeface="ＭＳ Ｐゴシック" charset="0"/>
                <a:cs typeface="ＭＳ Ｐゴシック" charset="0"/>
              </a:rPr>
              <a:t>I think it</a:t>
            </a:r>
            <a:r>
              <a:rPr lang="ja-JP" altLang="en-US" sz="2800" dirty="0">
                <a:latin typeface="Arial" charset="0"/>
                <a:ea typeface="ＭＳ Ｐゴシック" charset="0"/>
                <a:cs typeface="ＭＳ Ｐゴシック" charset="0"/>
              </a:rPr>
              <a:t>’</a:t>
            </a:r>
            <a:r>
              <a:rPr lang="en-US" sz="2800" dirty="0">
                <a:latin typeface="Arial" charset="0"/>
                <a:ea typeface="ＭＳ Ｐゴシック" charset="0"/>
                <a:cs typeface="ＭＳ Ｐゴシック" charset="0"/>
              </a:rPr>
              <a:t>s a wonderful </a:t>
            </a:r>
            <a:r>
              <a:rPr lang="ja-JP" altLang="en-US" sz="2800" dirty="0">
                <a:latin typeface="Arial" charset="0"/>
                <a:ea typeface="ＭＳ Ｐゴシック" charset="0"/>
                <a:cs typeface="ＭＳ Ｐゴシック" charset="0"/>
              </a:rPr>
              <a:t>“</a:t>
            </a:r>
            <a:r>
              <a:rPr lang="en-US" sz="2800" dirty="0">
                <a:latin typeface="Arial" charset="0"/>
                <a:ea typeface="ＭＳ Ｐゴシック" charset="0"/>
                <a:cs typeface="ＭＳ Ｐゴシック" charset="0"/>
              </a:rPr>
              <a:t>Do Now</a:t>
            </a:r>
            <a:r>
              <a:rPr lang="ja-JP" altLang="en-US" sz="2800" dirty="0">
                <a:latin typeface="Arial" charset="0"/>
                <a:ea typeface="ＭＳ Ｐゴシック" charset="0"/>
                <a:cs typeface="ＭＳ Ｐゴシック" charset="0"/>
              </a:rPr>
              <a:t>”</a:t>
            </a:r>
            <a:r>
              <a:rPr lang="en-US" sz="2800" dirty="0">
                <a:latin typeface="Arial" charset="0"/>
                <a:ea typeface="ＭＳ Ｐゴシック" charset="0"/>
                <a:cs typeface="ＭＳ Ｐゴシック" charset="0"/>
              </a:rPr>
              <a:t>, warm-up, Anticipatory Set, Closure Activity.</a:t>
            </a:r>
          </a:p>
        </p:txBody>
      </p:sp>
      <p:pic>
        <p:nvPicPr>
          <p:cNvPr id="97284" name="Picture 8" descr="warm-up"/>
          <p:cNvPicPr>
            <a:picLocks noGrp="1" noChangeAspect="1" noChangeArrowheads="1"/>
          </p:cNvPicPr>
          <p:nvPr>
            <p:ph sz="half" idx="2"/>
          </p:nvPr>
        </p:nvPicPr>
        <p:blipFill>
          <a:blip r:embed="rId3" cstate="email">
            <a:extLst>
              <a:ext uri="{28A0092B-C50C-407E-A947-70E740481C1C}">
                <a14:useLocalDpi xmlns:a14="http://schemas.microsoft.com/office/drawing/2010/main" xmlns="" val="0"/>
              </a:ext>
            </a:extLst>
          </a:blip>
          <a:srcRect/>
          <a:stretch>
            <a:fillRect/>
          </a:stretch>
        </p:blipFill>
        <p:spPr>
          <a:xfrm>
            <a:off x="4724400" y="1981200"/>
            <a:ext cx="3384550" cy="3607422"/>
          </a:xfrm>
        </p:spPr>
      </p:pic>
    </p:spTree>
    <p:extLst>
      <p:ext uri="{BB962C8B-B14F-4D97-AF65-F5344CB8AC3E}">
        <p14:creationId xmlns:p14="http://schemas.microsoft.com/office/powerpoint/2010/main" xmlns="" val="346334142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4"/>
          <p:cNvSpPr>
            <a:spLocks noGrp="1"/>
          </p:cNvSpPr>
          <p:nvPr>
            <p:ph type="title"/>
          </p:nvPr>
        </p:nvSpPr>
        <p:spPr>
          <a:xfrm>
            <a:off x="152400" y="228600"/>
            <a:ext cx="6965245" cy="935018"/>
          </a:xfrm>
        </p:spPr>
        <p:txBody>
          <a:bodyPr>
            <a:normAutofit fontScale="90000"/>
          </a:bodyPr>
          <a:lstStyle/>
          <a:p>
            <a:r>
              <a:rPr lang="en-US" sz="3200" dirty="0">
                <a:latin typeface="Arial" charset="0"/>
                <a:ea typeface="ＭＳ Ｐゴシック" charset="0"/>
                <a:cs typeface="ＭＳ Ｐゴシック" charset="0"/>
              </a:rPr>
              <a:t>One last quote (just because it is SO wonderful)</a:t>
            </a:r>
          </a:p>
        </p:txBody>
      </p:sp>
      <p:sp>
        <p:nvSpPr>
          <p:cNvPr id="98307" name="Content Placeholder 5"/>
          <p:cNvSpPr>
            <a:spLocks noGrp="1"/>
          </p:cNvSpPr>
          <p:nvPr>
            <p:ph idx="1"/>
          </p:nvPr>
        </p:nvSpPr>
        <p:spPr>
          <a:xfrm>
            <a:off x="381000" y="1295400"/>
            <a:ext cx="8534400" cy="5334000"/>
          </a:xfrm>
        </p:spPr>
        <p:txBody>
          <a:bodyPr>
            <a:normAutofit/>
          </a:bodyPr>
          <a:lstStyle/>
          <a:p>
            <a:r>
              <a:rPr lang="en-US" sz="1600" dirty="0">
                <a:latin typeface="Arial" charset="0"/>
                <a:ea typeface="ＭＳ Ｐゴシック" charset="0"/>
                <a:cs typeface="ＭＳ Ｐゴシック" charset="0"/>
              </a:rPr>
              <a:t>In each generation, with toil and tears, we have had to earn our heritage again. If we fail now then we will have forgotten in abundance what we learned in hardship: that democracy rests on faith, that freedom asks more than it gives, and the judgment of God is harshest on those who are most favored. </a:t>
            </a:r>
          </a:p>
          <a:p>
            <a:r>
              <a:rPr lang="en-US" sz="1600" dirty="0">
                <a:latin typeface="Arial" charset="0"/>
                <a:ea typeface="ＭＳ Ｐゴシック" charset="0"/>
                <a:cs typeface="ＭＳ Ｐゴシック" charset="0"/>
              </a:rPr>
              <a:t>If we succeed it will not be because of what we have, but it will be because of what we are; not because of what we own, but rather because of what we believe. </a:t>
            </a:r>
          </a:p>
          <a:p>
            <a:r>
              <a:rPr lang="en-US" sz="1600" dirty="0">
                <a:latin typeface="Arial" charset="0"/>
                <a:ea typeface="ＭＳ Ｐゴシック" charset="0"/>
                <a:cs typeface="ＭＳ Ｐゴシック" charset="0"/>
              </a:rPr>
              <a:t>For we are a nation of believers. Underneath the clamor of building and the rush of our day's pursuits, we are believers in justice and liberty and in our own union. We believe that every man must some day be free. And we believe in ourselves. </a:t>
            </a:r>
          </a:p>
          <a:p>
            <a:r>
              <a:rPr lang="en-US" sz="1600" dirty="0">
                <a:latin typeface="Arial" charset="0"/>
                <a:ea typeface="ＭＳ Ｐゴシック" charset="0"/>
                <a:cs typeface="ＭＳ Ｐゴシック" charset="0"/>
              </a:rPr>
              <a:t>And that is the mistake that our enemies have always made. In my lifetime, in depression and in war they have awaited our defeat. Each time, from the secret places of the American heart, came forth the faith that they could not see or that they could not even imagine. And it brought us victory. And it will again. </a:t>
            </a:r>
          </a:p>
          <a:p>
            <a:r>
              <a:rPr lang="en-US" sz="1600" dirty="0">
                <a:latin typeface="Arial" charset="0"/>
                <a:ea typeface="ＭＳ Ｐゴシック" charset="0"/>
                <a:cs typeface="ＭＳ Ｐゴシック" charset="0"/>
              </a:rPr>
              <a:t>For this is what America is all about. It is the uncrossed desert and the unclimbed ridge. It is the star that is not reached and the harvest that is sleeping in the unplowed ground. Is our world gone? We say farewell. Is a new world coming? We welcome it, and we will bend it to the hopes Of man. </a:t>
            </a:r>
          </a:p>
          <a:p>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xmlns="" val="115715932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normAutofit fontScale="90000"/>
          </a:bodyPr>
          <a:lstStyle/>
          <a:p>
            <a:r>
              <a:rPr lang="en-US" sz="2400" b="1">
                <a:latin typeface="Arial" charset="0"/>
                <a:ea typeface="ＭＳ Ｐゴシック" charset="0"/>
                <a:cs typeface="ＭＳ Ｐゴシック" charset="0"/>
              </a:rPr>
              <a:t/>
            </a:r>
            <a:br>
              <a:rPr lang="en-US" sz="2400" b="1">
                <a:latin typeface="Arial" charset="0"/>
                <a:ea typeface="ＭＳ Ｐゴシック" charset="0"/>
                <a:cs typeface="ＭＳ Ｐゴシック" charset="0"/>
              </a:rPr>
            </a:br>
            <a:r>
              <a:rPr lang="en-US" sz="2400" b="1">
                <a:latin typeface="Arial" charset="0"/>
                <a:ea typeface="ＭＳ Ｐゴシック" charset="0"/>
                <a:cs typeface="ＭＳ Ｐゴシック" charset="0"/>
              </a:rPr>
              <a:t>Inaugural Address (January 20, 1965)</a:t>
            </a:r>
            <a:br>
              <a:rPr lang="en-US" sz="2400" b="1">
                <a:latin typeface="Arial" charset="0"/>
                <a:ea typeface="ＭＳ Ｐゴシック" charset="0"/>
                <a:cs typeface="ＭＳ Ｐゴシック" charset="0"/>
              </a:rPr>
            </a:br>
            <a:r>
              <a:rPr lang="en-US" sz="2400" b="1">
                <a:latin typeface="Arial" charset="0"/>
                <a:ea typeface="ＭＳ Ｐゴシック" charset="0"/>
                <a:cs typeface="ＭＳ Ｐゴシック" charset="0"/>
              </a:rPr>
              <a:t>Lyndon Baines Johnson</a:t>
            </a:r>
            <a:r>
              <a:rPr lang="en-US" b="1">
                <a:latin typeface="Arial" charset="0"/>
                <a:ea typeface="ＭＳ Ｐゴシック" charset="0"/>
                <a:cs typeface="ＭＳ Ｐゴシック" charset="0"/>
              </a:rPr>
              <a:t/>
            </a:r>
            <a:br>
              <a:rPr lang="en-US" b="1">
                <a:latin typeface="Arial" charset="0"/>
                <a:ea typeface="ＭＳ Ｐゴシック" charset="0"/>
                <a:cs typeface="ＭＳ Ｐゴシック" charset="0"/>
              </a:rPr>
            </a:br>
            <a:endParaRPr lang="en-US">
              <a:latin typeface="Arial" charset="0"/>
              <a:ea typeface="ＭＳ Ｐゴシック" charset="0"/>
              <a:cs typeface="ＭＳ Ｐゴシック" charset="0"/>
            </a:endParaRPr>
          </a:p>
        </p:txBody>
      </p:sp>
      <p:pic>
        <p:nvPicPr>
          <p:cNvPr id="99331" name="Content Placeholder 5" descr="lbj-kennedy.jpg"/>
          <p:cNvPicPr>
            <a:picLocks noGrp="1" noChangeAspect="1"/>
          </p:cNvPicPr>
          <p:nvPr>
            <p:ph idx="1"/>
          </p:nvPr>
        </p:nvPicPr>
        <p:blipFill>
          <a:blip r:embed="rId3">
            <a:extLst>
              <a:ext uri="{28A0092B-C50C-407E-A947-70E740481C1C}">
                <a14:useLocalDpi xmlns:a14="http://schemas.microsoft.com/office/drawing/2010/main" xmlns="" val="0"/>
              </a:ext>
            </a:extLst>
          </a:blip>
          <a:srcRect t="16469" b="16469"/>
          <a:stretch>
            <a:fillRect/>
          </a:stretch>
        </p:blipFill>
        <p:spPr/>
      </p:pic>
    </p:spTree>
    <p:extLst>
      <p:ext uri="{BB962C8B-B14F-4D97-AF65-F5344CB8AC3E}">
        <p14:creationId xmlns:p14="http://schemas.microsoft.com/office/powerpoint/2010/main" xmlns="" val="130495499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 information . . .</a:t>
            </a:r>
            <a:endParaRPr lang="en-US" dirty="0"/>
          </a:p>
        </p:txBody>
      </p:sp>
      <p:sp>
        <p:nvSpPr>
          <p:cNvPr id="3" name="Content Placeholder 2"/>
          <p:cNvSpPr>
            <a:spLocks noGrp="1"/>
          </p:cNvSpPr>
          <p:nvPr>
            <p:ph idx="1"/>
          </p:nvPr>
        </p:nvSpPr>
        <p:spPr/>
        <p:txBody>
          <a:bodyPr/>
          <a:lstStyle/>
          <a:p>
            <a:r>
              <a:rPr lang="en-US" dirty="0" smtClean="0">
                <a:hlinkClick r:id="rId3"/>
              </a:rPr>
              <a:t>afitzpatrick@aihe.info</a:t>
            </a:r>
            <a:endParaRPr lang="en-US" dirty="0" smtClean="0"/>
          </a:p>
          <a:p>
            <a:r>
              <a:rPr lang="en-US" dirty="0" smtClean="0"/>
              <a:t>My Book: Social Studies Can Be </a:t>
            </a:r>
            <a:r>
              <a:rPr lang="en-US" dirty="0" err="1" smtClean="0"/>
              <a:t>SPECtacular</a:t>
            </a:r>
            <a:r>
              <a:rPr lang="en-US" dirty="0" smtClean="0"/>
              <a:t>.</a:t>
            </a:r>
            <a:endParaRPr lang="en-US"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6" name="Picture 4" descr="thank-you"/>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66800" y="679704"/>
            <a:ext cx="7010400" cy="54836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699183822"/>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9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9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278</TotalTime>
  <Words>6323</Words>
  <Application>Microsoft Macintosh PowerPoint</Application>
  <PresentationFormat>On-screen Show (4:3)</PresentationFormat>
  <Paragraphs>489</Paragraphs>
  <Slides>98</Slides>
  <Notes>98</Notes>
  <HiddenSlides>0</HiddenSlides>
  <MMClips>0</MMClips>
  <ScaleCrop>false</ScaleCrop>
  <HeadingPairs>
    <vt:vector size="4" baseType="variant">
      <vt:variant>
        <vt:lpstr>Theme</vt:lpstr>
      </vt:variant>
      <vt:variant>
        <vt:i4>1</vt:i4>
      </vt:variant>
      <vt:variant>
        <vt:lpstr>Slide Titles</vt:lpstr>
      </vt:variant>
      <vt:variant>
        <vt:i4>98</vt:i4>
      </vt:variant>
    </vt:vector>
  </HeadingPairs>
  <TitlesOfParts>
    <vt:vector size="99" baseType="lpstr">
      <vt:lpstr>Blank Presentation</vt:lpstr>
      <vt:lpstr>White Out!  A detective approach to improve historical literacy</vt:lpstr>
      <vt:lpstr>Slide 2</vt:lpstr>
      <vt:lpstr>What is White Out</vt:lpstr>
      <vt:lpstr>How it works</vt:lpstr>
      <vt:lpstr>How it works</vt:lpstr>
      <vt:lpstr>In simple terms . . .</vt:lpstr>
      <vt:lpstr>Setting up a White Out</vt:lpstr>
      <vt:lpstr>Collaborating to Find an Answer</vt:lpstr>
      <vt:lpstr>What document is this?</vt:lpstr>
      <vt:lpstr>What’s the Problem?</vt:lpstr>
      <vt:lpstr>Let’s narrow it down to two:</vt:lpstr>
      <vt:lpstr>White Out Revealed:</vt:lpstr>
      <vt:lpstr>Setting up a White Out (continued)</vt:lpstr>
      <vt:lpstr>Advantages of the White Out Approach: Embedded Principles</vt:lpstr>
      <vt:lpstr>White Out in the Intermediate Classroom.</vt:lpstr>
      <vt:lpstr>How About?</vt:lpstr>
      <vt:lpstr>Use the Founding Fathers:</vt:lpstr>
      <vt:lpstr>Tap into that Cultural Literacy!</vt:lpstr>
      <vt:lpstr>This one was easy for us:</vt:lpstr>
      <vt:lpstr>Scaffold the activity</vt:lpstr>
      <vt:lpstr>But where do I begin?</vt:lpstr>
      <vt:lpstr>As you do this more . . .</vt:lpstr>
      <vt:lpstr>The American Revolution?</vt:lpstr>
      <vt:lpstr>White Out Revealed</vt:lpstr>
      <vt:lpstr>One more practice . . .</vt:lpstr>
      <vt:lpstr>White Out Revealed!</vt:lpstr>
      <vt:lpstr>Let’s add some color:</vt:lpstr>
      <vt:lpstr>Political Cartoons!!</vt:lpstr>
      <vt:lpstr>Revealed</vt:lpstr>
      <vt:lpstr>OK OK OK</vt:lpstr>
      <vt:lpstr>Maybe this one . . .</vt:lpstr>
      <vt:lpstr>Revealed</vt:lpstr>
      <vt:lpstr>Or . . .   “Cloze the door”!</vt:lpstr>
      <vt:lpstr>Now some for us!</vt:lpstr>
      <vt:lpstr>HMMMMM . . .</vt:lpstr>
      <vt:lpstr>Revealed</vt:lpstr>
      <vt:lpstr>The other finalists’ words </vt:lpstr>
      <vt:lpstr>Hhhmmmm</vt:lpstr>
      <vt:lpstr>Who said this?</vt:lpstr>
      <vt:lpstr>Slide 40</vt:lpstr>
      <vt:lpstr>Revealed:  Thomas Jefferson</vt:lpstr>
      <vt:lpstr>White Out</vt:lpstr>
      <vt:lpstr>Survey Says . . .</vt:lpstr>
      <vt:lpstr>Let’s try this one . . .</vt:lpstr>
      <vt:lpstr>And our winner?</vt:lpstr>
      <vt:lpstr>How about real Thomas Jefferson?</vt:lpstr>
      <vt:lpstr>Setting up a White Out: Who Said . . .</vt:lpstr>
      <vt:lpstr>William Colmer</vt:lpstr>
      <vt:lpstr>Who said this?</vt:lpstr>
      <vt:lpstr>There he is again </vt:lpstr>
      <vt:lpstr>Another White Out example:  Who said . . . </vt:lpstr>
      <vt:lpstr>White Out Revealed</vt:lpstr>
      <vt:lpstr>Let’s try another one: Who Said . . . ?</vt:lpstr>
      <vt:lpstr>White Out Revealed</vt:lpstr>
      <vt:lpstr>Who said this?</vt:lpstr>
      <vt:lpstr>Slide 56</vt:lpstr>
      <vt:lpstr>Revealed:  Frederick Douglass</vt:lpstr>
      <vt:lpstr>Who said this?</vt:lpstr>
      <vt:lpstr>Slide 59</vt:lpstr>
      <vt:lpstr>Revealed:  Andrew Johnson</vt:lpstr>
      <vt:lpstr>Who said this?</vt:lpstr>
      <vt:lpstr>Slide 62</vt:lpstr>
      <vt:lpstr>Revealed:  Thomas Jefferson</vt:lpstr>
      <vt:lpstr>Whiting out America’s emergence in the world!</vt:lpstr>
      <vt:lpstr>And the winner is . . .</vt:lpstr>
      <vt:lpstr>Another Try . . .</vt:lpstr>
      <vt:lpstr>And the winner . . .</vt:lpstr>
      <vt:lpstr>How about Woodrow Wilson?</vt:lpstr>
      <vt:lpstr>hhmmm</vt:lpstr>
      <vt:lpstr>Barack Obama?</vt:lpstr>
      <vt:lpstr>Richard Nixon</vt:lpstr>
      <vt:lpstr>Slide 72</vt:lpstr>
      <vt:lpstr> But wait!  The Kennedy Administration wasn’t a choice?? !! </vt:lpstr>
      <vt:lpstr>Any Guesses?</vt:lpstr>
      <vt:lpstr>How about if I add the beginning?</vt:lpstr>
      <vt:lpstr>Immigration</vt:lpstr>
      <vt:lpstr>Survey Says . . .</vt:lpstr>
      <vt:lpstr>Two Ben Franklin Quotes:</vt:lpstr>
      <vt:lpstr>Who Said It?</vt:lpstr>
      <vt:lpstr>That obscure PA legislator!</vt:lpstr>
      <vt:lpstr>What about Political Cartoons?</vt:lpstr>
      <vt:lpstr>Revealed</vt:lpstr>
      <vt:lpstr>Slide 83</vt:lpstr>
      <vt:lpstr>Slide 84</vt:lpstr>
      <vt:lpstr>The Grant Administration remixed?</vt:lpstr>
      <vt:lpstr>Joseph McCarthy</vt:lpstr>
      <vt:lpstr>Change Over Time</vt:lpstr>
      <vt:lpstr>Revealed</vt:lpstr>
      <vt:lpstr>One last cartoon . . .</vt:lpstr>
      <vt:lpstr>Revealed</vt:lpstr>
      <vt:lpstr>Extension for the plain old curious student . . .</vt:lpstr>
      <vt:lpstr>21st Century Application Samples</vt:lpstr>
      <vt:lpstr>21st Century Skills Extension</vt:lpstr>
      <vt:lpstr>Where else does this fit into my classroom?</vt:lpstr>
      <vt:lpstr>One last quote (just because it is SO wonderful)</vt:lpstr>
      <vt:lpstr> Inaugural Address (January 20, 1965) Lyndon Baines Johnson </vt:lpstr>
      <vt:lpstr>For more information . . .</vt:lpstr>
      <vt:lpstr>Slide 98</vt:lpstr>
    </vt:vector>
  </TitlesOfParts>
  <Company>Steve Graham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 Institute for  History Education</dc:title>
  <dc:creator>Steve Graham</dc:creator>
  <cp:lastModifiedBy>afitzpatrick</cp:lastModifiedBy>
  <cp:revision>29</cp:revision>
  <dcterms:created xsi:type="dcterms:W3CDTF">2011-08-17T18:03:50Z</dcterms:created>
  <dcterms:modified xsi:type="dcterms:W3CDTF">2012-01-25T19:00:06Z</dcterms:modified>
</cp:coreProperties>
</file>