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308" r:id="rId2"/>
    <p:sldId id="310" r:id="rId3"/>
    <p:sldId id="271" r:id="rId4"/>
    <p:sldId id="314" r:id="rId5"/>
    <p:sldId id="316" r:id="rId6"/>
    <p:sldId id="312" r:id="rId7"/>
    <p:sldId id="332" r:id="rId8"/>
    <p:sldId id="309" r:id="rId9"/>
    <p:sldId id="311" r:id="rId10"/>
    <p:sldId id="317" r:id="rId11"/>
    <p:sldId id="333" r:id="rId12"/>
    <p:sldId id="318" r:id="rId13"/>
    <p:sldId id="294" r:id="rId14"/>
    <p:sldId id="319" r:id="rId15"/>
    <p:sldId id="334" r:id="rId16"/>
    <p:sldId id="325" r:id="rId17"/>
    <p:sldId id="330" r:id="rId18"/>
    <p:sldId id="320" r:id="rId19"/>
    <p:sldId id="331" r:id="rId20"/>
    <p:sldId id="321" r:id="rId21"/>
    <p:sldId id="322" r:id="rId22"/>
    <p:sldId id="328" r:id="rId23"/>
    <p:sldId id="329" r:id="rId24"/>
    <p:sldId id="32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15" autoAdjust="0"/>
  </p:normalViewPr>
  <p:slideViewPr>
    <p:cSldViewPr>
      <p:cViewPr varScale="1">
        <p:scale>
          <a:sx n="55" d="100"/>
          <a:sy n="55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63405B0-30D0-429F-85A9-5EEF116E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08E44E-5AD5-4FC7-B2A4-EB42E1E6FCDA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42A26F-3935-4E12-849B-E2A52A8A5192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B3042C-B7BB-4E47-9813-F3A41ED6E9A9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BA4A47-153E-4E13-AC9D-E377385132C0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CEFD52-7246-4FD4-9D90-06C126E970B7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6C9337-41BE-4892-B43C-73F1826AA943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B82C2A-C999-430A-BF5B-129834902353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914A80-650D-4C27-90C1-9DB9C1CEC394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59010B-C568-4F5F-B4F6-0BC1628787D6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AFB0112-69D0-4CA9-96A2-B661E90929C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54BBA2-6A1A-4981-9029-201A2476024A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12FF99-039C-4B74-AC3E-D8FE24F3BDF7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E68F5B-9B68-447B-8DD2-D3F1BDCE6C9F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BA59F4-0883-4587-A0DA-FE47EF23609A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7D4A51-815E-49E6-B1E7-E16C187BC463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8D91B4-8D6E-4570-ACF5-E464D9E6C63D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81A40B-2177-4228-87A4-523B2257CA15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DE572C-5846-4AB9-8614-FF932DABDA96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98D4AE-B872-4C2C-8D58-9F140BC9287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5EC610-06D8-4ACD-9A38-05245FEA7486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36E662-8FFD-4BE2-9CF2-677E060E3FB9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C6C089-6D5A-4E1C-9440-8E0895C02430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F2A7D8-F9FF-4D00-B6A3-51AE7BB6FC59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4D9A5-DF17-41D5-B65F-01D08BD4A25C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61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61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34027B-3119-4553-A76D-EDC87D214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E6EA-C03F-4911-82C8-92EDDAE27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EECB-59F0-4627-8414-98569D441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B4A4-739B-41C8-8360-1539FA53F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281A-9671-4A20-BC68-E164B140D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F430-35F7-4963-9C41-A8A881915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7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ED56-3C1C-42EA-BC85-5FF9825FC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005D2-2F5A-41F6-95CE-E681D6B3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4BD-813D-4E43-8D65-5DF09FAD8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08F5-A2EE-4558-B19D-9E83E8279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6DF1-5A88-4554-9DDF-746893C8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510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0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51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B5031F6-6603-4A2D-BE6B-6C32158D9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9/9b/Battle_of_Lawrence.png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7/Gettysburg_Battle_Map_Day3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http://en.wikipedia.org/wiki/File:Thure_de_Thulstrup_-_Siege_of_Atlant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deerrunmercantile.com/images/products/detail/t8fifty13852F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a/Joseph_Emerson_Brown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en/f/f5/Zebulonvance.jpg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Why the North Won </a:t>
            </a:r>
            <a:br>
              <a:rPr lang="en-US" sz="4000" smtClean="0"/>
            </a:br>
            <a:r>
              <a:rPr lang="en-US" sz="4000" smtClean="0"/>
              <a:t>(or Why the Confederacy Lost)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609600" y="58674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latin typeface="Arial" charset="0"/>
              </a:rPr>
              <a:t>John Sacher</a:t>
            </a:r>
          </a:p>
          <a:p>
            <a:r>
              <a:rPr lang="en-US">
                <a:latin typeface="Arial" charset="0"/>
              </a:rPr>
              <a:t>University of Central Florida</a:t>
            </a:r>
          </a:p>
          <a:p>
            <a:r>
              <a:rPr lang="en-US">
                <a:latin typeface="Arial" charset="0"/>
              </a:rPr>
              <a:t>John.sacher@mail.ucf.edu</a:t>
            </a:r>
          </a:p>
        </p:txBody>
      </p:sp>
      <p:pic>
        <p:nvPicPr>
          <p:cNvPr id="3076" name="Picture 13" descr="4a39602r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7013" y="2320925"/>
            <a:ext cx="3376612" cy="334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4" descr="surre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0938"/>
            <a:ext cx="4191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All Southerners were not Confederates</a:t>
            </a:r>
          </a:p>
        </p:txBody>
      </p:sp>
      <p:pic>
        <p:nvPicPr>
          <p:cNvPr id="12291" name="Picture 4" descr="furstenberg_fig06a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352800"/>
            <a:ext cx="3810000" cy="280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USA_Map_1864_including_Civil_War_Divis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41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many southerners fought for the Union?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Southern slaves				150,000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Border state whites			200,000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Confederate state whites		100,000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Total						450,000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1/3 of all southerners who fought in the Civil War fought for the Union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3. Slavery</a:t>
            </a:r>
          </a:p>
        </p:txBody>
      </p:sp>
      <p:pic>
        <p:nvPicPr>
          <p:cNvPr id="14339" name="Picture 5" descr="4a39468u%20-%20Group%20of%20Contrabands%20-%20Library%20of%20Congress%20-%20reduced%20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953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Recruitment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3063875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17065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United States Colored Troops</a:t>
            </a:r>
          </a:p>
        </p:txBody>
      </p:sp>
      <p:pic>
        <p:nvPicPr>
          <p:cNvPr id="15363" name="Picture 4" descr="BK-TheBlueandTheGrayp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25"/>
            <a:ext cx="43910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Fort Wagner 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743200"/>
            <a:ext cx="4114800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9" descr="lew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011363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4. Leadership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“If the Union and the Confederacy had exchanged presidents with one another, the Confederacy might have won its independence.” Historian David Potter</a:t>
            </a:r>
          </a:p>
        </p:txBody>
      </p:sp>
      <p:pic>
        <p:nvPicPr>
          <p:cNvPr id="16388" name="Picture 4" descr="JeffDav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498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port-li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21415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Lincoln vs. Davis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Management styles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Attitude toward opponents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Types of opposition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As politicians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Counterview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14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17412" name="Picture 4" descr="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3193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4953000"/>
            <a:ext cx="44148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Historians Ludwell Johnson, “even a brief </a:t>
            </a:r>
          </a:p>
          <a:p>
            <a:r>
              <a:rPr lang="en-US"/>
              <a:t>systematic comparison reveals [Davis] </a:t>
            </a:r>
          </a:p>
          <a:p>
            <a:r>
              <a:rPr lang="en-US"/>
              <a:t>was clearly superior to Lincoln.”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Foreign Policy</a:t>
            </a:r>
          </a:p>
        </p:txBody>
      </p:sp>
      <p:pic>
        <p:nvPicPr>
          <p:cNvPr id="18435" name="Picture 4" descr="King%20Cotton-I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3657600" cy="270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419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Cotton Exports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1860 4.5 million bales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During the Civil War: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2.5 million bales destroyed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1 million bales exported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??  million bales smuggled into the North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Leading Generals</a:t>
            </a:r>
          </a:p>
        </p:txBody>
      </p:sp>
      <p:pic>
        <p:nvPicPr>
          <p:cNvPr id="20483" name="Picture 4" descr="grant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2333625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 descr="l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554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sher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601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886200" y="2667000"/>
            <a:ext cx="1370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Sherman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451725" y="49847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Lee</a:t>
            </a: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219200" y="50292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Sherman regarding his March to the Sea, “This might not be war but rather statesmanship.”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Grant “The art of war is simple enough.  Find out where you enemy is.  Get at him as soon as you can.  Strike at him as hard as you can , and as often as you can, and keep moving on.”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4958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1. Union Strength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304800"/>
            <a:ext cx="3736975" cy="5794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4100" name="Picture 5" descr="GeorgePicket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02113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486400" y="1306513"/>
            <a:ext cx="3048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200">
                <a:latin typeface="Arial" charset="0"/>
              </a:rPr>
              <a:t>"I always thought the Yankees had something to do with it."</a:t>
            </a:r>
            <a:r>
              <a:rPr lang="en-US" sz="2400">
                <a:latin typeface="Arial" charset="0"/>
              </a:rPr>
              <a:t> 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1600">
                <a:latin typeface="Arial" charset="0"/>
              </a:rPr>
              <a:t>Quote attributed to George Pickett when asked why the Confederates lost at Gettysburg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Flawed Strategy—Guerrilla Warfare</a:t>
            </a:r>
          </a:p>
        </p:txBody>
      </p:sp>
      <p:pic>
        <p:nvPicPr>
          <p:cNvPr id="22531" name="Picture 4" descr="Image:Battle of Lawrence.png">
            <a:hlinkClick r:id="rId3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3962400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5" descr="forrest2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0431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JackonCountyEvac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40188"/>
            <a:ext cx="39624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Mosb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00525"/>
            <a:ext cx="2381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5. Contingency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3200" smtClean="0"/>
              <a:t>(or Didn’t the Battles Matter?)</a:t>
            </a:r>
          </a:p>
        </p:txBody>
      </p:sp>
      <p:pic>
        <p:nvPicPr>
          <p:cNvPr id="23555" name="Picture 5" descr="so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9719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00200" y="49530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Lee’s Lost Order</a:t>
            </a:r>
          </a:p>
        </p:txBody>
      </p:sp>
      <p:pic>
        <p:nvPicPr>
          <p:cNvPr id="23557" name="Picture 7" descr="Maryland_Campaign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905000"/>
            <a:ext cx="36258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943600" y="6172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Antietam--1862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92600" y="274638"/>
            <a:ext cx="4394200" cy="2773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Gettysburg</a:t>
            </a:r>
            <a:br>
              <a:rPr lang="en-US" smtClean="0"/>
            </a:br>
            <a:r>
              <a:rPr lang="en-US" sz="2000" smtClean="0"/>
              <a:t>(what if Stonewall Jackson was there?)</a:t>
            </a:r>
          </a:p>
        </p:txBody>
      </p:sp>
      <p:pic>
        <p:nvPicPr>
          <p:cNvPr id="24579" name="Picture 4" descr="Image:Gettysburg Battle Map Day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7242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jshacf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276600"/>
            <a:ext cx="4467225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Vicksburg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4" name="Picture 4" descr="MapVicks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28783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vicksburg-civil-war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2227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1864</a:t>
            </a:r>
          </a:p>
        </p:txBody>
      </p:sp>
      <p:pic>
        <p:nvPicPr>
          <p:cNvPr id="26627" name="Picture 5" descr="valley64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386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350px-Thure_de_Thulstrup_-_Siege_of_Atlanta">
            <a:hlinkClick r:id="rId4" tooltip="The Siege of Atlanta by Thure de Thulstrup (c. 1888)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946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974725" y="4146550"/>
            <a:ext cx="238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Sheridan in the Valley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394325" y="3232150"/>
            <a:ext cx="2700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Sherman Outside Atlanta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“The Army of Northern Virginia has been compelled to yield to overwhelming numbers and resources." Robert E. Lee</a:t>
            </a:r>
            <a:r>
              <a:rPr lang="en-US" sz="40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40750" cy="44227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124" name="Picture 5" descr="Ill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947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6096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"God is always on the side of the heaviest battalions"</a:t>
            </a:r>
          </a:p>
          <a:p>
            <a:pPr>
              <a:defRPr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Financial Strength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200" smtClean="0"/>
              <a:t>Sources of Revenue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     CSA         USA</a:t>
            </a:r>
          </a:p>
          <a:p>
            <a:pPr eaLnBrk="1" hangingPunct="1">
              <a:defRPr/>
            </a:pPr>
            <a:r>
              <a:rPr lang="en-US" smtClean="0"/>
              <a:t>Bonds			 35%        66%</a:t>
            </a:r>
          </a:p>
          <a:p>
            <a:pPr eaLnBrk="1" hangingPunct="1">
              <a:defRPr/>
            </a:pPr>
            <a:r>
              <a:rPr lang="en-US" smtClean="0"/>
              <a:t>Taxation	  	   5%        21%</a:t>
            </a:r>
          </a:p>
          <a:p>
            <a:pPr eaLnBrk="1" hangingPunct="1">
              <a:defRPr/>
            </a:pPr>
            <a:r>
              <a:rPr lang="en-US" smtClean="0"/>
              <a:t>Paper Money	 	 60%        13%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Indices of Prices and Real Wages </a:t>
            </a:r>
            <a:br>
              <a:rPr lang="en-US" sz="3200" b="1" smtClean="0"/>
            </a:br>
            <a:r>
              <a:rPr lang="en-US" sz="3200" b="1" smtClean="0"/>
              <a:t>During the Civil War(1860=100)</a:t>
            </a:r>
            <a:endParaRPr lang="en-US" sz="400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              </a:t>
            </a:r>
            <a:r>
              <a:rPr lang="en-US" sz="2800" smtClean="0"/>
              <a:t>Union  		        Confederate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Year Prices Real Wages      Prices Real Wages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1860   100       100            	 100     100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1861   101       100      		 121       86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1862   113         93             	 388       35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1863   139         84 	        1,452       19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1864   176         77               3,992       11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smtClean="0"/>
              <a:t>	1865   175         82	        9,200 approx.</a:t>
            </a:r>
            <a:br>
              <a:rPr lang="en-US" sz="2400" smtClean="0"/>
            </a:br>
            <a:r>
              <a:rPr lang="en-US" sz="2400" smtClean="0"/>
              <a:t> 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Problems with the “Union too Strong” argument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The stronger side doesn’t always win, and besides the South does not have to win.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CSA not suicidal; “No people ever warred for independence with more relative advantages than the Confederates.” Pierre G. T. Beauregard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In an intelligent view of the precedents of history, it might safely [have been] predicted that the South . . . would be victor in the contest, however unequally matched in men and the materials of war, </a:t>
            </a:r>
            <a:r>
              <a:rPr lang="en-US" sz="2400" i="1" smtClean="0"/>
              <a:t>unless the management of her affairs should become insane, or her people lose the virtue of endurance</a:t>
            </a:r>
            <a:r>
              <a:rPr lang="en-US" sz="2400" smtClean="0"/>
              <a:t>.”  Edward A. Pollard, editor of the </a:t>
            </a:r>
            <a:r>
              <a:rPr lang="en-US" sz="2400" i="1" smtClean="0"/>
              <a:t>Richmond Examiner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2. Lack of Confederate Nationalism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What is nationalism?</a:t>
            </a:r>
          </a:p>
          <a:p>
            <a:pPr marL="990600" lvl="1" indent="-533400" eaLnBrk="1" hangingPunct="1">
              <a:defRPr/>
            </a:pPr>
            <a:r>
              <a:rPr lang="en-US" smtClean="0"/>
              <a:t>Two definitions: </a:t>
            </a:r>
          </a:p>
          <a:p>
            <a:pPr marL="1371600" lvl="2" indent="-4572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a country with an army, a treasury, a foreign policy, integrity of its borders, etc.</a:t>
            </a:r>
          </a:p>
          <a:p>
            <a:pPr marL="1371600" lvl="2" indent="-457200" eaLnBrk="1" hangingPunct="1">
              <a:buFont typeface="Wingdings" pitchFamily="2" charset="2"/>
              <a:buAutoNum type="alphaUcPeriod"/>
              <a:defRPr/>
            </a:pPr>
            <a:r>
              <a:rPr lang="en-US" smtClean="0"/>
              <a:t>a sense of belonging to a country (sometimes referred to as identity)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3124200" cy="1706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Confederate Symbols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4" name="Picture 5" descr="Seal_of_the_Confederate_States_of_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ype 8 obsolete civil war currency George Washington fifty dollars Ch Unc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4762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us-c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714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“Died of States’ Rights”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en-US" smtClean="0"/>
              <a:t>z</a:t>
            </a:r>
          </a:p>
        </p:txBody>
      </p:sp>
      <p:pic>
        <p:nvPicPr>
          <p:cNvPr id="11268" name="Picture 5" descr="File:Joseph Emerson Brow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2205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ile:Zebulonvanc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397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343400" y="22098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latin typeface="Arial" charset="0"/>
                <a:sym typeface="Wingdings" pitchFamily="2" charset="2"/>
              </a:rPr>
              <a:t>Joseph Brown, Georgia Governor</a:t>
            </a:r>
            <a:endParaRPr lang="en-US">
              <a:latin typeface="Arial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2286000" y="49530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latin typeface="Arial" charset="0"/>
              </a:rPr>
              <a:t>Zebulon Vance, North Carolina </a:t>
            </a:r>
            <a:r>
              <a:rPr lang="en-US">
                <a:latin typeface="Arial" charset="0"/>
                <a:sym typeface="Wingdings" pitchFamily="2" charset="2"/>
              </a:rPr>
              <a:t>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508</Words>
  <Application>Microsoft Office PowerPoint</Application>
  <PresentationFormat>On-screen Show (4:3)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Tahoma</vt:lpstr>
      <vt:lpstr>Arial</vt:lpstr>
      <vt:lpstr>Wingdings</vt:lpstr>
      <vt:lpstr>Times New Roman</vt:lpstr>
      <vt:lpstr>Slit</vt:lpstr>
      <vt:lpstr>Why the North Won  (or Why the Confederacy Lost)</vt:lpstr>
      <vt:lpstr>1. Union Strength</vt:lpstr>
      <vt:lpstr>“The Army of Northern Virginia has been compelled to yield to overwhelming numbers and resources." Robert E. Lee </vt:lpstr>
      <vt:lpstr>Financial Strength Sources of Revenue</vt:lpstr>
      <vt:lpstr>Indices of Prices and Real Wages  During the Civil War(1860=100)</vt:lpstr>
      <vt:lpstr>Problems with the “Union too Strong” argument</vt:lpstr>
      <vt:lpstr>2. Lack of Confederate Nationalism</vt:lpstr>
      <vt:lpstr>Confederate Symbols</vt:lpstr>
      <vt:lpstr>“Died of States’ Rights”</vt:lpstr>
      <vt:lpstr>All Southerners were not Confederates</vt:lpstr>
      <vt:lpstr>How many southerners fought for the Union?</vt:lpstr>
      <vt:lpstr>3. Slavery</vt:lpstr>
      <vt:lpstr>United States Colored Troops</vt:lpstr>
      <vt:lpstr>4. Leadership</vt:lpstr>
      <vt:lpstr>Lincoln vs. Davis</vt:lpstr>
      <vt:lpstr>Foreign Policy</vt:lpstr>
      <vt:lpstr>Cotton Exports</vt:lpstr>
      <vt:lpstr>Leading Generals</vt:lpstr>
      <vt:lpstr>PowerPoint Presentation</vt:lpstr>
      <vt:lpstr>Flawed Strategy—Guerrilla Warfare</vt:lpstr>
      <vt:lpstr>5. Contingency  (or Didn’t the Battles Matter?)</vt:lpstr>
      <vt:lpstr>Gettysburg (what if Stonewall Jackson was there?)</vt:lpstr>
      <vt:lpstr>Vicksburg</vt:lpstr>
      <vt:lpstr>1864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Larry Potash</cp:lastModifiedBy>
  <cp:revision>11</cp:revision>
  <dcterms:created xsi:type="dcterms:W3CDTF">2007-02-05T14:58:49Z</dcterms:created>
  <dcterms:modified xsi:type="dcterms:W3CDTF">2012-06-12T12:42:31Z</dcterms:modified>
</cp:coreProperties>
</file>