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5" r:id="rId4"/>
    <p:sldId id="270" r:id="rId5"/>
    <p:sldId id="274" r:id="rId6"/>
    <p:sldId id="269" r:id="rId7"/>
    <p:sldId id="273" r:id="rId8"/>
    <p:sldId id="271" r:id="rId9"/>
    <p:sldId id="272" r:id="rId10"/>
    <p:sldId id="261" r:id="rId11"/>
    <p:sldId id="257" r:id="rId12"/>
    <p:sldId id="276" r:id="rId13"/>
    <p:sldId id="262" r:id="rId14"/>
    <p:sldId id="263" r:id="rId15"/>
    <p:sldId id="264" r:id="rId16"/>
    <p:sldId id="265" r:id="rId17"/>
    <p:sldId id="26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47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EEAB2E-11AC-465B-A149-1862CA3CD8A3}" type="datetimeFigureOut">
              <a:rPr lang="en-US" smtClean="0"/>
              <a:pPr/>
              <a:t>6/12/2012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97E50F-1055-4091-A1B4-03B4414FA5D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EAB2E-11AC-465B-A149-1862CA3CD8A3}" type="datetimeFigureOut">
              <a:rPr lang="en-US" smtClean="0"/>
              <a:pPr/>
              <a:t>6/12/2012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97E50F-1055-4091-A1B4-03B4414FA5D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americancivilwar.com/kids_zone/soldiers_letters_civil_war.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sonofthesouth.net/Homer_Letter/Homer_Christmas_Camp.jpg"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shasta.com/suesgoodco/victorianvera/stationery/stationery.htm" TargetMode="External"/><Relationship Id="rId2" Type="http://schemas.openxmlformats.org/officeDocument/2006/relationships/hyperlink" Target="http://www.loc.gov/rr/mss/guide/ms009003.jpg" TargetMode="Externa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00"/>
            <a:ext cx="6248400" cy="4953000"/>
          </a:xfrm>
        </p:spPr>
        <p:txBody>
          <a:bodyPr>
            <a:normAutofit fontScale="90000"/>
          </a:bodyPr>
          <a:lstStyle/>
          <a:p>
            <a:r>
              <a:rPr lang="en-US" dirty="0"/>
              <a:t>Creating Reader’s Theater </a:t>
            </a:r>
            <a:r>
              <a:rPr lang="en-US" dirty="0" smtClean="0"/>
              <a:t> </a:t>
            </a:r>
            <a:r>
              <a:rPr lang="en-US" dirty="0"/>
              <a:t>The American Civil War</a:t>
            </a:r>
            <a:br>
              <a:rPr lang="en-US" dirty="0"/>
            </a:br>
            <a:r>
              <a:rPr lang="en-US" sz="3100" dirty="0"/>
              <a:t>Nancy Taylor </a:t>
            </a:r>
            <a:r>
              <a:rPr lang="en-US" sz="3100" dirty="0" smtClean="0"/>
              <a:t/>
            </a:r>
            <a:br>
              <a:rPr lang="en-US" sz="3100" dirty="0" smtClean="0"/>
            </a:br>
            <a:r>
              <a:rPr lang="en-US" sz="3100" dirty="0" smtClean="0"/>
              <a:t>Blast, Pennsylvania </a:t>
            </a:r>
            <a:br>
              <a:rPr lang="en-US" sz="3100" dirty="0" smtClean="0"/>
            </a:br>
            <a:r>
              <a:rPr lang="en-US" sz="3100" dirty="0" smtClean="0"/>
              <a:t>June, 2012</a:t>
            </a:r>
            <a:r>
              <a:rPr lang="en-US" sz="3600" dirty="0" smtClean="0"/>
              <a:t/>
            </a:r>
            <a:br>
              <a:rPr lang="en-US" sz="3600" dirty="0" smtClean="0"/>
            </a:br>
            <a:r>
              <a:rPr lang="en-US" dirty="0"/>
              <a:t/>
            </a:r>
            <a:br>
              <a:rPr lang="en-US" dirty="0"/>
            </a:br>
            <a:r>
              <a:rPr lang="en-US" sz="3100" dirty="0"/>
              <a:t>American </a:t>
            </a:r>
            <a:r>
              <a:rPr lang="en-US" sz="3100" dirty="0" smtClean="0"/>
              <a:t>Institute</a:t>
            </a:r>
            <a:br>
              <a:rPr lang="en-US" sz="3100" dirty="0" smtClean="0"/>
            </a:br>
            <a:r>
              <a:rPr lang="en-US" sz="3100" dirty="0" smtClean="0"/>
              <a:t> </a:t>
            </a:r>
            <a:r>
              <a:rPr lang="en-US" sz="3100" dirty="0"/>
              <a:t>for History </a:t>
            </a:r>
            <a:r>
              <a:rPr lang="en-US" sz="3100" dirty="0" smtClean="0"/>
              <a:t/>
            </a:r>
            <a:br>
              <a:rPr lang="en-US" sz="3100" dirty="0" smtClean="0"/>
            </a:br>
            <a:r>
              <a:rPr lang="en-US" sz="3100" dirty="0" smtClean="0"/>
              <a:t>Education</a:t>
            </a:r>
            <a:r>
              <a:rPr lang="en-US" dirty="0"/>
              <a:t/>
            </a:r>
            <a:br>
              <a:rPr lang="en-US" dirty="0"/>
            </a:br>
            <a:endParaRPr lang="en-US" dirty="0"/>
          </a:p>
        </p:txBody>
      </p:sp>
      <p:sp>
        <p:nvSpPr>
          <p:cNvPr id="3" name="Subtitle 2"/>
          <p:cNvSpPr>
            <a:spLocks noGrp="1"/>
          </p:cNvSpPr>
          <p:nvPr>
            <p:ph type="subTitle" idx="1"/>
          </p:nvPr>
        </p:nvSpPr>
        <p:spPr>
          <a:xfrm>
            <a:off x="838200" y="6477000"/>
            <a:ext cx="6400800" cy="228600"/>
          </a:xfrm>
        </p:spPr>
        <p:txBody>
          <a:bodyPr>
            <a:normAutofit fontScale="32500" lnSpcReduction="20000"/>
          </a:bodyPr>
          <a:lstStyle/>
          <a:p>
            <a:r>
              <a:rPr lang="en-US" dirty="0" smtClean="0">
                <a:hlinkClick r:id="rId2"/>
              </a:rPr>
              <a:t>http://americancivilwar.com/kids_zone/soldiers_letters_civil_war.html</a:t>
            </a:r>
            <a:r>
              <a:rPr lang="en-US" dirty="0" smtClean="0"/>
              <a:t> </a:t>
            </a:r>
          </a:p>
          <a:p>
            <a:endParaRPr lang="en-US" dirty="0"/>
          </a:p>
        </p:txBody>
      </p:sp>
      <p:pic>
        <p:nvPicPr>
          <p:cNvPr id="4" name="il_fi" descr="http://americancivilwar.com/kids_zone/soldiers_letters_civil_war_files/letters01.jpg"/>
          <p:cNvPicPr/>
          <p:nvPr/>
        </p:nvPicPr>
        <p:blipFill>
          <a:blip r:embed="rId3" cstate="print"/>
          <a:srcRect/>
          <a:stretch>
            <a:fillRect/>
          </a:stretch>
        </p:blipFill>
        <p:spPr bwMode="auto">
          <a:xfrm>
            <a:off x="5562600" y="1752600"/>
            <a:ext cx="335280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4876800"/>
            <a:ext cx="5486400" cy="914400"/>
          </a:xfrm>
        </p:spPr>
        <p:txBody>
          <a:bodyPr>
            <a:normAutofit/>
          </a:bodyPr>
          <a:lstStyle/>
          <a:p>
            <a:r>
              <a:rPr lang="en-US" sz="1100" dirty="0"/>
              <a:t>[City Point, Va. Brig. Gen. John A. Rawlins, Chief of Staff, with wife and child at door of their quarters].</a:t>
            </a:r>
            <a:br>
              <a:rPr lang="en-US" sz="1100" dirty="0"/>
            </a:br>
            <a:r>
              <a:rPr lang="en-US" sz="1100" dirty="0"/>
              <a:t>http://memory.loc.gov/cgi-bin/query/D?cwar:11:./temp/~ammem_GfHm:: </a:t>
            </a:r>
            <a:r>
              <a:rPr lang="en-US" dirty="0"/>
              <a:t/>
            </a:r>
            <a:br>
              <a:rPr lang="en-US" dirty="0"/>
            </a:br>
            <a:endParaRPr lang="en-US" dirty="0"/>
          </a:p>
        </p:txBody>
      </p:sp>
      <p:sp>
        <p:nvSpPr>
          <p:cNvPr id="4" name="Text Placeholder 3"/>
          <p:cNvSpPr>
            <a:spLocks noGrp="1"/>
          </p:cNvSpPr>
          <p:nvPr>
            <p:ph type="body" sz="half" idx="2"/>
          </p:nvPr>
        </p:nvSpPr>
        <p:spPr>
          <a:xfrm>
            <a:off x="762000" y="5562600"/>
            <a:ext cx="7620000" cy="1295400"/>
          </a:xfrm>
        </p:spPr>
        <p:txBody>
          <a:bodyPr>
            <a:normAutofit lnSpcReduction="10000"/>
          </a:bodyPr>
          <a:lstStyle/>
          <a:p>
            <a:pPr algn="ctr"/>
            <a:r>
              <a:rPr lang="en-US" sz="2800" dirty="0" smtClean="0"/>
              <a:t>Reader’s Theater can touch the past and bring </a:t>
            </a:r>
            <a:r>
              <a:rPr lang="en-US" sz="2800" dirty="0"/>
              <a:t>the voices of the men and women of the Civil War to life</a:t>
            </a:r>
          </a:p>
        </p:txBody>
      </p:sp>
      <p:pic>
        <p:nvPicPr>
          <p:cNvPr id="5" name="Picture Placeholder 4" descr="Image, Source: digital file from original neg. of left half"/>
          <p:cNvPicPr>
            <a:picLocks noGrp="1"/>
          </p:cNvPicPr>
          <p:nvPr>
            <p:ph type="pic" idx="1"/>
          </p:nvPr>
        </p:nvPicPr>
        <p:blipFill>
          <a:blip r:embed="rId2" cstate="print"/>
          <a:srcRect t="12793" b="12793"/>
          <a:stretch>
            <a:fillRect/>
          </a:stretch>
        </p:blipFill>
        <p:spPr bwMode="auto">
          <a:xfrm>
            <a:off x="990600" y="0"/>
            <a:ext cx="6858000"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Reader’s Theater</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In </a:t>
            </a:r>
            <a:r>
              <a:rPr lang="en-US" dirty="0"/>
              <a:t>a reader’s theater </a:t>
            </a:r>
            <a:r>
              <a:rPr lang="en-US" dirty="0" smtClean="0"/>
              <a:t>presentation - </a:t>
            </a:r>
            <a:r>
              <a:rPr lang="en-US" dirty="0"/>
              <a:t>readers use their voices to bring the text to life.</a:t>
            </a:r>
          </a:p>
          <a:p>
            <a:pPr>
              <a:buNone/>
            </a:pPr>
            <a:r>
              <a:rPr lang="en-US" dirty="0"/>
              <a:t> </a:t>
            </a:r>
          </a:p>
          <a:p>
            <a:pPr algn="ctr">
              <a:buNone/>
            </a:pPr>
            <a:r>
              <a:rPr lang="en-US" sz="4400" dirty="0"/>
              <a:t>Characteristics of Readers Theater</a:t>
            </a:r>
          </a:p>
          <a:p>
            <a:r>
              <a:rPr lang="en-US" dirty="0"/>
              <a:t>Script is read and not memorized.</a:t>
            </a:r>
          </a:p>
          <a:p>
            <a:r>
              <a:rPr lang="en-US" dirty="0"/>
              <a:t>Readers use only eye contact, facial expressions and vocal expressions to express emotion.</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lnSpcReduction="10000"/>
          </a:bodyPr>
          <a:lstStyle/>
          <a:p>
            <a:pPr algn="ctr">
              <a:buNone/>
            </a:pPr>
            <a:r>
              <a:rPr lang="en-US" b="1" dirty="0" smtClean="0"/>
              <a:t>Student Direction Worksheet</a:t>
            </a:r>
          </a:p>
          <a:p>
            <a:endParaRPr lang="en-US" b="1" dirty="0" smtClean="0"/>
          </a:p>
          <a:p>
            <a:pPr>
              <a:buNone/>
            </a:pPr>
            <a:endParaRPr lang="en-US" dirty="0" smtClean="0"/>
          </a:p>
          <a:p>
            <a:pPr>
              <a:buNone/>
            </a:pPr>
            <a:r>
              <a:rPr lang="en-US" dirty="0" smtClean="0"/>
              <a:t>	Read through the Timeline of Civil War Events for a review of materials covered in this unit.   It is important to place the primary source voices you will be sharing in a reader’s theater presentation in their historical context.  </a:t>
            </a:r>
          </a:p>
          <a:p>
            <a:pPr>
              <a:buNone/>
            </a:pPr>
            <a:r>
              <a:rPr lang="en-US" dirty="0" smtClean="0"/>
              <a:t>	</a:t>
            </a:r>
          </a:p>
          <a:p>
            <a:pPr>
              <a:buNone/>
            </a:pPr>
            <a:r>
              <a:rPr lang="en-US" dirty="0" smtClean="0"/>
              <a:t>	As a group do a short analysis of your primary source voice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dirty="0" smtClean="0"/>
              <a:t>	</a:t>
            </a:r>
            <a:r>
              <a:rPr lang="en-US" sz="2800" dirty="0" smtClean="0"/>
              <a:t>Type </a:t>
            </a:r>
            <a:r>
              <a:rPr lang="en-US" sz="2800" dirty="0"/>
              <a:t>of document: </a:t>
            </a:r>
            <a:r>
              <a:rPr lang="en-US" sz="2800" dirty="0" smtClean="0"/>
              <a:t>                                                   </a:t>
            </a:r>
          </a:p>
          <a:p>
            <a:pPr>
              <a:buNone/>
            </a:pPr>
            <a:r>
              <a:rPr lang="en-US" sz="2800" dirty="0"/>
              <a:t>	</a:t>
            </a:r>
            <a:r>
              <a:rPr lang="en-US" sz="2800" dirty="0" smtClean="0"/>
              <a:t>Date </a:t>
            </a:r>
            <a:r>
              <a:rPr lang="en-US" sz="2800" dirty="0"/>
              <a:t>of the document: </a:t>
            </a:r>
          </a:p>
          <a:p>
            <a:pPr>
              <a:buNone/>
            </a:pPr>
            <a:r>
              <a:rPr lang="en-US" sz="2800" dirty="0" smtClean="0"/>
              <a:t>	Author </a:t>
            </a:r>
            <a:r>
              <a:rPr lang="en-US" sz="2800" dirty="0"/>
              <a:t>of the document:   </a:t>
            </a:r>
            <a:endParaRPr lang="en-US" sz="2800" dirty="0" smtClean="0"/>
          </a:p>
          <a:p>
            <a:pPr>
              <a:buNone/>
            </a:pPr>
            <a:r>
              <a:rPr lang="en-US" sz="2800" dirty="0" smtClean="0"/>
              <a:t> </a:t>
            </a:r>
          </a:p>
          <a:p>
            <a:pPr>
              <a:buNone/>
            </a:pPr>
            <a:r>
              <a:rPr lang="en-US" sz="2800" dirty="0" smtClean="0"/>
              <a:t>    For </a:t>
            </a:r>
            <a:r>
              <a:rPr lang="en-US" sz="2800" dirty="0"/>
              <a:t>what audience was the document written</a:t>
            </a:r>
            <a:r>
              <a:rPr lang="en-US" sz="2800" dirty="0" smtClean="0"/>
              <a:t>:</a:t>
            </a:r>
          </a:p>
          <a:p>
            <a:pPr>
              <a:buNone/>
            </a:pPr>
            <a:endParaRPr lang="en-US" sz="2800" dirty="0"/>
          </a:p>
          <a:p>
            <a:pPr>
              <a:buNone/>
            </a:pPr>
            <a:r>
              <a:rPr lang="en-US" sz="2800" dirty="0" smtClean="0"/>
              <a:t>	List </a:t>
            </a:r>
            <a:r>
              <a:rPr lang="en-US" sz="2800" dirty="0"/>
              <a:t>three things the author said you think are important</a:t>
            </a:r>
            <a:r>
              <a:rPr lang="en-US" sz="2800" dirty="0" smtClean="0"/>
              <a:t>:</a:t>
            </a:r>
          </a:p>
          <a:p>
            <a:pPr>
              <a:buNone/>
            </a:pPr>
            <a:endParaRPr lang="en-US" sz="2800" dirty="0"/>
          </a:p>
          <a:p>
            <a:pPr>
              <a:buNone/>
            </a:pPr>
            <a:r>
              <a:rPr lang="en-US" sz="2800" dirty="0" smtClean="0"/>
              <a:t>	What </a:t>
            </a:r>
            <a:r>
              <a:rPr lang="en-US" sz="2800" dirty="0"/>
              <a:t>evidence in the document helps you know why it was written?  Quote the document</a:t>
            </a:r>
            <a:r>
              <a:rPr lang="en-US" sz="2800" dirty="0" smtClean="0"/>
              <a:t>:</a:t>
            </a:r>
          </a:p>
          <a:p>
            <a:pPr>
              <a:buNone/>
            </a:pPr>
            <a:endParaRPr lang="en-US" sz="2800" dirty="0"/>
          </a:p>
          <a:p>
            <a:pPr>
              <a:buNone/>
            </a:pPr>
            <a:r>
              <a:rPr lang="en-US" sz="2800" dirty="0" smtClean="0"/>
              <a:t>	List </a:t>
            </a:r>
            <a:r>
              <a:rPr lang="en-US" sz="2800" dirty="0"/>
              <a:t>three things the document tells you about the Civil War?</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a:buNone/>
            </a:pPr>
            <a:r>
              <a:rPr lang="en-US" dirty="0"/>
              <a:t>What can you infer about the writer </a:t>
            </a:r>
            <a:r>
              <a:rPr lang="en-US" dirty="0" smtClean="0"/>
              <a:t>from reading </a:t>
            </a:r>
            <a:r>
              <a:rPr lang="en-US" dirty="0"/>
              <a:t>the document?  </a:t>
            </a:r>
          </a:p>
          <a:p>
            <a:r>
              <a:rPr lang="en-US" dirty="0" smtClean="0"/>
              <a:t>Can </a:t>
            </a:r>
            <a:r>
              <a:rPr lang="en-US" dirty="0"/>
              <a:t>you tell anything about his or her personality?</a:t>
            </a:r>
          </a:p>
          <a:p>
            <a:r>
              <a:rPr lang="en-US" dirty="0"/>
              <a:t>Can you tell anything about his or her feelings about the war or events he or she is involved in during the war?</a:t>
            </a:r>
          </a:p>
          <a:p>
            <a:r>
              <a:rPr lang="en-US" dirty="0" smtClean="0"/>
              <a:t>What </a:t>
            </a:r>
            <a:r>
              <a:rPr lang="en-US" dirty="0"/>
              <a:t>does the primary source author emphasis?</a:t>
            </a:r>
          </a:p>
          <a:p>
            <a:r>
              <a:rPr lang="en-US" dirty="0" smtClean="0"/>
              <a:t>Are </a:t>
            </a:r>
            <a:r>
              <a:rPr lang="en-US" dirty="0"/>
              <a:t>there parts that are written with emotion?</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dirty="0"/>
              <a:t>Together write a short introduction to your “Civil War Voice” - read the background information and place your voice on the timeline – is there information from the timeline you would like for your narrator to include in your short introduction?  </a:t>
            </a:r>
            <a:endParaRPr lang="en-US" dirty="0" smtClean="0"/>
          </a:p>
          <a:p>
            <a:endParaRPr lang="en-US" dirty="0" smtClean="0"/>
          </a:p>
          <a:p>
            <a:r>
              <a:rPr lang="en-US" dirty="0" smtClean="0"/>
              <a:t>Decide </a:t>
            </a:r>
            <a:r>
              <a:rPr lang="en-US" dirty="0"/>
              <a:t>what part of your background information you might want the narrator to read before the Civil War voice reader and what you might want to save for the narrator to read after the voice reader has finished.  </a:t>
            </a:r>
            <a:endParaRPr lang="en-US" dirty="0" smtClean="0"/>
          </a:p>
          <a:p>
            <a:pPr>
              <a:buNone/>
            </a:pPr>
            <a:r>
              <a:rPr lang="en-US" sz="2400" dirty="0" smtClean="0"/>
              <a:t>	(For </a:t>
            </a:r>
            <a:r>
              <a:rPr lang="en-US" sz="2400" dirty="0"/>
              <a:t>instance, you might want to save the fact that he or she was killed in battle soon after the source was written for the last thing you read instead of telling your audience this before they hear the voice</a:t>
            </a:r>
            <a:r>
              <a:rPr lang="en-US" sz="2400" dirty="0" smtClean="0"/>
              <a:t>.)</a:t>
            </a:r>
            <a:endParaRPr lang="en-US" sz="2400" dirty="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81000"/>
            <a:ext cx="8229600" cy="6477000"/>
          </a:xfrm>
        </p:spPr>
        <p:txBody>
          <a:bodyPr>
            <a:normAutofit fontScale="92500" lnSpcReduction="10000"/>
          </a:bodyPr>
          <a:lstStyle/>
          <a:p>
            <a:r>
              <a:rPr lang="en-US" dirty="0"/>
              <a:t>Choose one person to be the narrator and one to be the “Civil War Voice” for the reader’s theater presentation to the class.  </a:t>
            </a:r>
            <a:endParaRPr lang="en-US" dirty="0" smtClean="0"/>
          </a:p>
          <a:p>
            <a:endParaRPr lang="en-US" dirty="0" smtClean="0"/>
          </a:p>
          <a:p>
            <a:r>
              <a:rPr lang="en-US" dirty="0" smtClean="0"/>
              <a:t>Look </a:t>
            </a:r>
            <a:r>
              <a:rPr lang="en-US" dirty="0"/>
              <a:t>back at the analysis.  How will the narrator emphasis important parts and how will the voice reader use his or her voice to emphasis points and show emotion? </a:t>
            </a:r>
            <a:endParaRPr lang="en-US" dirty="0" smtClean="0"/>
          </a:p>
          <a:p>
            <a:endParaRPr lang="en-US" dirty="0" smtClean="0"/>
          </a:p>
          <a:p>
            <a:r>
              <a:rPr lang="en-US" dirty="0" smtClean="0"/>
              <a:t>Practice </a:t>
            </a:r>
            <a:r>
              <a:rPr lang="en-US" dirty="0"/>
              <a:t>out loud with the third member listening and critiquing how to improve the readings.  If you broke the narrator’s background information into two parts the third team member could present the closing part.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lstStyle/>
          <a:p>
            <a:r>
              <a:rPr lang="en-US" dirty="0"/>
              <a:t> Students write a response letter to the author of the letter they shared in the Reader’s Theater.  Letter should include answers to the concerns of their loved one as well as reactions to material on the timeline that would affect the writer and reader of the letter.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cstate="print"/>
          <a:srcRect/>
          <a:stretch>
            <a:fillRect/>
          </a:stretch>
        </p:blipFill>
        <p:spPr>
          <a:xfrm>
            <a:off x="1554691" y="1371599"/>
            <a:ext cx="6034618" cy="4038601"/>
          </a:xfrm>
          <a:prstGeom prst="rect">
            <a:avLst/>
          </a:prstGeom>
          <a:ln w="76200">
            <a:solidFill>
              <a:srgbClr val="FFC000"/>
            </a:solid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dirty="0" smtClean="0"/>
              <a:t>Pennsylvania State </a:t>
            </a:r>
            <a:br>
              <a:rPr lang="en-US" sz="3600" dirty="0" smtClean="0"/>
            </a:br>
            <a:r>
              <a:rPr lang="en-US" sz="3600" dirty="0" smtClean="0"/>
              <a:t>Standards</a:t>
            </a:r>
            <a:endParaRPr lang="en-US" sz="3600" dirty="0"/>
          </a:p>
        </p:txBody>
      </p:sp>
      <p:sp>
        <p:nvSpPr>
          <p:cNvPr id="4" name="Content Placeholder 3"/>
          <p:cNvSpPr>
            <a:spLocks noGrp="1"/>
          </p:cNvSpPr>
          <p:nvPr>
            <p:ph sz="half" idx="2"/>
          </p:nvPr>
        </p:nvSpPr>
        <p:spPr>
          <a:xfrm>
            <a:off x="5334000" y="1219200"/>
            <a:ext cx="3810000" cy="4906963"/>
          </a:xfrm>
        </p:spPr>
        <p:txBody>
          <a:bodyPr>
            <a:normAutofit fontScale="85000" lnSpcReduction="10000"/>
          </a:bodyPr>
          <a:lstStyle/>
          <a:p>
            <a:pPr>
              <a:buNone/>
            </a:pPr>
            <a:r>
              <a:rPr lang="en-US" dirty="0" smtClean="0"/>
              <a:t>8.1.8.B. </a:t>
            </a:r>
          </a:p>
          <a:p>
            <a:pPr>
              <a:buNone/>
            </a:pPr>
            <a:r>
              <a:rPr lang="en-US" sz="2400" dirty="0" smtClean="0"/>
              <a:t>	Compare and contrast a historical event, using </a:t>
            </a:r>
            <a:r>
              <a:rPr lang="en-US" sz="2400" u="sng" dirty="0" smtClean="0"/>
              <a:t>multiple points of view </a:t>
            </a:r>
            <a:r>
              <a:rPr lang="en-US" sz="2400" dirty="0" smtClean="0"/>
              <a:t>from primary and secondary sources.</a:t>
            </a:r>
            <a:r>
              <a:rPr lang="en-US" dirty="0" smtClean="0"/>
              <a:t/>
            </a:r>
            <a:br>
              <a:rPr lang="en-US" dirty="0" smtClean="0"/>
            </a:br>
            <a:endParaRPr lang="en-US" dirty="0" smtClean="0"/>
          </a:p>
          <a:p>
            <a:pPr>
              <a:buNone/>
            </a:pPr>
            <a:endParaRPr lang="en-US" dirty="0" smtClean="0"/>
          </a:p>
          <a:p>
            <a:pPr>
              <a:buNone/>
            </a:pPr>
            <a:r>
              <a:rPr lang="en-US" dirty="0" smtClean="0"/>
              <a:t>8.1.9.B. </a:t>
            </a:r>
          </a:p>
          <a:p>
            <a:pPr>
              <a:buNone/>
            </a:pPr>
            <a:r>
              <a:rPr lang="en-US" sz="2400" dirty="0" smtClean="0"/>
              <a:t>	Compare the interpretation of historical events and sources, considering the use of fact versus opinion, </a:t>
            </a:r>
            <a:r>
              <a:rPr lang="en-US" sz="2400" u="sng" dirty="0" smtClean="0"/>
              <a:t>multiple perspectives</a:t>
            </a:r>
            <a:r>
              <a:rPr lang="en-US" sz="2400" dirty="0" smtClean="0"/>
              <a:t>, and cause and effect relationships.</a:t>
            </a:r>
            <a:r>
              <a:rPr lang="en-US" dirty="0" smtClean="0"/>
              <a:t/>
            </a:r>
            <a:br>
              <a:rPr lang="en-US" dirty="0" smtClean="0"/>
            </a:br>
            <a:endParaRPr lang="en-US" dirty="0" smtClean="0"/>
          </a:p>
          <a:p>
            <a:endParaRPr lang="en-US" dirty="0"/>
          </a:p>
        </p:txBody>
      </p:sp>
      <p:pic>
        <p:nvPicPr>
          <p:cNvPr id="5" name="il_fi" descr="http://home.ptd.net/~ctpd/images/pa_flag.gif"/>
          <p:cNvPicPr>
            <a:picLocks noGrp="1"/>
          </p:cNvPicPr>
          <p:nvPr>
            <p:ph sz="half" idx="1"/>
          </p:nvPr>
        </p:nvPicPr>
        <p:blipFill>
          <a:blip r:embed="rId2" cstate="print"/>
          <a:srcRect/>
          <a:stretch>
            <a:fillRect/>
          </a:stretch>
        </p:blipFill>
        <p:spPr bwMode="auto">
          <a:xfrm>
            <a:off x="152400" y="1219200"/>
            <a:ext cx="48006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648200" y="0"/>
            <a:ext cx="4038600" cy="6858000"/>
          </a:xfrm>
        </p:spPr>
        <p:txBody>
          <a:bodyPr>
            <a:normAutofit/>
          </a:bodyPr>
          <a:lstStyle/>
          <a:p>
            <a:endParaRPr lang="en-US" sz="1050" dirty="0"/>
          </a:p>
          <a:p>
            <a:endParaRPr lang="en-US" sz="2000" dirty="0" smtClean="0"/>
          </a:p>
          <a:p>
            <a:endParaRPr lang="en-US" sz="2000" dirty="0"/>
          </a:p>
          <a:p>
            <a:pPr>
              <a:buNone/>
            </a:pPr>
            <a:r>
              <a:rPr lang="en-US" sz="2000" dirty="0" smtClean="0"/>
              <a:t>	Soldiers wrote many letters home.  It was a way to keep in touch with friends and loved ones, a way to share the experiences and heartbreaks of war.  It was a way to relieve boredom.</a:t>
            </a:r>
          </a:p>
          <a:p>
            <a:endParaRPr lang="en-US" sz="2000" dirty="0" smtClean="0"/>
          </a:p>
          <a:p>
            <a:pPr>
              <a:buNone/>
            </a:pPr>
            <a:r>
              <a:rPr lang="en-US" sz="2000" dirty="0" smtClean="0"/>
              <a:t>	One of a soldiers greatest pleasures was to receive a letter. But not all the letters brought happy news.</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lgn="r">
              <a:buNone/>
            </a:pPr>
            <a:r>
              <a:rPr lang="en-US" sz="900" dirty="0" smtClean="0">
                <a:hlinkClick r:id="rId2"/>
              </a:rPr>
              <a:t>http://www.sonofthesouth.net/Homer_Letter/Homer_Christmas_Camp.jpg</a:t>
            </a:r>
            <a:endParaRPr lang="en-US" sz="900" dirty="0" smtClean="0"/>
          </a:p>
          <a:p>
            <a:pPr algn="r">
              <a:buNone/>
            </a:pPr>
            <a:endParaRPr lang="en-US" sz="2000" dirty="0" smtClean="0"/>
          </a:p>
        </p:txBody>
      </p:sp>
      <p:sp>
        <p:nvSpPr>
          <p:cNvPr id="4" name="Text Placeholder 3"/>
          <p:cNvSpPr>
            <a:spLocks noGrp="1"/>
          </p:cNvSpPr>
          <p:nvPr>
            <p:ph type="body" sz="half" idx="2"/>
          </p:nvPr>
        </p:nvSpPr>
        <p:spPr/>
        <p:txBody>
          <a:bodyPr/>
          <a:lstStyle/>
          <a:p>
            <a:endParaRPr lang="en-US" dirty="0"/>
          </a:p>
        </p:txBody>
      </p:sp>
      <p:pic>
        <p:nvPicPr>
          <p:cNvPr id="5" name="Picture 4" descr="http://www.sonofthesouth.net/Homer_Letter/Homer_Christmas_Camp.jpg"/>
          <p:cNvPicPr/>
          <p:nvPr/>
        </p:nvPicPr>
        <p:blipFill>
          <a:blip r:embed="rId3" cstate="print"/>
          <a:srcRect/>
          <a:stretch>
            <a:fillRect/>
          </a:stretch>
        </p:blipFill>
        <p:spPr bwMode="auto">
          <a:xfrm>
            <a:off x="304800" y="457200"/>
            <a:ext cx="4267200" cy="586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fontScale="92500" lnSpcReduction="10000"/>
          </a:bodyPr>
          <a:lstStyle/>
          <a:p>
            <a:pPr>
              <a:buNone/>
            </a:pPr>
            <a:r>
              <a:rPr lang="en-US" dirty="0" smtClean="0"/>
              <a:t>	Reading Civil War letters gives us a touch point to the past.</a:t>
            </a:r>
          </a:p>
          <a:p>
            <a:pPr>
              <a:buNone/>
            </a:pPr>
            <a:endParaRPr lang="en-US" dirty="0" smtClean="0"/>
          </a:p>
          <a:p>
            <a:pPr>
              <a:buNone/>
            </a:pPr>
            <a:r>
              <a:rPr lang="en-US" dirty="0" smtClean="0"/>
              <a:t>	When we read the letters we can learn what the soldier’s were like, what they held dear, and what they thought of the war.</a:t>
            </a:r>
          </a:p>
          <a:p>
            <a:pPr>
              <a:buNone/>
            </a:pPr>
            <a:endParaRPr lang="en-US" dirty="0" smtClean="0"/>
          </a:p>
          <a:p>
            <a:pPr>
              <a:buNone/>
            </a:pPr>
            <a:r>
              <a:rPr lang="en-US" dirty="0" smtClean="0"/>
              <a:t>	When we read the letters as if they were written to us.  We can laugh and cry with them, get angry, feel fear, pain, loneliness, sorrow, joy, relief.  </a:t>
            </a:r>
          </a:p>
          <a:p>
            <a:pPr>
              <a:buNone/>
            </a:pPr>
            <a:endParaRPr lang="en-US" dirty="0"/>
          </a:p>
          <a:p>
            <a:pPr>
              <a:buNone/>
            </a:pPr>
            <a:r>
              <a:rPr lang="en-US" dirty="0" smtClean="0"/>
              <a:t>	We can touch the past and feel historic empathy.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Text Placeholder 2"/>
          <p:cNvSpPr>
            <a:spLocks noGrp="1"/>
          </p:cNvSpPr>
          <p:nvPr>
            <p:ph type="body" idx="1"/>
          </p:nvPr>
        </p:nvSpPr>
        <p:spPr/>
        <p:txBody>
          <a:bodyPr/>
          <a:lstStyle/>
          <a:p>
            <a:endParaRPr lang="en-US" dirty="0"/>
          </a:p>
        </p:txBody>
      </p:sp>
      <p:sp>
        <p:nvSpPr>
          <p:cNvPr id="5" name="Text Placeholder 4"/>
          <p:cNvSpPr>
            <a:spLocks noGrp="1"/>
          </p:cNvSpPr>
          <p:nvPr>
            <p:ph type="body" sz="quarter" idx="3"/>
          </p:nvPr>
        </p:nvSpPr>
        <p:spPr/>
        <p:txBody>
          <a:bodyPr/>
          <a:lstStyle/>
          <a:p>
            <a:endParaRPr lang="en-US" dirty="0"/>
          </a:p>
        </p:txBody>
      </p:sp>
      <p:pic>
        <p:nvPicPr>
          <p:cNvPr id="7" name="Content Placeholder 6" descr="http://www.shasta.com/suesgoodco/victorianvera/stationery/unionset.jpg"/>
          <p:cNvPicPr>
            <a:picLocks noGrp="1"/>
          </p:cNvPicPr>
          <p:nvPr>
            <p:ph sz="half" idx="2"/>
          </p:nvPr>
        </p:nvPicPr>
        <p:blipFill>
          <a:blip r:embed="rId2" cstate="print"/>
          <a:srcRect/>
          <a:stretch>
            <a:fillRect/>
          </a:stretch>
        </p:blipFill>
        <p:spPr bwMode="auto">
          <a:xfrm>
            <a:off x="533400" y="685800"/>
            <a:ext cx="3962400" cy="5410200"/>
          </a:xfrm>
          <a:prstGeom prst="rect">
            <a:avLst/>
          </a:prstGeom>
          <a:noFill/>
          <a:ln w="9525">
            <a:noFill/>
            <a:miter lim="800000"/>
            <a:headEnd/>
            <a:tailEnd/>
          </a:ln>
        </p:spPr>
      </p:pic>
      <p:sp>
        <p:nvSpPr>
          <p:cNvPr id="9" name="Content Placeholder 8"/>
          <p:cNvSpPr>
            <a:spLocks noGrp="1"/>
          </p:cNvSpPr>
          <p:nvPr>
            <p:ph sz="quarter" idx="4"/>
          </p:nvPr>
        </p:nvSpPr>
        <p:spPr>
          <a:xfrm>
            <a:off x="4645025" y="685800"/>
            <a:ext cx="4041775" cy="5440363"/>
          </a:xfrm>
        </p:spPr>
        <p:txBody>
          <a:bodyPr/>
          <a:lstStyle/>
          <a:p>
            <a:pPr>
              <a:buNone/>
            </a:pPr>
            <a:r>
              <a:rPr lang="en-US" dirty="0" smtClean="0"/>
              <a:t>	</a:t>
            </a:r>
          </a:p>
          <a:p>
            <a:pPr>
              <a:buNone/>
            </a:pPr>
            <a:r>
              <a:rPr lang="en-US" dirty="0" smtClean="0"/>
              <a:t>	Soldiers could purchase stationary ink and writing implements from </a:t>
            </a:r>
            <a:r>
              <a:rPr lang="en-US" dirty="0" err="1" smtClean="0"/>
              <a:t>sutlers</a:t>
            </a:r>
            <a:r>
              <a:rPr lang="en-US" dirty="0" smtClean="0"/>
              <a:t>.  </a:t>
            </a:r>
          </a:p>
          <a:p>
            <a:pPr>
              <a:buNone/>
            </a:pPr>
            <a:endParaRPr lang="en-US" dirty="0"/>
          </a:p>
          <a:p>
            <a:pPr>
              <a:buNone/>
            </a:pPr>
            <a:r>
              <a:rPr lang="en-US" dirty="0" smtClean="0"/>
              <a:t>	</a:t>
            </a:r>
          </a:p>
          <a:p>
            <a:pPr>
              <a:buNone/>
            </a:pPr>
            <a:endParaRPr lang="en-US" dirty="0"/>
          </a:p>
          <a:p>
            <a:pPr>
              <a:buNone/>
            </a:pPr>
            <a:endParaRPr lang="en-US" dirty="0" smtClean="0"/>
          </a:p>
          <a:p>
            <a:pPr>
              <a:buNone/>
            </a:pPr>
            <a:r>
              <a:rPr lang="en-US" dirty="0"/>
              <a:t>	</a:t>
            </a:r>
            <a:r>
              <a:rPr lang="en-US" dirty="0" smtClean="0"/>
              <a:t>Often the stationary and envelopes were engraved with patriotic pictures.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sz="half" idx="2"/>
          </p:nvPr>
        </p:nvSpPr>
        <p:spPr>
          <a:xfrm>
            <a:off x="4648200" y="304800"/>
            <a:ext cx="4038600" cy="5821363"/>
          </a:xfrm>
        </p:spPr>
        <p:txBody>
          <a:bodyPr/>
          <a:lstStyle/>
          <a:p>
            <a:pPr>
              <a:buNone/>
            </a:pPr>
            <a:endParaRPr lang="en-US" dirty="0" smtClean="0"/>
          </a:p>
          <a:p>
            <a:pPr>
              <a:buNone/>
            </a:pPr>
            <a:endParaRPr lang="en-US" dirty="0"/>
          </a:p>
          <a:p>
            <a:pPr>
              <a:buNone/>
            </a:pPr>
            <a:endParaRPr lang="en-US" dirty="0" smtClean="0"/>
          </a:p>
          <a:p>
            <a:pPr>
              <a:buNone/>
            </a:pPr>
            <a:r>
              <a:rPr lang="en-US" dirty="0"/>
              <a:t>	</a:t>
            </a:r>
            <a:r>
              <a:rPr lang="en-US" dirty="0" smtClean="0"/>
              <a:t>There was also stationary available for those at home.</a:t>
            </a:r>
            <a:endParaRPr lang="en-US" dirty="0"/>
          </a:p>
        </p:txBody>
      </p:sp>
      <p:pic>
        <p:nvPicPr>
          <p:cNvPr id="5" name="Content Placeholder 7" descr="http://www.shasta.com/suesgoodco/victorianvera/stationery/civset.jpg"/>
          <p:cNvPicPr>
            <a:picLocks noGrp="1"/>
          </p:cNvPicPr>
          <p:nvPr>
            <p:ph sz="half" idx="1"/>
          </p:nvPr>
        </p:nvPicPr>
        <p:blipFill>
          <a:blip r:embed="rId2" cstate="print"/>
          <a:srcRect/>
          <a:stretch>
            <a:fillRect/>
          </a:stretch>
        </p:blipFill>
        <p:spPr bwMode="auto">
          <a:xfrm>
            <a:off x="381000" y="304800"/>
            <a:ext cx="4419600" cy="60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sz="half" idx="2"/>
          </p:nvPr>
        </p:nvSpPr>
        <p:spPr>
          <a:xfrm>
            <a:off x="3657600" y="304800"/>
            <a:ext cx="5029200" cy="6553200"/>
          </a:xfrm>
        </p:spPr>
        <p:txBody>
          <a:bodyPr>
            <a:normAutofit fontScale="92500" lnSpcReduction="10000"/>
          </a:bodyPr>
          <a:lstStyle/>
          <a:p>
            <a:endParaRPr lang="en-US" sz="2000" dirty="0" smtClean="0"/>
          </a:p>
          <a:p>
            <a:endParaRPr lang="en-US" sz="2000" dirty="0" smtClean="0"/>
          </a:p>
          <a:p>
            <a:r>
              <a:rPr lang="en-US" sz="2400" dirty="0" smtClean="0"/>
              <a:t>Later in the war the U.S. Sanitary Commission and U. S. Christian Commission gave  out paper and envelopes for free .</a:t>
            </a:r>
          </a:p>
          <a:p>
            <a:endParaRPr lang="en-US" sz="2400" dirty="0" smtClean="0"/>
          </a:p>
          <a:p>
            <a:endParaRPr lang="en-US" sz="2400" dirty="0" smtClean="0"/>
          </a:p>
          <a:p>
            <a:r>
              <a:rPr lang="en-US" sz="2400" dirty="0" smtClean="0"/>
              <a:t>In 1864 Union soldiers could send their letters free of charge as long as they wrote “Soldier’s Letter “ on the outside of the envelope.</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900" dirty="0" smtClean="0">
                <a:hlinkClick r:id="rId2"/>
              </a:rPr>
              <a:t>http://www.loc.gov/rr/mss/guide/ms009003.jpg</a:t>
            </a:r>
            <a:r>
              <a:rPr lang="en-US" sz="900" dirty="0" smtClean="0"/>
              <a:t> </a:t>
            </a:r>
            <a:r>
              <a:rPr lang="en-US" sz="900" dirty="0" smtClean="0">
                <a:hlinkClick r:id="rId3"/>
              </a:rPr>
              <a:t>http://www.shasta.com/suesgoodco/victorianvera/stationery/stationery.htm</a:t>
            </a:r>
            <a:r>
              <a:rPr lang="en-US" sz="900" dirty="0" smtClean="0"/>
              <a:t> </a:t>
            </a:r>
          </a:p>
          <a:p>
            <a:pPr>
              <a:buNone/>
            </a:pPr>
            <a:r>
              <a:rPr lang="en-US" sz="900" dirty="0" smtClean="0"/>
              <a:t>	(source for  envelope reproductions)</a:t>
            </a:r>
            <a:endParaRPr lang="en-US" sz="900" dirty="0"/>
          </a:p>
        </p:txBody>
      </p:sp>
      <p:pic>
        <p:nvPicPr>
          <p:cNvPr id="7" name="Content Placeholder 6" descr="http://www.loc.gov/rr/mss/guide/ms009003.jpg"/>
          <p:cNvPicPr>
            <a:picLocks noGrp="1"/>
          </p:cNvPicPr>
          <p:nvPr>
            <p:ph sz="half" idx="1"/>
          </p:nvPr>
        </p:nvPicPr>
        <p:blipFill>
          <a:blip r:embed="rId4" cstate="print"/>
          <a:srcRect/>
          <a:stretch>
            <a:fillRect/>
          </a:stretch>
        </p:blipFill>
        <p:spPr bwMode="auto">
          <a:xfrm>
            <a:off x="0" y="304800"/>
            <a:ext cx="403860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sz="half" idx="2"/>
          </p:nvPr>
        </p:nvSpPr>
        <p:spPr>
          <a:xfrm>
            <a:off x="4648200" y="381000"/>
            <a:ext cx="4038600" cy="5745163"/>
          </a:xfrm>
        </p:spPr>
        <p:txBody>
          <a:bodyPr/>
          <a:lstStyle/>
          <a:p>
            <a:endParaRPr lang="en-US" dirty="0" smtClean="0"/>
          </a:p>
          <a:p>
            <a:endParaRPr lang="en-US" dirty="0"/>
          </a:p>
          <a:p>
            <a:endParaRPr lang="en-US" dirty="0" smtClean="0"/>
          </a:p>
          <a:p>
            <a:pPr>
              <a:buNone/>
            </a:pPr>
            <a:r>
              <a:rPr lang="en-US" dirty="0"/>
              <a:t>	</a:t>
            </a:r>
            <a:r>
              <a:rPr lang="en-US" sz="2400" dirty="0" smtClean="0"/>
              <a:t>As the war wore on the Confederate soldiers had to deal with shortage of paper, stamps, and writing implements.</a:t>
            </a:r>
          </a:p>
          <a:p>
            <a:endParaRPr lang="en-US" dirty="0"/>
          </a:p>
        </p:txBody>
      </p:sp>
      <p:pic>
        <p:nvPicPr>
          <p:cNvPr id="5" name="Content Placeholder 4" descr="http://www.shasta.com/suesgoodco/victorianvera/stationery/confed1.jpg"/>
          <p:cNvPicPr>
            <a:picLocks noGrp="1"/>
          </p:cNvPicPr>
          <p:nvPr>
            <p:ph sz="half" idx="1"/>
          </p:nvPr>
        </p:nvPicPr>
        <p:blipFill>
          <a:blip r:embed="rId2" cstate="print"/>
          <a:srcRect/>
          <a:stretch>
            <a:fillRect/>
          </a:stretch>
        </p:blipFill>
        <p:spPr bwMode="auto">
          <a:xfrm>
            <a:off x="381000" y="381000"/>
            <a:ext cx="4191000" cy="556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416</Words>
  <Application>Microsoft Office PowerPoint</Application>
  <PresentationFormat>On-screen Show (4:3)</PresentationFormat>
  <Paragraphs>96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Creating Reader’s Theater  The American Civil War Nancy Taylor  Blast, Pennsylvania  June, 2012  American Institute  for History  Education </vt:lpstr>
      <vt:lpstr>PowerPoint Presentation</vt:lpstr>
      <vt:lpstr>Pennsylvania State  Standards</vt:lpstr>
      <vt:lpstr>PowerPoint Presentation</vt:lpstr>
      <vt:lpstr>PowerPoint Presentation</vt:lpstr>
      <vt:lpstr>PowerPoint Presentation</vt:lpstr>
      <vt:lpstr>PowerPoint Presentation</vt:lpstr>
      <vt:lpstr>PowerPoint Presentation</vt:lpstr>
      <vt:lpstr>PowerPoint Presentation</vt:lpstr>
      <vt:lpstr>[City Point, Va. Brig. Gen. John A. Rawlins, Chief of Staff, with wife and child at door of their quarters]. http://memory.loc.gov/cgi-bin/query/D?cwar:11:./temp/~ammem_GfHm::  </vt:lpstr>
      <vt:lpstr>Reader’s Theater</vt:lpstr>
      <vt:lpstr>PowerPoint Presentation</vt:lpstr>
      <vt:lpstr>PowerPoint Presentation</vt:lpstr>
      <vt:lpstr>PowerPoint Presentation</vt:lpstr>
      <vt:lpstr>PowerPoint Presentation</vt:lpstr>
      <vt:lpstr>PowerPoint Presentation</vt:lpstr>
      <vt:lpstr>Assessment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Forest</dc:creator>
  <cp:lastModifiedBy>Larry Potash</cp:lastModifiedBy>
  <cp:revision>48</cp:revision>
  <dcterms:created xsi:type="dcterms:W3CDTF">2011-02-03T00:15:00Z</dcterms:created>
  <dcterms:modified xsi:type="dcterms:W3CDTF">2012-06-12T12:44:14Z</dcterms:modified>
</cp:coreProperties>
</file>