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76" r:id="rId4"/>
  </p:sldMasterIdLst>
  <p:notesMasterIdLst>
    <p:notesMasterId r:id="rId253"/>
  </p:notesMasterIdLst>
  <p:handoutMasterIdLst>
    <p:handoutMasterId r:id="rId254"/>
  </p:handoutMasterIdLst>
  <p:sldIdLst>
    <p:sldId id="282" r:id="rId5"/>
    <p:sldId id="580" r:id="rId6"/>
    <p:sldId id="439" r:id="rId7"/>
    <p:sldId id="476" r:id="rId8"/>
    <p:sldId id="463" r:id="rId9"/>
    <p:sldId id="576" r:id="rId10"/>
    <p:sldId id="577" r:id="rId11"/>
    <p:sldId id="406" r:id="rId12"/>
    <p:sldId id="478" r:id="rId13"/>
    <p:sldId id="491" r:id="rId14"/>
    <p:sldId id="520" r:id="rId15"/>
    <p:sldId id="572" r:id="rId16"/>
    <p:sldId id="403" r:id="rId17"/>
    <p:sldId id="298" r:id="rId18"/>
    <p:sldId id="283" r:id="rId19"/>
    <p:sldId id="299" r:id="rId20"/>
    <p:sldId id="303" r:id="rId21"/>
    <p:sldId id="316" r:id="rId22"/>
    <p:sldId id="300" r:id="rId23"/>
    <p:sldId id="317" r:id="rId24"/>
    <p:sldId id="301" r:id="rId25"/>
    <p:sldId id="424" r:id="rId26"/>
    <p:sldId id="305" r:id="rId27"/>
    <p:sldId id="304" r:id="rId28"/>
    <p:sldId id="306" r:id="rId29"/>
    <p:sldId id="307" r:id="rId30"/>
    <p:sldId id="309" r:id="rId31"/>
    <p:sldId id="310" r:id="rId32"/>
    <p:sldId id="312" r:id="rId33"/>
    <p:sldId id="313" r:id="rId34"/>
    <p:sldId id="314" r:id="rId35"/>
    <p:sldId id="404" r:id="rId36"/>
    <p:sldId id="429" r:id="rId37"/>
    <p:sldId id="311" r:id="rId38"/>
    <p:sldId id="391" r:id="rId39"/>
    <p:sldId id="426" r:id="rId40"/>
    <p:sldId id="315" r:id="rId41"/>
    <p:sldId id="320" r:id="rId42"/>
    <p:sldId id="321" r:id="rId43"/>
    <p:sldId id="427" r:id="rId44"/>
    <p:sldId id="428" r:id="rId45"/>
    <p:sldId id="340" r:id="rId46"/>
    <p:sldId id="322" r:id="rId47"/>
    <p:sldId id="323" r:id="rId48"/>
    <p:sldId id="324" r:id="rId49"/>
    <p:sldId id="325" r:id="rId50"/>
    <p:sldId id="326" r:id="rId51"/>
    <p:sldId id="327" r:id="rId52"/>
    <p:sldId id="328" r:id="rId53"/>
    <p:sldId id="329" r:id="rId54"/>
    <p:sldId id="330" r:id="rId55"/>
    <p:sldId id="335" r:id="rId56"/>
    <p:sldId id="425" r:id="rId57"/>
    <p:sldId id="336" r:id="rId58"/>
    <p:sldId id="337" r:id="rId59"/>
    <p:sldId id="338" r:id="rId60"/>
    <p:sldId id="339" r:id="rId61"/>
    <p:sldId id="464" r:id="rId62"/>
    <p:sldId id="331" r:id="rId63"/>
    <p:sldId id="332" r:id="rId64"/>
    <p:sldId id="333" r:id="rId65"/>
    <p:sldId id="334" r:id="rId66"/>
    <p:sldId id="341" r:id="rId67"/>
    <p:sldId id="342" r:id="rId68"/>
    <p:sldId id="343" r:id="rId69"/>
    <p:sldId id="345" r:id="rId70"/>
    <p:sldId id="346" r:id="rId71"/>
    <p:sldId id="348" r:id="rId72"/>
    <p:sldId id="347" r:id="rId73"/>
    <p:sldId id="349" r:id="rId74"/>
    <p:sldId id="350" r:id="rId75"/>
    <p:sldId id="351" r:id="rId76"/>
    <p:sldId id="352" r:id="rId77"/>
    <p:sldId id="353" r:id="rId78"/>
    <p:sldId id="354" r:id="rId79"/>
    <p:sldId id="355" r:id="rId80"/>
    <p:sldId id="356" r:id="rId81"/>
    <p:sldId id="357" r:id="rId82"/>
    <p:sldId id="358" r:id="rId83"/>
    <p:sldId id="359" r:id="rId84"/>
    <p:sldId id="360" r:id="rId85"/>
    <p:sldId id="361" r:id="rId86"/>
    <p:sldId id="362" r:id="rId87"/>
    <p:sldId id="363" r:id="rId88"/>
    <p:sldId id="364" r:id="rId89"/>
    <p:sldId id="365" r:id="rId90"/>
    <p:sldId id="366" r:id="rId91"/>
    <p:sldId id="367" r:id="rId92"/>
    <p:sldId id="368" r:id="rId93"/>
    <p:sldId id="369" r:id="rId94"/>
    <p:sldId id="371" r:id="rId95"/>
    <p:sldId id="430" r:id="rId96"/>
    <p:sldId id="370" r:id="rId97"/>
    <p:sldId id="372" r:id="rId98"/>
    <p:sldId id="373" r:id="rId99"/>
    <p:sldId id="374" r:id="rId100"/>
    <p:sldId id="375" r:id="rId101"/>
    <p:sldId id="376" r:id="rId102"/>
    <p:sldId id="377" r:id="rId103"/>
    <p:sldId id="378" r:id="rId104"/>
    <p:sldId id="379" r:id="rId105"/>
    <p:sldId id="380" r:id="rId106"/>
    <p:sldId id="381" r:id="rId107"/>
    <p:sldId id="382" r:id="rId108"/>
    <p:sldId id="383" r:id="rId109"/>
    <p:sldId id="384" r:id="rId110"/>
    <p:sldId id="385" r:id="rId111"/>
    <p:sldId id="386" r:id="rId112"/>
    <p:sldId id="387" r:id="rId113"/>
    <p:sldId id="388" r:id="rId114"/>
    <p:sldId id="389" r:id="rId115"/>
    <p:sldId id="390" r:id="rId116"/>
    <p:sldId id="392" r:id="rId117"/>
    <p:sldId id="393" r:id="rId118"/>
    <p:sldId id="394" r:id="rId119"/>
    <p:sldId id="395" r:id="rId120"/>
    <p:sldId id="396" r:id="rId121"/>
    <p:sldId id="398" r:id="rId122"/>
    <p:sldId id="397" r:id="rId123"/>
    <p:sldId id="399" r:id="rId124"/>
    <p:sldId id="400" r:id="rId125"/>
    <p:sldId id="401" r:id="rId126"/>
    <p:sldId id="407" r:id="rId127"/>
    <p:sldId id="431" r:id="rId128"/>
    <p:sldId id="432" r:id="rId129"/>
    <p:sldId id="433" r:id="rId130"/>
    <p:sldId id="436" r:id="rId131"/>
    <p:sldId id="437" r:id="rId132"/>
    <p:sldId id="438" r:id="rId133"/>
    <p:sldId id="435" r:id="rId134"/>
    <p:sldId id="552" r:id="rId135"/>
    <p:sldId id="553" r:id="rId136"/>
    <p:sldId id="573" r:id="rId137"/>
    <p:sldId id="574" r:id="rId138"/>
    <p:sldId id="575" r:id="rId139"/>
    <p:sldId id="434" r:id="rId140"/>
    <p:sldId id="538" r:id="rId141"/>
    <p:sldId id="539" r:id="rId142"/>
    <p:sldId id="540" r:id="rId143"/>
    <p:sldId id="541" r:id="rId144"/>
    <p:sldId id="419" r:id="rId145"/>
    <p:sldId id="423" r:id="rId146"/>
    <p:sldId id="420" r:id="rId147"/>
    <p:sldId id="421" r:id="rId148"/>
    <p:sldId id="410" r:id="rId149"/>
    <p:sldId id="411" r:id="rId150"/>
    <p:sldId id="412" r:id="rId151"/>
    <p:sldId id="413" r:id="rId152"/>
    <p:sldId id="414" r:id="rId153"/>
    <p:sldId id="415" r:id="rId154"/>
    <p:sldId id="416" r:id="rId155"/>
    <p:sldId id="502" r:id="rId156"/>
    <p:sldId id="563" r:id="rId157"/>
    <p:sldId id="564" r:id="rId158"/>
    <p:sldId id="565" r:id="rId159"/>
    <p:sldId id="566" r:id="rId160"/>
    <p:sldId id="503" r:id="rId161"/>
    <p:sldId id="567" r:id="rId162"/>
    <p:sldId id="559" r:id="rId163"/>
    <p:sldId id="560" r:id="rId164"/>
    <p:sldId id="561" r:id="rId165"/>
    <p:sldId id="562" r:id="rId166"/>
    <p:sldId id="568" r:id="rId167"/>
    <p:sldId id="569" r:id="rId168"/>
    <p:sldId id="570" r:id="rId169"/>
    <p:sldId id="571" r:id="rId170"/>
    <p:sldId id="444" r:id="rId171"/>
    <p:sldId id="445" r:id="rId172"/>
    <p:sldId id="447" r:id="rId173"/>
    <p:sldId id="449" r:id="rId174"/>
    <p:sldId id="450" r:id="rId175"/>
    <p:sldId id="558" r:id="rId176"/>
    <p:sldId id="448" r:id="rId177"/>
    <p:sldId id="455" r:id="rId178"/>
    <p:sldId id="456" r:id="rId179"/>
    <p:sldId id="451" r:id="rId180"/>
    <p:sldId id="452" r:id="rId181"/>
    <p:sldId id="453" r:id="rId182"/>
    <p:sldId id="454" r:id="rId183"/>
    <p:sldId id="473" r:id="rId184"/>
    <p:sldId id="465" r:id="rId185"/>
    <p:sldId id="446" r:id="rId186"/>
    <p:sldId id="494" r:id="rId187"/>
    <p:sldId id="557" r:id="rId188"/>
    <p:sldId id="556" r:id="rId189"/>
    <p:sldId id="555" r:id="rId190"/>
    <p:sldId id="554" r:id="rId191"/>
    <p:sldId id="466" r:id="rId192"/>
    <p:sldId id="467" r:id="rId193"/>
    <p:sldId id="470" r:id="rId194"/>
    <p:sldId id="471" r:id="rId195"/>
    <p:sldId id="472" r:id="rId196"/>
    <p:sldId id="475" r:id="rId197"/>
    <p:sldId id="474" r:id="rId198"/>
    <p:sldId id="469" r:id="rId199"/>
    <p:sldId id="468" r:id="rId200"/>
    <p:sldId id="479" r:id="rId201"/>
    <p:sldId id="480" r:id="rId202"/>
    <p:sldId id="481" r:id="rId203"/>
    <p:sldId id="482" r:id="rId204"/>
    <p:sldId id="483" r:id="rId205"/>
    <p:sldId id="484" r:id="rId206"/>
    <p:sldId id="500" r:id="rId207"/>
    <p:sldId id="501" r:id="rId208"/>
    <p:sldId id="485" r:id="rId209"/>
    <p:sldId id="486" r:id="rId210"/>
    <p:sldId id="487" r:id="rId211"/>
    <p:sldId id="488" r:id="rId212"/>
    <p:sldId id="489" r:id="rId213"/>
    <p:sldId id="490" r:id="rId214"/>
    <p:sldId id="492" r:id="rId215"/>
    <p:sldId id="493" r:id="rId216"/>
    <p:sldId id="495" r:id="rId217"/>
    <p:sldId id="496" r:id="rId218"/>
    <p:sldId id="497" r:id="rId219"/>
    <p:sldId id="498" r:id="rId220"/>
    <p:sldId id="499" r:id="rId221"/>
    <p:sldId id="418" r:id="rId222"/>
    <p:sldId id="504" r:id="rId223"/>
    <p:sldId id="505" r:id="rId224"/>
    <p:sldId id="506" r:id="rId225"/>
    <p:sldId id="507" r:id="rId226"/>
    <p:sldId id="511" r:id="rId227"/>
    <p:sldId id="508" r:id="rId228"/>
    <p:sldId id="509" r:id="rId229"/>
    <p:sldId id="510" r:id="rId230"/>
    <p:sldId id="512" r:id="rId231"/>
    <p:sldId id="513" r:id="rId232"/>
    <p:sldId id="514" r:id="rId233"/>
    <p:sldId id="515" r:id="rId234"/>
    <p:sldId id="516" r:id="rId235"/>
    <p:sldId id="517" r:id="rId236"/>
    <p:sldId id="518" r:id="rId237"/>
    <p:sldId id="519" r:id="rId238"/>
    <p:sldId id="521" r:id="rId239"/>
    <p:sldId id="522" r:id="rId240"/>
    <p:sldId id="523" r:id="rId241"/>
    <p:sldId id="524" r:id="rId242"/>
    <p:sldId id="525" r:id="rId243"/>
    <p:sldId id="526" r:id="rId244"/>
    <p:sldId id="527" r:id="rId245"/>
    <p:sldId id="545" r:id="rId246"/>
    <p:sldId id="546" r:id="rId247"/>
    <p:sldId id="547" r:id="rId248"/>
    <p:sldId id="548" r:id="rId249"/>
    <p:sldId id="578" r:id="rId250"/>
    <p:sldId id="579" r:id="rId251"/>
    <p:sldId id="296" r:id="rId252"/>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73A0DAA-6AF3-43AB-8588-CEC1D06C72B9}"/>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96187" autoAdjust="0"/>
  </p:normalViewPr>
  <p:slideViewPr>
    <p:cSldViewPr snapToGrid="0">
      <p:cViewPr varScale="1">
        <p:scale>
          <a:sx n="66" d="100"/>
          <a:sy n="66" d="100"/>
        </p:scale>
        <p:origin x="870" y="66"/>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80" d="100"/>
          <a:sy n="80" d="100"/>
        </p:scale>
        <p:origin x="1176" y="96"/>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205" Type="http://schemas.openxmlformats.org/officeDocument/2006/relationships/slide" Target="slides/slide201.xml"/><Relationship Id="rId226" Type="http://schemas.openxmlformats.org/officeDocument/2006/relationships/slide" Target="slides/slide222.xml"/><Relationship Id="rId247" Type="http://schemas.openxmlformats.org/officeDocument/2006/relationships/slide" Target="slides/slide243.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16" Type="http://schemas.openxmlformats.org/officeDocument/2006/relationships/slide" Target="slides/slide212.xml"/><Relationship Id="rId237" Type="http://schemas.openxmlformats.org/officeDocument/2006/relationships/slide" Target="slides/slide233.xml"/><Relationship Id="rId258" Type="http://schemas.openxmlformats.org/officeDocument/2006/relationships/theme" Target="theme/theme1.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206" Type="http://schemas.openxmlformats.org/officeDocument/2006/relationships/slide" Target="slides/slide202.xml"/><Relationship Id="rId227" Type="http://schemas.openxmlformats.org/officeDocument/2006/relationships/slide" Target="slides/slide223.xml"/><Relationship Id="rId248" Type="http://schemas.openxmlformats.org/officeDocument/2006/relationships/slide" Target="slides/slide244.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217" Type="http://schemas.openxmlformats.org/officeDocument/2006/relationships/slide" Target="slides/slide213.xml"/><Relationship Id="rId6" Type="http://schemas.openxmlformats.org/officeDocument/2006/relationships/slide" Target="slides/slide2.xml"/><Relationship Id="rId238" Type="http://schemas.openxmlformats.org/officeDocument/2006/relationships/slide" Target="slides/slide234.xml"/><Relationship Id="rId259" Type="http://schemas.openxmlformats.org/officeDocument/2006/relationships/tableStyles" Target="tableStyles.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slide" Target="slides/slide189.xml"/><Relationship Id="rId207" Type="http://schemas.openxmlformats.org/officeDocument/2006/relationships/slide" Target="slides/slide203.xml"/><Relationship Id="rId228" Type="http://schemas.openxmlformats.org/officeDocument/2006/relationships/slide" Target="slides/slide224.xml"/><Relationship Id="rId249" Type="http://schemas.openxmlformats.org/officeDocument/2006/relationships/slide" Target="slides/slide245.xml"/><Relationship Id="rId13" Type="http://schemas.openxmlformats.org/officeDocument/2006/relationships/slide" Target="slides/slide9.xml"/><Relationship Id="rId109" Type="http://schemas.openxmlformats.org/officeDocument/2006/relationships/slide" Target="slides/slide105.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162" Type="http://schemas.openxmlformats.org/officeDocument/2006/relationships/slide" Target="slides/slide158.xml"/><Relationship Id="rId183" Type="http://schemas.openxmlformats.org/officeDocument/2006/relationships/slide" Target="slides/slide179.xml"/><Relationship Id="rId218" Type="http://schemas.openxmlformats.org/officeDocument/2006/relationships/slide" Target="slides/slide214.xml"/><Relationship Id="rId239" Type="http://schemas.openxmlformats.org/officeDocument/2006/relationships/slide" Target="slides/slide235.xml"/><Relationship Id="rId250" Type="http://schemas.openxmlformats.org/officeDocument/2006/relationships/slide" Target="slides/slide246.xml"/><Relationship Id="rId24" Type="http://schemas.openxmlformats.org/officeDocument/2006/relationships/slide" Target="slides/slide20.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31" Type="http://schemas.openxmlformats.org/officeDocument/2006/relationships/slide" Target="slides/slide127.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208" Type="http://schemas.openxmlformats.org/officeDocument/2006/relationships/slide" Target="slides/slide204.xml"/><Relationship Id="rId229" Type="http://schemas.openxmlformats.org/officeDocument/2006/relationships/slide" Target="slides/slide225.xml"/><Relationship Id="rId240" Type="http://schemas.openxmlformats.org/officeDocument/2006/relationships/slide" Target="slides/slide236.xml"/><Relationship Id="rId14" Type="http://schemas.openxmlformats.org/officeDocument/2006/relationships/slide" Target="slides/slide10.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8" Type="http://schemas.openxmlformats.org/officeDocument/2006/relationships/slide" Target="slides/slide4.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219" Type="http://schemas.openxmlformats.org/officeDocument/2006/relationships/slide" Target="slides/slide215.xml"/><Relationship Id="rId230" Type="http://schemas.openxmlformats.org/officeDocument/2006/relationships/slide" Target="slides/slide226.xml"/><Relationship Id="rId251" Type="http://schemas.openxmlformats.org/officeDocument/2006/relationships/slide" Target="slides/slide247.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95" Type="http://schemas.openxmlformats.org/officeDocument/2006/relationships/slide" Target="slides/slide191.xml"/><Relationship Id="rId209" Type="http://schemas.openxmlformats.org/officeDocument/2006/relationships/slide" Target="slides/slide205.xml"/><Relationship Id="rId220" Type="http://schemas.openxmlformats.org/officeDocument/2006/relationships/slide" Target="slides/slide216.xml"/><Relationship Id="rId241" Type="http://schemas.openxmlformats.org/officeDocument/2006/relationships/slide" Target="slides/slide23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78" Type="http://schemas.openxmlformats.org/officeDocument/2006/relationships/slide" Target="slides/slide74.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64" Type="http://schemas.openxmlformats.org/officeDocument/2006/relationships/slide" Target="slides/slide160.xml"/><Relationship Id="rId185" Type="http://schemas.openxmlformats.org/officeDocument/2006/relationships/slide" Target="slides/slide181.xml"/><Relationship Id="rId9" Type="http://schemas.openxmlformats.org/officeDocument/2006/relationships/slide" Target="slides/slide5.xml"/><Relationship Id="rId210" Type="http://schemas.openxmlformats.org/officeDocument/2006/relationships/slide" Target="slides/slide206.xml"/><Relationship Id="rId26" Type="http://schemas.openxmlformats.org/officeDocument/2006/relationships/slide" Target="slides/slide22.xml"/><Relationship Id="rId231" Type="http://schemas.openxmlformats.org/officeDocument/2006/relationships/slide" Target="slides/slide227.xml"/><Relationship Id="rId252" Type="http://schemas.openxmlformats.org/officeDocument/2006/relationships/slide" Target="slides/slide248.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221" Type="http://schemas.openxmlformats.org/officeDocument/2006/relationships/slide" Target="slides/slide217.xml"/><Relationship Id="rId242" Type="http://schemas.openxmlformats.org/officeDocument/2006/relationships/slide" Target="slides/slide238.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11" Type="http://schemas.openxmlformats.org/officeDocument/2006/relationships/slide" Target="slides/slide207.xml"/><Relationship Id="rId232" Type="http://schemas.openxmlformats.org/officeDocument/2006/relationships/slide" Target="slides/slide228.xml"/><Relationship Id="rId253" Type="http://schemas.openxmlformats.org/officeDocument/2006/relationships/notesMaster" Target="notesMasters/notesMaster1.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201" Type="http://schemas.openxmlformats.org/officeDocument/2006/relationships/slide" Target="slides/slide197.xml"/><Relationship Id="rId222" Type="http://schemas.openxmlformats.org/officeDocument/2006/relationships/slide" Target="slides/slide218.xml"/><Relationship Id="rId243" Type="http://schemas.openxmlformats.org/officeDocument/2006/relationships/slide" Target="slides/slide239.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customXml" Target="../customXml/item1.xml"/><Relationship Id="rId212" Type="http://schemas.openxmlformats.org/officeDocument/2006/relationships/slide" Target="slides/slide208.xml"/><Relationship Id="rId233" Type="http://schemas.openxmlformats.org/officeDocument/2006/relationships/slide" Target="slides/slide229.xml"/><Relationship Id="rId254" Type="http://schemas.openxmlformats.org/officeDocument/2006/relationships/handoutMaster" Target="handoutMasters/handoutMaster1.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202" Type="http://schemas.openxmlformats.org/officeDocument/2006/relationships/slide" Target="slides/slide198.xml"/><Relationship Id="rId223" Type="http://schemas.openxmlformats.org/officeDocument/2006/relationships/slide" Target="slides/slide219.xml"/><Relationship Id="rId244" Type="http://schemas.openxmlformats.org/officeDocument/2006/relationships/slide" Target="slides/slide240.xml"/><Relationship Id="rId18" Type="http://schemas.openxmlformats.org/officeDocument/2006/relationships/slide" Target="slides/slide14.xml"/><Relationship Id="rId39" Type="http://schemas.openxmlformats.org/officeDocument/2006/relationships/slide" Target="slides/slide35.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1" Type="http://schemas.openxmlformats.org/officeDocument/2006/relationships/slide" Target="slides/slide67.xml"/><Relationship Id="rId92" Type="http://schemas.openxmlformats.org/officeDocument/2006/relationships/slide" Target="slides/slide88.xml"/><Relationship Id="rId213" Type="http://schemas.openxmlformats.org/officeDocument/2006/relationships/slide" Target="slides/slide209.xml"/><Relationship Id="rId234" Type="http://schemas.openxmlformats.org/officeDocument/2006/relationships/slide" Target="slides/slide230.xml"/><Relationship Id="rId2" Type="http://schemas.openxmlformats.org/officeDocument/2006/relationships/customXml" Target="../customXml/item2.xml"/><Relationship Id="rId29" Type="http://schemas.openxmlformats.org/officeDocument/2006/relationships/slide" Target="slides/slide25.xml"/><Relationship Id="rId255" Type="http://schemas.openxmlformats.org/officeDocument/2006/relationships/commentAuthors" Target="commentAuthors.xml"/><Relationship Id="rId40" Type="http://schemas.openxmlformats.org/officeDocument/2006/relationships/slide" Target="slides/slide36.xml"/><Relationship Id="rId115" Type="http://schemas.openxmlformats.org/officeDocument/2006/relationships/slide" Target="slides/slide111.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99" Type="http://schemas.openxmlformats.org/officeDocument/2006/relationships/slide" Target="slides/slide195.xml"/><Relationship Id="rId203" Type="http://schemas.openxmlformats.org/officeDocument/2006/relationships/slide" Target="slides/slide199.xml"/><Relationship Id="rId19" Type="http://schemas.openxmlformats.org/officeDocument/2006/relationships/slide" Target="slides/slide15.xml"/><Relationship Id="rId224" Type="http://schemas.openxmlformats.org/officeDocument/2006/relationships/slide" Target="slides/slide220.xml"/><Relationship Id="rId245" Type="http://schemas.openxmlformats.org/officeDocument/2006/relationships/slide" Target="slides/slide241.xml"/><Relationship Id="rId30" Type="http://schemas.openxmlformats.org/officeDocument/2006/relationships/slide" Target="slides/slide2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189" Type="http://schemas.openxmlformats.org/officeDocument/2006/relationships/slide" Target="slides/slide185.xml"/><Relationship Id="rId3" Type="http://schemas.openxmlformats.org/officeDocument/2006/relationships/customXml" Target="../customXml/item3.xml"/><Relationship Id="rId214" Type="http://schemas.openxmlformats.org/officeDocument/2006/relationships/slide" Target="slides/slide210.xml"/><Relationship Id="rId235" Type="http://schemas.openxmlformats.org/officeDocument/2006/relationships/slide" Target="slides/slide231.xml"/><Relationship Id="rId256" Type="http://schemas.openxmlformats.org/officeDocument/2006/relationships/presProps" Target="presProps.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179" Type="http://schemas.openxmlformats.org/officeDocument/2006/relationships/slide" Target="slides/slide175.xml"/><Relationship Id="rId190" Type="http://schemas.openxmlformats.org/officeDocument/2006/relationships/slide" Target="slides/slide186.xml"/><Relationship Id="rId204" Type="http://schemas.openxmlformats.org/officeDocument/2006/relationships/slide" Target="slides/slide200.xml"/><Relationship Id="rId225" Type="http://schemas.openxmlformats.org/officeDocument/2006/relationships/slide" Target="slides/slide221.xml"/><Relationship Id="rId246" Type="http://schemas.openxmlformats.org/officeDocument/2006/relationships/slide" Target="slides/slide242.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94" Type="http://schemas.openxmlformats.org/officeDocument/2006/relationships/slide" Target="slides/slide90.xml"/><Relationship Id="rId148" Type="http://schemas.openxmlformats.org/officeDocument/2006/relationships/slide" Target="slides/slide144.xml"/><Relationship Id="rId169" Type="http://schemas.openxmlformats.org/officeDocument/2006/relationships/slide" Target="slides/slide165.xml"/><Relationship Id="rId4" Type="http://schemas.openxmlformats.org/officeDocument/2006/relationships/slideMaster" Target="slideMasters/slideMaster1.xml"/><Relationship Id="rId180" Type="http://schemas.openxmlformats.org/officeDocument/2006/relationships/slide" Target="slides/slide176.xml"/><Relationship Id="rId215" Type="http://schemas.openxmlformats.org/officeDocument/2006/relationships/slide" Target="slides/slide211.xml"/><Relationship Id="rId236" Type="http://schemas.openxmlformats.org/officeDocument/2006/relationships/slide" Target="slides/slide232.xml"/><Relationship Id="rId25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a:extLst>
              <a:ext uri="{FF2B5EF4-FFF2-40B4-BE49-F238E27FC236}">
                <a16:creationId xmlns:a16="http://schemas.microsoft.com/office/drawing/2014/main" id="{19FEBCAF-CB3F-4928-91AA-D61472F880C0}"/>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EF1077DB-935E-4A0A-947A-D283B9F9F452}" type="datetimeFigureOut">
              <a:rPr lang="en-US" smtClean="0"/>
              <a:t>12/9/2022</a:t>
            </a:fld>
            <a:endParaRPr lang="en-US" dirty="0"/>
          </a:p>
        </p:txBody>
      </p:sp>
      <p:sp>
        <p:nvSpPr>
          <p:cNvPr id="4" name="Footer Placeholder 3">
            <a:extLst>
              <a:ext uri="{FF2B5EF4-FFF2-40B4-BE49-F238E27FC236}">
                <a16:creationId xmlns:a16="http://schemas.microsoft.com/office/drawing/2014/main" id="{69256698-63C6-4CCC-81CB-EA5604C30F1E}"/>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5" name="Slide Number Placeholder 4">
            <a:extLst>
              <a:ext uri="{FF2B5EF4-FFF2-40B4-BE49-F238E27FC236}">
                <a16:creationId xmlns:a16="http://schemas.microsoft.com/office/drawing/2014/main" id="{B2467FDA-05D7-4760-A373-5D6AEAAF4278}"/>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682C0B10-7CAE-41E4-AB02-7E8B1FF2B898}" type="slidenum">
              <a:rPr lang="en-US" smtClean="0"/>
              <a:t>‹#›</a:t>
            </a:fld>
            <a:endParaRPr lang="en-US" dirty="0"/>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noProof="0"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2D9EC30E-1A71-4188-9BE7-E2A64929A436}" type="datetimeFigureOut">
              <a:rPr lang="en-US" noProof="0" smtClean="0"/>
              <a:t>12/9/2022</a:t>
            </a:fld>
            <a:endParaRPr lang="en-US" noProof="0"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noProof="0"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noProof="0"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8530193B-564F-4854-8A52-728F3FB19C85}" type="slidenum">
              <a:rPr lang="en-US" noProof="0" smtClean="0"/>
              <a:t>‹#›</a:t>
            </a:fld>
            <a:endParaRPr lang="en-US" noProof="0" dirty="0"/>
          </a:p>
        </p:txBody>
      </p:sp>
    </p:spTree>
    <p:extLst>
      <p:ext uri="{BB962C8B-B14F-4D97-AF65-F5344CB8AC3E}">
        <p14:creationId xmlns:p14="http://schemas.microsoft.com/office/powerpoint/2010/main" val="3603816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h Small Image">
    <p:spTree>
      <p:nvGrpSpPr>
        <p:cNvPr id="1" name=""/>
        <p:cNvGrpSpPr/>
        <p:nvPr/>
      </p:nvGrpSpPr>
      <p:grpSpPr>
        <a:xfrm>
          <a:off x="0" y="0"/>
          <a:ext cx="0" cy="0"/>
          <a:chOff x="0" y="0"/>
          <a:chExt cx="0" cy="0"/>
        </a:xfrm>
      </p:grpSpPr>
      <p:sp>
        <p:nvSpPr>
          <p:cNvPr id="9" name="Picture Placeholder 1">
            <a:extLst>
              <a:ext uri="{FF2B5EF4-FFF2-40B4-BE49-F238E27FC236}">
                <a16:creationId xmlns:a16="http://schemas.microsoft.com/office/drawing/2014/main" id="{837F9836-5B23-424D-8C60-AC02A8512A4B}"/>
              </a:ext>
            </a:extLst>
          </p:cNvPr>
          <p:cNvSpPr>
            <a:spLocks noGrp="1"/>
          </p:cNvSpPr>
          <p:nvPr>
            <p:ph type="pic" sz="quarter" idx="13" hasCustomPrompt="1"/>
          </p:nvPr>
        </p:nvSpPr>
        <p:spPr>
          <a:xfrm>
            <a:off x="9980476" y="0"/>
            <a:ext cx="2211524" cy="6858000"/>
          </a:xfrm>
          <a:solidFill>
            <a:schemeClr val="bg1">
              <a:lumMod val="9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346296"/>
            <a:ext cx="6798250" cy="1674470"/>
          </a:xfrm>
        </p:spPr>
        <p:txBody>
          <a:bodyPr anchor="b"/>
          <a:lstStyle>
            <a:lvl1pPr algn="r">
              <a:lnSpc>
                <a:spcPts val="5000"/>
              </a:lnSpc>
              <a:defRPr sz="6000" b="1" cap="all" spc="-300" baseline="0">
                <a:solidFill>
                  <a:schemeClr val="tx1"/>
                </a:solidFill>
                <a:latin typeface="+mj-lt"/>
              </a:defRPr>
            </a:lvl1pPr>
          </a:lstStyle>
          <a:p>
            <a:r>
              <a:rPr lang="en-US" noProof="0"/>
              <a:t>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311904" y="4650539"/>
            <a:ext cx="3401478" cy="1192038"/>
          </a:xfrm>
          <a:solidFill>
            <a:schemeClr val="tx1"/>
          </a:solidFill>
        </p:spPr>
        <p:txBody>
          <a:bodyPr lIns="252000" tIns="0" anchor="ctr"/>
          <a:lstStyle>
            <a:lvl1pPr marL="0" indent="0" algn="l">
              <a:lnSpc>
                <a:spcPct val="100000"/>
              </a:lnSpc>
              <a:buNone/>
              <a:defRPr sz="1800" i="1">
                <a:solidFill>
                  <a:schemeClr val="bg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7" name="Rectangle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334038435"/>
      </p:ext>
    </p:extLst>
  </p:cSld>
  <p:clrMapOvr>
    <a:masterClrMapping/>
  </p:clrMapOvr>
  <p:transition spd="slow">
    <p:push/>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9198000" cy="432000"/>
          </a:xfrm>
        </p:spPr>
        <p:txBody>
          <a:bodyPr/>
          <a:lstStyle>
            <a:lvl1pPr>
              <a:defRPr>
                <a:solidFill>
                  <a:schemeClr val="tx1"/>
                </a:solidFill>
              </a:defRPr>
            </a:lvl1pPr>
          </a:lstStyle>
          <a:p>
            <a:r>
              <a:rPr lang="en-US" noProof="0"/>
              <a:t>Click to edit page title</a:t>
            </a:r>
          </a:p>
        </p:txBody>
      </p:sp>
      <p:sp>
        <p:nvSpPr>
          <p:cNvPr id="9" name="Subtitle 2">
            <a:extLst>
              <a:ext uri="{FF2B5EF4-FFF2-40B4-BE49-F238E27FC236}">
                <a16:creationId xmlns:a16="http://schemas.microsoft.com/office/drawing/2014/main" id="{F94EB5D3-F8CB-4E76-8D7E-FF441818EECB}"/>
              </a:ext>
            </a:extLst>
          </p:cNvPr>
          <p:cNvSpPr>
            <a:spLocks noGrp="1"/>
          </p:cNvSpPr>
          <p:nvPr>
            <p:ph type="body" sz="quarter" idx="32" hasCustomPrompt="1"/>
          </p:nvPr>
        </p:nvSpPr>
        <p:spPr>
          <a:xfrm>
            <a:off x="431800" y="1008000"/>
            <a:ext cx="9198000" cy="360000"/>
          </a:xfrm>
        </p:spPr>
        <p:txBody>
          <a:bodyPr/>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512000"/>
            <a:ext cx="2916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a:extLst>
              <a:ext uri="{FF2B5EF4-FFF2-40B4-BE49-F238E27FC236}">
                <a16:creationId xmlns:a16="http://schemas.microsoft.com/office/drawing/2014/main" id="{16A38E24-EB1C-472F-B631-5DF32F9C4CF5}"/>
              </a:ext>
            </a:extLst>
          </p:cNvPr>
          <p:cNvSpPr>
            <a:spLocks noGrp="1"/>
          </p:cNvSpPr>
          <p:nvPr>
            <p:ph type="body" sz="quarter" idx="12"/>
          </p:nvPr>
        </p:nvSpPr>
        <p:spPr>
          <a:xfrm>
            <a:off x="3572900" y="1511476"/>
            <a:ext cx="2916000" cy="467924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5">
            <a:extLst>
              <a:ext uri="{FF2B5EF4-FFF2-40B4-BE49-F238E27FC236}">
                <a16:creationId xmlns:a16="http://schemas.microsoft.com/office/drawing/2014/main" id="{5B4A252E-78C9-4F76-98A4-A4B580AD072A}"/>
              </a:ext>
            </a:extLst>
          </p:cNvPr>
          <p:cNvSpPr>
            <a:spLocks noGrp="1"/>
          </p:cNvSpPr>
          <p:nvPr>
            <p:ph type="body" sz="quarter" idx="13"/>
          </p:nvPr>
        </p:nvSpPr>
        <p:spPr>
          <a:xfrm>
            <a:off x="6713800" y="1511475"/>
            <a:ext cx="2916000" cy="46792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6D4BCA97-F31B-451D-82F8-6E000DF2118A}"/>
              </a:ext>
            </a:extLst>
          </p:cNvPr>
          <p:cNvSpPr>
            <a:spLocks noGrp="1"/>
          </p:cNvSpPr>
          <p:nvPr>
            <p:ph type="ftr" sz="quarter" idx="14"/>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0817AAC4-A657-4D75-A527-0307AFF2B17B}"/>
              </a:ext>
            </a:extLst>
          </p:cNvPr>
          <p:cNvSpPr>
            <a:spLocks noGrp="1"/>
          </p:cNvSpPr>
          <p:nvPr>
            <p:ph type="sldNum" sz="quarter" idx="15"/>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654388017"/>
      </p:ext>
    </p:extLst>
  </p:cSld>
  <p:clrMapOvr>
    <a:masterClrMapping/>
  </p:clrMapOvr>
  <p:transition spd="slow">
    <p:push/>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9198000" cy="432000"/>
          </a:xfrm>
        </p:spPr>
        <p:txBody>
          <a:bodyPr/>
          <a:lstStyle>
            <a:lvl1pPr>
              <a:defRPr>
                <a:solidFill>
                  <a:schemeClr val="tx1"/>
                </a:solidFill>
              </a:defRPr>
            </a:lvl1pPr>
          </a:lstStyle>
          <a:p>
            <a:r>
              <a:rPr lang="en-US" noProof="0"/>
              <a:t>Click to edit page title</a:t>
            </a:r>
          </a:p>
        </p:txBody>
      </p:sp>
      <p:sp>
        <p:nvSpPr>
          <p:cNvPr id="10" name="Subtitle 2">
            <a:extLst>
              <a:ext uri="{FF2B5EF4-FFF2-40B4-BE49-F238E27FC236}">
                <a16:creationId xmlns:a16="http://schemas.microsoft.com/office/drawing/2014/main" id="{9D7ACCB5-9A86-4F46-89E2-B79F48C9EC1D}"/>
              </a:ext>
            </a:extLst>
          </p:cNvPr>
          <p:cNvSpPr>
            <a:spLocks noGrp="1"/>
          </p:cNvSpPr>
          <p:nvPr>
            <p:ph type="body" sz="quarter" idx="32" hasCustomPrompt="1"/>
          </p:nvPr>
        </p:nvSpPr>
        <p:spPr>
          <a:xfrm>
            <a:off x="431800" y="1008000"/>
            <a:ext cx="9198000" cy="360000"/>
          </a:xfrm>
        </p:spPr>
        <p:txBody>
          <a:bodyPr/>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512000"/>
            <a:ext cx="1764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p:nvPr>
        </p:nvSpPr>
        <p:spPr>
          <a:xfrm>
            <a:off x="2290450" y="1512000"/>
            <a:ext cx="1764000" cy="46792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5">
            <a:extLst>
              <a:ext uri="{FF2B5EF4-FFF2-40B4-BE49-F238E27FC236}">
                <a16:creationId xmlns:a16="http://schemas.microsoft.com/office/drawing/2014/main" id="{6A983D98-E0AB-429A-9EC2-B50D4216D691}"/>
              </a:ext>
            </a:extLst>
          </p:cNvPr>
          <p:cNvSpPr>
            <a:spLocks noGrp="1"/>
          </p:cNvSpPr>
          <p:nvPr>
            <p:ph type="body" sz="quarter" idx="13"/>
          </p:nvPr>
        </p:nvSpPr>
        <p:spPr>
          <a:xfrm>
            <a:off x="4148900" y="1512000"/>
            <a:ext cx="1764000" cy="46792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6">
            <a:extLst>
              <a:ext uri="{FF2B5EF4-FFF2-40B4-BE49-F238E27FC236}">
                <a16:creationId xmlns:a16="http://schemas.microsoft.com/office/drawing/2014/main" id="{755213BF-EF6D-45DC-A01B-DE6C2F23A6D2}"/>
              </a:ext>
            </a:extLst>
          </p:cNvPr>
          <p:cNvSpPr>
            <a:spLocks noGrp="1"/>
          </p:cNvSpPr>
          <p:nvPr>
            <p:ph type="body" sz="quarter" idx="14"/>
          </p:nvPr>
        </p:nvSpPr>
        <p:spPr>
          <a:xfrm>
            <a:off x="6007350" y="1507535"/>
            <a:ext cx="1764000" cy="46792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Text Placeholder 7">
            <a:extLst>
              <a:ext uri="{FF2B5EF4-FFF2-40B4-BE49-F238E27FC236}">
                <a16:creationId xmlns:a16="http://schemas.microsoft.com/office/drawing/2014/main" id="{77D6BBBA-F4A3-45D4-91BC-A405FFDC7C3D}"/>
              </a:ext>
            </a:extLst>
          </p:cNvPr>
          <p:cNvSpPr>
            <a:spLocks noGrp="1"/>
          </p:cNvSpPr>
          <p:nvPr>
            <p:ph type="body" sz="quarter" idx="15"/>
          </p:nvPr>
        </p:nvSpPr>
        <p:spPr>
          <a:xfrm>
            <a:off x="7865800" y="1507535"/>
            <a:ext cx="1764000" cy="468371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2D09234E-176D-4BBF-9391-7B6F018C51AB}"/>
              </a:ext>
            </a:extLst>
          </p:cNvPr>
          <p:cNvSpPr>
            <a:spLocks noGrp="1"/>
          </p:cNvSpPr>
          <p:nvPr>
            <p:ph type="ftr" sz="quarter" idx="16"/>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B5A8293F-A5B5-4FCC-BF27-A25B1BAFF245}"/>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974837237"/>
      </p:ext>
    </p:extLst>
  </p:cSld>
  <p:clrMapOvr>
    <a:masterClrMapping/>
  </p:clrMapOvr>
  <p:transition spd="slow">
    <p:push/>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a:lstStyle>
            <a:lvl1pPr>
              <a:defRPr>
                <a:solidFill>
                  <a:schemeClr val="tx1"/>
                </a:solidFill>
              </a:defRPr>
            </a:lvl1pPr>
          </a:lstStyle>
          <a:p>
            <a:r>
              <a:rPr lang="en-US" noProof="0"/>
              <a:t>Click to edit page title</a:t>
            </a:r>
          </a:p>
        </p:txBody>
      </p:sp>
      <p:sp>
        <p:nvSpPr>
          <p:cNvPr id="5" name="Subtitle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431801" y="1008000"/>
            <a:ext cx="9198116" cy="360000"/>
          </a:xfrm>
        </p:spPr>
        <p:txBody>
          <a:bodyPr/>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US" noProof="0" dirty="0"/>
              <a:t>Copyright 2020, Levin Legal Group, P.C. and Beard Legal Group</a:t>
            </a:r>
          </a:p>
        </p:txBody>
      </p:sp>
      <p:sp>
        <p:nvSpPr>
          <p:cNvPr id="4" name="Slide Number Placeholder 3">
            <a:extLst>
              <a:ext uri="{FF2B5EF4-FFF2-40B4-BE49-F238E27FC236}">
                <a16:creationId xmlns:a16="http://schemas.microsoft.com/office/drawing/2014/main" id="{8E801980-CBAE-4A50-886D-54D7BB2E1947}"/>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1505855276"/>
      </p:ext>
    </p:extLst>
  </p:cSld>
  <p:clrMapOvr>
    <a:masterClrMapping/>
  </p:clrMapOvr>
  <p:transition spd="slow">
    <p:push/>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EDF756E-F310-4229-ACDD-055D299A95FB}"/>
              </a:ext>
            </a:extLst>
          </p:cNvPr>
          <p:cNvSpPr/>
          <p:nvPr userDrawn="1"/>
        </p:nvSpPr>
        <p:spPr>
          <a:xfrm>
            <a:off x="6297105" y="424206"/>
            <a:ext cx="5505254" cy="57314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Copyright 2020, Levin Legal Group, P.C. and Beard Legal Group</a:t>
            </a:r>
          </a:p>
        </p:txBody>
      </p:sp>
      <p:sp>
        <p:nvSpPr>
          <p:cNvPr id="2" name="Slide Number Placeholder 1">
            <a:extLst>
              <a:ext uri="{FF2B5EF4-FFF2-40B4-BE49-F238E27FC236}">
                <a16:creationId xmlns:a16="http://schemas.microsoft.com/office/drawing/2014/main" id="{E25951D2-91DB-40E7-95D5-4B372602DEBB}"/>
              </a:ext>
            </a:extLst>
          </p:cNvPr>
          <p:cNvSpPr>
            <a:spLocks noGrp="1"/>
          </p:cNvSpPr>
          <p:nvPr>
            <p:ph type="sldNum" sz="quarter" idx="15"/>
          </p:nvPr>
        </p:nvSpPr>
        <p:spPr/>
        <p:txBody>
          <a:bodyPr/>
          <a:lstStyle/>
          <a:p>
            <a:fld id="{19B51A1E-902D-48AF-9020-955120F399B6}" type="slidenum">
              <a:rPr lang="en-US" noProof="0" smtClean="0"/>
              <a:pPr/>
              <a:t>‹#›</a:t>
            </a:fld>
            <a:endParaRPr lang="en-US" noProof="0" dirty="0"/>
          </a:p>
        </p:txBody>
      </p:sp>
      <p:sp>
        <p:nvSpPr>
          <p:cNvPr id="9" name="Subtitle 2">
            <a:extLst>
              <a:ext uri="{FF2B5EF4-FFF2-40B4-BE49-F238E27FC236}">
                <a16:creationId xmlns:a16="http://schemas.microsoft.com/office/drawing/2014/main" id="{07666241-4AF6-458A-A571-6C6C291D72F1}"/>
              </a:ext>
            </a:extLst>
          </p:cNvPr>
          <p:cNvSpPr>
            <a:spLocks noGrp="1"/>
          </p:cNvSpPr>
          <p:nvPr>
            <p:ph type="subTitle" idx="1"/>
          </p:nvPr>
        </p:nvSpPr>
        <p:spPr>
          <a:xfrm>
            <a:off x="6532775" y="3639199"/>
            <a:ext cx="5053936" cy="1192038"/>
          </a:xfrm>
          <a:solidFill>
            <a:schemeClr val="bg1"/>
          </a:solidFill>
        </p:spPr>
        <p:txBody>
          <a:bodyPr lIns="252000" tIns="0" anchor="ctr"/>
          <a:lstStyle>
            <a:lvl1pPr marL="0" indent="0" algn="l">
              <a:lnSpc>
                <a:spcPct val="100000"/>
              </a:lnSpc>
              <a:buNone/>
              <a:defRPr sz="1800" i="1">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Title 5">
            <a:extLst>
              <a:ext uri="{FF2B5EF4-FFF2-40B4-BE49-F238E27FC236}">
                <a16:creationId xmlns:a16="http://schemas.microsoft.com/office/drawing/2014/main" id="{6F4F2BBF-F210-4954-9C73-A0030AACDDFE}"/>
              </a:ext>
            </a:extLst>
          </p:cNvPr>
          <p:cNvSpPr>
            <a:spLocks noGrp="1"/>
          </p:cNvSpPr>
          <p:nvPr>
            <p:ph type="title" hasCustomPrompt="1"/>
          </p:nvPr>
        </p:nvSpPr>
        <p:spPr>
          <a:xfrm>
            <a:off x="6532775" y="993303"/>
            <a:ext cx="5053936" cy="2513468"/>
          </a:xfrm>
        </p:spPr>
        <p:txBody>
          <a:bodyPr/>
          <a:lstStyle>
            <a:lvl1pPr>
              <a:defRPr sz="5400" cap="none">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3217260836"/>
      </p:ext>
    </p:extLst>
  </p:cSld>
  <p:clrMapOvr>
    <a:masterClrMapping/>
  </p:clrMapOvr>
  <p:transition spd="slow">
    <p:push/>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a:lstStyle>
            <a:lvl1pPr>
              <a:defRPr>
                <a:solidFill>
                  <a:schemeClr val="tx1"/>
                </a:solidFill>
              </a:defRPr>
            </a:lvl1pPr>
          </a:lstStyle>
          <a:p>
            <a:r>
              <a:rPr lang="en-US" noProof="0"/>
              <a:t>Click to edit page title</a:t>
            </a:r>
          </a:p>
        </p:txBody>
      </p:sp>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10" name="Content Placeholder 2">
            <a:extLst>
              <a:ext uri="{FF2B5EF4-FFF2-40B4-BE49-F238E27FC236}">
                <a16:creationId xmlns:a16="http://schemas.microsoft.com/office/drawing/2014/main" id="{FD1EE834-4B70-4715-8346-1C0298347EE0}"/>
              </a:ext>
            </a:extLst>
          </p:cNvPr>
          <p:cNvSpPr>
            <a:spLocks noGrp="1"/>
          </p:cNvSpPr>
          <p:nvPr>
            <p:ph idx="1"/>
          </p:nvPr>
        </p:nvSpPr>
        <p:spPr>
          <a:xfrm>
            <a:off x="432000" y="1046375"/>
            <a:ext cx="9198000" cy="513058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013996122"/>
      </p:ext>
    </p:extLst>
  </p:cSld>
  <p:clrMapOvr>
    <a:masterClrMapping/>
  </p:clrMapOvr>
  <p:transition spd="slow">
    <p:push/>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a:lstStyle>
            <a:lvl1pPr>
              <a:defRPr>
                <a:solidFill>
                  <a:schemeClr val="tx1"/>
                </a:solidFill>
              </a:defRPr>
            </a:lvl1pPr>
          </a:lstStyle>
          <a:p>
            <a:r>
              <a:rPr lang="en-US" noProof="0"/>
              <a:t>Click to edit page title</a:t>
            </a:r>
          </a:p>
        </p:txBody>
      </p:sp>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7" name="Content Placeholder 2">
            <a:extLst>
              <a:ext uri="{FF2B5EF4-FFF2-40B4-BE49-F238E27FC236}">
                <a16:creationId xmlns:a16="http://schemas.microsoft.com/office/drawing/2014/main" id="{EAE43F4C-1A64-4197-A44B-E6EB874E243B}"/>
              </a:ext>
            </a:extLst>
          </p:cNvPr>
          <p:cNvSpPr>
            <a:spLocks noGrp="1"/>
          </p:cNvSpPr>
          <p:nvPr>
            <p:ph sz="half" idx="1"/>
          </p:nvPr>
        </p:nvSpPr>
        <p:spPr>
          <a:xfrm>
            <a:off x="432000" y="1046376"/>
            <a:ext cx="4435831" cy="513058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Content Placeholder 3">
            <a:extLst>
              <a:ext uri="{FF2B5EF4-FFF2-40B4-BE49-F238E27FC236}">
                <a16:creationId xmlns:a16="http://schemas.microsoft.com/office/drawing/2014/main" id="{D7B3F5B8-DC28-4878-AC9F-D434D7542D8F}"/>
              </a:ext>
            </a:extLst>
          </p:cNvPr>
          <p:cNvSpPr>
            <a:spLocks noGrp="1"/>
          </p:cNvSpPr>
          <p:nvPr>
            <p:ph sz="half" idx="2"/>
          </p:nvPr>
        </p:nvSpPr>
        <p:spPr>
          <a:xfrm>
            <a:off x="5194169" y="1046376"/>
            <a:ext cx="4435831" cy="513058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028349215"/>
      </p:ext>
    </p:extLst>
  </p:cSld>
  <p:clrMapOvr>
    <a:masterClrMapping/>
  </p:clrMapOvr>
  <p:transition spd="slow">
    <p:push/>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a:lstStyle>
            <a:lvl1pPr>
              <a:defRPr>
                <a:solidFill>
                  <a:schemeClr val="tx1"/>
                </a:solidFill>
              </a:defRPr>
            </a:lvl1pPr>
          </a:lstStyle>
          <a:p>
            <a:r>
              <a:rPr lang="en-US" noProof="0"/>
              <a:t>Click to edit page title</a:t>
            </a:r>
          </a:p>
        </p:txBody>
      </p:sp>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7" name="Text Placeholder 2">
            <a:extLst>
              <a:ext uri="{FF2B5EF4-FFF2-40B4-BE49-F238E27FC236}">
                <a16:creationId xmlns:a16="http://schemas.microsoft.com/office/drawing/2014/main" id="{CB97B01E-88B2-448F-BD96-A1AAFA39AC1E}"/>
              </a:ext>
            </a:extLst>
          </p:cNvPr>
          <p:cNvSpPr>
            <a:spLocks noGrp="1"/>
          </p:cNvSpPr>
          <p:nvPr>
            <p:ph type="body" idx="1"/>
          </p:nvPr>
        </p:nvSpPr>
        <p:spPr>
          <a:xfrm>
            <a:off x="432000" y="1068420"/>
            <a:ext cx="4434840" cy="823912"/>
          </a:xfrm>
          <a:solidFill>
            <a:schemeClr val="tx1"/>
          </a:solidFill>
        </p:spPr>
        <p:txBody>
          <a:bodyPr anchor="ctr"/>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8" name="Text Placeholder 4">
            <a:extLst>
              <a:ext uri="{FF2B5EF4-FFF2-40B4-BE49-F238E27FC236}">
                <a16:creationId xmlns:a16="http://schemas.microsoft.com/office/drawing/2014/main" id="{40BADDE2-4EE6-41B4-804C-EBF680128B40}"/>
              </a:ext>
            </a:extLst>
          </p:cNvPr>
          <p:cNvSpPr>
            <a:spLocks noGrp="1"/>
          </p:cNvSpPr>
          <p:nvPr>
            <p:ph type="body" sz="quarter" idx="3"/>
          </p:nvPr>
        </p:nvSpPr>
        <p:spPr>
          <a:xfrm>
            <a:off x="5195160" y="1068420"/>
            <a:ext cx="4434840" cy="823912"/>
          </a:xfrm>
          <a:solidFill>
            <a:schemeClr val="tx1"/>
          </a:solidFill>
        </p:spPr>
        <p:txBody>
          <a:bodyPr anchor="ctr"/>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9" name="Content Placeholder 3">
            <a:extLst>
              <a:ext uri="{FF2B5EF4-FFF2-40B4-BE49-F238E27FC236}">
                <a16:creationId xmlns:a16="http://schemas.microsoft.com/office/drawing/2014/main" id="{BB0A14E0-899D-4594-BC9E-AE89BF0D3AB7}"/>
              </a:ext>
            </a:extLst>
          </p:cNvPr>
          <p:cNvSpPr>
            <a:spLocks noGrp="1"/>
          </p:cNvSpPr>
          <p:nvPr>
            <p:ph sz="half" idx="2"/>
          </p:nvPr>
        </p:nvSpPr>
        <p:spPr>
          <a:xfrm>
            <a:off x="432001" y="2096752"/>
            <a:ext cx="4434840" cy="4092911"/>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Content Placeholder 5">
            <a:extLst>
              <a:ext uri="{FF2B5EF4-FFF2-40B4-BE49-F238E27FC236}">
                <a16:creationId xmlns:a16="http://schemas.microsoft.com/office/drawing/2014/main" id="{2C699014-D902-4E9A-80CD-8D2BCFE67097}"/>
              </a:ext>
            </a:extLst>
          </p:cNvPr>
          <p:cNvSpPr>
            <a:spLocks noGrp="1"/>
          </p:cNvSpPr>
          <p:nvPr>
            <p:ph sz="quarter" idx="4"/>
          </p:nvPr>
        </p:nvSpPr>
        <p:spPr>
          <a:xfrm>
            <a:off x="5195160" y="2096752"/>
            <a:ext cx="4434840" cy="4092911"/>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925328979"/>
      </p:ext>
    </p:extLst>
  </p:cSld>
  <p:clrMapOvr>
    <a:masterClrMapping/>
  </p:clrMapOvr>
  <p:transition spd="slow">
    <p:push/>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8" name="Title 1">
            <a:extLst>
              <a:ext uri="{FF2B5EF4-FFF2-40B4-BE49-F238E27FC236}">
                <a16:creationId xmlns:a16="http://schemas.microsoft.com/office/drawing/2014/main" id="{AC67C685-BABE-4B77-8C5E-B39B093D3AEA}"/>
              </a:ext>
            </a:extLst>
          </p:cNvPr>
          <p:cNvSpPr>
            <a:spLocks noGrp="1"/>
          </p:cNvSpPr>
          <p:nvPr>
            <p:ph type="title"/>
          </p:nvPr>
        </p:nvSpPr>
        <p:spPr>
          <a:xfrm>
            <a:off x="432001" y="457200"/>
            <a:ext cx="3159612" cy="1600200"/>
          </a:xfrm>
        </p:spPr>
        <p:txBody>
          <a:bodyPr anchor="b"/>
          <a:lstStyle>
            <a:lvl1pPr>
              <a:defRPr sz="2800"/>
            </a:lvl1pPr>
          </a:lstStyle>
          <a:p>
            <a:r>
              <a:rPr lang="en-US" noProof="0"/>
              <a:t>Click to edit Master title style</a:t>
            </a:r>
          </a:p>
        </p:txBody>
      </p:sp>
      <p:sp>
        <p:nvSpPr>
          <p:cNvPr id="9" name="Text Placeholder 3">
            <a:extLst>
              <a:ext uri="{FF2B5EF4-FFF2-40B4-BE49-F238E27FC236}">
                <a16:creationId xmlns:a16="http://schemas.microsoft.com/office/drawing/2014/main" id="{0B6B7795-36CC-459B-AE8B-7FB2F40AF37C}"/>
              </a:ext>
            </a:extLst>
          </p:cNvPr>
          <p:cNvSpPr>
            <a:spLocks noGrp="1"/>
          </p:cNvSpPr>
          <p:nvPr>
            <p:ph type="body" sz="half" idx="2"/>
          </p:nvPr>
        </p:nvSpPr>
        <p:spPr>
          <a:xfrm>
            <a:off x="432001" y="2057400"/>
            <a:ext cx="3159612" cy="4126584"/>
          </a:xfrm>
        </p:spPr>
        <p:txBody>
          <a:bodyPr/>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10" name="Content Placeholder 2">
            <a:extLst>
              <a:ext uri="{FF2B5EF4-FFF2-40B4-BE49-F238E27FC236}">
                <a16:creationId xmlns:a16="http://schemas.microsoft.com/office/drawing/2014/main" id="{79F53EF1-D412-467C-B7CE-30536F140AE1}"/>
              </a:ext>
            </a:extLst>
          </p:cNvPr>
          <p:cNvSpPr>
            <a:spLocks noGrp="1"/>
          </p:cNvSpPr>
          <p:nvPr>
            <p:ph idx="1"/>
          </p:nvPr>
        </p:nvSpPr>
        <p:spPr>
          <a:xfrm>
            <a:off x="3770722" y="457201"/>
            <a:ext cx="6023727" cy="5726784"/>
          </a:xfrm>
        </p:spPr>
        <p:txBody>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714757823"/>
      </p:ext>
    </p:extLst>
  </p:cSld>
  <p:clrMapOvr>
    <a:masterClrMapping/>
  </p:clrMapOvr>
  <p:transition spd="slow">
    <p:push/>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8" name="Title 1">
            <a:extLst>
              <a:ext uri="{FF2B5EF4-FFF2-40B4-BE49-F238E27FC236}">
                <a16:creationId xmlns:a16="http://schemas.microsoft.com/office/drawing/2014/main" id="{AC67C685-BABE-4B77-8C5E-B39B093D3AEA}"/>
              </a:ext>
            </a:extLst>
          </p:cNvPr>
          <p:cNvSpPr>
            <a:spLocks noGrp="1"/>
          </p:cNvSpPr>
          <p:nvPr>
            <p:ph type="title"/>
          </p:nvPr>
        </p:nvSpPr>
        <p:spPr>
          <a:xfrm>
            <a:off x="432001" y="457200"/>
            <a:ext cx="3159612" cy="1600200"/>
          </a:xfrm>
        </p:spPr>
        <p:txBody>
          <a:bodyPr anchor="b"/>
          <a:lstStyle>
            <a:lvl1pPr>
              <a:defRPr sz="2800"/>
            </a:lvl1pPr>
          </a:lstStyle>
          <a:p>
            <a:r>
              <a:rPr lang="en-US" noProof="0"/>
              <a:t>Click to edit Master title style</a:t>
            </a:r>
          </a:p>
        </p:txBody>
      </p:sp>
      <p:sp>
        <p:nvSpPr>
          <p:cNvPr id="9" name="Text Placeholder 3">
            <a:extLst>
              <a:ext uri="{FF2B5EF4-FFF2-40B4-BE49-F238E27FC236}">
                <a16:creationId xmlns:a16="http://schemas.microsoft.com/office/drawing/2014/main" id="{0B6B7795-36CC-459B-AE8B-7FB2F40AF37C}"/>
              </a:ext>
            </a:extLst>
          </p:cNvPr>
          <p:cNvSpPr>
            <a:spLocks noGrp="1"/>
          </p:cNvSpPr>
          <p:nvPr>
            <p:ph type="body" sz="half" idx="2"/>
          </p:nvPr>
        </p:nvSpPr>
        <p:spPr>
          <a:xfrm>
            <a:off x="432001" y="2057400"/>
            <a:ext cx="3159612" cy="4126584"/>
          </a:xfrm>
        </p:spPr>
        <p:txBody>
          <a:bodyPr/>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12" name="Picture Placeholder 2">
            <a:extLst>
              <a:ext uri="{FF2B5EF4-FFF2-40B4-BE49-F238E27FC236}">
                <a16:creationId xmlns:a16="http://schemas.microsoft.com/office/drawing/2014/main" id="{10319378-269C-406E-9B84-FCF22DA02EFF}"/>
              </a:ext>
            </a:extLst>
          </p:cNvPr>
          <p:cNvSpPr>
            <a:spLocks noGrp="1"/>
          </p:cNvSpPr>
          <p:nvPr>
            <p:ph type="pic" idx="1"/>
          </p:nvPr>
        </p:nvSpPr>
        <p:spPr>
          <a:xfrm>
            <a:off x="3788021" y="457201"/>
            <a:ext cx="5949868" cy="572678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dirty="0"/>
              <a:t>Click icon to add picture</a:t>
            </a:r>
          </a:p>
        </p:txBody>
      </p:sp>
    </p:spTree>
    <p:extLst>
      <p:ext uri="{BB962C8B-B14F-4D97-AF65-F5344CB8AC3E}">
        <p14:creationId xmlns:p14="http://schemas.microsoft.com/office/powerpoint/2010/main" val="2103075675"/>
      </p:ext>
    </p:extLst>
  </p:cSld>
  <p:clrMapOvr>
    <a:masterClrMapping/>
  </p:clrMapOvr>
  <p:transition spd="slow">
    <p:push/>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a:lstStyle>
            <a:lvl1pPr>
              <a:defRPr>
                <a:solidFill>
                  <a:schemeClr val="tx1"/>
                </a:solidFill>
              </a:defRPr>
            </a:lvl1pPr>
          </a:lstStyle>
          <a:p>
            <a:r>
              <a:rPr lang="en-US" noProof="0"/>
              <a:t>Click to edit page title</a:t>
            </a:r>
          </a:p>
        </p:txBody>
      </p:sp>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3115799058"/>
      </p:ext>
    </p:extLst>
  </p:cSld>
  <p:clrMapOvr>
    <a:masterClrMapping/>
  </p:clrMapOvr>
  <p:transition spd="slow">
    <p:push/>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54ED587-2D2F-4D3F-B55B-C64465AB4EC5}"/>
              </a:ext>
            </a:extLst>
          </p:cNvPr>
          <p:cNvSpPr/>
          <p:nvPr userDrawn="1"/>
        </p:nvSpPr>
        <p:spPr>
          <a:xfrm>
            <a:off x="69274" y="66963"/>
            <a:ext cx="9911201" cy="672734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346296"/>
            <a:ext cx="6798250" cy="1674470"/>
          </a:xfrm>
        </p:spPr>
        <p:txBody>
          <a:bodyPr anchor="b"/>
          <a:lstStyle>
            <a:lvl1pPr algn="r">
              <a:lnSpc>
                <a:spcPts val="5000"/>
              </a:lnSpc>
              <a:defRPr sz="6000" b="1" cap="all" spc="-300" baseline="0">
                <a:solidFill>
                  <a:schemeClr val="bg1"/>
                </a:solidFill>
                <a:latin typeface="+mj-lt"/>
              </a:defRPr>
            </a:lvl1pPr>
          </a:lstStyle>
          <a:p>
            <a:r>
              <a:rPr lang="en-US" noProof="0"/>
              <a:t>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326418" y="4650539"/>
            <a:ext cx="2456210" cy="1192038"/>
          </a:xfrm>
          <a:solidFill>
            <a:schemeClr val="bg1"/>
          </a:solidFill>
        </p:spPr>
        <p:txBody>
          <a:bodyPr lIns="252000" tIns="0" anchor="ctr"/>
          <a:lstStyle>
            <a:lvl1pPr marL="0" indent="0" algn="l">
              <a:lnSpc>
                <a:spcPct val="100000"/>
              </a:lnSpc>
              <a:buNone/>
              <a:defRPr sz="1800" i="1">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7" name="Rectangle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E798A99C-9485-48F0-8E1E-227AD1348A45}"/>
              </a:ext>
            </a:extLst>
          </p:cNvPr>
          <p:cNvSpPr>
            <a:spLocks noGrp="1"/>
          </p:cNvSpPr>
          <p:nvPr>
            <p:ph type="sldNum" sz="quarter" idx="11"/>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218115592"/>
      </p:ext>
    </p:extLst>
  </p:cSld>
  <p:clrMapOvr>
    <a:masterClrMapping/>
  </p:clrMapOvr>
  <p:transition spd="slow">
    <p:push/>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r>
              <a:rPr lang="en-US" noProof="0" dirty="0"/>
              <a:t>Copyright 2020, Levin Legal Group, P.C. and Beard Legal Group</a:t>
            </a:r>
          </a:p>
        </p:txBody>
      </p:sp>
      <p:sp>
        <p:nvSpPr>
          <p:cNvPr id="3" name="Slide Number Placeholder 2">
            <a:extLst>
              <a:ext uri="{FF2B5EF4-FFF2-40B4-BE49-F238E27FC236}">
                <a16:creationId xmlns:a16="http://schemas.microsoft.com/office/drawing/2014/main" id="{2310D190-B83D-438A-91BC-470C41B22A29}"/>
              </a:ext>
            </a:extLst>
          </p:cNvPr>
          <p:cNvSpPr>
            <a:spLocks noGrp="1"/>
          </p:cNvSpPr>
          <p:nvPr>
            <p:ph type="sldNum" sz="quarter" idx="1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1139767039"/>
      </p:ext>
    </p:extLst>
  </p:cSld>
  <p:clrMapOvr>
    <a:masterClrMapping/>
  </p:clrMapOvr>
  <p:transition spd="slow">
    <p:push/>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th Large Image">
    <p:bg>
      <p:bgPr>
        <a:solidFill>
          <a:schemeClr val="bg1"/>
        </a:solidFill>
        <a:effectLst/>
      </p:bgPr>
    </p:bg>
    <p:spTree>
      <p:nvGrpSpPr>
        <p:cNvPr id="1" name=""/>
        <p:cNvGrpSpPr/>
        <p:nvPr/>
      </p:nvGrpSpPr>
      <p:grpSpPr>
        <a:xfrm>
          <a:off x="0" y="0"/>
          <a:ext cx="0" cy="0"/>
          <a:chOff x="0" y="0"/>
          <a:chExt cx="0" cy="0"/>
        </a:xfrm>
      </p:grpSpPr>
      <p:sp>
        <p:nvSpPr>
          <p:cNvPr id="9" name="Picture Placeholder 1">
            <a:extLst>
              <a:ext uri="{FF2B5EF4-FFF2-40B4-BE49-F238E27FC236}">
                <a16:creationId xmlns:a16="http://schemas.microsoft.com/office/drawing/2014/main" id="{069FFAE5-B16E-4571-88F7-52FA5354B1A1}"/>
              </a:ext>
            </a:extLst>
          </p:cNvPr>
          <p:cNvSpPr>
            <a:spLocks noGrp="1"/>
          </p:cNvSpPr>
          <p:nvPr>
            <p:ph type="pic" sz="quarter" idx="13" hasCustomPrompt="1"/>
          </p:nvPr>
        </p:nvSpPr>
        <p:spPr>
          <a:xfrm>
            <a:off x="69273" y="63691"/>
            <a:ext cx="9911201" cy="6727346"/>
          </a:xfrm>
          <a:solidFill>
            <a:schemeClr val="tx1">
              <a:lumMod val="75000"/>
              <a:lumOff val="25000"/>
            </a:schemeClr>
          </a:solidFill>
        </p:spPr>
        <p:txBody>
          <a:bodyPr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346296"/>
            <a:ext cx="6798250" cy="1674470"/>
          </a:xfrm>
        </p:spPr>
        <p:txBody>
          <a:bodyPr anchor="b"/>
          <a:lstStyle>
            <a:lvl1pPr algn="r">
              <a:lnSpc>
                <a:spcPts val="5000"/>
              </a:lnSpc>
              <a:defRPr sz="6000" b="1" cap="all" spc="-300" baseline="0">
                <a:solidFill>
                  <a:schemeClr val="bg1"/>
                </a:solidFill>
                <a:latin typeface="+mj-lt"/>
              </a:defRPr>
            </a:lvl1pPr>
          </a:lstStyle>
          <a:p>
            <a:r>
              <a:rPr lang="en-US" noProof="0"/>
              <a:t>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326418" y="4650539"/>
            <a:ext cx="2456210" cy="1192038"/>
          </a:xfrm>
          <a:solidFill>
            <a:schemeClr val="bg1"/>
          </a:solidFill>
        </p:spPr>
        <p:txBody>
          <a:bodyPr lIns="252000" tIns="0" anchor="ctr"/>
          <a:lstStyle>
            <a:lvl1pPr marL="0" indent="0" algn="l">
              <a:lnSpc>
                <a:spcPct val="100000"/>
              </a:lnSpc>
              <a:buNone/>
              <a:defRPr sz="1800" i="1">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7" name="Rectangle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E798A99C-9485-48F0-8E1E-227AD1348A45}"/>
              </a:ext>
            </a:extLst>
          </p:cNvPr>
          <p:cNvSpPr>
            <a:spLocks noGrp="1"/>
          </p:cNvSpPr>
          <p:nvPr>
            <p:ph type="sldNum" sz="quarter" idx="11"/>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4094738917"/>
      </p:ext>
    </p:extLst>
  </p:cSld>
  <p:clrMapOvr>
    <a:masterClrMapping/>
  </p:clrMapOvr>
  <p:transition spd="slow">
    <p:push/>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Photo 1">
    <p:spTree>
      <p:nvGrpSpPr>
        <p:cNvPr id="1" name=""/>
        <p:cNvGrpSpPr/>
        <p:nvPr/>
      </p:nvGrpSpPr>
      <p:grpSpPr>
        <a:xfrm>
          <a:off x="0" y="0"/>
          <a:ext cx="0" cy="0"/>
          <a:chOff x="0" y="0"/>
          <a:chExt cx="0" cy="0"/>
        </a:xfrm>
      </p:grpSpPr>
      <p:sp>
        <p:nvSpPr>
          <p:cNvPr id="8" name="Picture Placeholder 1">
            <a:extLst>
              <a:ext uri="{FF2B5EF4-FFF2-40B4-BE49-F238E27FC236}">
                <a16:creationId xmlns:a16="http://schemas.microsoft.com/office/drawing/2014/main" id="{1599E2D7-24B3-4D66-9AFB-83C1AEC4DBBB}"/>
              </a:ext>
            </a:extLst>
          </p:cNvPr>
          <p:cNvSpPr>
            <a:spLocks noGrp="1"/>
          </p:cNvSpPr>
          <p:nvPr>
            <p:ph type="pic" sz="quarter" idx="33" hasCustomPrompt="1"/>
          </p:nvPr>
        </p:nvSpPr>
        <p:spPr>
          <a:xfrm>
            <a:off x="9980476" y="0"/>
            <a:ext cx="2211524" cy="6192000"/>
          </a:xfrm>
          <a:solidFill>
            <a:schemeClr val="bg1">
              <a:lumMod val="9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445086" y="1807950"/>
            <a:ext cx="5184913" cy="432000"/>
          </a:xfrm>
        </p:spPr>
        <p:txBody>
          <a:bodyPr/>
          <a:lstStyle>
            <a:lvl1pPr algn="r">
              <a:defRPr>
                <a:solidFill>
                  <a:schemeClr val="tx1"/>
                </a:solidFill>
              </a:defRPr>
            </a:lvl1pPr>
          </a:lstStyle>
          <a:p>
            <a:r>
              <a:rPr lang="en-US" noProof="0"/>
              <a:t>Click to 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4444886" y="2383950"/>
            <a:ext cx="5184913" cy="360000"/>
          </a:xfrm>
        </p:spPr>
        <p:txBody>
          <a:bodyPr/>
          <a:lstStyle>
            <a:lvl1pPr marL="0" indent="0" algn="r">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445000" y="2908300"/>
            <a:ext cx="5184800" cy="3283700"/>
          </a:xfrm>
          <a:solidFill>
            <a:schemeClr val="bg1"/>
          </a:solidFill>
        </p:spPr>
        <p:txBody>
          <a:bodyPr lIns="180000" tIns="252000" rIns="252000"/>
          <a:lstStyle>
            <a:lvl1pPr algn="l">
              <a:defRPr>
                <a:solidFill>
                  <a:schemeClr val="tx1">
                    <a:lumMod val="75000"/>
                    <a:lumOff val="25000"/>
                  </a:schemeClr>
                </a:solidFill>
              </a:defRPr>
            </a:lvl1pPr>
            <a:lvl2pPr algn="l">
              <a:defRPr>
                <a:solidFill>
                  <a:schemeClr val="tx1">
                    <a:lumMod val="75000"/>
                    <a:lumOff val="25000"/>
                  </a:schemeClr>
                </a:solidFill>
              </a:defRPr>
            </a:lvl2pPr>
            <a:lvl3pPr algn="l">
              <a:defRPr>
                <a:solidFill>
                  <a:schemeClr val="tx1">
                    <a:lumMod val="75000"/>
                    <a:lumOff val="25000"/>
                  </a:schemeClr>
                </a:solidFill>
              </a:defRPr>
            </a:lvl3pPr>
            <a:lvl4pPr algn="l">
              <a:defRPr>
                <a:solidFill>
                  <a:schemeClr val="tx1">
                    <a:lumMod val="75000"/>
                    <a:lumOff val="25000"/>
                  </a:schemeClr>
                </a:solidFill>
              </a:defRPr>
            </a:lvl4pPr>
            <a:lvl5pPr algn="l">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Copyright 2020, Levin Legal Group, P.C. and Beard Legal Group</a:t>
            </a:r>
          </a:p>
        </p:txBody>
      </p:sp>
      <p:sp>
        <p:nvSpPr>
          <p:cNvPr id="5" name="Slide Number Placeholder 4">
            <a:extLst>
              <a:ext uri="{FF2B5EF4-FFF2-40B4-BE49-F238E27FC236}">
                <a16:creationId xmlns:a16="http://schemas.microsoft.com/office/drawing/2014/main" id="{53DA1E79-BA17-41C5-98B7-CFBC5859A512}"/>
              </a:ext>
            </a:extLst>
          </p:cNvPr>
          <p:cNvSpPr>
            <a:spLocks noGrp="1"/>
          </p:cNvSpPr>
          <p:nvPr>
            <p:ph type="sldNum" sz="quarter" idx="34"/>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1350103997"/>
      </p:ext>
    </p:extLst>
  </p:cSld>
  <p:clrMapOvr>
    <a:masterClrMapping/>
  </p:clrMapOvr>
  <p:transition spd="slow">
    <p:push/>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Photo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3823393" y="1343906"/>
            <a:ext cx="3736800" cy="3933645"/>
          </a:xfrm>
          <a:solidFill>
            <a:schemeClr val="bg1"/>
          </a:solidFill>
        </p:spPr>
        <p:txBody>
          <a:bodyPr lIns="180000" tIns="180000" rIns="18000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Copyright 2020, Levin Legal Group, P.C. and Beard Legal Group</a:t>
            </a:r>
          </a:p>
        </p:txBody>
      </p:sp>
      <p:sp>
        <p:nvSpPr>
          <p:cNvPr id="5" name="Slide Number Placeholder 4">
            <a:extLst>
              <a:ext uri="{FF2B5EF4-FFF2-40B4-BE49-F238E27FC236}">
                <a16:creationId xmlns:a16="http://schemas.microsoft.com/office/drawing/2014/main" id="{53DA1E79-BA17-41C5-98B7-CFBC5859A512}"/>
              </a:ext>
            </a:extLst>
          </p:cNvPr>
          <p:cNvSpPr>
            <a:spLocks noGrp="1"/>
          </p:cNvSpPr>
          <p:nvPr>
            <p:ph type="sldNum" sz="quarter" idx="34"/>
          </p:nvPr>
        </p:nvSpPr>
        <p:spPr/>
        <p:txBody>
          <a:bodyPr/>
          <a:lstStyle/>
          <a:p>
            <a:fld id="{19B51A1E-902D-48AF-9020-955120F399B6}" type="slidenum">
              <a:rPr lang="en-US" noProof="0" smtClean="0"/>
              <a:pPr/>
              <a:t>‹#›</a:t>
            </a:fld>
            <a:endParaRPr lang="en-US" noProof="0" dirty="0"/>
          </a:p>
        </p:txBody>
      </p:sp>
      <p:sp>
        <p:nvSpPr>
          <p:cNvPr id="9" name="Picture Placeholder 6">
            <a:extLst>
              <a:ext uri="{FF2B5EF4-FFF2-40B4-BE49-F238E27FC236}">
                <a16:creationId xmlns:a16="http://schemas.microsoft.com/office/drawing/2014/main" id="{492C2A1D-F7BD-46B6-BC01-15D365ACD50B}"/>
              </a:ext>
            </a:extLst>
          </p:cNvPr>
          <p:cNvSpPr>
            <a:spLocks noGrp="1"/>
          </p:cNvSpPr>
          <p:nvPr>
            <p:ph type="pic" sz="quarter" idx="14" hasCustomPrompt="1"/>
          </p:nvPr>
        </p:nvSpPr>
        <p:spPr>
          <a:xfrm>
            <a:off x="7560193" y="1344803"/>
            <a:ext cx="3737526" cy="3933645"/>
          </a:xfrm>
          <a:solidFill>
            <a:schemeClr val="tx1">
              <a:lumMod val="75000"/>
              <a:lumOff val="25000"/>
            </a:schemeClr>
          </a:solidFill>
        </p:spPr>
        <p:txBody>
          <a:bodyPr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6" name="Title 5">
            <a:extLst>
              <a:ext uri="{FF2B5EF4-FFF2-40B4-BE49-F238E27FC236}">
                <a16:creationId xmlns:a16="http://schemas.microsoft.com/office/drawing/2014/main" id="{7F4F1543-153D-4F77-A4A9-C9BBA1C2052E}"/>
              </a:ext>
            </a:extLst>
          </p:cNvPr>
          <p:cNvSpPr>
            <a:spLocks noGrp="1"/>
          </p:cNvSpPr>
          <p:nvPr>
            <p:ph type="title"/>
          </p:nvPr>
        </p:nvSpPr>
        <p:spPr>
          <a:xfrm>
            <a:off x="432000" y="432000"/>
            <a:ext cx="9131100" cy="432000"/>
          </a:xfrm>
        </p:spPr>
        <p:txBody>
          <a:bodyPr/>
          <a:lstStyle/>
          <a:p>
            <a:r>
              <a:rPr lang="en-US" noProof="0"/>
              <a:t>Click to edit Master title style</a:t>
            </a:r>
          </a:p>
        </p:txBody>
      </p:sp>
      <p:sp>
        <p:nvSpPr>
          <p:cNvPr id="11" name="Subtitle 2">
            <a:extLst>
              <a:ext uri="{FF2B5EF4-FFF2-40B4-BE49-F238E27FC236}">
                <a16:creationId xmlns:a16="http://schemas.microsoft.com/office/drawing/2014/main" id="{9FAA210E-391A-499A-89D5-F222045FD1A4}"/>
              </a:ext>
            </a:extLst>
          </p:cNvPr>
          <p:cNvSpPr>
            <a:spLocks noGrp="1"/>
          </p:cNvSpPr>
          <p:nvPr>
            <p:ph type="body" sz="quarter" idx="32" hasCustomPrompt="1"/>
          </p:nvPr>
        </p:nvSpPr>
        <p:spPr>
          <a:xfrm>
            <a:off x="431800" y="1008000"/>
            <a:ext cx="6895900" cy="360000"/>
          </a:xfrm>
        </p:spPr>
        <p:txBody>
          <a:bodyPr/>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347197990"/>
      </p:ext>
    </p:extLst>
  </p:cSld>
  <p:clrMapOvr>
    <a:masterClrMapping/>
  </p:clrMapOvr>
  <p:transition spd="slow">
    <p:push/>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a:lstStyle>
            <a:lvl1pPr>
              <a:defRPr>
                <a:solidFill>
                  <a:schemeClr val="tx1"/>
                </a:solidFill>
              </a:defRPr>
            </a:lvl1pPr>
          </a:lstStyle>
          <a:p>
            <a:r>
              <a:rPr lang="en-US" noProof="0"/>
              <a:t>Click to edit page title</a:t>
            </a:r>
          </a:p>
        </p:txBody>
      </p:sp>
      <p:sp>
        <p:nvSpPr>
          <p:cNvPr id="9" name="Subtitle 2">
            <a:extLst>
              <a:ext uri="{FF2B5EF4-FFF2-40B4-BE49-F238E27FC236}">
                <a16:creationId xmlns:a16="http://schemas.microsoft.com/office/drawing/2014/main" id="{E4633398-8EC3-417B-BEA6-101D8F224678}"/>
              </a:ext>
            </a:extLst>
          </p:cNvPr>
          <p:cNvSpPr>
            <a:spLocks noGrp="1"/>
          </p:cNvSpPr>
          <p:nvPr>
            <p:ph type="body" sz="quarter" idx="32" hasCustomPrompt="1"/>
          </p:nvPr>
        </p:nvSpPr>
        <p:spPr>
          <a:xfrm>
            <a:off x="431800" y="1008000"/>
            <a:ext cx="9198000" cy="360000"/>
          </a:xfrm>
        </p:spPr>
        <p:txBody>
          <a:bodyPr/>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mparison Left Placeholder 1">
            <a:extLst>
              <a:ext uri="{FF2B5EF4-FFF2-40B4-BE49-F238E27FC236}">
                <a16:creationId xmlns:a16="http://schemas.microsoft.com/office/drawing/2014/main" id="{9322B50D-6A7D-41C6-BA57-613BC231DF36}"/>
              </a:ext>
            </a:extLst>
          </p:cNvPr>
          <p:cNvSpPr>
            <a:spLocks noGrp="1"/>
          </p:cNvSpPr>
          <p:nvPr>
            <p:ph type="body" idx="1"/>
          </p:nvPr>
        </p:nvSpPr>
        <p:spPr>
          <a:xfrm>
            <a:off x="432000" y="1432296"/>
            <a:ext cx="4500000" cy="527076"/>
          </a:xfrm>
          <a:solidFill>
            <a:schemeClr val="tx1"/>
          </a:solidFill>
        </p:spPr>
        <p:txBody>
          <a:bodyPr lIns="180000" tIns="36000" anchor="ctr"/>
          <a:lstStyle>
            <a:lvl1pPr marL="0" indent="0">
              <a:buNone/>
              <a:defRPr sz="2400" b="1" spc="-15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2">
            <a:extLst>
              <a:ext uri="{FF2B5EF4-FFF2-40B4-BE49-F238E27FC236}">
                <a16:creationId xmlns:a16="http://schemas.microsoft.com/office/drawing/2014/main" id="{9FD584DA-F775-47B8-A1D7-6556AD5FCBD2}"/>
              </a:ext>
            </a:extLst>
          </p:cNvPr>
          <p:cNvSpPr>
            <a:spLocks noGrp="1"/>
          </p:cNvSpPr>
          <p:nvPr>
            <p:ph sz="half" idx="2"/>
          </p:nvPr>
        </p:nvSpPr>
        <p:spPr>
          <a:xfrm>
            <a:off x="432000" y="2023668"/>
            <a:ext cx="4500000" cy="4168332"/>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mparison Left Placeholder 2">
            <a:extLst>
              <a:ext uri="{FF2B5EF4-FFF2-40B4-BE49-F238E27FC236}">
                <a16:creationId xmlns:a16="http://schemas.microsoft.com/office/drawing/2014/main" id="{78A963F8-6F6E-440E-B3B3-DDE13C083A36}"/>
              </a:ext>
            </a:extLst>
          </p:cNvPr>
          <p:cNvSpPr>
            <a:spLocks noGrp="1"/>
          </p:cNvSpPr>
          <p:nvPr>
            <p:ph type="body" sz="quarter" idx="13"/>
          </p:nvPr>
        </p:nvSpPr>
        <p:spPr>
          <a:xfrm>
            <a:off x="5129800" y="1433105"/>
            <a:ext cx="4500000" cy="525283"/>
          </a:xfrm>
          <a:solidFill>
            <a:schemeClr val="tx1"/>
          </a:solidFill>
        </p:spPr>
        <p:txBody>
          <a:bodyPr lIns="180000" tIns="36000" anchor="ctr"/>
          <a:lstStyle>
            <a:lvl1pPr marL="0" indent="0">
              <a:buNone/>
              <a:defRPr sz="2400" b="1" spc="-150">
                <a:solidFill>
                  <a:schemeClr val="bg1"/>
                </a:solidFill>
                <a:latin typeface="+mj-lt"/>
              </a:defRPr>
            </a:lvl1pPr>
          </a:lstStyle>
          <a:p>
            <a:pPr lvl="0"/>
            <a:r>
              <a:rPr lang="en-US" noProof="0"/>
              <a:t>Click to edit Master text styles</a:t>
            </a:r>
          </a:p>
        </p:txBody>
      </p:sp>
      <p:sp>
        <p:nvSpPr>
          <p:cNvPr id="8" name="Text Placeholder 4">
            <a:extLst>
              <a:ext uri="{FF2B5EF4-FFF2-40B4-BE49-F238E27FC236}">
                <a16:creationId xmlns:a16="http://schemas.microsoft.com/office/drawing/2014/main" id="{DF0A5256-B267-47DA-858A-0F3867CB6139}"/>
              </a:ext>
            </a:extLst>
          </p:cNvPr>
          <p:cNvSpPr>
            <a:spLocks noGrp="1"/>
          </p:cNvSpPr>
          <p:nvPr>
            <p:ph type="body" sz="quarter" idx="12"/>
          </p:nvPr>
        </p:nvSpPr>
        <p:spPr>
          <a:xfrm>
            <a:off x="5129800" y="2020359"/>
            <a:ext cx="4500000" cy="4170891"/>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509955754"/>
      </p:ext>
    </p:extLst>
  </p:cSld>
  <p:clrMapOvr>
    <a:masterClrMapping/>
  </p:clrMapOvr>
  <p:transition spd="slow">
    <p:push/>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299200" y="432000"/>
            <a:ext cx="5472113" cy="5759250"/>
          </a:xfrm>
          <a:solidFill>
            <a:schemeClr val="tx1">
              <a:lumMod val="75000"/>
              <a:lumOff val="25000"/>
            </a:schemeClr>
          </a:solidFill>
        </p:spPr>
        <p:txBody>
          <a:bodyPr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3875314" y="5096632"/>
            <a:ext cx="2028686" cy="1094618"/>
          </a:xfrm>
        </p:spPr>
        <p:txBody>
          <a:bodyPr anchor="b"/>
          <a:lstStyle>
            <a:lvl1pPr marL="0" indent="0" algn="r">
              <a:buNone/>
              <a:defRPr i="1">
                <a:solidFill>
                  <a:schemeClr val="tx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Enter your caption</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Copyright 2020, Levin Legal Group, P.C. and Beard Legal Group</a:t>
            </a:r>
          </a:p>
        </p:txBody>
      </p:sp>
      <p:sp>
        <p:nvSpPr>
          <p:cNvPr id="2" name="Slide Number Placeholder 1">
            <a:extLst>
              <a:ext uri="{FF2B5EF4-FFF2-40B4-BE49-F238E27FC236}">
                <a16:creationId xmlns:a16="http://schemas.microsoft.com/office/drawing/2014/main" id="{E25951D2-91DB-40E7-95D5-4B372602DEBB}"/>
              </a:ext>
            </a:extLst>
          </p:cNvPr>
          <p:cNvSpPr>
            <a:spLocks noGrp="1"/>
          </p:cNvSpPr>
          <p:nvPr>
            <p:ph type="sldNum" sz="quarter" idx="15"/>
          </p:nvPr>
        </p:nvSpPr>
        <p:spPr/>
        <p:txBody>
          <a:bodyPr/>
          <a:lstStyle/>
          <a:p>
            <a:fld id="{19B51A1E-902D-48AF-9020-955120F399B6}" type="slidenum">
              <a:rPr lang="en-US" noProof="0" smtClean="0"/>
              <a:pPr/>
              <a:t>‹#›</a:t>
            </a:fld>
            <a:endParaRPr lang="en-US" noProof="0" dirty="0"/>
          </a:p>
        </p:txBody>
      </p:sp>
      <p:sp>
        <p:nvSpPr>
          <p:cNvPr id="5" name="Title 4">
            <a:extLst>
              <a:ext uri="{FF2B5EF4-FFF2-40B4-BE49-F238E27FC236}">
                <a16:creationId xmlns:a16="http://schemas.microsoft.com/office/drawing/2014/main" id="{28F8443E-0D06-4057-933B-C87E884C5F72}"/>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1987784647"/>
      </p:ext>
    </p:extLst>
  </p:cSld>
  <p:clrMapOvr>
    <a:masterClrMapping/>
  </p:clrMapOvr>
  <p:transition spd="slow">
    <p:push/>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hank You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174360" y="2112793"/>
            <a:ext cx="6798250" cy="1674470"/>
          </a:xfrm>
        </p:spPr>
        <p:txBody>
          <a:bodyPr anchor="ctr"/>
          <a:lstStyle>
            <a:lvl1pPr algn="ctr">
              <a:lnSpc>
                <a:spcPct val="100000"/>
              </a:lnSpc>
              <a:defRPr sz="6000" b="1" cap="all" spc="-300" baseline="0">
                <a:solidFill>
                  <a:schemeClr val="tx1"/>
                </a:solidFill>
                <a:latin typeface="+mj-lt"/>
              </a:defRPr>
            </a:lvl1pPr>
          </a:lstStyle>
          <a:p>
            <a:r>
              <a:rPr lang="en-US" noProof="0"/>
              <a:t>Thank you</a:t>
            </a:r>
          </a:p>
        </p:txBody>
      </p:sp>
      <p:sp>
        <p:nvSpPr>
          <p:cNvPr id="7" name="Rectangle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Text Placeholder 5">
            <a:extLst>
              <a:ext uri="{FF2B5EF4-FFF2-40B4-BE49-F238E27FC236}">
                <a16:creationId xmlns:a16="http://schemas.microsoft.com/office/drawing/2014/main" id="{CA3EFDD3-A9D2-4EB6-BB2A-F6999D9F7EA6}"/>
              </a:ext>
            </a:extLst>
          </p:cNvPr>
          <p:cNvSpPr>
            <a:spLocks noGrp="1"/>
          </p:cNvSpPr>
          <p:nvPr>
            <p:ph type="body" sz="quarter" idx="15" hasCustomPrompt="1"/>
          </p:nvPr>
        </p:nvSpPr>
        <p:spPr>
          <a:xfrm>
            <a:off x="2174361" y="4035727"/>
            <a:ext cx="3329850" cy="382887"/>
          </a:xfrm>
        </p:spPr>
        <p:txBody>
          <a:bodyPr/>
          <a:lstStyle>
            <a:lvl1pPr marL="0" indent="0" algn="r">
              <a:buNone/>
              <a:defRPr sz="2400"/>
            </a:lvl1pPr>
            <a:lvl2pPr marL="266700" indent="0">
              <a:buNone/>
              <a:defRPr/>
            </a:lvl2pPr>
            <a:lvl3pPr marL="542925" indent="0">
              <a:buNone/>
              <a:defRPr/>
            </a:lvl3pPr>
            <a:lvl4pPr marL="809625" indent="0">
              <a:buNone/>
              <a:defRPr/>
            </a:lvl4pPr>
            <a:lvl5pPr marL="1076325" indent="0">
              <a:buNone/>
              <a:defRPr/>
            </a:lvl5pPr>
          </a:lstStyle>
          <a:p>
            <a:pPr lvl="0"/>
            <a:r>
              <a:rPr lang="en-US" noProof="0"/>
              <a:t>Full Name</a:t>
            </a:r>
          </a:p>
        </p:txBody>
      </p:sp>
      <p:sp>
        <p:nvSpPr>
          <p:cNvPr id="12" name="Text Placeholder 6">
            <a:extLst>
              <a:ext uri="{FF2B5EF4-FFF2-40B4-BE49-F238E27FC236}">
                <a16:creationId xmlns:a16="http://schemas.microsoft.com/office/drawing/2014/main" id="{261ED1F7-B623-43D9-9BDA-8808C5CFAFFB}"/>
              </a:ext>
            </a:extLst>
          </p:cNvPr>
          <p:cNvSpPr>
            <a:spLocks noGrp="1"/>
          </p:cNvSpPr>
          <p:nvPr>
            <p:ph type="body" sz="quarter" idx="16" hasCustomPrompt="1"/>
          </p:nvPr>
        </p:nvSpPr>
        <p:spPr>
          <a:xfrm>
            <a:off x="6062268" y="4150118"/>
            <a:ext cx="2910342" cy="238016"/>
          </a:xfrm>
        </p:spPr>
        <p:txBody>
          <a:bodyPr/>
          <a:lstStyle>
            <a:lvl1pPr marL="0" indent="0" algn="l">
              <a:buNone/>
              <a:defRPr sz="1400" i="1"/>
            </a:lvl1pPr>
            <a:lvl2pPr marL="266700" indent="0">
              <a:buNone/>
              <a:defRPr/>
            </a:lvl2pPr>
            <a:lvl3pPr marL="542925" indent="0">
              <a:buNone/>
              <a:defRPr/>
            </a:lvl3pPr>
            <a:lvl4pPr marL="809625" indent="0">
              <a:buNone/>
              <a:defRPr/>
            </a:lvl4pPr>
            <a:lvl5pPr marL="1076325" indent="0">
              <a:buNone/>
              <a:defRPr/>
            </a:lvl5pPr>
          </a:lstStyle>
          <a:p>
            <a:pPr lvl="0"/>
            <a:r>
              <a:rPr lang="en-US" noProof="0"/>
              <a:t>Phone Number</a:t>
            </a:r>
          </a:p>
        </p:txBody>
      </p:sp>
      <p:sp>
        <p:nvSpPr>
          <p:cNvPr id="13" name="Text Placeholder 7">
            <a:extLst>
              <a:ext uri="{FF2B5EF4-FFF2-40B4-BE49-F238E27FC236}">
                <a16:creationId xmlns:a16="http://schemas.microsoft.com/office/drawing/2014/main" id="{E27366FC-4115-4122-9CE2-5FA9D424AD51}"/>
              </a:ext>
            </a:extLst>
          </p:cNvPr>
          <p:cNvSpPr>
            <a:spLocks noGrp="1"/>
          </p:cNvSpPr>
          <p:nvPr>
            <p:ph type="body" sz="quarter" idx="17" hasCustomPrompt="1"/>
          </p:nvPr>
        </p:nvSpPr>
        <p:spPr>
          <a:xfrm>
            <a:off x="6062268" y="4540691"/>
            <a:ext cx="2910342" cy="238016"/>
          </a:xfrm>
        </p:spPr>
        <p:txBody>
          <a:bodyPr/>
          <a:lstStyle>
            <a:lvl1pPr marL="0" indent="0" algn="l">
              <a:buNone/>
              <a:defRPr sz="1400" i="1"/>
            </a:lvl1pPr>
            <a:lvl2pPr marL="266700" indent="0">
              <a:buNone/>
              <a:defRPr/>
            </a:lvl2pPr>
            <a:lvl3pPr marL="542925" indent="0">
              <a:buNone/>
              <a:defRPr/>
            </a:lvl3pPr>
            <a:lvl4pPr marL="809625" indent="0">
              <a:buNone/>
              <a:defRPr/>
            </a:lvl4pPr>
            <a:lvl5pPr marL="1076325" indent="0">
              <a:buNone/>
              <a:defRPr/>
            </a:lvl5pPr>
          </a:lstStyle>
          <a:p>
            <a:pPr lvl="0"/>
            <a:r>
              <a:rPr lang="en-US" noProof="0"/>
              <a:t>Email or Social Media Handle</a:t>
            </a:r>
          </a:p>
        </p:txBody>
      </p:sp>
      <p:sp>
        <p:nvSpPr>
          <p:cNvPr id="14" name="Text Placeholder 8">
            <a:extLst>
              <a:ext uri="{FF2B5EF4-FFF2-40B4-BE49-F238E27FC236}">
                <a16:creationId xmlns:a16="http://schemas.microsoft.com/office/drawing/2014/main" id="{DEB36829-2F8B-4E22-AB6D-4111D18AF847}"/>
              </a:ext>
            </a:extLst>
          </p:cNvPr>
          <p:cNvSpPr>
            <a:spLocks noGrp="1"/>
          </p:cNvSpPr>
          <p:nvPr>
            <p:ph type="body" sz="quarter" idx="18" hasCustomPrompt="1"/>
          </p:nvPr>
        </p:nvSpPr>
        <p:spPr>
          <a:xfrm>
            <a:off x="6062268" y="4931263"/>
            <a:ext cx="2910342" cy="238016"/>
          </a:xfrm>
        </p:spPr>
        <p:txBody>
          <a:bodyPr/>
          <a:lstStyle>
            <a:lvl1pPr marL="0" indent="0" algn="l">
              <a:buNone/>
              <a:defRPr sz="1400" i="1"/>
            </a:lvl1pPr>
            <a:lvl2pPr marL="266700" indent="0">
              <a:buNone/>
              <a:defRPr/>
            </a:lvl2pPr>
            <a:lvl3pPr marL="542925" indent="0">
              <a:buNone/>
              <a:defRPr/>
            </a:lvl3pPr>
            <a:lvl4pPr marL="809625" indent="0">
              <a:buNone/>
              <a:defRPr/>
            </a:lvl4pPr>
            <a:lvl5pPr marL="1076325" indent="0">
              <a:buNone/>
              <a:defRPr/>
            </a:lvl5pPr>
          </a:lstStyle>
          <a:p>
            <a:pPr lvl="0"/>
            <a:r>
              <a:rPr lang="en-US" noProof="0"/>
              <a:t>Company Website</a:t>
            </a:r>
          </a:p>
        </p:txBody>
      </p:sp>
    </p:spTree>
    <p:extLst>
      <p:ext uri="{BB962C8B-B14F-4D97-AF65-F5344CB8AC3E}">
        <p14:creationId xmlns:p14="http://schemas.microsoft.com/office/powerpoint/2010/main" val="3189010068"/>
      </p:ext>
    </p:extLst>
  </p:cSld>
  <p:clrMapOvr>
    <a:masterClrMapping/>
  </p:clrMapOvr>
  <p:transition spd="slow">
    <p:push/>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a:lstStyle>
            <a:lvl1pPr>
              <a:defRPr>
                <a:solidFill>
                  <a:schemeClr val="tx1"/>
                </a:solidFill>
              </a:defRPr>
            </a:lvl1pPr>
          </a:lstStyle>
          <a:p>
            <a:r>
              <a:rPr lang="en-US" noProof="0"/>
              <a:t>Click to edit page title</a:t>
            </a:r>
          </a:p>
        </p:txBody>
      </p:sp>
      <p:sp>
        <p:nvSpPr>
          <p:cNvPr id="7"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31801" y="1008000"/>
            <a:ext cx="9198116" cy="360000"/>
          </a:xfrm>
        </p:spPr>
        <p:txBody>
          <a:bodyPr/>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p:txBody>
          <a:bodyPr/>
          <a:lstStyle/>
          <a:p>
            <a:r>
              <a:rPr lang="en-US" noProof="0" dirty="0"/>
              <a:t>Copyright 2020, Levin Legal Group, P.C. and Beard Legal Group</a:t>
            </a:r>
          </a:p>
        </p:txBody>
      </p:sp>
      <p:sp>
        <p:nvSpPr>
          <p:cNvPr id="5" name="Slide Number Placeholder 4">
            <a:extLst>
              <a:ext uri="{FF2B5EF4-FFF2-40B4-BE49-F238E27FC236}">
                <a16:creationId xmlns:a16="http://schemas.microsoft.com/office/drawing/2014/main" id="{3442953D-28FC-41B5-A1BB-BB3BA7CA40BE}"/>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1734501631"/>
      </p:ext>
    </p:extLst>
  </p:cSld>
  <p:clrMapOvr>
    <a:masterClrMapping/>
  </p:clrMapOvr>
  <p:transition spd="slow">
    <p:push/>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2C8D0EF-1DB6-4ADC-8F31-5AE53BF5EAF4}"/>
              </a:ext>
            </a:extLst>
          </p:cNvPr>
          <p:cNvSpPr/>
          <p:nvPr userDrawn="1"/>
        </p:nvSpPr>
        <p:spPr>
          <a:xfrm>
            <a:off x="69274" y="66963"/>
            <a:ext cx="9911201" cy="672734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62F208ED-79A0-4B2C-A5EE-9D27466BCA3F}"/>
              </a:ext>
            </a:extLst>
          </p:cNvPr>
          <p:cNvSpPr/>
          <p:nvPr userDrawn="1"/>
        </p:nvSpPr>
        <p:spPr>
          <a:xfrm>
            <a:off x="11407775" y="6356350"/>
            <a:ext cx="784225" cy="3651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Placeholder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9198116" cy="432000"/>
          </a:xfrm>
          <a:prstGeom prst="rect">
            <a:avLst/>
          </a:prstGeom>
        </p:spPr>
        <p:txBody>
          <a:bodyPr vert="horz" lIns="0" tIns="0" rIns="0" bIns="0" rtlCol="0" anchor="ctr">
            <a:noAutofit/>
          </a:bodyPr>
          <a:lstStyle/>
          <a:p>
            <a:r>
              <a:rPr lang="en-US" noProof="0"/>
              <a:t>Click to edit page title</a:t>
            </a:r>
          </a:p>
        </p:txBody>
      </p:sp>
      <p:sp>
        <p:nvSpPr>
          <p:cNvPr id="3" name="Text Placeholder 2">
            <a:extLst>
              <a:ext uri="{FF2B5EF4-FFF2-40B4-BE49-F238E27FC236}">
                <a16:creationId xmlns:a16="http://schemas.microsoft.com/office/drawing/2014/main" id="{213AB95C-7DD4-4796-80E4-1B7466A2A037}"/>
              </a:ext>
            </a:extLst>
          </p:cNvPr>
          <p:cNvSpPr>
            <a:spLocks noGrp="1"/>
          </p:cNvSpPr>
          <p:nvPr>
            <p:ph type="body" idx="1"/>
          </p:nvPr>
        </p:nvSpPr>
        <p:spPr>
          <a:xfrm>
            <a:off x="432000" y="1512000"/>
            <a:ext cx="9198116" cy="4679250"/>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58879C91-B77F-4273-9A27-A3535FB889DB}"/>
              </a:ext>
            </a:extLst>
          </p:cNvPr>
          <p:cNvSpPr>
            <a:spLocks noGrp="1"/>
          </p:cNvSpPr>
          <p:nvPr>
            <p:ph type="ftr" sz="quarter" idx="3"/>
          </p:nvPr>
        </p:nvSpPr>
        <p:spPr>
          <a:xfrm>
            <a:off x="432000" y="6356350"/>
            <a:ext cx="4114800" cy="365125"/>
          </a:xfrm>
          <a:prstGeom prst="rect">
            <a:avLst/>
          </a:prstGeom>
        </p:spPr>
        <p:txBody>
          <a:bodyPr vert="horz" lIns="0" tIns="0" rIns="0" bIns="0" rtlCol="0" anchor="ctr"/>
          <a:lstStyle>
            <a:lvl1pPr algn="l">
              <a:defRPr sz="1200" i="1">
                <a:solidFill>
                  <a:schemeClr val="tx1">
                    <a:lumMod val="75000"/>
                    <a:lumOff val="25000"/>
                  </a:schemeClr>
                </a:solidFill>
                <a:latin typeface="Times New Roman" panose="02020603050405020304" pitchFamily="18" charset="0"/>
                <a:cs typeface="Times New Roman" panose="02020603050405020304" pitchFamily="18" charset="0"/>
              </a:defRPr>
            </a:lvl1p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447502" y="6401750"/>
            <a:ext cx="278418" cy="274324"/>
          </a:xfrm>
          <a:prstGeom prst="rect">
            <a:avLst/>
          </a:prstGeom>
        </p:spPr>
        <p:txBody>
          <a:bodyPr vert="horz" lIns="0" tIns="0" rIns="0" bIns="0" rtlCol="0" anchor="ctr"/>
          <a:lstStyle>
            <a:lvl1pPr algn="ctr">
              <a:defRPr sz="1200" i="1">
                <a:solidFill>
                  <a:schemeClr val="bg1"/>
                </a:solidFill>
              </a:defRPr>
            </a:lvl1pPr>
          </a:lstStyle>
          <a:p>
            <a:fld id="{19B51A1E-902D-48AF-9020-955120F399B6}" type="slidenum">
              <a:rPr lang="en-US" noProof="0" smtClean="0"/>
              <a:pPr/>
              <a:t>‹#›</a:t>
            </a:fld>
            <a:endParaRPr lang="en-US" noProof="0" dirty="0"/>
          </a:p>
        </p:txBody>
      </p:sp>
      <p:sp>
        <p:nvSpPr>
          <p:cNvPr id="4" name="TextBox 3">
            <a:extLst>
              <a:ext uri="{FF2B5EF4-FFF2-40B4-BE49-F238E27FC236}">
                <a16:creationId xmlns:a16="http://schemas.microsoft.com/office/drawing/2014/main" id="{34FDC6F9-37F9-4E25-AECA-D307B8421C73}"/>
              </a:ext>
            </a:extLst>
          </p:cNvPr>
          <p:cNvSpPr txBox="1"/>
          <p:nvPr userDrawn="1"/>
        </p:nvSpPr>
        <p:spPr>
          <a:xfrm>
            <a:off x="9630116" y="6346108"/>
            <a:ext cx="1662546" cy="404658"/>
          </a:xfrm>
          <a:prstGeom prst="rect">
            <a:avLst/>
          </a:prstGeom>
          <a:noFill/>
        </p:spPr>
        <p:txBody>
          <a:bodyPr wrap="square" lIns="0" tIns="36000" rIns="0" bIns="0" rtlCol="0">
            <a:spAutoFit/>
          </a:bodyPr>
          <a:lstStyle/>
          <a:p>
            <a:pPr algn="r">
              <a:lnSpc>
                <a:spcPts val="1400"/>
              </a:lnSpc>
            </a:pPr>
            <a:r>
              <a:rPr lang="en-US" sz="1600" b="1" spc="-100" baseline="0" noProof="0" dirty="0">
                <a:solidFill>
                  <a:schemeClr val="tx1">
                    <a:lumMod val="50000"/>
                    <a:lumOff val="50000"/>
                  </a:schemeClr>
                </a:solidFill>
                <a:latin typeface="Corbel" panose="020B0503020204020204" pitchFamily="34" charset="0"/>
              </a:rPr>
              <a:t>FIRST UP</a:t>
            </a:r>
            <a:br>
              <a:rPr lang="en-US" sz="1600" b="1" spc="-100" baseline="0" noProof="0" dirty="0">
                <a:solidFill>
                  <a:schemeClr val="tx1">
                    <a:lumMod val="50000"/>
                    <a:lumOff val="50000"/>
                  </a:schemeClr>
                </a:solidFill>
                <a:latin typeface="Corbel" panose="020B0503020204020204" pitchFamily="34" charset="0"/>
              </a:rPr>
            </a:br>
            <a:r>
              <a:rPr lang="en-US" sz="1600" b="1" spc="-100" baseline="0" noProof="0" dirty="0">
                <a:solidFill>
                  <a:schemeClr val="accent1"/>
                </a:solidFill>
                <a:latin typeface="Corbel" panose="020B0503020204020204" pitchFamily="34" charset="0"/>
              </a:rPr>
              <a:t> </a:t>
            </a:r>
            <a:r>
              <a:rPr lang="en-US" sz="1600" b="1" spc="-100" baseline="0" noProof="0" dirty="0">
                <a:solidFill>
                  <a:schemeClr val="tx1"/>
                </a:solidFill>
                <a:latin typeface="Corbel" panose="020B0503020204020204" pitchFamily="34" charset="0"/>
              </a:rPr>
              <a:t>CONSULTANTS</a:t>
            </a:r>
          </a:p>
        </p:txBody>
      </p:sp>
      <p:sp>
        <p:nvSpPr>
          <p:cNvPr id="8" name="Rectangle 7">
            <a:extLst>
              <a:ext uri="{FF2B5EF4-FFF2-40B4-BE49-F238E27FC236}">
                <a16:creationId xmlns:a16="http://schemas.microsoft.com/office/drawing/2014/main" id="{6B322F68-670D-45A0-A54F-7E70BCEAED3F}"/>
              </a:ext>
            </a:extLst>
          </p:cNvPr>
          <p:cNvSpPr/>
          <p:nvPr userDrawn="1"/>
        </p:nvSpPr>
        <p:spPr>
          <a:xfrm>
            <a:off x="0" y="6794309"/>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E69B5F15-353A-4344-8D61-F4E25AA9FB6C}"/>
              </a:ext>
            </a:extLst>
          </p:cNvPr>
          <p:cNvSpPr/>
          <p:nvPr userDrawn="1"/>
        </p:nvSpPr>
        <p:spPr>
          <a:xfrm>
            <a:off x="0" y="0"/>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2FA0C0AA-FCE8-4A7F-928A-54C96BBA9053}"/>
              </a:ext>
            </a:extLst>
          </p:cNvPr>
          <p:cNvSpPr/>
          <p:nvPr userDrawn="1"/>
        </p:nvSpPr>
        <p:spPr>
          <a:xfrm rot="5400000">
            <a:off x="-3378441" y="3410285"/>
            <a:ext cx="6826157" cy="692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77" r:id="rId1"/>
    <p:sldLayoutId id="2147483662" r:id="rId2"/>
    <p:sldLayoutId id="2147483663" r:id="rId3"/>
    <p:sldLayoutId id="2147483658" r:id="rId4"/>
    <p:sldLayoutId id="2147483665" r:id="rId5"/>
    <p:sldLayoutId id="2147483659" r:id="rId6"/>
    <p:sldLayoutId id="2147483660" r:id="rId7"/>
    <p:sldLayoutId id="2147483664" r:id="rId8"/>
    <p:sldLayoutId id="2147483678" r:id="rId9"/>
    <p:sldLayoutId id="2147483656" r:id="rId10"/>
    <p:sldLayoutId id="2147483657" r:id="rId11"/>
    <p:sldLayoutId id="2147483654" r:id="rId12"/>
    <p:sldLayoutId id="2147483672" r:id="rId13"/>
    <p:sldLayoutId id="2147483666" r:id="rId14"/>
    <p:sldLayoutId id="2147483667" r:id="rId15"/>
    <p:sldLayoutId id="2147483668" r:id="rId16"/>
    <p:sldLayoutId id="2147483673" r:id="rId17"/>
    <p:sldLayoutId id="2147483675" r:id="rId18"/>
    <p:sldLayoutId id="2147483669" r:id="rId19"/>
    <p:sldLayoutId id="2147483655" r:id="rId20"/>
  </p:sldLayoutIdLst>
  <p:transition spd="slow">
    <p:push/>
  </p:transition>
  <p:hf hdr="0" dt="0"/>
  <p:txStyles>
    <p:titleStyle>
      <a:lvl1pPr algn="l" defTabSz="914400" rtl="0" eaLnBrk="1" latinLnBrk="0" hangingPunct="1">
        <a:lnSpc>
          <a:spcPct val="90000"/>
        </a:lnSpc>
        <a:spcBef>
          <a:spcPct val="0"/>
        </a:spcBef>
        <a:buNone/>
        <a:defRPr sz="3200" b="1" kern="1200" cap="all" spc="-150" baseline="0">
          <a:solidFill>
            <a:schemeClr val="tx1"/>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10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8.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10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8.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10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8.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10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8.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10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8.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10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8.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10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8.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10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8.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10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8.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10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8.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1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8.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1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8.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1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8.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1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8.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1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8.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1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8.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1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8.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1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8.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1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8.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1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8.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6" Type="http://schemas.openxmlformats.org/officeDocument/2006/relationships/image" Target="../media/image13.jpeg"/><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1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8.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1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8.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1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8.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1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1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1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1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1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1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1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4.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1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1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1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1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1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1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6" Type="http://schemas.openxmlformats.org/officeDocument/2006/relationships/image" Target="../media/image13.jpeg"/><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1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1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1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1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5.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1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1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1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1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1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1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1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1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14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14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1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15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6" Type="http://schemas.openxmlformats.org/officeDocument/2006/relationships/image" Target="../media/image13.jpeg"/><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1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15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15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15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15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15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15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15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16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16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16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16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16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6" Type="http://schemas.openxmlformats.org/officeDocument/2006/relationships/image" Target="../media/image13.jpeg"/><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16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6" Type="http://schemas.openxmlformats.org/officeDocument/2006/relationships/image" Target="../media/image13.jpeg"/><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16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16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16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16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17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17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17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17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17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17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17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17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17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6" Type="http://schemas.openxmlformats.org/officeDocument/2006/relationships/image" Target="../media/image39.png"/><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17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6.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18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18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3.jpeg"/><Relationship Id="rId2" Type="http://schemas.openxmlformats.org/officeDocument/2006/relationships/image" Target="../media/image9.jpeg"/><Relationship Id="rId1" Type="http://schemas.openxmlformats.org/officeDocument/2006/relationships/slideLayout" Target="../slideLayouts/slideLayout9.xml"/><Relationship Id="rId6" Type="http://schemas.openxmlformats.org/officeDocument/2006/relationships/image" Target="../media/image10.png"/><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18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18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18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18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18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18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18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18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19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19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19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19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19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19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19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6" Type="http://schemas.openxmlformats.org/officeDocument/2006/relationships/image" Target="../media/image10.png"/><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19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19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6" Type="http://schemas.openxmlformats.org/officeDocument/2006/relationships/image" Target="../media/image10.png"/><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19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jpeg"/><Relationship Id="rId7"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9.xml"/><Relationship Id="rId6" Type="http://schemas.openxmlformats.org/officeDocument/2006/relationships/image" Target="cid:image001.jpg@01D661D5.912F68E0" TargetMode="External"/><Relationship Id="rId5" Type="http://schemas.openxmlformats.org/officeDocument/2006/relationships/image" Target="../media/image3.jpeg"/><Relationship Id="rId4" Type="http://schemas.openxmlformats.org/officeDocument/2006/relationships/image" Target="../media/image2.jpe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Layout" Target="../slideLayouts/slideLayout15.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20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20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6" Type="http://schemas.openxmlformats.org/officeDocument/2006/relationships/image" Target="../media/image10.png"/><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20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20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20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20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20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20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20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20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9.xml"/><Relationship Id="rId6" Type="http://schemas.openxmlformats.org/officeDocument/2006/relationships/image" Target="../media/image13.jpeg"/><Relationship Id="rId5" Type="http://schemas.openxmlformats.org/officeDocument/2006/relationships/image" Target="../media/image10.png"/><Relationship Id="rId4" Type="http://schemas.openxmlformats.org/officeDocument/2006/relationships/image" Target="cid:image001.jpg@01D661D5.912F68E0"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2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2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2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9.xml"/><Relationship Id="rId6" Type="http://schemas.openxmlformats.org/officeDocument/2006/relationships/image" Target="../media/image13.jpeg"/><Relationship Id="rId5" Type="http://schemas.openxmlformats.org/officeDocument/2006/relationships/image" Target="../media/image10.png"/><Relationship Id="rId4" Type="http://schemas.openxmlformats.org/officeDocument/2006/relationships/image" Target="cid:image001.jpg@01D661D5.912F68E0" TargetMode="External"/></Relationships>
</file>

<file path=ppt/slides/_rels/slide2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2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2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2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2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2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6" Type="http://schemas.openxmlformats.org/officeDocument/2006/relationships/image" Target="../media/image40.png"/><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2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2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2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2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2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2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9.xml"/><Relationship Id="rId6" Type="http://schemas.openxmlformats.org/officeDocument/2006/relationships/image" Target="../media/image13.jpeg"/><Relationship Id="rId5" Type="http://schemas.openxmlformats.org/officeDocument/2006/relationships/image" Target="../media/image41.png"/><Relationship Id="rId4" Type="http://schemas.openxmlformats.org/officeDocument/2006/relationships/image" Target="cid:image001.jpg@01D661D5.912F68E0" TargetMode="External"/></Relationships>
</file>

<file path=ppt/slides/_rels/slide2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9.xml"/><Relationship Id="rId6" Type="http://schemas.openxmlformats.org/officeDocument/2006/relationships/image" Target="../media/image13.jpeg"/><Relationship Id="rId5" Type="http://schemas.openxmlformats.org/officeDocument/2006/relationships/image" Target="../media/image41.png"/><Relationship Id="rId4" Type="http://schemas.openxmlformats.org/officeDocument/2006/relationships/image" Target="cid:image001.jpg@01D661D5.912F68E0" TargetMode="External"/></Relationships>
</file>

<file path=ppt/slides/_rels/slide2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9.xml"/><Relationship Id="rId6" Type="http://schemas.openxmlformats.org/officeDocument/2006/relationships/image" Target="../media/image13.jpeg"/><Relationship Id="rId5" Type="http://schemas.openxmlformats.org/officeDocument/2006/relationships/image" Target="../media/image41.png"/><Relationship Id="rId4" Type="http://schemas.openxmlformats.org/officeDocument/2006/relationships/image" Target="cid:image001.jpg@01D661D5.912F68E0" TargetMode="External"/></Relationships>
</file>

<file path=ppt/slides/_rels/slide2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2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6" Type="http://schemas.openxmlformats.org/officeDocument/2006/relationships/image" Target="../media/image42.png"/><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2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7.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2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2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2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2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6" Type="http://schemas.openxmlformats.org/officeDocument/2006/relationships/image" Target="../media/image13.jpeg"/><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2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2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2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2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2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2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8.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2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6" Type="http://schemas.openxmlformats.org/officeDocument/2006/relationships/image" Target="../media/image43.png"/><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2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6" Type="http://schemas.openxmlformats.org/officeDocument/2006/relationships/image" Target="../media/image43.png"/><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2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6" Type="http://schemas.openxmlformats.org/officeDocument/2006/relationships/image" Target="../media/image43.png"/><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2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6" Type="http://schemas.openxmlformats.org/officeDocument/2006/relationships/image" Target="../media/image43.png"/><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2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2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2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2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6" Type="http://schemas.openxmlformats.org/officeDocument/2006/relationships/image" Target="../media/image44.jpeg"/><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24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jpeg"/><Relationship Id="rId1" Type="http://schemas.openxmlformats.org/officeDocument/2006/relationships/slideLayout" Target="../slideLayouts/slideLayout8.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6.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7.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0.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1.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4.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2.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3.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jpeg"/><Relationship Id="rId1" Type="http://schemas.openxmlformats.org/officeDocument/2006/relationships/slideLayout" Target="../slideLayouts/slideLayout15.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8.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4.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5.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6.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7.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5.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8.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0.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1.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4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6.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4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2.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Layout" Target="../slideLayouts/slideLayout9.xml"/><Relationship Id="rId6" Type="http://schemas.openxmlformats.org/officeDocument/2006/relationships/image" Target="../media/image10.png"/><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3.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5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4.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3.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5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5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5.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5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6.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5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4.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5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6.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5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6" Type="http://schemas.openxmlformats.org/officeDocument/2006/relationships/image" Target="../media/image10.png"/><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5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7.jpeg"/><Relationship Id="rId1" Type="http://schemas.openxmlformats.org/officeDocument/2006/relationships/slideLayout" Target="../slideLayouts/slideLayout9.xml"/><Relationship Id="rId5" Type="http://schemas.openxmlformats.org/officeDocument/2006/relationships/image" Target="../media/image2.jpeg"/><Relationship Id="rId4" Type="http://schemas.openxmlformats.org/officeDocument/2006/relationships/image" Target="cid:image001.jpg@01D661D5.912F68E0"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9.xml"/><Relationship Id="rId5" Type="http://schemas.openxmlformats.org/officeDocument/2006/relationships/image" Target="../media/image12.jpeg"/><Relationship Id="rId4" Type="http://schemas.openxmlformats.org/officeDocument/2006/relationships/image" Target="cid:image001.jpg@01D661D5.912F68E0"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8.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6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5.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6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5.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6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5.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6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4.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6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4.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6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8.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6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3.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6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5.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6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6.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9.xml"/><Relationship Id="rId5" Type="http://schemas.openxmlformats.org/officeDocument/2006/relationships/image" Target="../media/image13.jpeg"/><Relationship Id="rId4" Type="http://schemas.openxmlformats.org/officeDocument/2006/relationships/image" Target="cid:image001.jpg@01D661D5.912F68E0"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8.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7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8.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7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8.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7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8.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7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9.xml"/><Relationship Id="rId5" Type="http://schemas.openxmlformats.org/officeDocument/2006/relationships/image" Target="../media/image12.jpeg"/><Relationship Id="rId4" Type="http://schemas.openxmlformats.org/officeDocument/2006/relationships/image" Target="cid:image001.jpg@01D661D5.912F68E0"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9.xml"/><Relationship Id="rId5" Type="http://schemas.openxmlformats.org/officeDocument/2006/relationships/image" Target="../media/image12.jpeg"/><Relationship Id="rId4" Type="http://schemas.openxmlformats.org/officeDocument/2006/relationships/image" Target="cid:image001.jpg@01D661D5.912F68E0"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9.xml"/><Relationship Id="rId5" Type="http://schemas.openxmlformats.org/officeDocument/2006/relationships/image" Target="../media/image12.jpeg"/><Relationship Id="rId4" Type="http://schemas.openxmlformats.org/officeDocument/2006/relationships/image" Target="cid:image001.jpg@01D661D5.912F68E0"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9.xml"/><Relationship Id="rId5" Type="http://schemas.openxmlformats.org/officeDocument/2006/relationships/image" Target="../media/image12.jpeg"/><Relationship Id="rId4" Type="http://schemas.openxmlformats.org/officeDocument/2006/relationships/image" Target="cid:image001.jpg@01D661D5.912F68E0"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8.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7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8.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8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8.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8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8.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8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8.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8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8.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8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8.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8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8.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8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8.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8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8.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8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8.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8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8.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9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8.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9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8.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9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9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8.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9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8.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9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8.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9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8.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9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8.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9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8.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_rels/slide9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8.jpeg"/><Relationship Id="rId1" Type="http://schemas.openxmlformats.org/officeDocument/2006/relationships/slideLayout" Target="../slideLayouts/slideLayout9.xml"/><Relationship Id="rId5" Type="http://schemas.openxmlformats.org/officeDocument/2006/relationships/image" Target="cid:image001.jpg@01D661D5.912F68E0" TargetMode="External"/><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0B3D2B-613A-41BE-987D-E6A1324B456D}"/>
              </a:ext>
            </a:extLst>
          </p:cNvPr>
          <p:cNvSpPr>
            <a:spLocks noGrp="1"/>
          </p:cNvSpPr>
          <p:nvPr>
            <p:ph type="ctrTitle"/>
          </p:nvPr>
        </p:nvSpPr>
        <p:spPr>
          <a:xfrm>
            <a:off x="643943" y="1120462"/>
            <a:ext cx="8126569" cy="4803819"/>
          </a:xfrm>
        </p:spPr>
        <p:txBody>
          <a:bodyPr/>
          <a:lstStyle/>
          <a:p>
            <a:pPr algn="ctr">
              <a:lnSpc>
                <a:spcPct val="150000"/>
              </a:lnSpc>
            </a:pPr>
            <a:r>
              <a:rPr lang="en-US" sz="4800" u="sng" dirty="0">
                <a:latin typeface="+mn-lt"/>
              </a:rPr>
              <a:t>Title IX</a:t>
            </a:r>
            <a:r>
              <a:rPr lang="en-US" sz="4800" dirty="0">
                <a:latin typeface="+mn-lt"/>
              </a:rPr>
              <a:t/>
            </a:r>
            <a:br>
              <a:rPr lang="en-US" sz="4800" dirty="0">
                <a:latin typeface="+mn-lt"/>
              </a:rPr>
            </a:br>
            <a:r>
              <a:rPr lang="en-US" sz="4800" dirty="0">
                <a:latin typeface="+mn-lt"/>
              </a:rPr>
              <a:t>sexual   harassment and   The   new Regulations</a:t>
            </a:r>
            <a:br>
              <a:rPr lang="en-US" sz="4800" dirty="0">
                <a:latin typeface="+mn-lt"/>
              </a:rPr>
            </a:br>
            <a:r>
              <a:rPr lang="en-US" sz="2000" dirty="0">
                <a:latin typeface="+mn-lt"/>
              </a:rPr>
              <a:t>©  </a:t>
            </a:r>
            <a:r>
              <a:rPr lang="en-US" sz="2000" spc="0" dirty="0">
                <a:latin typeface="+mn-lt"/>
              </a:rPr>
              <a:t>2020  LEvin legal Group, P.C.  And beard legal group</a:t>
            </a:r>
            <a:endParaRPr lang="en-US" sz="2000" spc="0" dirty="0">
              <a:solidFill>
                <a:sysClr val="windowText" lastClr="000000"/>
              </a:solidFill>
              <a:latin typeface="+mn-lt"/>
            </a:endParaRPr>
          </a:p>
        </p:txBody>
      </p:sp>
      <p:pic>
        <p:nvPicPr>
          <p:cNvPr id="18" name="Picture Placeholder 17" descr="decorative element">
            <a:extLst>
              <a:ext uri="{FF2B5EF4-FFF2-40B4-BE49-F238E27FC236}">
                <a16:creationId xmlns:a16="http://schemas.microsoft.com/office/drawing/2014/main" id="{2411CA0B-8E20-7C48-9074-8D57423981DC}"/>
              </a:ext>
            </a:extLst>
          </p:cNvPr>
          <p:cNvPicPr>
            <a:picLocks noGrp="1" noChangeAspect="1"/>
          </p:cNvPicPr>
          <p:nvPr>
            <p:ph type="pic" sz="quarter" idx="13"/>
          </p:nvPr>
        </p:nvPicPr>
        <p:blipFill>
          <a:blip r:embed="rId2" cstate="hqprint">
            <a:extLst>
              <a:ext uri="{28A0092B-C50C-407E-A947-70E740481C1C}">
                <a14:useLocalDpi xmlns:a14="http://schemas.microsoft.com/office/drawing/2010/main" val="0"/>
              </a:ext>
            </a:extLst>
          </a:blip>
          <a:srcRect/>
          <a:stretch>
            <a:fillRect/>
          </a:stretch>
        </p:blipFill>
        <p:spPr>
          <a:xfrm>
            <a:off x="9980476" y="1790162"/>
            <a:ext cx="2211524" cy="3526905"/>
          </a:xfrm>
        </p:spPr>
      </p:pic>
      <p:pic>
        <p:nvPicPr>
          <p:cNvPr id="6" name="Picture 5" descr="2010-12-01 LLG Logo">
            <a:extLst>
              <a:ext uri="{FF2B5EF4-FFF2-40B4-BE49-F238E27FC236}">
                <a16:creationId xmlns:a16="http://schemas.microsoft.com/office/drawing/2014/main" id="{C806307E-1EE2-4865-8EC4-FB0C301C97A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12878"/>
            <a:ext cx="2211524" cy="1852516"/>
          </a:xfrm>
          <a:prstGeom prst="rect">
            <a:avLst/>
          </a:prstGeom>
          <a:noFill/>
          <a:ln>
            <a:noFill/>
          </a:ln>
        </p:spPr>
      </p:pic>
      <p:pic>
        <p:nvPicPr>
          <p:cNvPr id="5" name="Picture 1" descr="hall of fame logo">
            <a:extLst>
              <a:ext uri="{FF2B5EF4-FFF2-40B4-BE49-F238E27FC236}">
                <a16:creationId xmlns:a16="http://schemas.microsoft.com/office/drawing/2014/main" id="{C64DF7B6-4793-412F-B909-9A01DD030176}"/>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9961691"/>
      </p:ext>
    </p:extLst>
  </p:cSld>
  <p:clrMapOvr>
    <a:masterClrMapping/>
  </p:clrMapOvr>
  <p:transition spd="slow">
    <p:push/>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1092000"/>
          </a:xfrm>
        </p:spPr>
        <p:txBody>
          <a:bodyPr/>
          <a:lstStyle/>
          <a:p>
            <a:r>
              <a:rPr lang="en-US" sz="3600" dirty="0">
                <a:latin typeface="+mn-lt"/>
              </a:rPr>
              <a:t>Understanding word usage</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10</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1488798"/>
            <a:ext cx="9198116" cy="4679250"/>
          </a:xfrm>
        </p:spPr>
        <p:txBody>
          <a:bodyPr/>
          <a:lstStyle/>
          <a:p>
            <a:pPr marL="0" indent="0">
              <a:buNone/>
            </a:pPr>
            <a:r>
              <a:rPr lang="en-US" sz="3600" dirty="0"/>
              <a:t>As used in this training, “school” means:</a:t>
            </a:r>
          </a:p>
          <a:p>
            <a:pPr>
              <a:buFont typeface="Wingdings" panose="05000000000000000000" pitchFamily="2" charset="2"/>
              <a:buChar char="Ø"/>
            </a:pPr>
            <a:r>
              <a:rPr lang="en-US" sz="3600" dirty="0"/>
              <a:t>School District;</a:t>
            </a:r>
          </a:p>
          <a:p>
            <a:pPr>
              <a:buFont typeface="Wingdings" panose="05000000000000000000" pitchFamily="2" charset="2"/>
              <a:buChar char="Ø"/>
            </a:pPr>
            <a:r>
              <a:rPr lang="en-US" sz="3600" dirty="0"/>
              <a:t>Intermediate Unit;</a:t>
            </a:r>
          </a:p>
          <a:p>
            <a:pPr>
              <a:buFont typeface="Wingdings" panose="05000000000000000000" pitchFamily="2" charset="2"/>
              <a:buChar char="Ø"/>
            </a:pPr>
            <a:r>
              <a:rPr lang="en-US" sz="3600" dirty="0"/>
              <a:t>Public Vocational-Technical school; and</a:t>
            </a:r>
          </a:p>
          <a:p>
            <a:pPr>
              <a:buFont typeface="Wingdings" panose="05000000000000000000" pitchFamily="2" charset="2"/>
              <a:buChar char="Ø"/>
            </a:pPr>
            <a:r>
              <a:rPr lang="en-US" sz="3600" dirty="0"/>
              <a:t>Public charter and cyber charter school.</a:t>
            </a:r>
          </a:p>
          <a:p>
            <a:pPr>
              <a:buFont typeface="Wingdings" panose="05000000000000000000" pitchFamily="2" charset="2"/>
              <a:buChar char="Ø"/>
            </a:pPr>
            <a:r>
              <a:rPr lang="en-US" sz="3600" dirty="0"/>
              <a:t>Although the Title IX regulations apply to post secondary institutions, including community colleges, this training </a:t>
            </a:r>
            <a:r>
              <a:rPr lang="en-US" sz="3600" b="1" i="1" dirty="0"/>
              <a:t>does not!</a:t>
            </a:r>
            <a:endParaRPr lang="en-US" sz="3600" dirty="0"/>
          </a:p>
        </p:txBody>
      </p:sp>
    </p:spTree>
    <p:extLst>
      <p:ext uri="{BB962C8B-B14F-4D97-AF65-F5344CB8AC3E}">
        <p14:creationId xmlns:p14="http://schemas.microsoft.com/office/powerpoint/2010/main" val="72430221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 calcmode="lin" valueType="num">
                                      <p:cBhvr additive="base">
                                        <p:cTn id="25"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xEl>
                                              <p:pRg st="4" end="4"/>
                                            </p:txEl>
                                          </p:spTgt>
                                        </p:tgtEl>
                                        <p:attrNameLst>
                                          <p:attrName>style.visibility</p:attrName>
                                        </p:attrNameLst>
                                      </p:cBhvr>
                                      <p:to>
                                        <p:strVal val="visible"/>
                                      </p:to>
                                    </p:set>
                                    <p:anim calcmode="lin" valueType="num">
                                      <p:cBhvr additive="base">
                                        <p:cTn id="31"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xEl>
                                              <p:pRg st="5" end="5"/>
                                            </p:txEl>
                                          </p:spTgt>
                                        </p:tgtEl>
                                        <p:attrNameLst>
                                          <p:attrName>style.visibility</p:attrName>
                                        </p:attrNameLst>
                                      </p:cBhvr>
                                      <p:to>
                                        <p:strVal val="visible"/>
                                      </p:to>
                                    </p:set>
                                    <p:anim calcmode="lin" valueType="num">
                                      <p:cBhvr additive="base">
                                        <p:cTn id="37" dur="500" fill="hold"/>
                                        <p:tgtEl>
                                          <p:spTgt spid="10">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t>The New Regulations:  The Grievance Process—The Investigation</a:t>
            </a:r>
            <a:endParaRPr lang="en-US" dirty="0">
              <a:latin typeface="+mn-lt"/>
            </a:endParaRPr>
          </a:p>
        </p:txBody>
      </p:sp>
      <p:sp>
        <p:nvSpPr>
          <p:cNvPr id="4" name="Content Placeholder 3">
            <a:extLst>
              <a:ext uri="{FF2B5EF4-FFF2-40B4-BE49-F238E27FC236}">
                <a16:creationId xmlns:a16="http://schemas.microsoft.com/office/drawing/2014/main" id="{0CC5C85B-4C13-4635-85EB-7F578B29D3E9}"/>
              </a:ext>
            </a:extLst>
          </p:cNvPr>
          <p:cNvSpPr>
            <a:spLocks noGrp="1"/>
          </p:cNvSpPr>
          <p:nvPr>
            <p:ph idx="1"/>
          </p:nvPr>
        </p:nvSpPr>
        <p:spPr>
          <a:xfrm>
            <a:off x="432000" y="1523999"/>
            <a:ext cx="9198116" cy="4244625"/>
          </a:xfrm>
        </p:spPr>
        <p:txBody>
          <a:bodyPr/>
          <a:lstStyle/>
          <a:p>
            <a:pPr marL="508000" indent="-455613">
              <a:buFont typeface="+mj-lt"/>
              <a:buAutoNum type="arabicPeriod"/>
            </a:pPr>
            <a:r>
              <a:rPr lang="en-US" sz="3500" dirty="0"/>
              <a:t>Prior to completion of the investigative report, the school </a:t>
            </a:r>
            <a:r>
              <a:rPr lang="en-US" sz="3500" b="1" dirty="0">
                <a:solidFill>
                  <a:srgbClr val="C00000"/>
                </a:solidFill>
              </a:rPr>
              <a:t>must send </a:t>
            </a:r>
            <a:r>
              <a:rPr lang="en-US" sz="3500" dirty="0"/>
              <a:t>to </a:t>
            </a:r>
            <a:r>
              <a:rPr lang="en-US" sz="3500" b="1" dirty="0"/>
              <a:t>[1] </a:t>
            </a:r>
            <a:r>
              <a:rPr lang="en-US" sz="3500" dirty="0"/>
              <a:t>each party and </a:t>
            </a:r>
            <a:r>
              <a:rPr lang="en-US" sz="3500" b="1" dirty="0"/>
              <a:t>[2] </a:t>
            </a:r>
            <a:r>
              <a:rPr lang="en-US" sz="3500" dirty="0"/>
              <a:t>the party’s advisor, if any, </a:t>
            </a:r>
            <a:r>
              <a:rPr lang="en-US" sz="3500" b="1" dirty="0"/>
              <a:t>[A]</a:t>
            </a:r>
            <a:r>
              <a:rPr lang="en-US" sz="3500" dirty="0"/>
              <a:t>the evidence subject to inspection and review </a:t>
            </a:r>
            <a:r>
              <a:rPr lang="en-US" sz="3500" b="1" dirty="0"/>
              <a:t>[B]</a:t>
            </a:r>
            <a:r>
              <a:rPr lang="en-US" sz="3500" dirty="0"/>
              <a:t>in an electronic format or a hard copy.</a:t>
            </a:r>
          </a:p>
          <a:p>
            <a:pPr marL="508000" indent="-455613">
              <a:buFont typeface="+mj-lt"/>
              <a:buAutoNum type="arabicPeriod"/>
            </a:pPr>
            <a:r>
              <a:rPr lang="en-US" sz="3500" dirty="0"/>
              <a:t>The parties must have at least 10 days to submit a written response, </a:t>
            </a:r>
          </a:p>
          <a:p>
            <a:pPr marL="508000" indent="-455613">
              <a:buFont typeface="+mj-lt"/>
              <a:buAutoNum type="arabicPeriod"/>
            </a:pPr>
            <a:r>
              <a:rPr lang="en-US" sz="3500" dirty="0"/>
              <a:t>The investigator </a:t>
            </a:r>
            <a:r>
              <a:rPr lang="en-US" sz="3500" b="1" dirty="0">
                <a:solidFill>
                  <a:srgbClr val="C00000"/>
                </a:solidFill>
              </a:rPr>
              <a:t>must consider </a:t>
            </a:r>
            <a:r>
              <a:rPr lang="en-US" sz="3500" dirty="0"/>
              <a:t>the response(s) prior to completion of the investigative report.</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100</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5113867"/>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CBA810FA-E316-4B80-8334-13C0D3334B38}"/>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293461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t>The New Regulations:  The Grievance Process—The Investigation--Evidence</a:t>
            </a:r>
            <a:endParaRPr lang="en-US" dirty="0">
              <a:latin typeface="+mn-lt"/>
            </a:endParaRPr>
          </a:p>
        </p:txBody>
      </p:sp>
      <p:sp>
        <p:nvSpPr>
          <p:cNvPr id="4" name="Content Placeholder 3">
            <a:extLst>
              <a:ext uri="{FF2B5EF4-FFF2-40B4-BE49-F238E27FC236}">
                <a16:creationId xmlns:a16="http://schemas.microsoft.com/office/drawing/2014/main" id="{0CC5C85B-4C13-4635-85EB-7F578B29D3E9}"/>
              </a:ext>
            </a:extLst>
          </p:cNvPr>
          <p:cNvSpPr>
            <a:spLocks noGrp="1"/>
          </p:cNvSpPr>
          <p:nvPr>
            <p:ph idx="1"/>
          </p:nvPr>
        </p:nvSpPr>
        <p:spPr>
          <a:xfrm>
            <a:off x="432000" y="1523999"/>
            <a:ext cx="9198116" cy="4244625"/>
          </a:xfrm>
        </p:spPr>
        <p:txBody>
          <a:bodyPr/>
          <a:lstStyle/>
          <a:p>
            <a:pPr marL="0" indent="0">
              <a:buNone/>
            </a:pPr>
            <a:r>
              <a:rPr lang="en-US" sz="4400" dirty="0"/>
              <a:t>The School Entity </a:t>
            </a:r>
            <a:r>
              <a:rPr lang="en-US" sz="4400" b="1" dirty="0">
                <a:solidFill>
                  <a:srgbClr val="C00000"/>
                </a:solidFill>
              </a:rPr>
              <a:t>must make all such evidence subject to the parties’ inspection and review </a:t>
            </a:r>
            <a:r>
              <a:rPr lang="en-US" sz="4400" dirty="0"/>
              <a:t>available at any hearing to give each party equal opportunity to refer to such evidence during the hearing, including for purposes of cross-examination.</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101</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5113867"/>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3D950BF1-F42D-4225-9F5F-1F4EADE8F2E7}"/>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1629797"/>
      </p:ext>
    </p:extLst>
  </p:cSld>
  <p:clrMapOvr>
    <a:masterClrMapping/>
  </p:clrMapOvr>
  <p:transition spd="slow">
    <p:push/>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t>The New Regulations:  The Grievance Process—Investigation--Report</a:t>
            </a:r>
            <a:endParaRPr lang="en-US" dirty="0">
              <a:latin typeface="+mn-lt"/>
            </a:endParaRPr>
          </a:p>
        </p:txBody>
      </p:sp>
      <p:sp>
        <p:nvSpPr>
          <p:cNvPr id="4" name="Content Placeholder 3">
            <a:extLst>
              <a:ext uri="{FF2B5EF4-FFF2-40B4-BE49-F238E27FC236}">
                <a16:creationId xmlns:a16="http://schemas.microsoft.com/office/drawing/2014/main" id="{0CC5C85B-4C13-4635-85EB-7F578B29D3E9}"/>
              </a:ext>
            </a:extLst>
          </p:cNvPr>
          <p:cNvSpPr>
            <a:spLocks noGrp="1"/>
          </p:cNvSpPr>
          <p:nvPr>
            <p:ph idx="1"/>
          </p:nvPr>
        </p:nvSpPr>
        <p:spPr>
          <a:xfrm>
            <a:off x="432000" y="1523999"/>
            <a:ext cx="9198116" cy="4244625"/>
          </a:xfrm>
        </p:spPr>
        <p:txBody>
          <a:bodyPr/>
          <a:lstStyle/>
          <a:p>
            <a:pPr marL="508000" indent="-457200">
              <a:buFont typeface="+mj-lt"/>
              <a:buAutoNum type="arabicPeriod"/>
            </a:pPr>
            <a:r>
              <a:rPr lang="en-US" sz="3200" b="1" dirty="0">
                <a:solidFill>
                  <a:srgbClr val="C00000"/>
                </a:solidFill>
              </a:rPr>
              <a:t>Prepare an investigative report </a:t>
            </a:r>
            <a:r>
              <a:rPr lang="en-US" sz="3200" dirty="0"/>
              <a:t>that fairly summarizes relevant evidence; and</a:t>
            </a:r>
          </a:p>
          <a:p>
            <a:pPr marL="508000" indent="-457200">
              <a:buFont typeface="+mj-lt"/>
              <a:buAutoNum type="arabicPeriod"/>
            </a:pPr>
            <a:r>
              <a:rPr lang="en-US" sz="3200" dirty="0"/>
              <a:t>At least 10 days prior to a hearing (if a hearing is required under this section or otherwise provided) or other time of determination regarding responsibility, </a:t>
            </a:r>
            <a:r>
              <a:rPr lang="en-US" sz="3200" b="1" dirty="0">
                <a:solidFill>
                  <a:srgbClr val="C00000"/>
                </a:solidFill>
              </a:rPr>
              <a:t>send to each party and the party’s advisor, if any, the investigative report</a:t>
            </a:r>
            <a:r>
              <a:rPr lang="en-US" sz="3200" dirty="0"/>
              <a:t> in an electronic format or a hard copy, </a:t>
            </a:r>
            <a:r>
              <a:rPr lang="en-US" sz="3200" b="1" i="1" dirty="0"/>
              <a:t>for their review and written response</a:t>
            </a:r>
            <a:r>
              <a:rPr lang="en-US" sz="3200" dirty="0"/>
              <a:t>.</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102</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5113867"/>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E9752E82-F6A7-4AB9-A1EE-17D27E4B573B}"/>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584279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t>The New Regulations:  The Grievance Process—Procedures After the Report</a:t>
            </a:r>
            <a:endParaRPr lang="en-US" dirty="0">
              <a:latin typeface="+mn-lt"/>
            </a:endParaRPr>
          </a:p>
        </p:txBody>
      </p:sp>
      <p:sp>
        <p:nvSpPr>
          <p:cNvPr id="4" name="Content Placeholder 3">
            <a:extLst>
              <a:ext uri="{FF2B5EF4-FFF2-40B4-BE49-F238E27FC236}">
                <a16:creationId xmlns:a16="http://schemas.microsoft.com/office/drawing/2014/main" id="{0CC5C85B-4C13-4635-85EB-7F578B29D3E9}"/>
              </a:ext>
            </a:extLst>
          </p:cNvPr>
          <p:cNvSpPr>
            <a:spLocks noGrp="1"/>
          </p:cNvSpPr>
          <p:nvPr>
            <p:ph idx="1"/>
          </p:nvPr>
        </p:nvSpPr>
        <p:spPr>
          <a:xfrm>
            <a:off x="432000" y="1523999"/>
            <a:ext cx="9198116" cy="4244625"/>
          </a:xfrm>
        </p:spPr>
        <p:txBody>
          <a:bodyPr/>
          <a:lstStyle/>
          <a:p>
            <a:pPr marL="0" indent="0">
              <a:buNone/>
            </a:pPr>
            <a:r>
              <a:rPr lang="en-US" sz="3200" dirty="0"/>
              <a:t>After the School Entity has sent the investigative report to the parties </a:t>
            </a:r>
            <a:r>
              <a:rPr lang="en-US" sz="3200" b="1" i="1" dirty="0"/>
              <a:t>and before reaching a determination regarding responsibility</a:t>
            </a:r>
            <a:r>
              <a:rPr lang="en-US" sz="3200" dirty="0"/>
              <a:t>, </a:t>
            </a:r>
          </a:p>
          <a:p>
            <a:pPr marL="406400" indent="-406400">
              <a:buFont typeface="+mj-lt"/>
              <a:buAutoNum type="arabicPeriod"/>
            </a:pPr>
            <a:r>
              <a:rPr lang="en-US" sz="3200" dirty="0"/>
              <a:t>the decision-maker(s) must </a:t>
            </a:r>
            <a:r>
              <a:rPr lang="en-US" sz="3200" b="1" dirty="0">
                <a:solidFill>
                  <a:srgbClr val="C00000"/>
                </a:solidFill>
              </a:rPr>
              <a:t>afford each party the opportunity to submit written, relevant questions that a party wants asked of any party or witness</a:t>
            </a:r>
            <a:r>
              <a:rPr lang="en-US" sz="3200" dirty="0"/>
              <a:t>, </a:t>
            </a:r>
          </a:p>
          <a:p>
            <a:pPr marL="406400" indent="-406400">
              <a:buFont typeface="+mj-lt"/>
              <a:buAutoNum type="arabicPeriod"/>
            </a:pPr>
            <a:r>
              <a:rPr lang="en-US" sz="3200" b="1" dirty="0">
                <a:solidFill>
                  <a:srgbClr val="C00000"/>
                </a:solidFill>
              </a:rPr>
              <a:t>provide each party with the answers</a:t>
            </a:r>
            <a:r>
              <a:rPr lang="en-US" sz="3200" dirty="0"/>
              <a:t>, and allow for additional, limited follow-up questions from each party.</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103</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3"/>
            <a:ext cx="2211524" cy="5113867"/>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E093DEA5-363B-42C2-8776-F1806F71F7B0}"/>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030057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t>The New Regulations:  The Grievance Process—Follow Up Questions</a:t>
            </a:r>
            <a:endParaRPr lang="en-US" dirty="0">
              <a:latin typeface="+mn-lt"/>
            </a:endParaRPr>
          </a:p>
        </p:txBody>
      </p:sp>
      <p:sp>
        <p:nvSpPr>
          <p:cNvPr id="4" name="Content Placeholder 3">
            <a:extLst>
              <a:ext uri="{FF2B5EF4-FFF2-40B4-BE49-F238E27FC236}">
                <a16:creationId xmlns:a16="http://schemas.microsoft.com/office/drawing/2014/main" id="{0CC5C85B-4C13-4635-85EB-7F578B29D3E9}"/>
              </a:ext>
            </a:extLst>
          </p:cNvPr>
          <p:cNvSpPr>
            <a:spLocks noGrp="1"/>
          </p:cNvSpPr>
          <p:nvPr>
            <p:ph idx="1"/>
          </p:nvPr>
        </p:nvSpPr>
        <p:spPr>
          <a:xfrm>
            <a:off x="432000" y="1523999"/>
            <a:ext cx="9198116" cy="4244625"/>
          </a:xfrm>
        </p:spPr>
        <p:txBody>
          <a:bodyPr/>
          <a:lstStyle/>
          <a:p>
            <a:pPr>
              <a:buFont typeface="Wingdings" panose="05000000000000000000" pitchFamily="2" charset="2"/>
              <a:buChar char="Ø"/>
            </a:pPr>
            <a:r>
              <a:rPr lang="en-US" sz="2800" dirty="0"/>
              <a:t>Questions and evidence about the complainant's sexual predisposition or prior sexual behavior are not relevant, unless such questions and evidence about the complainant's prior sexual behavior are offered </a:t>
            </a:r>
            <a:r>
              <a:rPr lang="en-US" sz="2800" b="1" dirty="0"/>
              <a:t>[1]</a:t>
            </a:r>
            <a:r>
              <a:rPr lang="en-US" sz="2800" dirty="0"/>
              <a:t> to prove that someone other than the respondent committed the conduct alleged by the complainant, or </a:t>
            </a:r>
            <a:r>
              <a:rPr lang="en-US" sz="2800" b="1" dirty="0"/>
              <a:t>[2] </a:t>
            </a:r>
            <a:r>
              <a:rPr lang="en-US" sz="2800" dirty="0"/>
              <a:t>if the questions and evidence concern specific incidents of the complainant's prior sexual behavior with respect to the respondent and are offered to prove consent. </a:t>
            </a:r>
          </a:p>
          <a:p>
            <a:pPr>
              <a:buFont typeface="Wingdings" panose="05000000000000000000" pitchFamily="2" charset="2"/>
              <a:buChar char="Ø"/>
            </a:pPr>
            <a:r>
              <a:rPr lang="en-US" sz="2800" dirty="0"/>
              <a:t>The decision-maker(s) </a:t>
            </a:r>
            <a:r>
              <a:rPr lang="en-US" sz="2800" b="1" dirty="0">
                <a:solidFill>
                  <a:srgbClr val="C00000"/>
                </a:solidFill>
              </a:rPr>
              <a:t>must explain to the party proposing the questions any decision to exclude a question as not relevant.</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104</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5113867"/>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0C54596F-0F0C-45F5-AD10-E3E8FA838E26}"/>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223315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t>The New Regulations:  The Grievance Process—The Written Determination</a:t>
            </a:r>
            <a:endParaRPr lang="en-US" dirty="0">
              <a:latin typeface="+mn-lt"/>
            </a:endParaRPr>
          </a:p>
        </p:txBody>
      </p:sp>
      <p:sp>
        <p:nvSpPr>
          <p:cNvPr id="4" name="Content Placeholder 3">
            <a:extLst>
              <a:ext uri="{FF2B5EF4-FFF2-40B4-BE49-F238E27FC236}">
                <a16:creationId xmlns:a16="http://schemas.microsoft.com/office/drawing/2014/main" id="{0CC5C85B-4C13-4635-85EB-7F578B29D3E9}"/>
              </a:ext>
            </a:extLst>
          </p:cNvPr>
          <p:cNvSpPr>
            <a:spLocks noGrp="1"/>
          </p:cNvSpPr>
          <p:nvPr>
            <p:ph idx="1"/>
          </p:nvPr>
        </p:nvSpPr>
        <p:spPr>
          <a:xfrm>
            <a:off x="432000" y="1523999"/>
            <a:ext cx="9198116" cy="4244625"/>
          </a:xfrm>
        </p:spPr>
        <p:txBody>
          <a:bodyPr/>
          <a:lstStyle/>
          <a:p>
            <a:pPr>
              <a:buFont typeface="Wingdings" panose="05000000000000000000" pitchFamily="2" charset="2"/>
              <a:buChar char="Ø"/>
            </a:pPr>
            <a:r>
              <a:rPr lang="en-US" sz="4000" dirty="0"/>
              <a:t>A written determination must be issued after the investigative report is finalized</a:t>
            </a:r>
          </a:p>
          <a:p>
            <a:pPr>
              <a:buFont typeface="Wingdings" panose="05000000000000000000" pitchFamily="2" charset="2"/>
              <a:buChar char="Ø"/>
            </a:pPr>
            <a:r>
              <a:rPr lang="en-US" sz="4000" dirty="0"/>
              <a:t>Written determination must be by the “decision-maker”</a:t>
            </a:r>
          </a:p>
          <a:p>
            <a:pPr lvl="1">
              <a:buFont typeface="Wingdings" panose="05000000000000000000" pitchFamily="2" charset="2"/>
              <a:buChar char="Ø"/>
            </a:pPr>
            <a:r>
              <a:rPr lang="en-US" sz="3600" dirty="0"/>
              <a:t>Decision-maker and “due process”</a:t>
            </a:r>
          </a:p>
          <a:p>
            <a:pPr>
              <a:buFont typeface="Wingdings" panose="05000000000000000000" pitchFamily="2" charset="2"/>
              <a:buChar char="Ø"/>
            </a:pPr>
            <a:r>
              <a:rPr lang="en-US" sz="4000" dirty="0"/>
              <a:t>Decision-maker may not be the Title IX Coordinator or the Investigator. </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105</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5113867"/>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F794925-B596-45CF-8B73-F25F9730731D}"/>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464118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 calcmode="lin" valueType="num">
                                      <p:cBhvr additive="base">
                                        <p:cTn id="2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t>The New Regulations:  The Grievance Process—The Written Determination</a:t>
            </a:r>
            <a:endParaRPr lang="en-US" dirty="0">
              <a:latin typeface="+mn-lt"/>
            </a:endParaRPr>
          </a:p>
        </p:txBody>
      </p:sp>
      <p:sp>
        <p:nvSpPr>
          <p:cNvPr id="4" name="Content Placeholder 3">
            <a:extLst>
              <a:ext uri="{FF2B5EF4-FFF2-40B4-BE49-F238E27FC236}">
                <a16:creationId xmlns:a16="http://schemas.microsoft.com/office/drawing/2014/main" id="{0CC5C85B-4C13-4635-85EB-7F578B29D3E9}"/>
              </a:ext>
            </a:extLst>
          </p:cNvPr>
          <p:cNvSpPr>
            <a:spLocks noGrp="1"/>
          </p:cNvSpPr>
          <p:nvPr>
            <p:ph idx="1"/>
          </p:nvPr>
        </p:nvSpPr>
        <p:spPr>
          <a:xfrm>
            <a:off x="432000" y="1523999"/>
            <a:ext cx="9198116" cy="4244625"/>
          </a:xfrm>
        </p:spPr>
        <p:txBody>
          <a:bodyPr/>
          <a:lstStyle/>
          <a:p>
            <a:pPr marL="0" indent="0">
              <a:buNone/>
            </a:pPr>
            <a:r>
              <a:rPr lang="en-US" sz="3100" b="1" dirty="0">
                <a:solidFill>
                  <a:srgbClr val="C00000"/>
                </a:solidFill>
              </a:rPr>
              <a:t>Must include</a:t>
            </a:r>
            <a:r>
              <a:rPr lang="en-US" sz="3100" dirty="0"/>
              <a:t>:</a:t>
            </a:r>
          </a:p>
          <a:p>
            <a:pPr marL="742950" indent="-742950">
              <a:buFont typeface="+mj-lt"/>
              <a:buAutoNum type="arabicPeriod"/>
            </a:pPr>
            <a:r>
              <a:rPr lang="en-US" sz="3100" dirty="0"/>
              <a:t>Allegations potentially constituting sexual harassment;</a:t>
            </a:r>
          </a:p>
          <a:p>
            <a:pPr marL="742950" indent="-742950">
              <a:buFont typeface="+mj-lt"/>
              <a:buAutoNum type="arabicPeriod"/>
            </a:pPr>
            <a:r>
              <a:rPr lang="en-US" sz="3100" dirty="0"/>
              <a:t>Description of the procedural steps from receipt of formal complaint to written determination, including:</a:t>
            </a:r>
          </a:p>
          <a:p>
            <a:pPr marL="1019175" lvl="1" indent="-742950">
              <a:buFont typeface="+mj-lt"/>
              <a:buAutoNum type="alphaLcParenR"/>
            </a:pPr>
            <a:r>
              <a:rPr lang="en-US" sz="3100" dirty="0"/>
              <a:t>Notifications to parties</a:t>
            </a:r>
          </a:p>
          <a:p>
            <a:pPr marL="1019175" lvl="1" indent="-742950">
              <a:buFont typeface="+mj-lt"/>
              <a:buAutoNum type="alphaLcParenR"/>
            </a:pPr>
            <a:r>
              <a:rPr lang="en-US" sz="3100" dirty="0"/>
              <a:t>Interviews</a:t>
            </a:r>
          </a:p>
          <a:p>
            <a:pPr marL="1019175" lvl="1" indent="-742950">
              <a:buFont typeface="+mj-lt"/>
              <a:buAutoNum type="alphaLcParenR"/>
            </a:pPr>
            <a:r>
              <a:rPr lang="en-US" sz="3100" dirty="0"/>
              <a:t>Site visits</a:t>
            </a:r>
          </a:p>
          <a:p>
            <a:pPr marL="1019175" lvl="1" indent="-742950">
              <a:buFont typeface="+mj-lt"/>
              <a:buAutoNum type="alphaLcParenR"/>
            </a:pPr>
            <a:r>
              <a:rPr lang="en-US" sz="3100" dirty="0"/>
              <a:t>Methods used to gather evidence</a:t>
            </a:r>
          </a:p>
          <a:p>
            <a:pPr marL="1019175" lvl="1" indent="-742950">
              <a:buFont typeface="+mj-lt"/>
              <a:buAutoNum type="alphaLcParenR"/>
            </a:pPr>
            <a:r>
              <a:rPr lang="en-US" sz="3100" dirty="0"/>
              <a:t>Hearings held.</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106</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5113867"/>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57C3BCBF-7144-42EA-84B5-2EFA66ECECF5}"/>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6052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 calcmode="lin" valueType="num">
                                      <p:cBhvr additive="base">
                                        <p:cTn id="2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 calcmode="lin" valueType="num">
                                      <p:cBhvr additive="base">
                                        <p:cTn id="2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 calcmode="lin" valueType="num">
                                      <p:cBhvr additive="base">
                                        <p:cTn id="3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anim calcmode="lin" valueType="num">
                                      <p:cBhvr additive="base">
                                        <p:cTn id="3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anim calcmode="lin" valueType="num">
                                      <p:cBhvr additive="base">
                                        <p:cTn id="3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t>The New Regulations:  The Grievance Process—The Written Determination	</a:t>
            </a:r>
            <a:endParaRPr lang="en-US" dirty="0">
              <a:latin typeface="+mn-lt"/>
            </a:endParaRPr>
          </a:p>
        </p:txBody>
      </p:sp>
      <p:sp>
        <p:nvSpPr>
          <p:cNvPr id="4" name="Content Placeholder 3">
            <a:extLst>
              <a:ext uri="{FF2B5EF4-FFF2-40B4-BE49-F238E27FC236}">
                <a16:creationId xmlns:a16="http://schemas.microsoft.com/office/drawing/2014/main" id="{0CC5C85B-4C13-4635-85EB-7F578B29D3E9}"/>
              </a:ext>
            </a:extLst>
          </p:cNvPr>
          <p:cNvSpPr>
            <a:spLocks noGrp="1"/>
          </p:cNvSpPr>
          <p:nvPr>
            <p:ph idx="1"/>
          </p:nvPr>
        </p:nvSpPr>
        <p:spPr>
          <a:xfrm>
            <a:off x="432000" y="1523999"/>
            <a:ext cx="9198116" cy="4244625"/>
          </a:xfrm>
        </p:spPr>
        <p:txBody>
          <a:bodyPr/>
          <a:lstStyle/>
          <a:p>
            <a:pPr marL="0" indent="0">
              <a:buNone/>
            </a:pPr>
            <a:r>
              <a:rPr lang="en-US" sz="3600" b="1" dirty="0">
                <a:solidFill>
                  <a:srgbClr val="C00000"/>
                </a:solidFill>
              </a:rPr>
              <a:t>Must include</a:t>
            </a:r>
            <a:r>
              <a:rPr lang="en-US" sz="3600" dirty="0"/>
              <a:t>:</a:t>
            </a:r>
          </a:p>
          <a:p>
            <a:pPr marL="742950" indent="-742950">
              <a:buFont typeface="+mj-lt"/>
              <a:buAutoNum type="arabicPeriod" startAt="3"/>
            </a:pPr>
            <a:r>
              <a:rPr lang="en-US" sz="3600" dirty="0"/>
              <a:t>Findings of fact supporting determination;</a:t>
            </a:r>
          </a:p>
          <a:p>
            <a:pPr marL="742950" indent="-742950">
              <a:buFont typeface="+mj-lt"/>
              <a:buAutoNum type="arabicPeriod" startAt="3"/>
            </a:pPr>
            <a:r>
              <a:rPr lang="en-US" sz="3600" dirty="0"/>
              <a:t>Conclusions regarding the application of Code of Conduct to facts;</a:t>
            </a:r>
          </a:p>
          <a:p>
            <a:pPr marL="742950" indent="-742950">
              <a:buFont typeface="+mj-lt"/>
              <a:buAutoNum type="arabicPeriod" startAt="3"/>
            </a:pPr>
            <a:r>
              <a:rPr lang="en-US" sz="3600" dirty="0"/>
              <a:t>The rationale for each allegation, including determination of responsibility disciplinary sanctions and whether remedies will be provided to victim to restore or preserve equal access;</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107</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5113867"/>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72FDB55E-20D2-425B-93AC-2A300052FDBD}"/>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262593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t>The New Regulations:  The Grievance Process—The Written Determination</a:t>
            </a:r>
            <a:endParaRPr lang="en-US" dirty="0">
              <a:latin typeface="+mn-lt"/>
            </a:endParaRPr>
          </a:p>
        </p:txBody>
      </p:sp>
      <p:sp>
        <p:nvSpPr>
          <p:cNvPr id="4" name="Content Placeholder 3">
            <a:extLst>
              <a:ext uri="{FF2B5EF4-FFF2-40B4-BE49-F238E27FC236}">
                <a16:creationId xmlns:a16="http://schemas.microsoft.com/office/drawing/2014/main" id="{0CC5C85B-4C13-4635-85EB-7F578B29D3E9}"/>
              </a:ext>
            </a:extLst>
          </p:cNvPr>
          <p:cNvSpPr>
            <a:spLocks noGrp="1"/>
          </p:cNvSpPr>
          <p:nvPr>
            <p:ph idx="1"/>
          </p:nvPr>
        </p:nvSpPr>
        <p:spPr>
          <a:xfrm>
            <a:off x="432000" y="1523999"/>
            <a:ext cx="9198116" cy="4244625"/>
          </a:xfrm>
        </p:spPr>
        <p:txBody>
          <a:bodyPr/>
          <a:lstStyle/>
          <a:p>
            <a:pPr marL="0" indent="0">
              <a:buNone/>
            </a:pPr>
            <a:r>
              <a:rPr lang="en-US" sz="4000" b="1" dirty="0">
                <a:solidFill>
                  <a:srgbClr val="C00000"/>
                </a:solidFill>
              </a:rPr>
              <a:t>Must include</a:t>
            </a:r>
            <a:r>
              <a:rPr lang="en-US" sz="4000" dirty="0"/>
              <a:t>:</a:t>
            </a:r>
          </a:p>
          <a:p>
            <a:pPr marL="742950" indent="-742950">
              <a:buFont typeface="+mj-lt"/>
              <a:buAutoNum type="arabicPeriod" startAt="6"/>
            </a:pPr>
            <a:r>
              <a:rPr lang="en-US" sz="4000" dirty="0"/>
              <a:t>Procedures for appeal;</a:t>
            </a:r>
          </a:p>
          <a:p>
            <a:pPr marL="742950" indent="-742950">
              <a:buFont typeface="+mj-lt"/>
              <a:buAutoNum type="arabicPeriod" startAt="6"/>
            </a:pPr>
            <a:r>
              <a:rPr lang="en-US" sz="4000" dirty="0"/>
              <a:t>Timeline for appeal;</a:t>
            </a:r>
          </a:p>
          <a:p>
            <a:pPr marL="742950" indent="-742950">
              <a:buFont typeface="+mj-lt"/>
              <a:buAutoNum type="arabicPeriod" startAt="6"/>
            </a:pPr>
            <a:r>
              <a:rPr lang="en-US" sz="4000" dirty="0"/>
              <a:t>Bases for appeal by complainant and respondent.</a:t>
            </a:r>
          </a:p>
          <a:p>
            <a:pPr>
              <a:buFont typeface="Wingdings" panose="05000000000000000000" pitchFamily="2" charset="2"/>
              <a:buChar char="Ø"/>
            </a:pPr>
            <a:r>
              <a:rPr lang="en-US" sz="4000" dirty="0"/>
              <a:t> The Written Determination must be provided to the parties simultaneously.</a:t>
            </a:r>
          </a:p>
          <a:p>
            <a:pPr marL="0" indent="0">
              <a:buNone/>
            </a:pPr>
            <a:endParaRPr lang="en-US" sz="3600" dirty="0"/>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108</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3"/>
            <a:ext cx="2211524" cy="5113867"/>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FB1A2B52-50BB-48A6-8899-EB9C68BB39E7}"/>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546208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t>The New Regulations:  The Grievance Process—The Appeal</a:t>
            </a:r>
            <a:endParaRPr lang="en-US" dirty="0">
              <a:latin typeface="+mn-lt"/>
            </a:endParaRPr>
          </a:p>
        </p:txBody>
      </p:sp>
      <p:sp>
        <p:nvSpPr>
          <p:cNvPr id="4" name="Content Placeholder 3">
            <a:extLst>
              <a:ext uri="{FF2B5EF4-FFF2-40B4-BE49-F238E27FC236}">
                <a16:creationId xmlns:a16="http://schemas.microsoft.com/office/drawing/2014/main" id="{0CC5C85B-4C13-4635-85EB-7F578B29D3E9}"/>
              </a:ext>
            </a:extLst>
          </p:cNvPr>
          <p:cNvSpPr>
            <a:spLocks noGrp="1"/>
          </p:cNvSpPr>
          <p:nvPr>
            <p:ph idx="1"/>
          </p:nvPr>
        </p:nvSpPr>
        <p:spPr>
          <a:xfrm>
            <a:off x="432000" y="1665462"/>
            <a:ext cx="9198116" cy="4244625"/>
          </a:xfrm>
        </p:spPr>
        <p:txBody>
          <a:bodyPr/>
          <a:lstStyle/>
          <a:p>
            <a:pPr marL="0" indent="0">
              <a:buNone/>
            </a:pPr>
            <a:r>
              <a:rPr lang="en-US" sz="4400" dirty="0"/>
              <a:t>School Entity </a:t>
            </a:r>
            <a:r>
              <a:rPr lang="en-US" sz="4400" b="1" dirty="0">
                <a:solidFill>
                  <a:srgbClr val="C00000"/>
                </a:solidFill>
              </a:rPr>
              <a:t>must offer both parties an appeal </a:t>
            </a:r>
            <a:r>
              <a:rPr lang="en-US" sz="4400" dirty="0"/>
              <a:t>from:</a:t>
            </a:r>
          </a:p>
          <a:p>
            <a:pPr marL="742950" indent="-742950">
              <a:buFont typeface="+mj-lt"/>
              <a:buAutoNum type="arabicPeriod"/>
            </a:pPr>
            <a:r>
              <a:rPr lang="en-US" sz="4400" dirty="0"/>
              <a:t>A determination regarding responsibility;</a:t>
            </a:r>
          </a:p>
          <a:p>
            <a:pPr marL="742950" indent="-742950">
              <a:buFont typeface="+mj-lt"/>
              <a:buAutoNum type="arabicPeriod"/>
            </a:pPr>
            <a:r>
              <a:rPr lang="en-US" sz="4400" dirty="0"/>
              <a:t>Dismissal of a formal complaint or any allegation in a formal complaint.</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109</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5113867"/>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DDEE5454-8E79-4FE7-AB4D-0732435823C8}"/>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840745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1092000"/>
          </a:xfrm>
        </p:spPr>
        <p:txBody>
          <a:bodyPr/>
          <a:lstStyle/>
          <a:p>
            <a:r>
              <a:rPr lang="en-US" sz="3600" dirty="0">
                <a:latin typeface="+mn-lt"/>
              </a:rPr>
              <a:t>Understanding word usage</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11</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1488798"/>
            <a:ext cx="9198116" cy="4679250"/>
          </a:xfrm>
        </p:spPr>
        <p:txBody>
          <a:bodyPr/>
          <a:lstStyle/>
          <a:p>
            <a:pPr marL="0" indent="0">
              <a:buNone/>
            </a:pPr>
            <a:r>
              <a:rPr lang="en-US" sz="4800" dirty="0"/>
              <a:t>As used in this training, “law” or “applicable law” means applicable statutes, regulations and relevant case law interpreting the statutes and regulations.</a:t>
            </a:r>
          </a:p>
        </p:txBody>
      </p:sp>
    </p:spTree>
    <p:extLst>
      <p:ext uri="{BB962C8B-B14F-4D97-AF65-F5344CB8AC3E}">
        <p14:creationId xmlns:p14="http://schemas.microsoft.com/office/powerpoint/2010/main" val="2094358241"/>
      </p:ext>
    </p:extLst>
  </p:cSld>
  <p:clrMapOvr>
    <a:masterClrMapping/>
  </p:clrMapOvr>
  <p:transition spd="med">
    <p:pull/>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542673"/>
            <a:ext cx="9198116" cy="787200"/>
          </a:xfrm>
        </p:spPr>
        <p:txBody>
          <a:bodyPr/>
          <a:lstStyle/>
          <a:p>
            <a:r>
              <a:rPr lang="en-US" dirty="0"/>
              <a:t>The New Regulations:  The Grievance Process—Bases Of Appeal</a:t>
            </a:r>
            <a:endParaRPr lang="en-US" dirty="0">
              <a:latin typeface="+mn-lt"/>
            </a:endParaRPr>
          </a:p>
        </p:txBody>
      </p:sp>
      <p:sp>
        <p:nvSpPr>
          <p:cNvPr id="4" name="Content Placeholder 3">
            <a:extLst>
              <a:ext uri="{FF2B5EF4-FFF2-40B4-BE49-F238E27FC236}">
                <a16:creationId xmlns:a16="http://schemas.microsoft.com/office/drawing/2014/main" id="{0CC5C85B-4C13-4635-85EB-7F578B29D3E9}"/>
              </a:ext>
            </a:extLst>
          </p:cNvPr>
          <p:cNvSpPr>
            <a:spLocks noGrp="1"/>
          </p:cNvSpPr>
          <p:nvPr>
            <p:ph idx="1"/>
          </p:nvPr>
        </p:nvSpPr>
        <p:spPr>
          <a:xfrm>
            <a:off x="432000" y="1523999"/>
            <a:ext cx="9198116" cy="4244625"/>
          </a:xfrm>
        </p:spPr>
        <p:txBody>
          <a:bodyPr/>
          <a:lstStyle/>
          <a:p>
            <a:pPr marL="0" indent="0">
              <a:buNone/>
            </a:pPr>
            <a:r>
              <a:rPr lang="en-US" sz="3500" dirty="0"/>
              <a:t>The following bases for an appeal are required:</a:t>
            </a:r>
          </a:p>
          <a:p>
            <a:pPr marL="742950" indent="-742950">
              <a:buFont typeface="+mj-lt"/>
              <a:buAutoNum type="arabicPeriod"/>
            </a:pPr>
            <a:r>
              <a:rPr lang="en-US" sz="3500" dirty="0"/>
              <a:t>Procedural irregularity that affected the outcome of the matter.</a:t>
            </a:r>
          </a:p>
          <a:p>
            <a:pPr marL="742950" indent="-742950">
              <a:buFont typeface="+mj-lt"/>
              <a:buAutoNum type="arabicPeriod"/>
            </a:pPr>
            <a:r>
              <a:rPr lang="en-US" sz="3500" dirty="0"/>
              <a:t>New evidence that was not reasonably available at the time the determination.</a:t>
            </a:r>
          </a:p>
          <a:p>
            <a:pPr marL="742950" indent="-742950">
              <a:buFont typeface="+mj-lt"/>
              <a:buAutoNum type="arabicPeriod"/>
            </a:pPr>
            <a:r>
              <a:rPr lang="en-US" sz="3500" dirty="0"/>
              <a:t>Title IX Coordinator, investigator(s), or decision-maker(s) had a conflict of interest or bias for or against complainants or respondents generally or the parties specifically.</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110</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5113867"/>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E6487EF4-F5B9-47BE-A008-867B8F222D43}"/>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752449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2"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t>The New Regulations:  The Grievance Process--Appeal</a:t>
            </a:r>
            <a:endParaRPr lang="en-US" dirty="0">
              <a:latin typeface="+mn-lt"/>
            </a:endParaRPr>
          </a:p>
        </p:txBody>
      </p:sp>
      <p:sp>
        <p:nvSpPr>
          <p:cNvPr id="4" name="Content Placeholder 3">
            <a:extLst>
              <a:ext uri="{FF2B5EF4-FFF2-40B4-BE49-F238E27FC236}">
                <a16:creationId xmlns:a16="http://schemas.microsoft.com/office/drawing/2014/main" id="{0CC5C85B-4C13-4635-85EB-7F578B29D3E9}"/>
              </a:ext>
            </a:extLst>
          </p:cNvPr>
          <p:cNvSpPr>
            <a:spLocks noGrp="1"/>
          </p:cNvSpPr>
          <p:nvPr>
            <p:ph idx="1"/>
          </p:nvPr>
        </p:nvSpPr>
        <p:spPr>
          <a:xfrm>
            <a:off x="432000" y="1523999"/>
            <a:ext cx="9198116" cy="4244625"/>
          </a:xfrm>
        </p:spPr>
        <p:txBody>
          <a:bodyPr/>
          <a:lstStyle/>
          <a:p>
            <a:pPr marL="0" indent="0">
              <a:buNone/>
            </a:pPr>
            <a:r>
              <a:rPr lang="en-US" sz="3600" dirty="0"/>
              <a:t>When an appeal is filed, </a:t>
            </a:r>
            <a:r>
              <a:rPr lang="en-US" sz="3600" b="1" dirty="0">
                <a:solidFill>
                  <a:srgbClr val="C00000"/>
                </a:solidFill>
              </a:rPr>
              <a:t>school must</a:t>
            </a:r>
            <a:r>
              <a:rPr lang="en-US" sz="3600" dirty="0"/>
              <a:t>:</a:t>
            </a:r>
          </a:p>
          <a:p>
            <a:pPr marL="742950" indent="-742950">
              <a:buFont typeface="+mj-lt"/>
              <a:buAutoNum type="arabicPeriod"/>
            </a:pPr>
            <a:r>
              <a:rPr lang="en-US" sz="3600" dirty="0"/>
              <a:t>Notify the other party in writing and implement appeal procedures equally for both parties;</a:t>
            </a:r>
          </a:p>
          <a:p>
            <a:pPr marL="742950" indent="-742950">
              <a:buFont typeface="+mj-lt"/>
              <a:buAutoNum type="arabicPeriod"/>
            </a:pPr>
            <a:r>
              <a:rPr lang="en-US" sz="3600" dirty="0"/>
              <a:t>Assign a new decision-maker;</a:t>
            </a:r>
          </a:p>
          <a:p>
            <a:pPr marL="742950" indent="-742950">
              <a:buFont typeface="+mj-lt"/>
              <a:buAutoNum type="arabicPeriod"/>
            </a:pPr>
            <a:r>
              <a:rPr lang="en-US" sz="3600" dirty="0"/>
              <a:t>Give both parties a reasonable, equal opportunity to submit a written statement in support of, or challenging, the outcome;</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111</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3"/>
            <a:ext cx="2211524" cy="5113867"/>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B9EA8F62-D50F-4258-8636-BC6DEB95551E}"/>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23655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t>The New Regulations:  The Grievance Process—The appeal</a:t>
            </a:r>
            <a:endParaRPr lang="en-US" dirty="0">
              <a:latin typeface="+mn-lt"/>
            </a:endParaRPr>
          </a:p>
        </p:txBody>
      </p:sp>
      <p:sp>
        <p:nvSpPr>
          <p:cNvPr id="4" name="Content Placeholder 3">
            <a:extLst>
              <a:ext uri="{FF2B5EF4-FFF2-40B4-BE49-F238E27FC236}">
                <a16:creationId xmlns:a16="http://schemas.microsoft.com/office/drawing/2014/main" id="{0CC5C85B-4C13-4635-85EB-7F578B29D3E9}"/>
              </a:ext>
            </a:extLst>
          </p:cNvPr>
          <p:cNvSpPr>
            <a:spLocks noGrp="1"/>
          </p:cNvSpPr>
          <p:nvPr>
            <p:ph idx="1"/>
          </p:nvPr>
        </p:nvSpPr>
        <p:spPr>
          <a:xfrm>
            <a:off x="432000" y="1523999"/>
            <a:ext cx="9198116" cy="4244625"/>
          </a:xfrm>
        </p:spPr>
        <p:txBody>
          <a:bodyPr/>
          <a:lstStyle/>
          <a:p>
            <a:pPr marL="0" indent="0">
              <a:buNone/>
            </a:pPr>
            <a:r>
              <a:rPr lang="en-US" sz="4400" dirty="0"/>
              <a:t>When an appeal is filed, </a:t>
            </a:r>
            <a:r>
              <a:rPr lang="en-US" sz="4400" b="1" dirty="0">
                <a:solidFill>
                  <a:srgbClr val="C00000"/>
                </a:solidFill>
              </a:rPr>
              <a:t>school must</a:t>
            </a:r>
            <a:r>
              <a:rPr lang="en-US" sz="4400" dirty="0"/>
              <a:t>:</a:t>
            </a:r>
          </a:p>
          <a:p>
            <a:pPr marL="742950" indent="-742950">
              <a:buFont typeface="+mj-lt"/>
              <a:buAutoNum type="arabicPeriod" startAt="4"/>
            </a:pPr>
            <a:r>
              <a:rPr lang="en-US" sz="4400" dirty="0"/>
              <a:t>Issue a written decision describing the result of the appeal and the rationale for the result;</a:t>
            </a:r>
          </a:p>
          <a:p>
            <a:pPr marL="742950" indent="-742950">
              <a:buFont typeface="+mj-lt"/>
              <a:buAutoNum type="arabicPeriod" startAt="4"/>
            </a:pPr>
            <a:r>
              <a:rPr lang="en-US" sz="4400" dirty="0"/>
              <a:t>Provide the written decision simultaneously to both parties.</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112</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5113867"/>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4CFB5F5C-EF6C-4681-8E18-0C10DC35B73B}"/>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499368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t>The New Regulations:  Recordkeeping</a:t>
            </a:r>
            <a:endParaRPr lang="en-US" dirty="0">
              <a:latin typeface="+mn-lt"/>
            </a:endParaRPr>
          </a:p>
        </p:txBody>
      </p:sp>
      <p:sp>
        <p:nvSpPr>
          <p:cNvPr id="4" name="Content Placeholder 3">
            <a:extLst>
              <a:ext uri="{FF2B5EF4-FFF2-40B4-BE49-F238E27FC236}">
                <a16:creationId xmlns:a16="http://schemas.microsoft.com/office/drawing/2014/main" id="{0CC5C85B-4C13-4635-85EB-7F578B29D3E9}"/>
              </a:ext>
            </a:extLst>
          </p:cNvPr>
          <p:cNvSpPr>
            <a:spLocks noGrp="1"/>
          </p:cNvSpPr>
          <p:nvPr>
            <p:ph idx="1"/>
          </p:nvPr>
        </p:nvSpPr>
        <p:spPr>
          <a:xfrm>
            <a:off x="432000" y="1523999"/>
            <a:ext cx="9198116" cy="4244625"/>
          </a:xfrm>
        </p:spPr>
        <p:txBody>
          <a:bodyPr/>
          <a:lstStyle/>
          <a:p>
            <a:pPr marL="0" indent="0">
              <a:buNone/>
            </a:pPr>
            <a:r>
              <a:rPr lang="en-US" sz="3600" b="1" dirty="0">
                <a:solidFill>
                  <a:srgbClr val="C00000"/>
                </a:solidFill>
              </a:rPr>
              <a:t>Must maintain </a:t>
            </a:r>
            <a:r>
              <a:rPr lang="en-US" sz="3600" dirty="0"/>
              <a:t>for minimum of 7 years the following:</a:t>
            </a:r>
          </a:p>
          <a:p>
            <a:pPr marL="742950" indent="-742950">
              <a:buFont typeface="+mj-lt"/>
              <a:buAutoNum type="arabicPeriod"/>
            </a:pPr>
            <a:r>
              <a:rPr lang="en-US" sz="3600" dirty="0"/>
              <a:t>Each sexual harassment investigation, including</a:t>
            </a:r>
          </a:p>
          <a:p>
            <a:pPr marL="1019175" lvl="1" indent="-742950">
              <a:buFont typeface="+mj-lt"/>
              <a:buAutoNum type="alphaLcParenR"/>
            </a:pPr>
            <a:r>
              <a:rPr lang="en-US" sz="3400" dirty="0"/>
              <a:t>Determinations;</a:t>
            </a:r>
          </a:p>
          <a:p>
            <a:pPr marL="1019175" lvl="1" indent="-742950">
              <a:buFont typeface="+mj-lt"/>
              <a:buAutoNum type="alphaLcParenR"/>
            </a:pPr>
            <a:r>
              <a:rPr lang="en-US" sz="3400" dirty="0"/>
              <a:t>Recordings and transcripts;</a:t>
            </a:r>
          </a:p>
          <a:p>
            <a:pPr marL="1019175" lvl="1" indent="-742950">
              <a:buFont typeface="+mj-lt"/>
              <a:buAutoNum type="alphaLcParenR"/>
            </a:pPr>
            <a:r>
              <a:rPr lang="en-US" sz="3400" dirty="0"/>
              <a:t>Disciplinary sanctions;</a:t>
            </a:r>
          </a:p>
          <a:p>
            <a:pPr marL="1019175" lvl="1" indent="-742950">
              <a:buFont typeface="+mj-lt"/>
              <a:buAutoNum type="alphaLcParenR"/>
            </a:pPr>
            <a:r>
              <a:rPr lang="en-US" sz="3400" dirty="0"/>
              <a:t>Remedies;</a:t>
            </a:r>
          </a:p>
          <a:p>
            <a:pPr marL="1019175" lvl="1" indent="-742950">
              <a:buFont typeface="+mj-lt"/>
              <a:buAutoNum type="alphaLcParenR"/>
            </a:pPr>
            <a:r>
              <a:rPr lang="en-US" sz="3400" dirty="0"/>
              <a:t>Appeals; </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113</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3"/>
            <a:ext cx="2211524" cy="5113867"/>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04F162E2-9BE5-493D-AAE9-E259A65E9DA7}"/>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262341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6" fill="hold" grpId="0"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6" fill="hold" grpId="0"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 calcmode="lin" valueType="num">
                                      <p:cBhvr additive="base">
                                        <p:cTn id="21" dur="500" fill="hold"/>
                                        <p:tgtEl>
                                          <p:spTgt spid="4">
                                            <p:txEl>
                                              <p:pRg st="3" end="3"/>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4">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6" fill="hold" grpId="0" nodeType="with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6" fill="hold" grpId="0" nodeType="withEffect">
                                  <p:stCondLst>
                                    <p:cond delay="0"/>
                                  </p:stCondLst>
                                  <p:childTnLst>
                                    <p:set>
                                      <p:cBhvr>
                                        <p:cTn id="28" dur="1" fill="hold">
                                          <p:stCondLst>
                                            <p:cond delay="0"/>
                                          </p:stCondLst>
                                        </p:cTn>
                                        <p:tgtEl>
                                          <p:spTgt spid="4">
                                            <p:txEl>
                                              <p:pRg st="5" end="5"/>
                                            </p:txEl>
                                          </p:spTgt>
                                        </p:tgtEl>
                                        <p:attrNameLst>
                                          <p:attrName>style.visibility</p:attrName>
                                        </p:attrNameLst>
                                      </p:cBhvr>
                                      <p:to>
                                        <p:strVal val="visible"/>
                                      </p:to>
                                    </p:set>
                                    <p:anim calcmode="lin" valueType="num">
                                      <p:cBhvr additive="base">
                                        <p:cTn id="29" dur="500" fill="hold"/>
                                        <p:tgtEl>
                                          <p:spTgt spid="4">
                                            <p:txEl>
                                              <p:pRg st="5" end="5"/>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4">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6" fill="hold" grpId="0" nodeType="withEffect">
                                  <p:stCondLst>
                                    <p:cond delay="0"/>
                                  </p:stCondLst>
                                  <p:childTnLst>
                                    <p:set>
                                      <p:cBhvr>
                                        <p:cTn id="32" dur="1" fill="hold">
                                          <p:stCondLst>
                                            <p:cond delay="0"/>
                                          </p:stCondLst>
                                        </p:cTn>
                                        <p:tgtEl>
                                          <p:spTgt spid="4">
                                            <p:txEl>
                                              <p:pRg st="6" end="6"/>
                                            </p:txEl>
                                          </p:spTgt>
                                        </p:tgtEl>
                                        <p:attrNameLst>
                                          <p:attrName>style.visibility</p:attrName>
                                        </p:attrNameLst>
                                      </p:cBhvr>
                                      <p:to>
                                        <p:strVal val="visible"/>
                                      </p:to>
                                    </p:set>
                                    <p:anim calcmode="lin" valueType="num">
                                      <p:cBhvr additive="base">
                                        <p:cTn id="33" dur="500" fill="hold"/>
                                        <p:tgtEl>
                                          <p:spTgt spid="4">
                                            <p:txEl>
                                              <p:pRg st="6" end="6"/>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t>The New Regulations:  Recordkeeping</a:t>
            </a:r>
            <a:endParaRPr lang="en-US" dirty="0">
              <a:latin typeface="+mn-lt"/>
            </a:endParaRPr>
          </a:p>
        </p:txBody>
      </p:sp>
      <p:sp>
        <p:nvSpPr>
          <p:cNvPr id="4" name="Content Placeholder 3">
            <a:extLst>
              <a:ext uri="{FF2B5EF4-FFF2-40B4-BE49-F238E27FC236}">
                <a16:creationId xmlns:a16="http://schemas.microsoft.com/office/drawing/2014/main" id="{0CC5C85B-4C13-4635-85EB-7F578B29D3E9}"/>
              </a:ext>
            </a:extLst>
          </p:cNvPr>
          <p:cNvSpPr>
            <a:spLocks noGrp="1"/>
          </p:cNvSpPr>
          <p:nvPr>
            <p:ph idx="1"/>
          </p:nvPr>
        </p:nvSpPr>
        <p:spPr>
          <a:xfrm>
            <a:off x="432000" y="1523999"/>
            <a:ext cx="9198116" cy="4244625"/>
          </a:xfrm>
        </p:spPr>
        <p:txBody>
          <a:bodyPr/>
          <a:lstStyle/>
          <a:p>
            <a:pPr marL="0" indent="0">
              <a:buNone/>
            </a:pPr>
            <a:r>
              <a:rPr lang="en-US" sz="3600" b="1" dirty="0">
                <a:solidFill>
                  <a:srgbClr val="C00000"/>
                </a:solidFill>
              </a:rPr>
              <a:t>Must maintain </a:t>
            </a:r>
            <a:r>
              <a:rPr lang="en-US" sz="3600" dirty="0"/>
              <a:t>for minimum of 7 years the following:</a:t>
            </a:r>
          </a:p>
          <a:p>
            <a:pPr marL="742950" indent="-742950">
              <a:buFont typeface="+mj-lt"/>
              <a:buAutoNum type="arabicPeriod" startAt="2"/>
            </a:pPr>
            <a:r>
              <a:rPr lang="en-US" sz="3600" dirty="0"/>
              <a:t>All materials used to train Title IX Coordinators; investigators; decision-makers and any person who facilitates an informal resolution process</a:t>
            </a:r>
          </a:p>
          <a:p>
            <a:pPr>
              <a:buFont typeface="Wingdings" panose="05000000000000000000" pitchFamily="2" charset="2"/>
              <a:buChar char="Ø"/>
            </a:pPr>
            <a:r>
              <a:rPr lang="en-US" sz="3600" dirty="0"/>
              <a:t>School entities </a:t>
            </a:r>
            <a:r>
              <a:rPr lang="en-US" sz="3600" b="1" dirty="0">
                <a:solidFill>
                  <a:srgbClr val="C00000"/>
                </a:solidFill>
              </a:rPr>
              <a:t>must make these training materials publicly</a:t>
            </a:r>
            <a:r>
              <a:rPr lang="en-US" sz="3600" dirty="0"/>
              <a:t> available on their websites</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114</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5113867"/>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FBE60D86-891F-4366-A2F0-29DD79F4EF36}"/>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915649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t>The New Regulations:  Recordkeeping</a:t>
            </a:r>
            <a:endParaRPr lang="en-US" dirty="0">
              <a:latin typeface="+mn-lt"/>
            </a:endParaRPr>
          </a:p>
        </p:txBody>
      </p:sp>
      <p:sp>
        <p:nvSpPr>
          <p:cNvPr id="4" name="Content Placeholder 3">
            <a:extLst>
              <a:ext uri="{FF2B5EF4-FFF2-40B4-BE49-F238E27FC236}">
                <a16:creationId xmlns:a16="http://schemas.microsoft.com/office/drawing/2014/main" id="{0CC5C85B-4C13-4635-85EB-7F578B29D3E9}"/>
              </a:ext>
            </a:extLst>
          </p:cNvPr>
          <p:cNvSpPr>
            <a:spLocks noGrp="1"/>
          </p:cNvSpPr>
          <p:nvPr>
            <p:ph idx="1"/>
          </p:nvPr>
        </p:nvSpPr>
        <p:spPr>
          <a:xfrm>
            <a:off x="432000" y="1523999"/>
            <a:ext cx="9198116" cy="4244625"/>
          </a:xfrm>
        </p:spPr>
        <p:txBody>
          <a:bodyPr/>
          <a:lstStyle/>
          <a:p>
            <a:pPr marL="742950" indent="-742950">
              <a:buFont typeface="+mj-lt"/>
              <a:buAutoNum type="arabicPeriod" startAt="3"/>
            </a:pPr>
            <a:r>
              <a:rPr lang="en-US" sz="3600" dirty="0"/>
              <a:t>For each response to known sexual harassment, </a:t>
            </a:r>
            <a:r>
              <a:rPr lang="en-US" sz="3600" b="1" dirty="0">
                <a:solidFill>
                  <a:srgbClr val="C00000"/>
                </a:solidFill>
              </a:rPr>
              <a:t>school must create records of actions</a:t>
            </a:r>
            <a:r>
              <a:rPr lang="en-US" sz="3600" dirty="0"/>
              <a:t>, including supporting measures</a:t>
            </a:r>
          </a:p>
          <a:p>
            <a:pPr marL="1019175" lvl="1" indent="-742950">
              <a:buFont typeface="+mj-lt"/>
              <a:buAutoNum type="alphaLcParenR"/>
            </a:pPr>
            <a:r>
              <a:rPr lang="en-US" sz="3400" dirty="0"/>
              <a:t>Basis for conclusion that response was not deliberately indifferent</a:t>
            </a:r>
          </a:p>
          <a:p>
            <a:pPr marL="1019175" lvl="1" indent="-742950">
              <a:buFont typeface="+mj-lt"/>
              <a:buAutoNum type="alphaLcParenR"/>
            </a:pPr>
            <a:r>
              <a:rPr lang="en-US" sz="3400" dirty="0"/>
              <a:t>Measures designed to restore and preserve equal access</a:t>
            </a:r>
          </a:p>
          <a:p>
            <a:pPr marL="1019175" lvl="1" indent="-742950">
              <a:buFont typeface="+mj-lt"/>
              <a:buAutoNum type="alphaLcParenR"/>
            </a:pPr>
            <a:r>
              <a:rPr lang="en-US" sz="3400" dirty="0"/>
              <a:t>Reasons why complainant was not provided with supportive measures.</a:t>
            </a:r>
            <a:endParaRPr lang="en-US" sz="3200" dirty="0"/>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115</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5113867"/>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EDB5F9B9-DA81-4D20-9882-A7A6C3A523E9}"/>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265309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t>The New Regulations:  Informal Resolution--Prohibitions</a:t>
            </a:r>
            <a:endParaRPr lang="en-US" dirty="0">
              <a:latin typeface="+mn-lt"/>
            </a:endParaRPr>
          </a:p>
        </p:txBody>
      </p:sp>
      <p:sp>
        <p:nvSpPr>
          <p:cNvPr id="4" name="Content Placeholder 3">
            <a:extLst>
              <a:ext uri="{FF2B5EF4-FFF2-40B4-BE49-F238E27FC236}">
                <a16:creationId xmlns:a16="http://schemas.microsoft.com/office/drawing/2014/main" id="{0CC5C85B-4C13-4635-85EB-7F578B29D3E9}"/>
              </a:ext>
            </a:extLst>
          </p:cNvPr>
          <p:cNvSpPr>
            <a:spLocks noGrp="1"/>
          </p:cNvSpPr>
          <p:nvPr>
            <p:ph idx="1"/>
          </p:nvPr>
        </p:nvSpPr>
        <p:spPr>
          <a:xfrm>
            <a:off x="432000" y="1523999"/>
            <a:ext cx="9198116" cy="4244625"/>
          </a:xfrm>
        </p:spPr>
        <p:txBody>
          <a:bodyPr/>
          <a:lstStyle/>
          <a:p>
            <a:pPr>
              <a:buFont typeface="Wingdings" panose="05000000000000000000" pitchFamily="2" charset="2"/>
              <a:buChar char="Ø"/>
            </a:pPr>
            <a:r>
              <a:rPr lang="en-US" sz="3600" dirty="0"/>
              <a:t>Schools cannot require anyone to waive the minimum rights under the regulations. </a:t>
            </a:r>
          </a:p>
          <a:p>
            <a:pPr>
              <a:buFont typeface="Wingdings" panose="05000000000000000000" pitchFamily="2" charset="2"/>
              <a:buChar char="Ø"/>
            </a:pPr>
            <a:r>
              <a:rPr lang="en-US" sz="3600" dirty="0"/>
              <a:t>Schools may not require any party to participate in informal resolution process.</a:t>
            </a:r>
          </a:p>
          <a:p>
            <a:pPr>
              <a:buFont typeface="Wingdings" panose="05000000000000000000" pitchFamily="2" charset="2"/>
              <a:buChar char="Ø"/>
            </a:pPr>
            <a:r>
              <a:rPr lang="en-US" sz="3600" dirty="0"/>
              <a:t>Schools may not offer an informal resolution process unless a formal complaint is filed.</a:t>
            </a:r>
          </a:p>
          <a:p>
            <a:pPr>
              <a:buFont typeface="Wingdings" panose="05000000000000000000" pitchFamily="2" charset="2"/>
              <a:buChar char="Ø"/>
            </a:pPr>
            <a:r>
              <a:rPr lang="en-US" sz="3600" dirty="0"/>
              <a:t>Informal resolution not allowable when an employee allegedly harassed a student</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116</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5113867"/>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C4CDDE17-855F-4F76-9C40-4D92F19A1947}"/>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787757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t>The New Regulations:  Preconditions to informal resolution Process</a:t>
            </a:r>
            <a:endParaRPr lang="en-US" dirty="0">
              <a:latin typeface="+mn-lt"/>
            </a:endParaRPr>
          </a:p>
        </p:txBody>
      </p:sp>
      <p:sp>
        <p:nvSpPr>
          <p:cNvPr id="4" name="Content Placeholder 3">
            <a:extLst>
              <a:ext uri="{FF2B5EF4-FFF2-40B4-BE49-F238E27FC236}">
                <a16:creationId xmlns:a16="http://schemas.microsoft.com/office/drawing/2014/main" id="{0CC5C85B-4C13-4635-85EB-7F578B29D3E9}"/>
              </a:ext>
            </a:extLst>
          </p:cNvPr>
          <p:cNvSpPr>
            <a:spLocks noGrp="1"/>
          </p:cNvSpPr>
          <p:nvPr>
            <p:ph idx="1"/>
          </p:nvPr>
        </p:nvSpPr>
        <p:spPr>
          <a:xfrm>
            <a:off x="432000" y="1523999"/>
            <a:ext cx="9198116" cy="4244625"/>
          </a:xfrm>
        </p:spPr>
        <p:txBody>
          <a:bodyPr/>
          <a:lstStyle/>
          <a:p>
            <a:pPr marL="742950" indent="-742950">
              <a:buFont typeface="+mj-lt"/>
              <a:buAutoNum type="arabicPeriod"/>
            </a:pPr>
            <a:r>
              <a:rPr lang="en-US" sz="3600" dirty="0"/>
              <a:t>A formal complaint has been filed;</a:t>
            </a:r>
          </a:p>
          <a:p>
            <a:pPr marL="742950" indent="-742950">
              <a:buFont typeface="+mj-lt"/>
              <a:buAutoNum type="arabicPeriod"/>
            </a:pPr>
            <a:r>
              <a:rPr lang="en-US" sz="3600" dirty="0"/>
              <a:t>No determination of responsibility has been filed;</a:t>
            </a:r>
          </a:p>
          <a:p>
            <a:pPr marL="742950" indent="-742950">
              <a:buFont typeface="+mj-lt"/>
              <a:buAutoNum type="arabicPeriod"/>
            </a:pPr>
            <a:r>
              <a:rPr lang="en-US" sz="3600" dirty="0"/>
              <a:t>Parties have been provided with a written notice stating:</a:t>
            </a:r>
          </a:p>
          <a:p>
            <a:pPr marL="1019175" lvl="1" indent="-742950">
              <a:buFont typeface="+mj-lt"/>
              <a:buAutoNum type="alphaLcParenR"/>
            </a:pPr>
            <a:r>
              <a:rPr lang="en-US" sz="3400" dirty="0"/>
              <a:t>The allegations</a:t>
            </a:r>
          </a:p>
          <a:p>
            <a:pPr marL="1019175" lvl="1" indent="-742950">
              <a:buFont typeface="+mj-lt"/>
              <a:buAutoNum type="alphaLcParenR"/>
            </a:pPr>
            <a:r>
              <a:rPr lang="en-US" sz="3400" dirty="0"/>
              <a:t>The requirements of the informal resolution process, including when it precludes resumption of formal complaint process;</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117</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5113867"/>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5ECD9703-A4D1-4227-B7C8-4B02E067CC78}"/>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852023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 calcmode="lin" valueType="num">
                                      <p:cBhvr additive="base">
                                        <p:cTn id="2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 calcmode="lin" valueType="num">
                                      <p:cBhvr additive="base">
                                        <p:cTn id="2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t>The New Regulations:  Preconditions to informal resolution Process</a:t>
            </a:r>
            <a:endParaRPr lang="en-US" dirty="0">
              <a:latin typeface="+mn-lt"/>
            </a:endParaRPr>
          </a:p>
        </p:txBody>
      </p:sp>
      <p:sp>
        <p:nvSpPr>
          <p:cNvPr id="4" name="Content Placeholder 3">
            <a:extLst>
              <a:ext uri="{FF2B5EF4-FFF2-40B4-BE49-F238E27FC236}">
                <a16:creationId xmlns:a16="http://schemas.microsoft.com/office/drawing/2014/main" id="{0CC5C85B-4C13-4635-85EB-7F578B29D3E9}"/>
              </a:ext>
            </a:extLst>
          </p:cNvPr>
          <p:cNvSpPr>
            <a:spLocks noGrp="1"/>
          </p:cNvSpPr>
          <p:nvPr>
            <p:ph idx="1"/>
          </p:nvPr>
        </p:nvSpPr>
        <p:spPr>
          <a:xfrm>
            <a:off x="432000" y="1523999"/>
            <a:ext cx="9198116" cy="4244625"/>
          </a:xfrm>
        </p:spPr>
        <p:txBody>
          <a:bodyPr/>
          <a:lstStyle/>
          <a:p>
            <a:pPr marL="742950" indent="-742950">
              <a:buFont typeface="+mj-lt"/>
              <a:buAutoNum type="arabicPeriod" startAt="4"/>
            </a:pPr>
            <a:r>
              <a:rPr lang="en-US" sz="4000" dirty="0"/>
              <a:t>Obtains the parties’ voluntary, written consent to the informal resolution process.</a:t>
            </a:r>
          </a:p>
          <a:p>
            <a:pPr>
              <a:buFont typeface="Wingdings" panose="05000000000000000000" pitchFamily="2" charset="2"/>
              <a:buChar char="Ø"/>
            </a:pPr>
            <a:r>
              <a:rPr lang="en-US" sz="4000" dirty="0"/>
              <a:t>At any time prior to agreeing to a resolution, any party has the right to withdraw from the informal resolution process.</a:t>
            </a:r>
          </a:p>
          <a:p>
            <a:pPr marL="0" indent="0">
              <a:buNone/>
            </a:pPr>
            <a:endParaRPr lang="en-US" sz="3600" dirty="0"/>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118</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5113867"/>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5FD2270E-20EE-4FF8-9AAD-1A56FCD97FCD}"/>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857012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t>The New Regulations: Confidentiality</a:t>
            </a:r>
            <a:endParaRPr lang="en-US" dirty="0">
              <a:latin typeface="+mn-lt"/>
            </a:endParaRPr>
          </a:p>
        </p:txBody>
      </p:sp>
      <p:sp>
        <p:nvSpPr>
          <p:cNvPr id="4" name="Content Placeholder 3">
            <a:extLst>
              <a:ext uri="{FF2B5EF4-FFF2-40B4-BE49-F238E27FC236}">
                <a16:creationId xmlns:a16="http://schemas.microsoft.com/office/drawing/2014/main" id="{0CC5C85B-4C13-4635-85EB-7F578B29D3E9}"/>
              </a:ext>
            </a:extLst>
          </p:cNvPr>
          <p:cNvSpPr>
            <a:spLocks noGrp="1"/>
          </p:cNvSpPr>
          <p:nvPr>
            <p:ph idx="1"/>
          </p:nvPr>
        </p:nvSpPr>
        <p:spPr>
          <a:xfrm>
            <a:off x="432000" y="1219201"/>
            <a:ext cx="9198116" cy="4549424"/>
          </a:xfrm>
        </p:spPr>
        <p:txBody>
          <a:bodyPr/>
          <a:lstStyle/>
          <a:p>
            <a:pPr marL="0" indent="0">
              <a:buNone/>
            </a:pPr>
            <a:r>
              <a:rPr lang="en-US" sz="3600" dirty="0"/>
              <a:t>Schools must keep confidential the following:</a:t>
            </a:r>
          </a:p>
          <a:p>
            <a:pPr marL="504825" indent="-514350">
              <a:buFont typeface="+mj-lt"/>
              <a:buAutoNum type="arabicPeriod"/>
            </a:pPr>
            <a:r>
              <a:rPr lang="en-US" sz="4000" dirty="0"/>
              <a:t>identity of any individual who has made a report or complaint of sex discrimination,</a:t>
            </a:r>
          </a:p>
          <a:p>
            <a:pPr marL="504825" indent="-514350">
              <a:buFont typeface="+mj-lt"/>
              <a:buAutoNum type="arabicPeriod"/>
            </a:pPr>
            <a:r>
              <a:rPr lang="en-US" sz="4000" dirty="0"/>
              <a:t>any complainant, </a:t>
            </a:r>
          </a:p>
          <a:p>
            <a:pPr marL="504825" indent="-514350">
              <a:buFont typeface="+mj-lt"/>
              <a:buAutoNum type="arabicPeriod"/>
            </a:pPr>
            <a:r>
              <a:rPr lang="en-US" sz="4000" dirty="0"/>
              <a:t>any individual who has been reported to be the perpetrator, </a:t>
            </a:r>
          </a:p>
          <a:p>
            <a:pPr marL="504825" indent="-514350">
              <a:buFont typeface="+mj-lt"/>
              <a:buAutoNum type="arabicPeriod"/>
            </a:pPr>
            <a:r>
              <a:rPr lang="en-US" sz="4000" dirty="0"/>
              <a:t>any respondent, and </a:t>
            </a:r>
          </a:p>
          <a:p>
            <a:pPr marL="504825" indent="-514350">
              <a:buFont typeface="+mj-lt"/>
              <a:buAutoNum type="arabicPeriod"/>
            </a:pPr>
            <a:r>
              <a:rPr lang="en-US" sz="4000" dirty="0"/>
              <a:t>any witness.</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119</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5113867"/>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DE3EBB08-4A53-429E-8C62-357270BE2D34}"/>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351612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latin typeface="+mn-lt"/>
              </a:rPr>
              <a:t>Pennsylvania School Boards Association (“PSBA”)</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12</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1337732"/>
            <a:ext cx="9198116" cy="4679250"/>
          </a:xfrm>
        </p:spPr>
        <p:txBody>
          <a:bodyPr/>
          <a:lstStyle/>
          <a:p>
            <a:pPr marL="0" indent="0">
              <a:buNone/>
            </a:pPr>
            <a:r>
              <a:rPr lang="en-US" sz="4000" dirty="0"/>
              <a:t>Because virtually all school districts, Intermediate Units and Vocational-Technical Schools subscribe to the PSBA Policy Service, we have tailored this training to the recommended PSBA policy and attachments that were published by PSBA on Friday, July 31, 2020.  We recommend that you review those publications.</a:t>
            </a:r>
          </a:p>
        </p:txBody>
      </p:sp>
      <p:pic>
        <p:nvPicPr>
          <p:cNvPr id="11" name="Picture 2" descr="See the source image">
            <a:extLst>
              <a:ext uri="{FF2B5EF4-FFF2-40B4-BE49-F238E27FC236}">
                <a16:creationId xmlns:a16="http://schemas.microsoft.com/office/drawing/2014/main" id="{0B872346-D60B-4B08-9283-CB24DF05D7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80476" y="1852515"/>
            <a:ext cx="2086248" cy="3413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5934109"/>
      </p:ext>
    </p:extLst>
  </p:cSld>
  <p:clrMapOvr>
    <a:masterClrMapping/>
  </p:clrMapOvr>
  <p:transition spd="slow">
    <p:push/>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t>The New Regulations:  Exceptions to confidentiality</a:t>
            </a:r>
            <a:endParaRPr lang="en-US" dirty="0">
              <a:latin typeface="+mn-lt"/>
            </a:endParaRPr>
          </a:p>
        </p:txBody>
      </p:sp>
      <p:sp>
        <p:nvSpPr>
          <p:cNvPr id="4" name="Content Placeholder 3">
            <a:extLst>
              <a:ext uri="{FF2B5EF4-FFF2-40B4-BE49-F238E27FC236}">
                <a16:creationId xmlns:a16="http://schemas.microsoft.com/office/drawing/2014/main" id="{0CC5C85B-4C13-4635-85EB-7F578B29D3E9}"/>
              </a:ext>
            </a:extLst>
          </p:cNvPr>
          <p:cNvSpPr>
            <a:spLocks noGrp="1"/>
          </p:cNvSpPr>
          <p:nvPr>
            <p:ph idx="1"/>
          </p:nvPr>
        </p:nvSpPr>
        <p:spPr>
          <a:xfrm>
            <a:off x="432000" y="1523999"/>
            <a:ext cx="9198116" cy="4244625"/>
          </a:xfrm>
        </p:spPr>
        <p:txBody>
          <a:bodyPr/>
          <a:lstStyle/>
          <a:p>
            <a:pPr marL="0" indent="0">
              <a:buNone/>
            </a:pPr>
            <a:r>
              <a:rPr lang="en-US" sz="4000" dirty="0"/>
              <a:t>Disclosure can be made under the following circumstances:</a:t>
            </a:r>
          </a:p>
          <a:p>
            <a:pPr marL="742950" indent="-742950">
              <a:buFont typeface="+mj-lt"/>
              <a:buAutoNum type="arabicPeriod"/>
            </a:pPr>
            <a:r>
              <a:rPr lang="en-US" sz="4000" dirty="0"/>
              <a:t>As permitted by the FERPA;</a:t>
            </a:r>
          </a:p>
          <a:p>
            <a:pPr marL="742950" indent="-742950">
              <a:buFont typeface="+mj-lt"/>
              <a:buAutoNum type="arabicPeriod"/>
            </a:pPr>
            <a:r>
              <a:rPr lang="en-US" sz="4000" dirty="0"/>
              <a:t>As required by law; and</a:t>
            </a:r>
          </a:p>
          <a:p>
            <a:pPr marL="742950" indent="-742950">
              <a:buFont typeface="+mj-lt"/>
              <a:buAutoNum type="arabicPeriod"/>
            </a:pPr>
            <a:r>
              <a:rPr lang="en-US" sz="4000" dirty="0"/>
              <a:t>To carry out the purposes of 34 CFR, Part 106, including conducting an investigation, hearing, or judicial proceeding.</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120</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5113867"/>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0FF08E6F-D2D9-4E3F-B616-0D28B5DE2E36}"/>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673153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t>The New Regulations:  Retaliation Prohibited—Generally </a:t>
            </a:r>
            <a:endParaRPr lang="en-US" dirty="0">
              <a:latin typeface="+mn-lt"/>
            </a:endParaRPr>
          </a:p>
        </p:txBody>
      </p:sp>
      <p:sp>
        <p:nvSpPr>
          <p:cNvPr id="4" name="Content Placeholder 3">
            <a:extLst>
              <a:ext uri="{FF2B5EF4-FFF2-40B4-BE49-F238E27FC236}">
                <a16:creationId xmlns:a16="http://schemas.microsoft.com/office/drawing/2014/main" id="{0CC5C85B-4C13-4635-85EB-7F578B29D3E9}"/>
              </a:ext>
            </a:extLst>
          </p:cNvPr>
          <p:cNvSpPr>
            <a:spLocks noGrp="1"/>
          </p:cNvSpPr>
          <p:nvPr>
            <p:ph idx="1"/>
          </p:nvPr>
        </p:nvSpPr>
        <p:spPr>
          <a:xfrm>
            <a:off x="432000" y="1523999"/>
            <a:ext cx="9198116" cy="4244625"/>
          </a:xfrm>
        </p:spPr>
        <p:txBody>
          <a:bodyPr/>
          <a:lstStyle/>
          <a:p>
            <a:pPr marL="0" indent="0" algn="ctr">
              <a:buNone/>
            </a:pPr>
            <a:r>
              <a:rPr lang="en-US" sz="4000" dirty="0"/>
              <a:t>No school or other person may intimidate, threaten, coerce, or discriminate against any individual for the purpose of interfering with any right or privilege secured by Title IX or the new Title IX  Regulations</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121</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5113867"/>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A6D460C6-9285-4B0F-8609-2860500E092A}"/>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8748007"/>
      </p:ext>
    </p:extLst>
  </p:cSld>
  <p:clrMapOvr>
    <a:masterClrMapping/>
  </p:clrMapOvr>
  <p:transition spd="slow">
    <p:push/>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t>The New Regulations:  Retaliation prohibited—Specific Prohibitions</a:t>
            </a:r>
            <a:endParaRPr lang="en-US" dirty="0">
              <a:latin typeface="+mn-lt"/>
            </a:endParaRPr>
          </a:p>
        </p:txBody>
      </p:sp>
      <p:sp>
        <p:nvSpPr>
          <p:cNvPr id="4" name="Content Placeholder 3">
            <a:extLst>
              <a:ext uri="{FF2B5EF4-FFF2-40B4-BE49-F238E27FC236}">
                <a16:creationId xmlns:a16="http://schemas.microsoft.com/office/drawing/2014/main" id="{0CC5C85B-4C13-4635-85EB-7F578B29D3E9}"/>
              </a:ext>
            </a:extLst>
          </p:cNvPr>
          <p:cNvSpPr>
            <a:spLocks noGrp="1"/>
          </p:cNvSpPr>
          <p:nvPr>
            <p:ph idx="1"/>
          </p:nvPr>
        </p:nvSpPr>
        <p:spPr>
          <a:xfrm>
            <a:off x="432000" y="1523999"/>
            <a:ext cx="9198116" cy="4244625"/>
          </a:xfrm>
        </p:spPr>
        <p:txBody>
          <a:bodyPr/>
          <a:lstStyle/>
          <a:p>
            <a:pPr marL="0" indent="0">
              <a:buNone/>
            </a:pPr>
            <a:r>
              <a:rPr lang="en-US" sz="3600" dirty="0"/>
              <a:t>Schools may not retaliate against an individual who:</a:t>
            </a:r>
          </a:p>
          <a:p>
            <a:pPr marL="742950" indent="-742950">
              <a:buFont typeface="+mj-lt"/>
              <a:buAutoNum type="arabicPeriod"/>
            </a:pPr>
            <a:r>
              <a:rPr lang="en-US" sz="3600" dirty="0"/>
              <a:t>Made a report or complaint;</a:t>
            </a:r>
          </a:p>
          <a:p>
            <a:pPr marL="742950" indent="-742950">
              <a:buFont typeface="+mj-lt"/>
              <a:buAutoNum type="arabicPeriod"/>
            </a:pPr>
            <a:r>
              <a:rPr lang="en-US" sz="3600" dirty="0"/>
              <a:t>Testified;</a:t>
            </a:r>
          </a:p>
          <a:p>
            <a:pPr marL="742950" indent="-742950">
              <a:buFont typeface="+mj-lt"/>
              <a:buAutoNum type="arabicPeriod"/>
            </a:pPr>
            <a:r>
              <a:rPr lang="en-US" sz="3600" dirty="0"/>
              <a:t>Assisted or participated in an investigation, proceeding or hearing;</a:t>
            </a:r>
          </a:p>
          <a:p>
            <a:pPr marL="742950" indent="-742950">
              <a:buFont typeface="+mj-lt"/>
              <a:buAutoNum type="arabicPeriod"/>
            </a:pPr>
            <a:r>
              <a:rPr lang="en-US" sz="3600" dirty="0"/>
              <a:t>Refused to participate in an investigation, proceeding or hearing under the Regulations.</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122</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5113867"/>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CC83A61E-D65A-44C2-95F3-AE7691873724}"/>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243447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355C61F-C8F1-4977-8E1F-F16C0D9EA88C}"/>
              </a:ext>
            </a:extLst>
          </p:cNvPr>
          <p:cNvSpPr>
            <a:spLocks noGrp="1"/>
          </p:cNvSpPr>
          <p:nvPr>
            <p:ph idx="1"/>
          </p:nvPr>
        </p:nvSpPr>
        <p:spPr>
          <a:xfrm>
            <a:off x="432000" y="677333"/>
            <a:ext cx="9198116" cy="5513917"/>
          </a:xfrm>
        </p:spPr>
        <p:txBody>
          <a:bodyPr/>
          <a:lstStyle/>
          <a:p>
            <a:pPr marL="0" indent="0" algn="ctr">
              <a:buNone/>
            </a:pPr>
            <a:r>
              <a:rPr lang="en-US" sz="5400" b="1" dirty="0"/>
              <a:t>Part 3:</a:t>
            </a:r>
          </a:p>
          <a:p>
            <a:pPr marL="0" indent="0" algn="ctr">
              <a:buNone/>
            </a:pPr>
            <a:endParaRPr lang="en-US" sz="2800" b="1" dirty="0"/>
          </a:p>
          <a:p>
            <a:pPr marL="0" indent="0" algn="ctr">
              <a:buNone/>
            </a:pPr>
            <a:r>
              <a:rPr lang="en-US" sz="6600" b="1" dirty="0"/>
              <a:t>Applying the New Requirement to the Existing School Environment</a:t>
            </a:r>
          </a:p>
        </p:txBody>
      </p:sp>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33"/>
          </p:nvPr>
        </p:nvSpPr>
        <p:spPr/>
        <p:txBody>
          <a:bodyPr/>
          <a:lstStyle/>
          <a:p>
            <a:fld id="{19B51A1E-902D-48AF-9020-955120F399B6}" type="slidenum">
              <a:rPr lang="en-US" smtClean="0"/>
              <a:pPr/>
              <a:t>123</a:t>
            </a:fld>
            <a:endParaRPr lang="en-US" dirty="0"/>
          </a:p>
        </p:txBody>
      </p:sp>
      <p:pic>
        <p:nvPicPr>
          <p:cNvPr id="18" name="Picture Placeholder 17" descr="decorative element">
            <a:extLst>
              <a:ext uri="{FF2B5EF4-FFF2-40B4-BE49-F238E27FC236}">
                <a16:creationId xmlns:a16="http://schemas.microsoft.com/office/drawing/2014/main" id="{40103AEC-DE5B-544B-A074-043639D164F6}"/>
              </a:ext>
            </a:extLst>
          </p:cNvPr>
          <p:cNvPicPr>
            <a:picLocks noGrp="1" noChangeAspect="1"/>
          </p:cNvPicPr>
          <p:nvPr>
            <p:ph type="pic" sz="quarter" idx="4294967295"/>
          </p:nvPr>
        </p:nvPicPr>
        <p:blipFill>
          <a:blip r:embed="rId2">
            <a:extLst>
              <a:ext uri="{28A0092B-C50C-407E-A947-70E740481C1C}">
                <a14:useLocalDpi xmlns:a14="http://schemas.microsoft.com/office/drawing/2010/main" val="0"/>
              </a:ext>
            </a:extLst>
          </a:blip>
          <a:srcRect/>
          <a:stretch>
            <a:fillRect/>
          </a:stretch>
        </p:blipFill>
        <p:spPr>
          <a:xfrm>
            <a:off x="9980613" y="1710267"/>
            <a:ext cx="2211387" cy="3725334"/>
          </a:xfrm>
        </p:spPr>
      </p:pic>
      <p:sp>
        <p:nvSpPr>
          <p:cNvPr id="8" name="Footer Placeholder 7">
            <a:extLst>
              <a:ext uri="{FF2B5EF4-FFF2-40B4-BE49-F238E27FC236}">
                <a16:creationId xmlns:a16="http://schemas.microsoft.com/office/drawing/2014/main" id="{69120B6C-F7C5-4BF0-9F3D-EE3F0BA1B9BF}"/>
              </a:ext>
            </a:extLst>
          </p:cNvPr>
          <p:cNvSpPr>
            <a:spLocks noGrp="1"/>
          </p:cNvSpPr>
          <p:nvPr>
            <p:ph type="ftr" sz="quarter" idx="12"/>
          </p:nvPr>
        </p:nvSpPr>
        <p:spPr/>
        <p:txBody>
          <a:bodyPr/>
          <a:lstStyle/>
          <a:p>
            <a:r>
              <a:rPr lang="en-US" noProof="0" dirty="0"/>
              <a:t>Copyright 2020, Levin Legal Group, P.C. and Beard Legal Group</a:t>
            </a:r>
          </a:p>
        </p:txBody>
      </p:sp>
      <p:pic>
        <p:nvPicPr>
          <p:cNvPr id="7" name="Picture 6" descr="2010-12-01 LLG Logo">
            <a:extLst>
              <a:ext uri="{FF2B5EF4-FFF2-40B4-BE49-F238E27FC236}">
                <a16:creationId xmlns:a16="http://schemas.microsoft.com/office/drawing/2014/main" id="{C806307E-1EE2-4865-8EC4-FB0C301C97A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sp>
        <p:nvSpPr>
          <p:cNvPr id="9" name="Rectangle 2">
            <a:extLst>
              <a:ext uri="{FF2B5EF4-FFF2-40B4-BE49-F238E27FC236}">
                <a16:creationId xmlns:a16="http://schemas.microsoft.com/office/drawing/2014/main" id="{66412F2B-5BF0-4604-94B8-BB2FB98956F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1025" name="Picture 1" descr="hall of fame logo">
            <a:extLst>
              <a:ext uri="{FF2B5EF4-FFF2-40B4-BE49-F238E27FC236}">
                <a16:creationId xmlns:a16="http://schemas.microsoft.com/office/drawing/2014/main" id="{C8C08E9C-C060-4599-90E4-4F6C9916968C}"/>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135137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t>To-Do List—For Board</a:t>
            </a:r>
            <a:endParaRPr lang="en-US" dirty="0">
              <a:latin typeface="+mn-lt"/>
            </a:endParaRP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124</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1303865"/>
            <a:ext cx="9198116" cy="4679250"/>
          </a:xfrm>
        </p:spPr>
        <p:txBody>
          <a:bodyPr/>
          <a:lstStyle/>
          <a:p>
            <a:pPr>
              <a:buFont typeface="Wingdings" panose="05000000000000000000" pitchFamily="2" charset="2"/>
              <a:buChar char="q"/>
            </a:pPr>
            <a:r>
              <a:rPr lang="en-US" sz="4400" dirty="0"/>
              <a:t> Ad</a:t>
            </a:r>
            <a:r>
              <a:rPr lang="en-US" sz="4000" dirty="0"/>
              <a:t>opt Policy;</a:t>
            </a:r>
          </a:p>
          <a:p>
            <a:pPr>
              <a:buFont typeface="Wingdings" panose="05000000000000000000" pitchFamily="2" charset="2"/>
              <a:buChar char="q"/>
            </a:pPr>
            <a:r>
              <a:rPr lang="en-US" sz="4000" dirty="0"/>
              <a:t> Adopt Motion superseding all policies, codes of conduct or AR’s inconsistent with Title IX or new Policy;</a:t>
            </a:r>
          </a:p>
          <a:p>
            <a:pPr>
              <a:buFont typeface="Wingdings" panose="05000000000000000000" pitchFamily="2" charset="2"/>
              <a:buChar char="q"/>
            </a:pPr>
            <a:r>
              <a:rPr lang="en-US" sz="4000" dirty="0"/>
              <a:t> Designate (or Re-designate) Title IX Coordinator(s); and</a:t>
            </a:r>
          </a:p>
          <a:p>
            <a:pPr>
              <a:buFont typeface="Wingdings" panose="05000000000000000000" pitchFamily="2" charset="2"/>
              <a:buChar char="q"/>
            </a:pPr>
            <a:r>
              <a:rPr lang="en-US" sz="4000" dirty="0"/>
              <a:t> Amend Code of Student Conduct.</a:t>
            </a:r>
          </a:p>
        </p:txBody>
      </p:sp>
    </p:spTree>
    <p:extLst>
      <p:ext uri="{BB962C8B-B14F-4D97-AF65-F5344CB8AC3E}">
        <p14:creationId xmlns:p14="http://schemas.microsoft.com/office/powerpoint/2010/main" val="3909884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 calcmode="lin" valueType="num">
                                      <p:cBhvr additive="base">
                                        <p:cTn id="25" dur="500" fill="hold"/>
                                        <p:tgtEl>
                                          <p:spTgt spid="10">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0">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t>To Do List –for Administration </a:t>
            </a:r>
            <a:endParaRPr lang="en-US" dirty="0">
              <a:latin typeface="+mn-lt"/>
            </a:endParaRP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125</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1382883"/>
            <a:ext cx="9198116" cy="4679250"/>
          </a:xfrm>
        </p:spPr>
        <p:txBody>
          <a:bodyPr/>
          <a:lstStyle/>
          <a:p>
            <a:pPr>
              <a:buFont typeface="Wingdings" panose="05000000000000000000" pitchFamily="2" charset="2"/>
              <a:buChar char="q"/>
            </a:pPr>
            <a:r>
              <a:rPr lang="en-US" sz="4000" dirty="0"/>
              <a:t> Create and adopt necessary AR’s</a:t>
            </a:r>
          </a:p>
          <a:p>
            <a:pPr>
              <a:buFont typeface="Wingdings" panose="05000000000000000000" pitchFamily="2" charset="2"/>
              <a:buChar char="q"/>
            </a:pPr>
            <a:r>
              <a:rPr lang="en-US" sz="4000" dirty="0"/>
              <a:t> Designate:</a:t>
            </a:r>
          </a:p>
          <a:p>
            <a:pPr marL="1330325" lvl="1" indent="-571500">
              <a:buFont typeface="Wingdings" panose="05000000000000000000" pitchFamily="2" charset="2"/>
              <a:buChar char="q"/>
              <a:tabLst>
                <a:tab pos="406400" algn="l"/>
              </a:tabLst>
            </a:pPr>
            <a:r>
              <a:rPr lang="en-US" sz="4000" dirty="0"/>
              <a:t>Investigators;</a:t>
            </a:r>
          </a:p>
          <a:p>
            <a:pPr marL="1330325" lvl="1" indent="-571500">
              <a:buFont typeface="Wingdings" panose="05000000000000000000" pitchFamily="2" charset="2"/>
              <a:buChar char="q"/>
              <a:tabLst>
                <a:tab pos="406400" algn="l"/>
              </a:tabLst>
            </a:pPr>
            <a:r>
              <a:rPr lang="en-US" sz="4000" dirty="0"/>
              <a:t>Facilitators;</a:t>
            </a:r>
          </a:p>
          <a:p>
            <a:pPr marL="1330325" lvl="1" indent="-571500">
              <a:buFont typeface="Wingdings" panose="05000000000000000000" pitchFamily="2" charset="2"/>
              <a:buChar char="q"/>
              <a:tabLst>
                <a:tab pos="406400" algn="l"/>
              </a:tabLst>
            </a:pPr>
            <a:r>
              <a:rPr lang="en-US" sz="4000" dirty="0"/>
              <a:t> First-level decision-makers; and</a:t>
            </a:r>
          </a:p>
          <a:p>
            <a:pPr marL="1330325" lvl="1" indent="-571500">
              <a:buFont typeface="Wingdings" panose="05000000000000000000" pitchFamily="2" charset="2"/>
              <a:buChar char="q"/>
              <a:tabLst>
                <a:tab pos="406400" algn="l"/>
              </a:tabLst>
            </a:pPr>
            <a:r>
              <a:rPr lang="en-US" sz="4000" dirty="0"/>
              <a:t>Appeal-level decision-makers;</a:t>
            </a:r>
          </a:p>
          <a:p>
            <a:pPr>
              <a:buFont typeface="Wingdings" panose="05000000000000000000" pitchFamily="2" charset="2"/>
              <a:buChar char="q"/>
              <a:tabLst>
                <a:tab pos="406400" algn="l"/>
              </a:tabLst>
            </a:pPr>
            <a:r>
              <a:rPr lang="en-US" sz="4000" dirty="0"/>
              <a:t> Create list of duties to include in job descriptions of the foregoing personnel;</a:t>
            </a:r>
          </a:p>
        </p:txBody>
      </p:sp>
    </p:spTree>
    <p:extLst>
      <p:ext uri="{BB962C8B-B14F-4D97-AF65-F5344CB8AC3E}">
        <p14:creationId xmlns:p14="http://schemas.microsoft.com/office/powerpoint/2010/main" val="309734040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ppt_y"/>
                                          </p:val>
                                        </p:tav>
                                        <p:tav tm="100000">
                                          <p:val>
                                            <p:strVal val="#ppt_y"/>
                                          </p:val>
                                        </p:tav>
                                      </p:tavLst>
                                    </p:anim>
                                  </p:childTnLst>
                                </p:cTn>
                              </p:par>
                              <p:par>
                                <p:cTn id="15" presetID="2" presetClass="entr" presetSubtype="2" fill="hold" grpId="0" nodeType="with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 calcmode="lin" valueType="num">
                                      <p:cBhvr additive="base">
                                        <p:cTn id="17" dur="500" fill="hold"/>
                                        <p:tgtEl>
                                          <p:spTgt spid="10">
                                            <p:txEl>
                                              <p:pRg st="2" end="2"/>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10">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10">
                                            <p:txEl>
                                              <p:pRg st="3" end="3"/>
                                            </p:txEl>
                                          </p:spTgt>
                                        </p:tgtEl>
                                        <p:attrNameLst>
                                          <p:attrName>style.visibility</p:attrName>
                                        </p:attrNameLst>
                                      </p:cBhvr>
                                      <p:to>
                                        <p:strVal val="visible"/>
                                      </p:to>
                                    </p:set>
                                    <p:anim calcmode="lin" valueType="num">
                                      <p:cBhvr additive="base">
                                        <p:cTn id="21" dur="500" fill="hold"/>
                                        <p:tgtEl>
                                          <p:spTgt spid="10">
                                            <p:txEl>
                                              <p:pRg st="3" end="3"/>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10">
                                            <p:txEl>
                                              <p:pRg st="3" end="3"/>
                                            </p:txEl>
                                          </p:spTgt>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10">
                                            <p:txEl>
                                              <p:pRg st="4" end="4"/>
                                            </p:txEl>
                                          </p:spTgt>
                                        </p:tgtEl>
                                        <p:attrNameLst>
                                          <p:attrName>style.visibility</p:attrName>
                                        </p:attrNameLst>
                                      </p:cBhvr>
                                      <p:to>
                                        <p:strVal val="visible"/>
                                      </p:to>
                                    </p:set>
                                    <p:anim calcmode="lin" valueType="num">
                                      <p:cBhvr additive="base">
                                        <p:cTn id="25" dur="500" fill="hold"/>
                                        <p:tgtEl>
                                          <p:spTgt spid="10">
                                            <p:txEl>
                                              <p:pRg st="4" end="4"/>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0">
                                            <p:txEl>
                                              <p:pRg st="4" end="4"/>
                                            </p:txEl>
                                          </p:spTgt>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10">
                                            <p:txEl>
                                              <p:pRg st="5" end="5"/>
                                            </p:txEl>
                                          </p:spTgt>
                                        </p:tgtEl>
                                        <p:attrNameLst>
                                          <p:attrName>style.visibility</p:attrName>
                                        </p:attrNameLst>
                                      </p:cBhvr>
                                      <p:to>
                                        <p:strVal val="visible"/>
                                      </p:to>
                                    </p:set>
                                    <p:anim calcmode="lin" valueType="num">
                                      <p:cBhvr additive="base">
                                        <p:cTn id="29" dur="500" fill="hold"/>
                                        <p:tgtEl>
                                          <p:spTgt spid="10">
                                            <p:txEl>
                                              <p:pRg st="5" end="5"/>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10">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10">
                                            <p:txEl>
                                              <p:pRg st="6" end="6"/>
                                            </p:txEl>
                                          </p:spTgt>
                                        </p:tgtEl>
                                        <p:attrNameLst>
                                          <p:attrName>style.visibility</p:attrName>
                                        </p:attrNameLst>
                                      </p:cBhvr>
                                      <p:to>
                                        <p:strVal val="visible"/>
                                      </p:to>
                                    </p:set>
                                    <p:anim calcmode="lin" valueType="num">
                                      <p:cBhvr additive="base">
                                        <p:cTn id="35" dur="500" fill="hold"/>
                                        <p:tgtEl>
                                          <p:spTgt spid="10">
                                            <p:txEl>
                                              <p:pRg st="6" end="6"/>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10">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t>To Do List –for Administration </a:t>
            </a:r>
            <a:endParaRPr lang="en-US" dirty="0">
              <a:latin typeface="+mn-lt"/>
            </a:endParaRP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126</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1292574"/>
            <a:ext cx="9198116" cy="4679250"/>
          </a:xfrm>
        </p:spPr>
        <p:txBody>
          <a:bodyPr/>
          <a:lstStyle/>
          <a:p>
            <a:pPr>
              <a:buFont typeface="Wingdings" panose="05000000000000000000" pitchFamily="2" charset="2"/>
              <a:buChar char="q"/>
            </a:pPr>
            <a:r>
              <a:rPr lang="en-US" sz="3600" dirty="0"/>
              <a:t> Review current governing documents and remove inconsistencies with Title IX Requirements;</a:t>
            </a:r>
          </a:p>
          <a:p>
            <a:pPr>
              <a:buFont typeface="Wingdings" panose="05000000000000000000" pitchFamily="2" charset="2"/>
              <a:buChar char="q"/>
            </a:pPr>
            <a:r>
              <a:rPr lang="en-US" sz="3600" dirty="0"/>
              <a:t> Make sure everyone knows the rules through:</a:t>
            </a:r>
          </a:p>
          <a:p>
            <a:pPr marL="1487488" lvl="1" indent="-571500">
              <a:buFont typeface="Wingdings" panose="05000000000000000000" pitchFamily="2" charset="2"/>
              <a:buChar char="q"/>
            </a:pPr>
            <a:r>
              <a:rPr lang="en-US" sz="3600" dirty="0"/>
              <a:t>Posting;</a:t>
            </a:r>
          </a:p>
          <a:p>
            <a:pPr marL="1487488" lvl="1" indent="-571500">
              <a:buFont typeface="Wingdings" panose="05000000000000000000" pitchFamily="2" charset="2"/>
              <a:buChar char="q"/>
            </a:pPr>
            <a:r>
              <a:rPr lang="en-US" sz="3600" dirty="0"/>
              <a:t>Distribution;</a:t>
            </a:r>
          </a:p>
          <a:p>
            <a:pPr marL="1754188" lvl="2" indent="-571500">
              <a:buFont typeface="Wingdings" panose="05000000000000000000" pitchFamily="2" charset="2"/>
              <a:buChar char="q"/>
            </a:pPr>
            <a:r>
              <a:rPr lang="en-US" sz="3600" b="1" dirty="0"/>
              <a:t>Include policy in student and employee handbooks</a:t>
            </a:r>
            <a:r>
              <a:rPr lang="en-US" sz="3600" dirty="0"/>
              <a:t>; and</a:t>
            </a:r>
          </a:p>
          <a:p>
            <a:pPr marL="1487488" lvl="1" indent="-571500">
              <a:buFont typeface="Wingdings" panose="05000000000000000000" pitchFamily="2" charset="2"/>
              <a:buChar char="q"/>
            </a:pPr>
            <a:r>
              <a:rPr lang="en-US" sz="3600" dirty="0"/>
              <a:t>Training;</a:t>
            </a:r>
            <a:endParaRPr lang="en-US" sz="4000" dirty="0"/>
          </a:p>
        </p:txBody>
      </p:sp>
    </p:spTree>
    <p:extLst>
      <p:ext uri="{BB962C8B-B14F-4D97-AF65-F5344CB8AC3E}">
        <p14:creationId xmlns:p14="http://schemas.microsoft.com/office/powerpoint/2010/main" val="188959256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ppt_y"/>
                                          </p:val>
                                        </p:tav>
                                        <p:tav tm="100000">
                                          <p:val>
                                            <p:strVal val="#ppt_y"/>
                                          </p:val>
                                        </p:tav>
                                      </p:tavLst>
                                    </p:anim>
                                  </p:childTnLst>
                                </p:cTn>
                              </p:par>
                              <p:par>
                                <p:cTn id="15" presetID="2" presetClass="entr" presetSubtype="2" fill="hold" grpId="0" nodeType="with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 calcmode="lin" valueType="num">
                                      <p:cBhvr additive="base">
                                        <p:cTn id="17" dur="500" fill="hold"/>
                                        <p:tgtEl>
                                          <p:spTgt spid="10">
                                            <p:txEl>
                                              <p:pRg st="2" end="2"/>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10">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10">
                                            <p:txEl>
                                              <p:pRg st="3" end="3"/>
                                            </p:txEl>
                                          </p:spTgt>
                                        </p:tgtEl>
                                        <p:attrNameLst>
                                          <p:attrName>style.visibility</p:attrName>
                                        </p:attrNameLst>
                                      </p:cBhvr>
                                      <p:to>
                                        <p:strVal val="visible"/>
                                      </p:to>
                                    </p:set>
                                    <p:anim calcmode="lin" valueType="num">
                                      <p:cBhvr additive="base">
                                        <p:cTn id="21" dur="500" fill="hold"/>
                                        <p:tgtEl>
                                          <p:spTgt spid="10">
                                            <p:txEl>
                                              <p:pRg st="3" end="3"/>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10">
                                            <p:txEl>
                                              <p:pRg st="3" end="3"/>
                                            </p:txEl>
                                          </p:spTgt>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10">
                                            <p:txEl>
                                              <p:pRg st="4" end="4"/>
                                            </p:txEl>
                                          </p:spTgt>
                                        </p:tgtEl>
                                        <p:attrNameLst>
                                          <p:attrName>style.visibility</p:attrName>
                                        </p:attrNameLst>
                                      </p:cBhvr>
                                      <p:to>
                                        <p:strVal val="visible"/>
                                      </p:to>
                                    </p:set>
                                    <p:anim calcmode="lin" valueType="num">
                                      <p:cBhvr additive="base">
                                        <p:cTn id="25" dur="500" fill="hold"/>
                                        <p:tgtEl>
                                          <p:spTgt spid="10">
                                            <p:txEl>
                                              <p:pRg st="4" end="4"/>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0">
                                            <p:txEl>
                                              <p:pRg st="4" end="4"/>
                                            </p:txEl>
                                          </p:spTgt>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10">
                                            <p:txEl>
                                              <p:pRg st="5" end="5"/>
                                            </p:txEl>
                                          </p:spTgt>
                                        </p:tgtEl>
                                        <p:attrNameLst>
                                          <p:attrName>style.visibility</p:attrName>
                                        </p:attrNameLst>
                                      </p:cBhvr>
                                      <p:to>
                                        <p:strVal val="visible"/>
                                      </p:to>
                                    </p:set>
                                    <p:anim calcmode="lin" valueType="num">
                                      <p:cBhvr additive="base">
                                        <p:cTn id="29" dur="500" fill="hold"/>
                                        <p:tgtEl>
                                          <p:spTgt spid="10">
                                            <p:txEl>
                                              <p:pRg st="5" end="5"/>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10">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t>To Do List –for Administration 	</a:t>
            </a:r>
            <a:endParaRPr lang="en-US" dirty="0">
              <a:latin typeface="+mn-lt"/>
            </a:endParaRP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127</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1382883"/>
            <a:ext cx="9198116" cy="4679250"/>
          </a:xfrm>
        </p:spPr>
        <p:txBody>
          <a:bodyPr/>
          <a:lstStyle/>
          <a:p>
            <a:pPr>
              <a:buFont typeface="Wingdings" panose="05000000000000000000" pitchFamily="2" charset="2"/>
              <a:buChar char="q"/>
            </a:pPr>
            <a:r>
              <a:rPr lang="en-US" sz="4000" dirty="0"/>
              <a:t>Create templates for:</a:t>
            </a:r>
          </a:p>
          <a:p>
            <a:pPr lvl="1">
              <a:buFont typeface="Wingdings" panose="05000000000000000000" pitchFamily="2" charset="2"/>
              <a:buChar char="q"/>
            </a:pPr>
            <a:r>
              <a:rPr lang="en-US" sz="3400" dirty="0"/>
              <a:t> Incident report;</a:t>
            </a:r>
          </a:p>
          <a:p>
            <a:pPr lvl="1">
              <a:buFont typeface="Wingdings" panose="05000000000000000000" pitchFamily="2" charset="2"/>
              <a:buChar char="q"/>
            </a:pPr>
            <a:r>
              <a:rPr lang="en-US" sz="3600" dirty="0"/>
              <a:t> Intake form;</a:t>
            </a:r>
          </a:p>
          <a:p>
            <a:pPr lvl="1">
              <a:buFont typeface="Wingdings" panose="05000000000000000000" pitchFamily="2" charset="2"/>
              <a:buChar char="q"/>
            </a:pPr>
            <a:r>
              <a:rPr lang="en-US" sz="3600" dirty="0"/>
              <a:t> Notices;</a:t>
            </a:r>
          </a:p>
          <a:p>
            <a:pPr lvl="1">
              <a:buFont typeface="Wingdings" panose="05000000000000000000" pitchFamily="2" charset="2"/>
              <a:buChar char="q"/>
            </a:pPr>
            <a:r>
              <a:rPr lang="en-US" sz="3600" dirty="0"/>
              <a:t> Formal complaint form;</a:t>
            </a:r>
          </a:p>
          <a:p>
            <a:pPr lvl="1">
              <a:buFont typeface="Wingdings" panose="05000000000000000000" pitchFamily="2" charset="2"/>
              <a:buChar char="q"/>
            </a:pPr>
            <a:r>
              <a:rPr lang="en-US" sz="3600" dirty="0"/>
              <a:t> Notice to Complainant;</a:t>
            </a:r>
          </a:p>
          <a:p>
            <a:pPr lvl="1">
              <a:buFont typeface="Wingdings" panose="05000000000000000000" pitchFamily="2" charset="2"/>
              <a:buChar char="q"/>
            </a:pPr>
            <a:r>
              <a:rPr lang="en-US" sz="3600" dirty="0"/>
              <a:t> Notice to Respondent;</a:t>
            </a:r>
          </a:p>
          <a:p>
            <a:pPr lvl="1">
              <a:buFont typeface="Wingdings" panose="05000000000000000000" pitchFamily="2" charset="2"/>
              <a:buChar char="q"/>
            </a:pPr>
            <a:r>
              <a:rPr lang="en-US" sz="3600" dirty="0"/>
              <a:t> Notice to witnesses;</a:t>
            </a:r>
          </a:p>
        </p:txBody>
      </p:sp>
    </p:spTree>
    <p:extLst>
      <p:ext uri="{BB962C8B-B14F-4D97-AF65-F5344CB8AC3E}">
        <p14:creationId xmlns:p14="http://schemas.microsoft.com/office/powerpoint/2010/main" val="20452557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 calcmode="lin" valueType="num">
                                      <p:cBhvr additive="base">
                                        <p:cTn id="11" dur="500" fill="hold"/>
                                        <p:tgtEl>
                                          <p:spTgt spid="10">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10">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 calcmode="lin" valueType="num">
                                      <p:cBhvr additive="base">
                                        <p:cTn id="15" dur="500" fill="hold"/>
                                        <p:tgtEl>
                                          <p:spTgt spid="10">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0">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anim calcmode="lin" valueType="num">
                                      <p:cBhvr additive="base">
                                        <p:cTn id="19" dur="500" fill="hold"/>
                                        <p:tgtEl>
                                          <p:spTgt spid="10">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0">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anim calcmode="lin" valueType="num">
                                      <p:cBhvr additive="base">
                                        <p:cTn id="23" dur="500" fill="hold"/>
                                        <p:tgtEl>
                                          <p:spTgt spid="10">
                                            <p:txEl>
                                              <p:pRg st="4" end="4"/>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10">
                                            <p:txEl>
                                              <p:pRg st="4" end="4"/>
                                            </p:txEl>
                                          </p:spTgt>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anim calcmode="lin" valueType="num">
                                      <p:cBhvr additive="base">
                                        <p:cTn id="27" dur="500" fill="hold"/>
                                        <p:tgtEl>
                                          <p:spTgt spid="10">
                                            <p:txEl>
                                              <p:pRg st="5" end="5"/>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10">
                                            <p:txEl>
                                              <p:pRg st="5" end="5"/>
                                            </p:txEl>
                                          </p:spTgt>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10">
                                            <p:txEl>
                                              <p:pRg st="6" end="6"/>
                                            </p:txEl>
                                          </p:spTgt>
                                        </p:tgtEl>
                                        <p:attrNameLst>
                                          <p:attrName>style.visibility</p:attrName>
                                        </p:attrNameLst>
                                      </p:cBhvr>
                                      <p:to>
                                        <p:strVal val="visible"/>
                                      </p:to>
                                    </p:set>
                                    <p:anim calcmode="lin" valueType="num">
                                      <p:cBhvr additive="base">
                                        <p:cTn id="31" dur="500" fill="hold"/>
                                        <p:tgtEl>
                                          <p:spTgt spid="10">
                                            <p:txEl>
                                              <p:pRg st="6" end="6"/>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0">
                                            <p:txEl>
                                              <p:pRg st="6" end="6"/>
                                            </p:txEl>
                                          </p:spTgt>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10">
                                            <p:txEl>
                                              <p:pRg st="7" end="7"/>
                                            </p:txEl>
                                          </p:spTgt>
                                        </p:tgtEl>
                                        <p:attrNameLst>
                                          <p:attrName>style.visibility</p:attrName>
                                        </p:attrNameLst>
                                      </p:cBhvr>
                                      <p:to>
                                        <p:strVal val="visible"/>
                                      </p:to>
                                    </p:set>
                                    <p:anim calcmode="lin" valueType="num">
                                      <p:cBhvr additive="base">
                                        <p:cTn id="35" dur="500" fill="hold"/>
                                        <p:tgtEl>
                                          <p:spTgt spid="10">
                                            <p:txEl>
                                              <p:pRg st="7" end="7"/>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10">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t>To Do List –for Administration </a:t>
            </a:r>
            <a:endParaRPr lang="en-US" dirty="0">
              <a:latin typeface="+mn-lt"/>
            </a:endParaRP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128</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1219200"/>
            <a:ext cx="9198116" cy="4679250"/>
          </a:xfrm>
        </p:spPr>
        <p:txBody>
          <a:bodyPr/>
          <a:lstStyle/>
          <a:p>
            <a:pPr marL="0" indent="0">
              <a:buNone/>
            </a:pPr>
            <a:r>
              <a:rPr lang="en-US" sz="3600" dirty="0"/>
              <a:t>Templates, cont’d:</a:t>
            </a:r>
          </a:p>
          <a:p>
            <a:pPr marL="977900" indent="-571500">
              <a:buFont typeface="Wingdings" panose="05000000000000000000" pitchFamily="2" charset="2"/>
              <a:buChar char="q"/>
            </a:pPr>
            <a:r>
              <a:rPr lang="en-US" sz="3600" dirty="0"/>
              <a:t>Notice when delay or extension is necessary;</a:t>
            </a:r>
          </a:p>
          <a:p>
            <a:pPr marL="977900" indent="-571500">
              <a:buFont typeface="Wingdings" panose="05000000000000000000" pitchFamily="2" charset="2"/>
              <a:buChar char="q"/>
            </a:pPr>
            <a:r>
              <a:rPr lang="en-US" sz="3600" dirty="0"/>
              <a:t>The investigative report;</a:t>
            </a:r>
          </a:p>
          <a:p>
            <a:pPr marL="977900" indent="-571500">
              <a:buFont typeface="Wingdings" panose="05000000000000000000" pitchFamily="2" charset="2"/>
              <a:buChar char="q"/>
            </a:pPr>
            <a:r>
              <a:rPr lang="en-US" sz="3600" dirty="0"/>
              <a:t>Answer form for questions asked by party(ies);</a:t>
            </a:r>
          </a:p>
          <a:p>
            <a:pPr marL="977900" indent="-571500">
              <a:buFont typeface="Wingdings" panose="05000000000000000000" pitchFamily="2" charset="2"/>
              <a:buChar char="q"/>
            </a:pPr>
            <a:r>
              <a:rPr lang="en-US" sz="3600" dirty="0"/>
              <a:t>Explanations for excluding response to any questions;</a:t>
            </a:r>
          </a:p>
          <a:p>
            <a:pPr marL="977900" indent="-571500">
              <a:buFont typeface="Wingdings" panose="05000000000000000000" pitchFamily="2" charset="2"/>
              <a:buChar char="q"/>
            </a:pPr>
            <a:r>
              <a:rPr lang="en-US" sz="3600" dirty="0"/>
              <a:t>Written Determination and notices;</a:t>
            </a:r>
          </a:p>
          <a:p>
            <a:pPr marL="406400" indent="0">
              <a:buNone/>
            </a:pPr>
            <a:endParaRPr lang="en-US" sz="4400" dirty="0"/>
          </a:p>
        </p:txBody>
      </p:sp>
    </p:spTree>
    <p:extLst>
      <p:ext uri="{BB962C8B-B14F-4D97-AF65-F5344CB8AC3E}">
        <p14:creationId xmlns:p14="http://schemas.microsoft.com/office/powerpoint/2010/main" val="118337501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 calcmode="lin" valueType="num">
                                      <p:cBhvr additive="base">
                                        <p:cTn id="25" dur="500" fill="hold"/>
                                        <p:tgtEl>
                                          <p:spTgt spid="10">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0">
                                            <p:txEl>
                                              <p:pRg st="4" end="4"/>
                                            </p:txEl>
                                          </p:spTgt>
                                        </p:tgtEl>
                                        <p:attrNameLst>
                                          <p:attrName>style.visibility</p:attrName>
                                        </p:attrNameLst>
                                      </p:cBhvr>
                                      <p:to>
                                        <p:strVal val="visible"/>
                                      </p:to>
                                    </p:set>
                                    <p:anim calcmode="lin" valueType="num">
                                      <p:cBhvr additive="base">
                                        <p:cTn id="31" dur="500" fill="hold"/>
                                        <p:tgtEl>
                                          <p:spTgt spid="10">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0">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10">
                                            <p:txEl>
                                              <p:pRg st="5" end="5"/>
                                            </p:txEl>
                                          </p:spTgt>
                                        </p:tgtEl>
                                        <p:attrNameLst>
                                          <p:attrName>style.visibility</p:attrName>
                                        </p:attrNameLst>
                                      </p:cBhvr>
                                      <p:to>
                                        <p:strVal val="visible"/>
                                      </p:to>
                                    </p:set>
                                    <p:anim calcmode="lin" valueType="num">
                                      <p:cBhvr additive="base">
                                        <p:cTn id="37" dur="500" fill="hold"/>
                                        <p:tgtEl>
                                          <p:spTgt spid="10">
                                            <p:txEl>
                                              <p:pRg st="5" end="5"/>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10">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t>To Do List –for Administration </a:t>
            </a:r>
            <a:endParaRPr lang="en-US" dirty="0">
              <a:latin typeface="+mn-lt"/>
            </a:endParaRP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129</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1303865"/>
            <a:ext cx="9198116" cy="4679250"/>
          </a:xfrm>
        </p:spPr>
        <p:txBody>
          <a:bodyPr/>
          <a:lstStyle/>
          <a:p>
            <a:pPr marL="0" indent="0">
              <a:buNone/>
            </a:pPr>
            <a:r>
              <a:rPr lang="en-US" sz="4400" dirty="0"/>
              <a:t>Templates, cont’d:</a:t>
            </a:r>
          </a:p>
          <a:p>
            <a:pPr marL="977900" indent="-571500">
              <a:buFont typeface="Wingdings" panose="05000000000000000000" pitchFamily="2" charset="2"/>
              <a:buChar char="q"/>
            </a:pPr>
            <a:r>
              <a:rPr lang="en-US" sz="4400" dirty="0"/>
              <a:t> Appeal form;</a:t>
            </a:r>
          </a:p>
          <a:p>
            <a:pPr marL="977900" indent="-571500">
              <a:buFont typeface="Wingdings" panose="05000000000000000000" pitchFamily="2" charset="2"/>
              <a:buChar char="q"/>
            </a:pPr>
            <a:r>
              <a:rPr lang="en-US" sz="4400" dirty="0"/>
              <a:t>Notice of filing of appeal form;</a:t>
            </a:r>
          </a:p>
          <a:p>
            <a:pPr marL="977900" indent="-571500">
              <a:buFont typeface="Wingdings" panose="05000000000000000000" pitchFamily="2" charset="2"/>
              <a:buChar char="q"/>
            </a:pPr>
            <a:r>
              <a:rPr lang="en-US" sz="4400" dirty="0"/>
              <a:t>Notice to parties of procedure and rights on appeal;</a:t>
            </a:r>
          </a:p>
          <a:p>
            <a:pPr marL="977900" indent="-571500">
              <a:buFont typeface="Wingdings" panose="05000000000000000000" pitchFamily="2" charset="2"/>
              <a:buChar char="q"/>
            </a:pPr>
            <a:r>
              <a:rPr lang="en-US" sz="4400" dirty="0"/>
              <a:t> Form for Appeal Decision; and</a:t>
            </a:r>
          </a:p>
          <a:p>
            <a:pPr marL="977900" indent="-571500">
              <a:buFont typeface="Wingdings" panose="05000000000000000000" pitchFamily="2" charset="2"/>
              <a:buChar char="q"/>
            </a:pPr>
            <a:r>
              <a:rPr lang="en-US" sz="4400" dirty="0"/>
              <a:t> Chain of Custody form.</a:t>
            </a:r>
          </a:p>
        </p:txBody>
      </p:sp>
    </p:spTree>
    <p:extLst>
      <p:ext uri="{BB962C8B-B14F-4D97-AF65-F5344CB8AC3E}">
        <p14:creationId xmlns:p14="http://schemas.microsoft.com/office/powerpoint/2010/main" val="414102592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 calcmode="lin" valueType="num">
                                      <p:cBhvr additive="base">
                                        <p:cTn id="25" dur="500" fill="hold"/>
                                        <p:tgtEl>
                                          <p:spTgt spid="10">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0">
                                            <p:txEl>
                                              <p:pRg st="4" end="4"/>
                                            </p:txEl>
                                          </p:spTgt>
                                        </p:tgtEl>
                                        <p:attrNameLst>
                                          <p:attrName>style.visibility</p:attrName>
                                        </p:attrNameLst>
                                      </p:cBhvr>
                                      <p:to>
                                        <p:strVal val="visible"/>
                                      </p:to>
                                    </p:set>
                                    <p:anim calcmode="lin" valueType="num">
                                      <p:cBhvr additive="base">
                                        <p:cTn id="31" dur="500" fill="hold"/>
                                        <p:tgtEl>
                                          <p:spTgt spid="10">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0">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10">
                                            <p:txEl>
                                              <p:pRg st="5" end="5"/>
                                            </p:txEl>
                                          </p:spTgt>
                                        </p:tgtEl>
                                        <p:attrNameLst>
                                          <p:attrName>style.visibility</p:attrName>
                                        </p:attrNameLst>
                                      </p:cBhvr>
                                      <p:to>
                                        <p:strVal val="visible"/>
                                      </p:to>
                                    </p:set>
                                    <p:anim calcmode="lin" valueType="num">
                                      <p:cBhvr additive="base">
                                        <p:cTn id="37" dur="500" fill="hold"/>
                                        <p:tgtEl>
                                          <p:spTgt spid="10">
                                            <p:txEl>
                                              <p:pRg st="5" end="5"/>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10">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3077C-F39B-4A8E-B142-71CD1770EDDF}"/>
              </a:ext>
            </a:extLst>
          </p:cNvPr>
          <p:cNvSpPr>
            <a:spLocks noGrp="1"/>
          </p:cNvSpPr>
          <p:nvPr>
            <p:ph type="title"/>
          </p:nvPr>
        </p:nvSpPr>
        <p:spPr>
          <a:xfrm>
            <a:off x="432000" y="2260350"/>
            <a:ext cx="9198116" cy="914900"/>
          </a:xfrm>
        </p:spPr>
        <p:txBody>
          <a:bodyPr/>
          <a:lstStyle/>
          <a:p>
            <a:pPr algn="ctr">
              <a:lnSpc>
                <a:spcPct val="200000"/>
              </a:lnSpc>
            </a:pPr>
            <a:r>
              <a:rPr lang="en-US" dirty="0">
                <a:latin typeface="+mn-lt"/>
              </a:rPr>
              <a:t>PART  I</a:t>
            </a:r>
            <a:br>
              <a:rPr lang="en-US" dirty="0">
                <a:latin typeface="+mn-lt"/>
              </a:rPr>
            </a:br>
            <a:r>
              <a:rPr lang="en-US" dirty="0">
                <a:latin typeface="+mn-lt"/>
              </a:rPr>
              <a:t>The  history behind sexual harassment as a  legal  concept  and  basis  for  legal liability</a:t>
            </a:r>
          </a:p>
        </p:txBody>
      </p:sp>
      <p:sp>
        <p:nvSpPr>
          <p:cNvPr id="5" name="Footer Placeholder 4">
            <a:extLst>
              <a:ext uri="{FF2B5EF4-FFF2-40B4-BE49-F238E27FC236}">
                <a16:creationId xmlns:a16="http://schemas.microsoft.com/office/drawing/2014/main" id="{C16E052A-C684-4011-B619-79279C3C38F1}"/>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8C88A273-8AD4-4999-9D8E-AC82F839CE05}"/>
              </a:ext>
            </a:extLst>
          </p:cNvPr>
          <p:cNvSpPr>
            <a:spLocks noGrp="1"/>
          </p:cNvSpPr>
          <p:nvPr>
            <p:ph type="sldNum" sz="quarter" idx="33"/>
          </p:nvPr>
        </p:nvSpPr>
        <p:spPr/>
        <p:txBody>
          <a:bodyPr/>
          <a:lstStyle/>
          <a:p>
            <a:fld id="{19B51A1E-902D-48AF-9020-955120F399B6}" type="slidenum">
              <a:rPr lang="en-US" noProof="0" smtClean="0"/>
              <a:pPr/>
              <a:t>13</a:t>
            </a:fld>
            <a:endParaRPr lang="en-US" noProof="0" dirty="0"/>
          </a:p>
        </p:txBody>
      </p:sp>
      <p:pic>
        <p:nvPicPr>
          <p:cNvPr id="7" name="Picture Placeholder 17">
            <a:extLst>
              <a:ext uri="{FF2B5EF4-FFF2-40B4-BE49-F238E27FC236}">
                <a16:creationId xmlns:a16="http://schemas.microsoft.com/office/drawing/2014/main" id="{A300835F-4AD1-4B90-B48B-2A6F4652967B}"/>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608667"/>
            <a:ext cx="2211524" cy="3674533"/>
          </a:xfrm>
          <a:prstGeom prst="rect">
            <a:avLst/>
          </a:prstGeom>
        </p:spPr>
      </p:pic>
      <p:pic>
        <p:nvPicPr>
          <p:cNvPr id="8" name="Picture 7" descr="2010-12-01 LLG Logo">
            <a:extLst>
              <a:ext uri="{FF2B5EF4-FFF2-40B4-BE49-F238E27FC236}">
                <a16:creationId xmlns:a16="http://schemas.microsoft.com/office/drawing/2014/main" id="{C806307E-1EE2-4865-8EC4-FB0C301C97A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E8A4AD0A-5FDF-49C5-BC31-663138AE2875}"/>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27781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t>To Do List –for Administration </a:t>
            </a:r>
            <a:endParaRPr lang="en-US" dirty="0">
              <a:latin typeface="+mn-lt"/>
            </a:endParaRP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130</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1371600"/>
            <a:ext cx="9198116" cy="4984049"/>
          </a:xfrm>
        </p:spPr>
        <p:txBody>
          <a:bodyPr/>
          <a:lstStyle/>
          <a:p>
            <a:pPr>
              <a:buFont typeface="Wingdings" panose="05000000000000000000" pitchFamily="2" charset="2"/>
              <a:buChar char="q"/>
            </a:pPr>
            <a:r>
              <a:rPr lang="en-US" sz="4400" dirty="0"/>
              <a:t> Create the following services:</a:t>
            </a:r>
          </a:p>
          <a:p>
            <a:pPr lvl="1">
              <a:buFont typeface="Wingdings" panose="05000000000000000000" pitchFamily="2" charset="2"/>
              <a:buChar char="q"/>
            </a:pPr>
            <a:r>
              <a:rPr lang="en-US" sz="4000" dirty="0"/>
              <a:t> supportive services; and</a:t>
            </a:r>
          </a:p>
          <a:p>
            <a:pPr lvl="1">
              <a:buFont typeface="Wingdings" panose="05000000000000000000" pitchFamily="2" charset="2"/>
              <a:buChar char="q"/>
            </a:pPr>
            <a:r>
              <a:rPr lang="en-US" sz="4200" dirty="0"/>
              <a:t> informal resolution processes;</a:t>
            </a:r>
          </a:p>
          <a:p>
            <a:pPr>
              <a:buFont typeface="Wingdings" panose="05000000000000000000" pitchFamily="2" charset="2"/>
              <a:buChar char="q"/>
            </a:pPr>
            <a:r>
              <a:rPr lang="en-US" sz="4600" dirty="0"/>
              <a:t> Write and adopt an extensive Code of Employee Conduct or amend existing Code of Employee Conduct;</a:t>
            </a:r>
          </a:p>
          <a:p>
            <a:pPr>
              <a:buFont typeface="Wingdings" panose="05000000000000000000" pitchFamily="2" charset="2"/>
              <a:buChar char="q"/>
            </a:pPr>
            <a:r>
              <a:rPr lang="en-US" sz="4600" dirty="0"/>
              <a:t> </a:t>
            </a:r>
            <a:r>
              <a:rPr lang="en-US" sz="4400" dirty="0"/>
              <a:t>Create a training program;</a:t>
            </a:r>
            <a:endParaRPr lang="en-US" sz="4200" dirty="0"/>
          </a:p>
        </p:txBody>
      </p:sp>
    </p:spTree>
    <p:extLst>
      <p:ext uri="{BB962C8B-B14F-4D97-AF65-F5344CB8AC3E}">
        <p14:creationId xmlns:p14="http://schemas.microsoft.com/office/powerpoint/2010/main" val="36904162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 calcmode="lin" valueType="num">
                                      <p:cBhvr additive="base">
                                        <p:cTn id="11" dur="500" fill="hold"/>
                                        <p:tgtEl>
                                          <p:spTgt spid="10">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10">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 calcmode="lin" valueType="num">
                                      <p:cBhvr additive="base">
                                        <p:cTn id="15" dur="500" fill="hold"/>
                                        <p:tgtEl>
                                          <p:spTgt spid="10">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10">
                                            <p:txEl>
                                              <p:pRg st="3" end="3"/>
                                            </p:txEl>
                                          </p:spTgt>
                                        </p:tgtEl>
                                        <p:attrNameLst>
                                          <p:attrName>style.visibility</p:attrName>
                                        </p:attrNameLst>
                                      </p:cBhvr>
                                      <p:to>
                                        <p:strVal val="visible"/>
                                      </p:to>
                                    </p:set>
                                    <p:anim calcmode="lin" valueType="num">
                                      <p:cBhvr additive="base">
                                        <p:cTn id="21" dur="500" fill="hold"/>
                                        <p:tgtEl>
                                          <p:spTgt spid="10">
                                            <p:txEl>
                                              <p:pRg st="3" end="3"/>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1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 calcmode="lin" valueType="num">
                                      <p:cBhvr additive="base">
                                        <p:cTn id="27" dur="500" fill="hold"/>
                                        <p:tgtEl>
                                          <p:spTgt spid="10">
                                            <p:txEl>
                                              <p:pRg st="4" end="4"/>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10">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t>To Do List –for Administration </a:t>
            </a:r>
            <a:endParaRPr lang="en-US" dirty="0">
              <a:latin typeface="+mn-lt"/>
            </a:endParaRP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131</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1371600"/>
            <a:ext cx="9198116" cy="4984049"/>
          </a:xfrm>
        </p:spPr>
        <p:txBody>
          <a:bodyPr/>
          <a:lstStyle/>
          <a:p>
            <a:pPr>
              <a:buFont typeface="Wingdings" panose="05000000000000000000" pitchFamily="2" charset="2"/>
              <a:buChar char="q"/>
            </a:pPr>
            <a:r>
              <a:rPr lang="en-US" sz="4400" dirty="0"/>
              <a:t> Establish process to train all new Coordinators, Investigators, Facilitators and Decisionmakers as they assume that role;</a:t>
            </a:r>
          </a:p>
          <a:p>
            <a:pPr>
              <a:buFont typeface="Wingdings" panose="05000000000000000000" pitchFamily="2" charset="2"/>
              <a:buChar char="q"/>
            </a:pPr>
            <a:r>
              <a:rPr lang="en-US" sz="4400" dirty="0"/>
              <a:t>Create effective and secure record keeping system that meets regulatory requirements;</a:t>
            </a:r>
          </a:p>
        </p:txBody>
      </p:sp>
    </p:spTree>
    <p:extLst>
      <p:ext uri="{BB962C8B-B14F-4D97-AF65-F5344CB8AC3E}">
        <p14:creationId xmlns:p14="http://schemas.microsoft.com/office/powerpoint/2010/main" val="108234978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t>To Do List –for Administration </a:t>
            </a:r>
            <a:endParaRPr lang="en-US" dirty="0">
              <a:latin typeface="+mn-lt"/>
            </a:endParaRP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132</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1371600"/>
            <a:ext cx="9198116" cy="4984049"/>
          </a:xfrm>
        </p:spPr>
        <p:txBody>
          <a:bodyPr/>
          <a:lstStyle/>
          <a:p>
            <a:pPr>
              <a:buFont typeface="Wingdings" panose="05000000000000000000" pitchFamily="2" charset="2"/>
              <a:buChar char="q"/>
            </a:pPr>
            <a:r>
              <a:rPr lang="en-US" sz="4000" dirty="0"/>
              <a:t> Make all required postings on website:</a:t>
            </a:r>
          </a:p>
          <a:p>
            <a:pPr lvl="1">
              <a:buFont typeface="Wingdings" panose="05000000000000000000" pitchFamily="2" charset="2"/>
              <a:buChar char="q"/>
            </a:pPr>
            <a:r>
              <a:rPr lang="en-US" sz="3800" dirty="0"/>
              <a:t>Title IX Coordinator(s) name and contact information;</a:t>
            </a:r>
          </a:p>
          <a:p>
            <a:pPr lvl="1">
              <a:buFont typeface="Wingdings" panose="05000000000000000000" pitchFamily="2" charset="2"/>
              <a:buChar char="q"/>
            </a:pPr>
            <a:r>
              <a:rPr lang="en-US" sz="4000" dirty="0"/>
              <a:t>Process to file complaint or report sexual harassment;</a:t>
            </a:r>
          </a:p>
          <a:p>
            <a:pPr lvl="1">
              <a:buFont typeface="Wingdings" panose="05000000000000000000" pitchFamily="2" charset="2"/>
              <a:buChar char="q"/>
            </a:pPr>
            <a:r>
              <a:rPr lang="en-US" sz="4000" dirty="0"/>
              <a:t>Anti-discrimination/anti-harassment Policy; and</a:t>
            </a:r>
          </a:p>
          <a:p>
            <a:pPr lvl="1">
              <a:buFont typeface="Wingdings" panose="05000000000000000000" pitchFamily="2" charset="2"/>
              <a:buChar char="q"/>
            </a:pPr>
            <a:r>
              <a:rPr lang="en-US" sz="4000" dirty="0"/>
              <a:t>All training materials.</a:t>
            </a:r>
            <a:endParaRPr lang="en-US" sz="4200" dirty="0"/>
          </a:p>
        </p:txBody>
      </p:sp>
    </p:spTree>
    <p:extLst>
      <p:ext uri="{BB962C8B-B14F-4D97-AF65-F5344CB8AC3E}">
        <p14:creationId xmlns:p14="http://schemas.microsoft.com/office/powerpoint/2010/main" val="394257084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 calcmode="lin" valueType="num">
                                      <p:cBhvr additive="base">
                                        <p:cTn id="11" dur="500" fill="hold"/>
                                        <p:tgtEl>
                                          <p:spTgt spid="10">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10">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 calcmode="lin" valueType="num">
                                      <p:cBhvr additive="base">
                                        <p:cTn id="15" dur="500" fill="hold"/>
                                        <p:tgtEl>
                                          <p:spTgt spid="10">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0">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anim calcmode="lin" valueType="num">
                                      <p:cBhvr additive="base">
                                        <p:cTn id="19" dur="500" fill="hold"/>
                                        <p:tgtEl>
                                          <p:spTgt spid="10">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0">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anim calcmode="lin" valueType="num">
                                      <p:cBhvr additive="base">
                                        <p:cTn id="23" dur="500" fill="hold"/>
                                        <p:tgtEl>
                                          <p:spTgt spid="10">
                                            <p:txEl>
                                              <p:pRg st="4" end="4"/>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10">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t>To Do List –for Administration; Administrative Regulations</a:t>
            </a:r>
            <a:endParaRPr lang="en-US" dirty="0">
              <a:latin typeface="+mn-lt"/>
            </a:endParaRP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133</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1371600"/>
            <a:ext cx="9198116" cy="4984049"/>
          </a:xfrm>
        </p:spPr>
        <p:txBody>
          <a:bodyPr/>
          <a:lstStyle/>
          <a:p>
            <a:pPr marL="0" indent="0">
              <a:buNone/>
            </a:pPr>
            <a:endParaRPr lang="en-US" sz="4000" dirty="0"/>
          </a:p>
          <a:p>
            <a:pPr marL="0" indent="0" algn="ctr">
              <a:buNone/>
            </a:pPr>
            <a:r>
              <a:rPr lang="en-US" sz="4000" dirty="0"/>
              <a:t>The authority for Administrative Regulations (“AR’s) is both implied in law and expressly authorized in Policy 000 if your school subscribes to the PSBA Policy Service.</a:t>
            </a:r>
            <a:endParaRPr lang="en-US" sz="4200" dirty="0"/>
          </a:p>
          <a:p>
            <a:pPr marL="0" indent="0">
              <a:buNone/>
            </a:pPr>
            <a:endParaRPr lang="en-US" sz="4000" dirty="0"/>
          </a:p>
        </p:txBody>
      </p:sp>
    </p:spTree>
    <p:extLst>
      <p:ext uri="{BB962C8B-B14F-4D97-AF65-F5344CB8AC3E}">
        <p14:creationId xmlns:p14="http://schemas.microsoft.com/office/powerpoint/2010/main" val="4031644313"/>
      </p:ext>
    </p:extLst>
  </p:cSld>
  <p:clrMapOvr>
    <a:masterClrMapping/>
  </p:clrMapOvr>
  <p:transition spd="slow">
    <p:push/>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t>To Do List –Administrative Regulations</a:t>
            </a:r>
            <a:endParaRPr lang="en-US" dirty="0">
              <a:latin typeface="+mn-lt"/>
            </a:endParaRP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134</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1371600"/>
            <a:ext cx="9198116" cy="4984049"/>
          </a:xfrm>
        </p:spPr>
        <p:txBody>
          <a:bodyPr/>
          <a:lstStyle/>
          <a:p>
            <a:pPr>
              <a:buFont typeface="Wingdings" panose="05000000000000000000" pitchFamily="2" charset="2"/>
              <a:buChar char="Ø"/>
            </a:pPr>
            <a:r>
              <a:rPr lang="en-US" sz="4200" dirty="0"/>
              <a:t> </a:t>
            </a:r>
            <a:r>
              <a:rPr lang="en-US" sz="2800" dirty="0"/>
              <a:t>Policy 000 provides:</a:t>
            </a:r>
          </a:p>
          <a:p>
            <a:pPr marL="0" indent="0">
              <a:buNone/>
            </a:pPr>
            <a:r>
              <a:rPr lang="en-US" sz="2800" dirty="0"/>
              <a:t>“The policies of the Board shall consist of the policies and procedures adopted by the Board and contained in the Policy Manual, and such other separate documents approved by the Board that are expressly incorporated by reference in particular policies and declared to constitute Board policy, such as the Code of Student Conduct.</a:t>
            </a:r>
          </a:p>
          <a:p>
            <a:pPr marL="0" indent="0">
              <a:buNone/>
            </a:pPr>
            <a:r>
              <a:rPr lang="en-US" sz="2800" dirty="0"/>
              <a:t>Administrative regulations are not part of Board policy and may be altered by the administration without Board action. Administrative regulations may not conflict with Board policy or with applicable law.”</a:t>
            </a:r>
          </a:p>
        </p:txBody>
      </p:sp>
    </p:spTree>
    <p:extLst>
      <p:ext uri="{BB962C8B-B14F-4D97-AF65-F5344CB8AC3E}">
        <p14:creationId xmlns:p14="http://schemas.microsoft.com/office/powerpoint/2010/main" val="30687838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t>To Do List –for Administration </a:t>
            </a:r>
            <a:endParaRPr lang="en-US" dirty="0">
              <a:latin typeface="+mn-lt"/>
            </a:endParaRP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135</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1371600"/>
            <a:ext cx="9198116" cy="4984049"/>
          </a:xfrm>
        </p:spPr>
        <p:txBody>
          <a:bodyPr/>
          <a:lstStyle/>
          <a:p>
            <a:pPr>
              <a:buFont typeface="Wingdings" panose="05000000000000000000" pitchFamily="2" charset="2"/>
              <a:buChar char="q"/>
            </a:pPr>
            <a:r>
              <a:rPr lang="en-US" sz="4000" dirty="0"/>
              <a:t> </a:t>
            </a:r>
            <a:r>
              <a:rPr lang="en-US" sz="4400" dirty="0"/>
              <a:t>Two of the recommended AR’s are:</a:t>
            </a:r>
          </a:p>
          <a:p>
            <a:pPr lvl="1">
              <a:buFont typeface="Wingdings" panose="05000000000000000000" pitchFamily="2" charset="2"/>
              <a:buChar char="q"/>
            </a:pPr>
            <a:r>
              <a:rPr lang="en-US" sz="4000" dirty="0"/>
              <a:t> a detailed “Complaint Procedure”; and</a:t>
            </a:r>
          </a:p>
          <a:p>
            <a:pPr lvl="1">
              <a:buFont typeface="Wingdings" panose="05000000000000000000" pitchFamily="2" charset="2"/>
              <a:buChar char="q"/>
            </a:pPr>
            <a:r>
              <a:rPr lang="en-US" sz="4000" dirty="0"/>
              <a:t> a detailed “Grievance Process.</a:t>
            </a:r>
          </a:p>
          <a:p>
            <a:pPr>
              <a:buFont typeface="Wingdings" panose="05000000000000000000" pitchFamily="2" charset="2"/>
              <a:buChar char="Ø"/>
            </a:pPr>
            <a:r>
              <a:rPr lang="en-US" sz="4400" dirty="0"/>
              <a:t> Both should be prepared with counsel;</a:t>
            </a:r>
          </a:p>
          <a:p>
            <a:pPr>
              <a:buFont typeface="Wingdings" panose="05000000000000000000" pitchFamily="2" charset="2"/>
              <a:buChar char="Ø"/>
            </a:pPr>
            <a:r>
              <a:rPr lang="en-US" sz="4400" dirty="0"/>
              <a:t> PSBA has provided samples as “Attachments” to the recommended Policy </a:t>
            </a:r>
          </a:p>
        </p:txBody>
      </p:sp>
      <p:pic>
        <p:nvPicPr>
          <p:cNvPr id="11" name="Picture 2" descr="See the source image">
            <a:extLst>
              <a:ext uri="{FF2B5EF4-FFF2-40B4-BE49-F238E27FC236}">
                <a16:creationId xmlns:a16="http://schemas.microsoft.com/office/drawing/2014/main" id="{A9844B48-6F47-438D-9EDD-9B9F61493B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80476" y="1852515"/>
            <a:ext cx="2086248" cy="3413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09757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 calcmode="lin" valueType="num">
                                      <p:cBhvr additive="base">
                                        <p:cTn id="11"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 calcmode="lin" valueType="num">
                                      <p:cBhvr additive="base">
                                        <p:cTn id="15"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
                                            <p:txEl>
                                              <p:pRg st="3" end="3"/>
                                            </p:txEl>
                                          </p:spTgt>
                                        </p:tgtEl>
                                        <p:attrNameLst>
                                          <p:attrName>style.visibility</p:attrName>
                                        </p:attrNameLst>
                                      </p:cBhvr>
                                      <p:to>
                                        <p:strVal val="visible"/>
                                      </p:to>
                                    </p:set>
                                    <p:anim calcmode="lin" valueType="num">
                                      <p:cBhvr additive="base">
                                        <p:cTn id="21"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 calcmode="lin" valueType="num">
                                      <p:cBhvr additive="base">
                                        <p:cTn id="27"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136</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1693332"/>
            <a:ext cx="9198116" cy="4679250"/>
          </a:xfrm>
        </p:spPr>
        <p:txBody>
          <a:bodyPr/>
          <a:lstStyle/>
          <a:p>
            <a:pPr marL="0" indent="0" algn="ctr">
              <a:buNone/>
            </a:pPr>
            <a:endParaRPr lang="en-US" sz="4400" dirty="0"/>
          </a:p>
          <a:p>
            <a:pPr marL="0" indent="0" algn="ctr">
              <a:buNone/>
            </a:pPr>
            <a:r>
              <a:rPr lang="en-US" sz="4400" b="1" dirty="0"/>
              <a:t>INTEGRATING THE TITLE IX</a:t>
            </a:r>
          </a:p>
          <a:p>
            <a:pPr marL="0" indent="0" algn="ctr">
              <a:buNone/>
            </a:pPr>
            <a:r>
              <a:rPr lang="en-US" sz="4400" b="1" dirty="0"/>
              <a:t>PROCEDURES INTO THE</a:t>
            </a:r>
          </a:p>
          <a:p>
            <a:pPr marL="0" indent="0" algn="ctr">
              <a:buNone/>
            </a:pPr>
            <a:r>
              <a:rPr lang="en-US" sz="4400" b="1" dirty="0"/>
              <a:t>SCHOOL’S EXISTING PROCEDURES</a:t>
            </a:r>
          </a:p>
        </p:txBody>
      </p:sp>
    </p:spTree>
    <p:extLst>
      <p:ext uri="{BB962C8B-B14F-4D97-AF65-F5344CB8AC3E}">
        <p14:creationId xmlns:p14="http://schemas.microsoft.com/office/powerpoint/2010/main" val="2221720583"/>
      </p:ext>
    </p:extLst>
  </p:cSld>
  <p:clrMapOvr>
    <a:masterClrMapping/>
  </p:clrMapOvr>
  <p:transition spd="slow">
    <p:push/>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t>Who should fill the required roles?</a:t>
            </a:r>
            <a:endParaRPr lang="en-US" dirty="0">
              <a:latin typeface="+mn-lt"/>
            </a:endParaRP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137</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1693332"/>
            <a:ext cx="9198116" cy="4679250"/>
          </a:xfrm>
        </p:spPr>
        <p:txBody>
          <a:bodyPr/>
          <a:lstStyle/>
          <a:p>
            <a:pPr marL="0" indent="0">
              <a:buNone/>
            </a:pPr>
            <a:r>
              <a:rPr lang="en-US" sz="5400" dirty="0"/>
              <a:t>Title IX Coordinator:</a:t>
            </a:r>
          </a:p>
          <a:p>
            <a:pPr>
              <a:buFont typeface="Wingdings" panose="05000000000000000000" pitchFamily="2" charset="2"/>
              <a:buChar char="Ø"/>
            </a:pPr>
            <a:r>
              <a:rPr lang="en-US" sz="5400" dirty="0"/>
              <a:t>Remember, at least one is required, several can be appointed</a:t>
            </a:r>
          </a:p>
          <a:p>
            <a:pPr>
              <a:buFont typeface="Wingdings" panose="05000000000000000000" pitchFamily="2" charset="2"/>
              <a:buChar char="Ø"/>
            </a:pPr>
            <a:r>
              <a:rPr lang="en-US" sz="5400" dirty="0"/>
              <a:t>HR Director; Director of Pupil Services; Athletic Director</a:t>
            </a:r>
          </a:p>
        </p:txBody>
      </p:sp>
    </p:spTree>
    <p:extLst>
      <p:ext uri="{BB962C8B-B14F-4D97-AF65-F5344CB8AC3E}">
        <p14:creationId xmlns:p14="http://schemas.microsoft.com/office/powerpoint/2010/main" val="9507569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 calcmode="lin" valueType="num">
                                      <p:cBhvr additive="base">
                                        <p:cTn id="7"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anim calcmode="lin" valueType="num">
                                      <p:cBhvr additive="base">
                                        <p:cTn id="11"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t>Who should fill the required roles?</a:t>
            </a:r>
            <a:endParaRPr lang="en-US" dirty="0">
              <a:latin typeface="+mn-lt"/>
            </a:endParaRP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138</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1693332"/>
            <a:ext cx="9198116" cy="4679250"/>
          </a:xfrm>
        </p:spPr>
        <p:txBody>
          <a:bodyPr/>
          <a:lstStyle/>
          <a:p>
            <a:pPr marL="0" indent="0">
              <a:buNone/>
            </a:pPr>
            <a:r>
              <a:rPr lang="en-US" sz="5400" dirty="0"/>
              <a:t>Investigators:</a:t>
            </a:r>
          </a:p>
          <a:p>
            <a:pPr marL="0" indent="0">
              <a:buNone/>
            </a:pPr>
            <a:r>
              <a:rPr lang="en-US" sz="5400" dirty="0"/>
              <a:t>For student matters—principals</a:t>
            </a:r>
          </a:p>
          <a:p>
            <a:pPr marL="0" indent="0">
              <a:buNone/>
            </a:pPr>
            <a:r>
              <a:rPr lang="en-US" sz="5400" dirty="0"/>
              <a:t>For employee matters—HR Office or supervisors</a:t>
            </a:r>
          </a:p>
        </p:txBody>
      </p:sp>
    </p:spTree>
    <p:extLst>
      <p:ext uri="{BB962C8B-B14F-4D97-AF65-F5344CB8AC3E}">
        <p14:creationId xmlns:p14="http://schemas.microsoft.com/office/powerpoint/2010/main" val="145085247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t>Who should fill the required roles?</a:t>
            </a:r>
            <a:endParaRPr lang="en-US" dirty="0">
              <a:latin typeface="+mn-lt"/>
            </a:endParaRP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139</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1693332"/>
            <a:ext cx="9198116" cy="4679250"/>
          </a:xfrm>
        </p:spPr>
        <p:txBody>
          <a:bodyPr/>
          <a:lstStyle/>
          <a:p>
            <a:pPr marL="0" indent="0">
              <a:buNone/>
            </a:pPr>
            <a:r>
              <a:rPr lang="en-US" sz="4800" dirty="0"/>
              <a:t>Decisionmakers:</a:t>
            </a:r>
          </a:p>
          <a:p>
            <a:pPr marL="0" indent="0">
              <a:buNone/>
            </a:pPr>
            <a:r>
              <a:rPr lang="en-US" sz="4800" dirty="0"/>
              <a:t>First level:  someone from HR or Pupil Services</a:t>
            </a:r>
          </a:p>
          <a:p>
            <a:pPr marL="0" indent="0">
              <a:buNone/>
            </a:pPr>
            <a:r>
              <a:rPr lang="en-US" sz="4800" dirty="0"/>
              <a:t>Second level: Superintendent, Assistant Superintendent, someone else from HR or Pupil Services</a:t>
            </a:r>
          </a:p>
        </p:txBody>
      </p:sp>
    </p:spTree>
    <p:extLst>
      <p:ext uri="{BB962C8B-B14F-4D97-AF65-F5344CB8AC3E}">
        <p14:creationId xmlns:p14="http://schemas.microsoft.com/office/powerpoint/2010/main" val="24773108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3077C-F39B-4A8E-B142-71CD1770EDDF}"/>
              </a:ext>
            </a:extLst>
          </p:cNvPr>
          <p:cNvSpPr>
            <a:spLocks noGrp="1"/>
          </p:cNvSpPr>
          <p:nvPr>
            <p:ph type="title"/>
          </p:nvPr>
        </p:nvSpPr>
        <p:spPr>
          <a:xfrm>
            <a:off x="432000" y="432000"/>
            <a:ext cx="9198116" cy="914900"/>
          </a:xfrm>
        </p:spPr>
        <p:txBody>
          <a:bodyPr/>
          <a:lstStyle/>
          <a:p>
            <a:r>
              <a:rPr lang="en-US" dirty="0">
                <a:latin typeface="Times New Roman" panose="02020603050405020304" pitchFamily="18" charset="0"/>
              </a:rPr>
              <a:t>The History of Sexual Harassment and the law</a:t>
            </a:r>
            <a:endParaRPr lang="en-US" dirty="0">
              <a:latin typeface="+mn-lt"/>
            </a:endParaRPr>
          </a:p>
        </p:txBody>
      </p:sp>
      <p:sp>
        <p:nvSpPr>
          <p:cNvPr id="4" name="Content Placeholder 3">
            <a:extLst>
              <a:ext uri="{FF2B5EF4-FFF2-40B4-BE49-F238E27FC236}">
                <a16:creationId xmlns:a16="http://schemas.microsoft.com/office/drawing/2014/main" id="{BE97C9EE-0353-43B4-A05B-62DF7979CB93}"/>
              </a:ext>
            </a:extLst>
          </p:cNvPr>
          <p:cNvSpPr>
            <a:spLocks noGrp="1"/>
          </p:cNvSpPr>
          <p:nvPr>
            <p:ph idx="1"/>
          </p:nvPr>
        </p:nvSpPr>
        <p:spPr>
          <a:xfrm>
            <a:off x="432000" y="1346900"/>
            <a:ext cx="9198116" cy="4679250"/>
          </a:xfrm>
        </p:spPr>
        <p:txBody>
          <a:bodyPr/>
          <a:lstStyle/>
          <a:p>
            <a:pPr>
              <a:buFont typeface="Wingdings" panose="05000000000000000000" pitchFamily="2" charset="2"/>
              <a:buChar char="Ø"/>
            </a:pPr>
            <a:r>
              <a:rPr lang="en-US" sz="3600" dirty="0"/>
              <a:t>Title VII of the Civil Rights Act of 1964: </a:t>
            </a:r>
          </a:p>
          <a:p>
            <a:pPr>
              <a:buFont typeface="Wingdings" panose="05000000000000000000" pitchFamily="2" charset="2"/>
              <a:buChar char="Ø"/>
            </a:pPr>
            <a:r>
              <a:rPr lang="en-US" sz="3600" dirty="0"/>
              <a:t>“It shall be an unlawful employment practice for an employer--(1) to fail or refuse to hire or to discharge any individual, </a:t>
            </a:r>
            <a:r>
              <a:rPr lang="en-US" sz="3600" b="1" i="1" dirty="0"/>
              <a:t>or otherwise to discriminate </a:t>
            </a:r>
            <a:r>
              <a:rPr lang="en-US" sz="3600" dirty="0"/>
              <a:t>against any individual with respect to his compensation, terms, conditions, or privileges of employment, </a:t>
            </a:r>
            <a:r>
              <a:rPr lang="en-US" sz="3600" b="1" i="1" dirty="0"/>
              <a:t>because of such individual's</a:t>
            </a:r>
            <a:r>
              <a:rPr lang="en-US" sz="3600" dirty="0"/>
              <a:t> race, color, religion, </a:t>
            </a:r>
            <a:r>
              <a:rPr lang="en-US" sz="3600" b="1" i="1" dirty="0"/>
              <a:t>sex</a:t>
            </a:r>
            <a:r>
              <a:rPr lang="en-US" sz="3600" dirty="0"/>
              <a:t>, or national origin . . . .” 42 U.S.C.A. §2000e-2 (Emphasis added)</a:t>
            </a:r>
          </a:p>
        </p:txBody>
      </p:sp>
      <p:sp>
        <p:nvSpPr>
          <p:cNvPr id="5" name="Footer Placeholder 4">
            <a:extLst>
              <a:ext uri="{FF2B5EF4-FFF2-40B4-BE49-F238E27FC236}">
                <a16:creationId xmlns:a16="http://schemas.microsoft.com/office/drawing/2014/main" id="{C16E052A-C684-4011-B619-79279C3C38F1}"/>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8C88A273-8AD4-4999-9D8E-AC82F839CE05}"/>
              </a:ext>
            </a:extLst>
          </p:cNvPr>
          <p:cNvSpPr>
            <a:spLocks noGrp="1"/>
          </p:cNvSpPr>
          <p:nvPr>
            <p:ph type="sldNum" sz="quarter" idx="33"/>
          </p:nvPr>
        </p:nvSpPr>
        <p:spPr/>
        <p:txBody>
          <a:bodyPr/>
          <a:lstStyle/>
          <a:p>
            <a:fld id="{19B51A1E-902D-48AF-9020-955120F399B6}" type="slidenum">
              <a:rPr lang="en-US" noProof="0" smtClean="0"/>
              <a:pPr/>
              <a:t>14</a:t>
            </a:fld>
            <a:endParaRPr lang="en-US" noProof="0" dirty="0"/>
          </a:p>
        </p:txBody>
      </p:sp>
      <p:pic>
        <p:nvPicPr>
          <p:cNvPr id="7" name="Picture Placeholder 17">
            <a:extLst>
              <a:ext uri="{FF2B5EF4-FFF2-40B4-BE49-F238E27FC236}">
                <a16:creationId xmlns:a16="http://schemas.microsoft.com/office/drawing/2014/main" id="{A300835F-4AD1-4B90-B48B-2A6F4652967B}"/>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608667"/>
            <a:ext cx="2211524" cy="3725333"/>
          </a:xfrm>
          <a:prstGeom prst="rect">
            <a:avLst/>
          </a:prstGeom>
        </p:spPr>
      </p:pic>
      <p:pic>
        <p:nvPicPr>
          <p:cNvPr id="8" name="Picture 7" descr="2010-12-01 LLG Logo">
            <a:extLst>
              <a:ext uri="{FF2B5EF4-FFF2-40B4-BE49-F238E27FC236}">
                <a16:creationId xmlns:a16="http://schemas.microsoft.com/office/drawing/2014/main" id="{C806307E-1EE2-4865-8EC4-FB0C301C97A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BDDB0A59-0547-48DF-8DE0-7B87B289225F}"/>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641102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t>Who should fill the required roles?</a:t>
            </a:r>
            <a:endParaRPr lang="en-US" dirty="0">
              <a:latin typeface="+mn-lt"/>
            </a:endParaRP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140</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1693332"/>
            <a:ext cx="9198116" cy="4679250"/>
          </a:xfrm>
        </p:spPr>
        <p:txBody>
          <a:bodyPr/>
          <a:lstStyle/>
          <a:p>
            <a:pPr marL="0" indent="0">
              <a:buNone/>
            </a:pPr>
            <a:r>
              <a:rPr lang="en-US" sz="5400" dirty="0"/>
              <a:t>Informal Facilitator:</a:t>
            </a:r>
          </a:p>
          <a:p>
            <a:pPr>
              <a:buFont typeface="Wingdings" panose="05000000000000000000" pitchFamily="2" charset="2"/>
              <a:buChar char="Ø"/>
            </a:pPr>
            <a:r>
              <a:rPr lang="en-US" sz="5400" dirty="0"/>
              <a:t>Someone from HR or Pupil Services</a:t>
            </a:r>
          </a:p>
        </p:txBody>
      </p:sp>
    </p:spTree>
    <p:extLst>
      <p:ext uri="{BB962C8B-B14F-4D97-AF65-F5344CB8AC3E}">
        <p14:creationId xmlns:p14="http://schemas.microsoft.com/office/powerpoint/2010/main" val="416057276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t>One Public School, Two Systems</a:t>
            </a:r>
            <a:endParaRPr lang="en-US" dirty="0">
              <a:latin typeface="+mn-lt"/>
            </a:endParaRP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141</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1303865"/>
            <a:ext cx="9198116" cy="4679250"/>
          </a:xfrm>
        </p:spPr>
        <p:txBody>
          <a:bodyPr/>
          <a:lstStyle/>
          <a:p>
            <a:pPr>
              <a:buFont typeface="Wingdings" panose="05000000000000000000" pitchFamily="2" charset="2"/>
              <a:buChar char="Ø"/>
            </a:pPr>
            <a:r>
              <a:rPr lang="en-US" sz="4400" dirty="0"/>
              <a:t>System 1:  Everything that does not come within the scope of Title IX</a:t>
            </a:r>
          </a:p>
          <a:p>
            <a:pPr>
              <a:buFont typeface="Wingdings" panose="05000000000000000000" pitchFamily="2" charset="2"/>
              <a:buChar char="Ø"/>
            </a:pPr>
            <a:r>
              <a:rPr lang="en-US" sz="4400" dirty="0"/>
              <a:t>System 2: Everything that comes within the scope of Title IX</a:t>
            </a:r>
          </a:p>
          <a:p>
            <a:pPr>
              <a:buFont typeface="Wingdings" panose="05000000000000000000" pitchFamily="2" charset="2"/>
              <a:buChar char="Ø"/>
            </a:pPr>
            <a:r>
              <a:rPr lang="en-US" sz="4400" dirty="0"/>
              <a:t>They are separate systems that run on separate tracks, but (1) sometimes the tracks intersect; and (2) sometimes a matter will change tracks</a:t>
            </a:r>
          </a:p>
        </p:txBody>
      </p:sp>
    </p:spTree>
    <p:extLst>
      <p:ext uri="{BB962C8B-B14F-4D97-AF65-F5344CB8AC3E}">
        <p14:creationId xmlns:p14="http://schemas.microsoft.com/office/powerpoint/2010/main" val="690644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grpId="0"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t>One Public School, Two Systems</a:t>
            </a:r>
            <a:endParaRPr lang="en-US" dirty="0">
              <a:latin typeface="+mn-lt"/>
            </a:endParaRP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142</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1693332"/>
            <a:ext cx="9198116" cy="4679250"/>
          </a:xfrm>
        </p:spPr>
        <p:txBody>
          <a:bodyPr/>
          <a:lstStyle/>
          <a:p>
            <a:pPr marL="0" indent="0">
              <a:buNone/>
            </a:pPr>
            <a:r>
              <a:rPr lang="en-US" sz="5400" dirty="0"/>
              <a:t>“The obligation to comply with [the Regulations] is not obviated or alleviated by any State or local law.” 34 C.F.R. §106.6(h).</a:t>
            </a:r>
          </a:p>
        </p:txBody>
      </p:sp>
    </p:spTree>
    <p:extLst>
      <p:ext uri="{BB962C8B-B14F-4D97-AF65-F5344CB8AC3E}">
        <p14:creationId xmlns:p14="http://schemas.microsoft.com/office/powerpoint/2010/main" val="2228412281"/>
      </p:ext>
    </p:extLst>
  </p:cSld>
  <p:clrMapOvr>
    <a:masterClrMapping/>
  </p:clrMapOvr>
  <p:transition spd="slow">
    <p:push/>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t>One Public School, Two Systems</a:t>
            </a:r>
            <a:endParaRPr lang="en-US" dirty="0">
              <a:latin typeface="+mn-lt"/>
            </a:endParaRP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143</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1219200"/>
            <a:ext cx="9198116" cy="5153382"/>
          </a:xfrm>
        </p:spPr>
        <p:txBody>
          <a:bodyPr/>
          <a:lstStyle/>
          <a:p>
            <a:pPr marL="0" indent="0">
              <a:buNone/>
            </a:pPr>
            <a:r>
              <a:rPr lang="en-US" sz="3600" dirty="0"/>
              <a:t>Comments: “Recipients may continue to address harassing conduct that does not meet the § 106.30 definition of sexual harassment, as acknowledged by the Department’s change to §106.45(b)(3)(i) to clarify that dismissal of a formal complaint because the allegations do not meet the Title IX definition of sexual harassment, </a:t>
            </a:r>
            <a:r>
              <a:rPr lang="en-US" sz="3600" b="1" dirty="0"/>
              <a:t>does not preclude a recipient from addressing the alleged misconduct under other provisions of the recipient’s own code of conduct</a:t>
            </a:r>
            <a:r>
              <a:rPr lang="en-US" sz="3600" dirty="0"/>
              <a:t>.”</a:t>
            </a:r>
          </a:p>
        </p:txBody>
      </p:sp>
    </p:spTree>
    <p:extLst>
      <p:ext uri="{BB962C8B-B14F-4D97-AF65-F5344CB8AC3E}">
        <p14:creationId xmlns:p14="http://schemas.microsoft.com/office/powerpoint/2010/main" val="409368864"/>
      </p:ext>
    </p:extLst>
  </p:cSld>
  <p:clrMapOvr>
    <a:masterClrMapping/>
  </p:clrMapOvr>
  <p:transition spd="slow">
    <p:push/>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t>One Public School, Two Systems</a:t>
            </a:r>
            <a:endParaRPr lang="en-US" dirty="0">
              <a:latin typeface="+mn-lt"/>
            </a:endParaRP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144</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657084" y="1242483"/>
            <a:ext cx="9198116" cy="4679250"/>
          </a:xfrm>
        </p:spPr>
        <p:txBody>
          <a:bodyPr/>
          <a:lstStyle/>
          <a:p>
            <a:pPr marL="0" indent="0">
              <a:buNone/>
            </a:pPr>
            <a:r>
              <a:rPr lang="en-US" sz="4000" dirty="0"/>
              <a:t>Comments: “Nothing in these final regulations prevents a recipient from addressing conduct that is outside the Department’s jurisdiction due to the conduct constituting sexual harassment </a:t>
            </a:r>
            <a:r>
              <a:rPr lang="en-US" sz="4000" b="1" i="1" dirty="0"/>
              <a:t>occurring outside the recipient’s education program or activity</a:t>
            </a:r>
            <a:r>
              <a:rPr lang="en-US" sz="4000" dirty="0"/>
              <a:t>, or occurring against a person who is not located in the United States.” (Emphasis added)</a:t>
            </a:r>
          </a:p>
        </p:txBody>
      </p:sp>
    </p:spTree>
    <p:extLst>
      <p:ext uri="{BB962C8B-B14F-4D97-AF65-F5344CB8AC3E}">
        <p14:creationId xmlns:p14="http://schemas.microsoft.com/office/powerpoint/2010/main" val="1473761644"/>
      </p:ext>
    </p:extLst>
  </p:cSld>
  <p:clrMapOvr>
    <a:masterClrMapping/>
  </p:clrMapOvr>
  <p:transition spd="slow">
    <p:push/>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latin typeface="+mn-lt"/>
              </a:rPr>
              <a:t>Code of  Student Conduct</a:t>
            </a:r>
          </a:p>
        </p:txBody>
      </p:sp>
      <p:sp>
        <p:nvSpPr>
          <p:cNvPr id="4" name="Content Placeholder 3">
            <a:extLst>
              <a:ext uri="{FF2B5EF4-FFF2-40B4-BE49-F238E27FC236}">
                <a16:creationId xmlns:a16="http://schemas.microsoft.com/office/drawing/2014/main" id="{0CC5C85B-4C13-4635-85EB-7F578B29D3E9}"/>
              </a:ext>
            </a:extLst>
          </p:cNvPr>
          <p:cNvSpPr>
            <a:spLocks noGrp="1"/>
          </p:cNvSpPr>
          <p:nvPr>
            <p:ph idx="1"/>
          </p:nvPr>
        </p:nvSpPr>
        <p:spPr>
          <a:xfrm>
            <a:off x="481904" y="1275642"/>
            <a:ext cx="9198116" cy="4244625"/>
          </a:xfrm>
        </p:spPr>
        <p:txBody>
          <a:bodyPr/>
          <a:lstStyle/>
          <a:p>
            <a:pPr marL="0" indent="0">
              <a:buNone/>
            </a:pPr>
            <a:r>
              <a:rPr lang="en-US" sz="4000" dirty="0"/>
              <a:t> ”(c)  </a:t>
            </a:r>
            <a:r>
              <a:rPr lang="en-US" sz="4000" b="1" dirty="0"/>
              <a:t>Each governing board </a:t>
            </a:r>
            <a:r>
              <a:rPr lang="en-US" sz="4000" dirty="0"/>
              <a:t>shall </a:t>
            </a:r>
            <a:r>
              <a:rPr lang="en-US" sz="4000" b="1" dirty="0">
                <a:solidFill>
                  <a:srgbClr val="FF0000"/>
                </a:solidFill>
              </a:rPr>
              <a:t>adopt a code of student conduct</a:t>
            </a:r>
            <a:r>
              <a:rPr lang="en-US" sz="4000" dirty="0"/>
              <a:t> that includes policies governing student discipline and a listing of students’ rights and responsibilities as outlined in this chapter. This conduct code shall be published and distributed to students and parents or guardians. Copies of the code shall also be available in each school library.” 22 Pa. Code, §12.3(c). </a:t>
            </a:r>
            <a:endParaRPr lang="en-US" sz="6000" dirty="0"/>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145</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3286445"/>
      </p:ext>
    </p:extLst>
  </p:cSld>
  <p:clrMapOvr>
    <a:masterClrMapping/>
  </p:clrMapOvr>
  <p:transition spd="slow">
    <p:push/>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t>Code of Employee Conduct</a:t>
            </a:r>
            <a:endParaRPr lang="en-US" dirty="0">
              <a:latin typeface="+mn-lt"/>
            </a:endParaRPr>
          </a:p>
        </p:txBody>
      </p:sp>
      <p:sp>
        <p:nvSpPr>
          <p:cNvPr id="4" name="Content Placeholder 3">
            <a:extLst>
              <a:ext uri="{FF2B5EF4-FFF2-40B4-BE49-F238E27FC236}">
                <a16:creationId xmlns:a16="http://schemas.microsoft.com/office/drawing/2014/main" id="{0CC5C85B-4C13-4635-85EB-7F578B29D3E9}"/>
              </a:ext>
            </a:extLst>
          </p:cNvPr>
          <p:cNvSpPr>
            <a:spLocks noGrp="1"/>
          </p:cNvSpPr>
          <p:nvPr>
            <p:ph idx="1"/>
          </p:nvPr>
        </p:nvSpPr>
        <p:spPr>
          <a:xfrm>
            <a:off x="432000" y="1306687"/>
            <a:ext cx="9198116" cy="4244625"/>
          </a:xfrm>
        </p:spPr>
        <p:txBody>
          <a:bodyPr/>
          <a:lstStyle/>
          <a:p>
            <a:pPr marL="0" indent="0">
              <a:buNone/>
            </a:pPr>
            <a:r>
              <a:rPr lang="en-US" sz="4400" dirty="0"/>
              <a:t>“The Board directs that all district employees </a:t>
            </a:r>
            <a:r>
              <a:rPr lang="en-US" sz="4400" b="1" dirty="0">
                <a:solidFill>
                  <a:srgbClr val="FF0000"/>
                </a:solidFill>
              </a:rPr>
              <a:t>shall be informed of conduct that is required and is prohibited during work hours </a:t>
            </a:r>
            <a:r>
              <a:rPr lang="en-US" sz="4400" dirty="0"/>
              <a:t>and the disciplinary actions that may be applied for violation of Board policies, administrative regulations, rules and procedures.” Policy 317.</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a:xfrm>
            <a:off x="296533" y="6492875"/>
            <a:ext cx="4114800" cy="365125"/>
          </a:xfrm>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146</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2292744"/>
      </p:ext>
    </p:extLst>
  </p:cSld>
  <p:clrMapOvr>
    <a:masterClrMapping/>
  </p:clrMapOvr>
  <p:transition spd="slow">
    <p:push/>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t>The New Regulations:  Exceptions to retaliation</a:t>
            </a:r>
            <a:endParaRPr lang="en-US" dirty="0">
              <a:latin typeface="+mn-lt"/>
            </a:endParaRPr>
          </a:p>
        </p:txBody>
      </p:sp>
      <p:sp>
        <p:nvSpPr>
          <p:cNvPr id="4" name="Content Placeholder 3">
            <a:extLst>
              <a:ext uri="{FF2B5EF4-FFF2-40B4-BE49-F238E27FC236}">
                <a16:creationId xmlns:a16="http://schemas.microsoft.com/office/drawing/2014/main" id="{0CC5C85B-4C13-4635-85EB-7F578B29D3E9}"/>
              </a:ext>
            </a:extLst>
          </p:cNvPr>
          <p:cNvSpPr>
            <a:spLocks noGrp="1"/>
          </p:cNvSpPr>
          <p:nvPr>
            <p:ph idx="1"/>
          </p:nvPr>
        </p:nvSpPr>
        <p:spPr>
          <a:xfrm>
            <a:off x="432000" y="1523999"/>
            <a:ext cx="9198116" cy="4244625"/>
          </a:xfrm>
        </p:spPr>
        <p:txBody>
          <a:bodyPr/>
          <a:lstStyle/>
          <a:p>
            <a:pPr marL="742950" indent="-742950">
              <a:buFont typeface="+mj-lt"/>
              <a:buAutoNum type="arabicPeriod"/>
            </a:pPr>
            <a:r>
              <a:rPr lang="en-US" sz="3400" dirty="0"/>
              <a:t>The exercise of First Amendment rights does not constitute retaliation;</a:t>
            </a:r>
          </a:p>
          <a:p>
            <a:pPr marL="742950" indent="-742950">
              <a:buFont typeface="+mj-lt"/>
              <a:buAutoNum type="arabicPeriod"/>
            </a:pPr>
            <a:r>
              <a:rPr lang="en-US" sz="3400" dirty="0"/>
              <a:t>Charging an individual with a </a:t>
            </a:r>
            <a:r>
              <a:rPr lang="en-US" sz="3400" b="1" dirty="0"/>
              <a:t>code of conduct </a:t>
            </a:r>
            <a:r>
              <a:rPr lang="en-US" sz="3400" dirty="0"/>
              <a:t>violation for making a materially false statement in bad faith in the course of a grievance proceeding under this part does not constitute retaliation;</a:t>
            </a:r>
          </a:p>
          <a:p>
            <a:pPr marL="742950" indent="-742950">
              <a:buFont typeface="+mj-lt"/>
              <a:buAutoNum type="arabicPeriod"/>
            </a:pPr>
            <a:r>
              <a:rPr lang="en-US" sz="3400" dirty="0"/>
              <a:t>But, a determination regarding responsibility, alone, is not sufficient to conclude that any party made a materially false statement in bad faith.</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147</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025202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t>References to “Code of Conduct” in New Regulations	</a:t>
            </a:r>
            <a:endParaRPr lang="en-US" dirty="0">
              <a:latin typeface="+mn-lt"/>
            </a:endParaRP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148</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81904" y="1677100"/>
            <a:ext cx="9198116" cy="4679250"/>
          </a:xfrm>
        </p:spPr>
        <p:txBody>
          <a:bodyPr/>
          <a:lstStyle/>
          <a:p>
            <a:pPr marL="0" indent="0">
              <a:buNone/>
            </a:pPr>
            <a:r>
              <a:rPr lang="en-US" sz="4400" dirty="0"/>
              <a:t>§106.45(b)(2): The notice of allegations </a:t>
            </a:r>
            <a:r>
              <a:rPr lang="en-US" sz="4400" b="1" dirty="0">
                <a:solidFill>
                  <a:srgbClr val="FF0000"/>
                </a:solidFill>
              </a:rPr>
              <a:t>must inform </a:t>
            </a:r>
            <a:r>
              <a:rPr lang="en-US" sz="4400" dirty="0"/>
              <a:t>the parties of any provision in school’s “</a:t>
            </a:r>
            <a:r>
              <a:rPr lang="en-US" sz="4400" b="1" dirty="0"/>
              <a:t>code of conduct</a:t>
            </a:r>
            <a:r>
              <a:rPr lang="en-US" sz="4400" dirty="0"/>
              <a:t>” that prohibits knowingly making false statements or knowingly submitting false information during the grievance process.</a:t>
            </a:r>
          </a:p>
        </p:txBody>
      </p:sp>
    </p:spTree>
    <p:extLst>
      <p:ext uri="{BB962C8B-B14F-4D97-AF65-F5344CB8AC3E}">
        <p14:creationId xmlns:p14="http://schemas.microsoft.com/office/powerpoint/2010/main" val="2123044335"/>
      </p:ext>
    </p:extLst>
  </p:cSld>
  <p:clrMapOvr>
    <a:masterClrMapping/>
  </p:clrMapOvr>
  <p:transition spd="slow">
    <p:push/>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t>References to “Code of Conduct” in New Regulations	</a:t>
            </a:r>
            <a:endParaRPr lang="en-US" dirty="0">
              <a:latin typeface="+mn-lt"/>
            </a:endParaRP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149</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1482015"/>
            <a:ext cx="9198116" cy="4679250"/>
          </a:xfrm>
        </p:spPr>
        <p:txBody>
          <a:bodyPr/>
          <a:lstStyle/>
          <a:p>
            <a:pPr marL="0" indent="0">
              <a:buNone/>
            </a:pPr>
            <a:r>
              <a:rPr lang="en-US" sz="3200" dirty="0"/>
              <a:t>§106.45(b)(3):</a:t>
            </a:r>
            <a:r>
              <a:rPr lang="en-US" sz="4400" dirty="0"/>
              <a:t> </a:t>
            </a:r>
            <a:r>
              <a:rPr lang="en-US" sz="3200" dirty="0"/>
              <a:t>If the conduct alleged in the formal complaint would not constitute sexual harassment as defined in § 106.30 even if proved, did not occur in the recipient’s education program or activity, or did not occur against a person in the United States, then the [school] </a:t>
            </a:r>
            <a:r>
              <a:rPr lang="en-US" sz="3200" b="1" dirty="0">
                <a:solidFill>
                  <a:srgbClr val="FF0000"/>
                </a:solidFill>
              </a:rPr>
              <a:t>must dismiss the formal complaint </a:t>
            </a:r>
            <a:r>
              <a:rPr lang="en-US" sz="3200" dirty="0"/>
              <a:t>with regard to that conduct for purposes of sexual harassment under title IX or this part; such a dismissal does not preclude action under another provision of the recipient’s code of conduct.</a:t>
            </a:r>
            <a:endParaRPr lang="en-US" sz="4400" dirty="0"/>
          </a:p>
        </p:txBody>
      </p:sp>
    </p:spTree>
    <p:extLst>
      <p:ext uri="{BB962C8B-B14F-4D97-AF65-F5344CB8AC3E}">
        <p14:creationId xmlns:p14="http://schemas.microsoft.com/office/powerpoint/2010/main" val="1732074005"/>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0F281-4FF6-4617-A809-AC9C15ECF18A}"/>
              </a:ext>
            </a:extLst>
          </p:cNvPr>
          <p:cNvSpPr>
            <a:spLocks noGrp="1"/>
          </p:cNvSpPr>
          <p:nvPr>
            <p:ph type="title"/>
          </p:nvPr>
        </p:nvSpPr>
        <p:spPr/>
        <p:txBody>
          <a:bodyPr/>
          <a:lstStyle/>
          <a:p>
            <a:r>
              <a:rPr lang="en-US" dirty="0">
                <a:latin typeface="Times New Roman" panose="02020603050405020304" pitchFamily="18" charset="0"/>
              </a:rPr>
              <a:t>A  Short  History</a:t>
            </a:r>
          </a:p>
        </p:txBody>
      </p:sp>
      <p:sp>
        <p:nvSpPr>
          <p:cNvPr id="4" name="Content Placeholder 3">
            <a:extLst>
              <a:ext uri="{FF2B5EF4-FFF2-40B4-BE49-F238E27FC236}">
                <a16:creationId xmlns:a16="http://schemas.microsoft.com/office/drawing/2014/main" id="{D355C61F-C8F1-4977-8E1F-F16C0D9EA88C}"/>
              </a:ext>
            </a:extLst>
          </p:cNvPr>
          <p:cNvSpPr>
            <a:spLocks noGrp="1"/>
          </p:cNvSpPr>
          <p:nvPr>
            <p:ph idx="1"/>
          </p:nvPr>
        </p:nvSpPr>
        <p:spPr>
          <a:xfrm>
            <a:off x="481836" y="926257"/>
            <a:ext cx="9198116" cy="5006394"/>
          </a:xfrm>
        </p:spPr>
        <p:txBody>
          <a:bodyPr/>
          <a:lstStyle/>
          <a:p>
            <a:pPr>
              <a:buFont typeface="Wingdings" panose="05000000000000000000" pitchFamily="2" charset="2"/>
              <a:buChar char="Ø"/>
            </a:pPr>
            <a:r>
              <a:rPr lang="en-US" sz="4000" dirty="0"/>
              <a:t>Title IX:  enacted in 1972 as part of the Education Amendments of 1972.</a:t>
            </a:r>
          </a:p>
          <a:p>
            <a:pPr>
              <a:buFont typeface="Wingdings" panose="05000000000000000000" pitchFamily="2" charset="2"/>
              <a:buChar char="Ø"/>
            </a:pPr>
            <a:r>
              <a:rPr lang="en-US" sz="4000" dirty="0"/>
              <a:t>“No person in the United States shall, </a:t>
            </a:r>
            <a:r>
              <a:rPr lang="en-US" sz="4000" b="1" dirty="0"/>
              <a:t>[1]</a:t>
            </a:r>
            <a:r>
              <a:rPr lang="en-US" sz="4000" b="1" i="1" dirty="0"/>
              <a:t>on the basis of sex</a:t>
            </a:r>
            <a:r>
              <a:rPr lang="en-US" sz="4000" dirty="0"/>
              <a:t>, </a:t>
            </a:r>
            <a:r>
              <a:rPr lang="en-US" sz="4000" b="1" dirty="0"/>
              <a:t>[2] </a:t>
            </a:r>
            <a:r>
              <a:rPr lang="en-US" sz="4000" dirty="0"/>
              <a:t>be </a:t>
            </a:r>
            <a:r>
              <a:rPr lang="en-US" sz="4000" b="1" dirty="0"/>
              <a:t>[a]</a:t>
            </a:r>
            <a:r>
              <a:rPr lang="en-US" sz="4000" dirty="0"/>
              <a:t>excluded from participation in, be </a:t>
            </a:r>
            <a:r>
              <a:rPr lang="en-US" sz="4000" b="1" dirty="0"/>
              <a:t>[b] </a:t>
            </a:r>
            <a:r>
              <a:rPr lang="en-US" sz="4000" dirty="0"/>
              <a:t>denied the benefits of, or be </a:t>
            </a:r>
            <a:r>
              <a:rPr lang="en-US" sz="4000" b="1" dirty="0"/>
              <a:t>[c] </a:t>
            </a:r>
            <a:r>
              <a:rPr lang="en-US" sz="4000" dirty="0"/>
              <a:t>subjected to discrimination under any education program or activity receiving Federal financial assistance, . . ..” </a:t>
            </a:r>
            <a:r>
              <a:rPr lang="en-US" sz="3200" dirty="0"/>
              <a:t>20 U.S.C.A. § 1681 (Emphasis added)</a:t>
            </a:r>
            <a:endParaRPr lang="en-US" sz="2800" dirty="0"/>
          </a:p>
        </p:txBody>
      </p:sp>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33"/>
          </p:nvPr>
        </p:nvSpPr>
        <p:spPr/>
        <p:txBody>
          <a:bodyPr/>
          <a:lstStyle/>
          <a:p>
            <a:fld id="{19B51A1E-902D-48AF-9020-955120F399B6}" type="slidenum">
              <a:rPr lang="en-US" smtClean="0"/>
              <a:pPr/>
              <a:t>15</a:t>
            </a:fld>
            <a:endParaRPr lang="en-US" dirty="0"/>
          </a:p>
        </p:txBody>
      </p:sp>
      <p:pic>
        <p:nvPicPr>
          <p:cNvPr id="18" name="Picture Placeholder 17" descr="decorative element">
            <a:extLst>
              <a:ext uri="{FF2B5EF4-FFF2-40B4-BE49-F238E27FC236}">
                <a16:creationId xmlns:a16="http://schemas.microsoft.com/office/drawing/2014/main" id="{40103AEC-DE5B-544B-A074-043639D164F6}"/>
              </a:ext>
            </a:extLst>
          </p:cNvPr>
          <p:cNvPicPr>
            <a:picLocks noGrp="1" noChangeAspect="1"/>
          </p:cNvPicPr>
          <p:nvPr>
            <p:ph type="pic" sz="quarter" idx="4294967295"/>
          </p:nvPr>
        </p:nvPicPr>
        <p:blipFill>
          <a:blip r:embed="rId2">
            <a:extLst>
              <a:ext uri="{28A0092B-C50C-407E-A947-70E740481C1C}">
                <a14:useLocalDpi xmlns:a14="http://schemas.microsoft.com/office/drawing/2010/main" val="0"/>
              </a:ext>
            </a:extLst>
          </a:blip>
          <a:srcRect/>
          <a:stretch>
            <a:fillRect/>
          </a:stretch>
        </p:blipFill>
        <p:spPr>
          <a:xfrm>
            <a:off x="9980613" y="1625600"/>
            <a:ext cx="2211387" cy="3606800"/>
          </a:xfrm>
        </p:spPr>
      </p:pic>
      <p:sp>
        <p:nvSpPr>
          <p:cNvPr id="8" name="Footer Placeholder 7">
            <a:extLst>
              <a:ext uri="{FF2B5EF4-FFF2-40B4-BE49-F238E27FC236}">
                <a16:creationId xmlns:a16="http://schemas.microsoft.com/office/drawing/2014/main" id="{69120B6C-F7C5-4BF0-9F3D-EE3F0BA1B9BF}"/>
              </a:ext>
            </a:extLst>
          </p:cNvPr>
          <p:cNvSpPr>
            <a:spLocks noGrp="1"/>
          </p:cNvSpPr>
          <p:nvPr>
            <p:ph type="ftr" sz="quarter" idx="12"/>
          </p:nvPr>
        </p:nvSpPr>
        <p:spPr/>
        <p:txBody>
          <a:bodyPr/>
          <a:lstStyle/>
          <a:p>
            <a:r>
              <a:rPr lang="en-US" noProof="0" dirty="0"/>
              <a:t>Copyright 2020, Levin Legal Group, P.C. and Beard Legal Group</a:t>
            </a:r>
          </a:p>
        </p:txBody>
      </p:sp>
      <p:pic>
        <p:nvPicPr>
          <p:cNvPr id="7" name="Picture 6" descr="2010-12-01 LLG Logo">
            <a:extLst>
              <a:ext uri="{FF2B5EF4-FFF2-40B4-BE49-F238E27FC236}">
                <a16:creationId xmlns:a16="http://schemas.microsoft.com/office/drawing/2014/main" id="{C806307E-1EE2-4865-8EC4-FB0C301C97A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613"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ABDF5521-2E4A-4FDF-A4F8-EA82CA818305}"/>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974669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1092000"/>
          </a:xfrm>
        </p:spPr>
        <p:txBody>
          <a:bodyPr/>
          <a:lstStyle/>
          <a:p>
            <a:r>
              <a:rPr lang="en-US" sz="3600" dirty="0"/>
              <a:t>References to “Code of Conduct” in New Regulations	</a:t>
            </a:r>
            <a:endParaRPr lang="en-US" sz="3600" dirty="0">
              <a:latin typeface="+mn-lt"/>
            </a:endParaRP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150</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1996824"/>
            <a:ext cx="9198116" cy="4679250"/>
          </a:xfrm>
        </p:spPr>
        <p:txBody>
          <a:bodyPr/>
          <a:lstStyle/>
          <a:p>
            <a:pPr marL="0" indent="0">
              <a:buNone/>
            </a:pPr>
            <a:r>
              <a:rPr lang="en-US" sz="5400" dirty="0"/>
              <a:t>§106.45(b)(7)(D):  the written determination </a:t>
            </a:r>
            <a:r>
              <a:rPr lang="en-US" sz="5400" b="1" dirty="0">
                <a:solidFill>
                  <a:srgbClr val="FF0000"/>
                </a:solidFill>
              </a:rPr>
              <a:t>must include </a:t>
            </a:r>
            <a:r>
              <a:rPr lang="en-US" sz="5400" dirty="0"/>
              <a:t>“Conclusions regarding the application of the [school’s] </a:t>
            </a:r>
            <a:r>
              <a:rPr lang="en-US" sz="5400" b="1" dirty="0"/>
              <a:t>code of conduct </a:t>
            </a:r>
            <a:r>
              <a:rPr lang="en-US" sz="5400" dirty="0"/>
              <a:t>to the facts . . ..”</a:t>
            </a:r>
          </a:p>
        </p:txBody>
      </p:sp>
    </p:spTree>
    <p:extLst>
      <p:ext uri="{BB962C8B-B14F-4D97-AF65-F5344CB8AC3E}">
        <p14:creationId xmlns:p14="http://schemas.microsoft.com/office/powerpoint/2010/main" val="1467602167"/>
      </p:ext>
    </p:extLst>
  </p:cSld>
  <p:clrMapOvr>
    <a:masterClrMapping/>
  </p:clrMapOvr>
  <p:transition spd="slow">
    <p:push/>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latin typeface="+mn-lt"/>
              </a:rPr>
              <a:t>Codes of Conduct—The Bottom Line	</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151</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1693332"/>
            <a:ext cx="9198116" cy="4679250"/>
          </a:xfrm>
        </p:spPr>
        <p:txBody>
          <a:bodyPr/>
          <a:lstStyle/>
          <a:p>
            <a:pPr>
              <a:buFont typeface="Wingdings" panose="05000000000000000000" pitchFamily="2" charset="2"/>
              <a:buChar char="Ø"/>
            </a:pPr>
            <a:r>
              <a:rPr lang="en-US" sz="4800" dirty="0"/>
              <a:t>Public School Entities Need a Code of Employee Conduct as well as a Code of Student Conduct</a:t>
            </a:r>
          </a:p>
          <a:p>
            <a:pPr>
              <a:buFont typeface="Wingdings" panose="05000000000000000000" pitchFamily="2" charset="2"/>
              <a:buChar char="Ø"/>
            </a:pPr>
            <a:r>
              <a:rPr lang="en-US" sz="4800" dirty="0"/>
              <a:t>The Codes of Conduct must contain provisions that incorporate the new rules and standards</a:t>
            </a:r>
          </a:p>
        </p:txBody>
      </p:sp>
      <p:pic>
        <p:nvPicPr>
          <p:cNvPr id="11" name="Picture 2" descr="See the source image">
            <a:extLst>
              <a:ext uri="{FF2B5EF4-FFF2-40B4-BE49-F238E27FC236}">
                <a16:creationId xmlns:a16="http://schemas.microsoft.com/office/drawing/2014/main" id="{5D76DD7E-7EEB-414A-93F2-FDD6CF3F71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80476" y="1852515"/>
            <a:ext cx="2086248" cy="3413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234830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latin typeface="+mn-lt"/>
              </a:rPr>
              <a:t>The investigation; investigative interviews	</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152</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1448150"/>
            <a:ext cx="9198116" cy="4679250"/>
          </a:xfrm>
        </p:spPr>
        <p:txBody>
          <a:bodyPr/>
          <a:lstStyle/>
          <a:p>
            <a:pPr>
              <a:buFont typeface="Wingdings" panose="05000000000000000000" pitchFamily="2" charset="2"/>
              <a:buChar char="Ø"/>
            </a:pPr>
            <a:r>
              <a:rPr lang="en-US" sz="4800" dirty="0"/>
              <a:t> </a:t>
            </a:r>
            <a:r>
              <a:rPr lang="en-US" sz="4000" dirty="0"/>
              <a:t>Select the investigator</a:t>
            </a:r>
          </a:p>
          <a:p>
            <a:pPr>
              <a:buFont typeface="Wingdings" panose="05000000000000000000" pitchFamily="2" charset="2"/>
              <a:buChar char="Ø"/>
            </a:pPr>
            <a:r>
              <a:rPr lang="en-US" sz="4000" dirty="0"/>
              <a:t> The Investigator plans investigation process</a:t>
            </a:r>
          </a:p>
          <a:p>
            <a:pPr>
              <a:buFont typeface="Wingdings" panose="05000000000000000000" pitchFamily="2" charset="2"/>
              <a:buChar char="Ø"/>
            </a:pPr>
            <a:r>
              <a:rPr lang="en-US" sz="4000" dirty="0"/>
              <a:t> The Investigator determines whether and how School Attorney will be involved</a:t>
            </a:r>
          </a:p>
          <a:p>
            <a:pPr>
              <a:buFont typeface="Wingdings" panose="05000000000000000000" pitchFamily="2" charset="2"/>
              <a:buChar char="Ø"/>
            </a:pPr>
            <a:r>
              <a:rPr lang="en-US" sz="4000" dirty="0"/>
              <a:t> The Investigator ensures proper notices given to complainant, respondent and witnesses</a:t>
            </a:r>
          </a:p>
        </p:txBody>
      </p:sp>
    </p:spTree>
    <p:extLst>
      <p:ext uri="{BB962C8B-B14F-4D97-AF65-F5344CB8AC3E}">
        <p14:creationId xmlns:p14="http://schemas.microsoft.com/office/powerpoint/2010/main" val="105580001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 calcmode="lin" valueType="num">
                                      <p:cBhvr additive="base">
                                        <p:cTn id="25" dur="500" fill="hold"/>
                                        <p:tgtEl>
                                          <p:spTgt spid="10">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0">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latin typeface="+mn-lt"/>
              </a:rPr>
              <a:t>The investigation; Investigative Plan</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153</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1337732"/>
            <a:ext cx="9198116" cy="4679250"/>
          </a:xfrm>
        </p:spPr>
        <p:txBody>
          <a:bodyPr/>
          <a:lstStyle/>
          <a:p>
            <a:pPr marL="0" indent="0">
              <a:buNone/>
            </a:pPr>
            <a:r>
              <a:rPr lang="en-US" sz="3600" dirty="0"/>
              <a:t>Investigators are encouraged to have a </a:t>
            </a:r>
            <a:r>
              <a:rPr lang="en-US" sz="3600" b="1" dirty="0"/>
              <a:t>flexible</a:t>
            </a:r>
            <a:r>
              <a:rPr lang="en-US" sz="3600" dirty="0"/>
              <a:t> plan that can be and is changed as warranted, identifying:</a:t>
            </a:r>
          </a:p>
          <a:p>
            <a:pPr>
              <a:buFont typeface="Wingdings" panose="05000000000000000000" pitchFamily="2" charset="2"/>
              <a:buChar char="Ø"/>
            </a:pPr>
            <a:r>
              <a:rPr lang="en-US" sz="3600" dirty="0"/>
              <a:t> witness list</a:t>
            </a:r>
          </a:p>
          <a:p>
            <a:pPr>
              <a:buFont typeface="Wingdings" panose="05000000000000000000" pitchFamily="2" charset="2"/>
              <a:buChar char="Ø"/>
            </a:pPr>
            <a:r>
              <a:rPr lang="en-US" sz="3600" dirty="0"/>
              <a:t> order of interviews</a:t>
            </a:r>
          </a:p>
          <a:p>
            <a:pPr>
              <a:buFont typeface="Wingdings" panose="05000000000000000000" pitchFamily="2" charset="2"/>
              <a:buChar char="Ø"/>
            </a:pPr>
            <a:r>
              <a:rPr lang="en-US" sz="3600" dirty="0"/>
              <a:t> topics to cover for each witness (be prepared to change and supplement—</a:t>
            </a:r>
            <a:r>
              <a:rPr lang="en-US" sz="3600" b="1" dirty="0"/>
              <a:t>this is different than interviewing for job applicants—you are not to ask the same questions of each witness!</a:t>
            </a:r>
            <a:endParaRPr lang="en-US" sz="3600" dirty="0"/>
          </a:p>
        </p:txBody>
      </p:sp>
    </p:spTree>
    <p:extLst>
      <p:ext uri="{BB962C8B-B14F-4D97-AF65-F5344CB8AC3E}">
        <p14:creationId xmlns:p14="http://schemas.microsoft.com/office/powerpoint/2010/main" val="397715140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grpId="0"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6" fill="hold" grpId="0" nodeType="click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 calcmode="lin" valueType="num">
                                      <p:cBhvr additive="base">
                                        <p:cTn id="25" dur="500" fill="hold"/>
                                        <p:tgtEl>
                                          <p:spTgt spid="10">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latin typeface="+mn-lt"/>
              </a:rPr>
              <a:t>The investigation; Investigative Plan</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154</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1151467"/>
            <a:ext cx="9198116" cy="4679250"/>
          </a:xfrm>
        </p:spPr>
        <p:txBody>
          <a:bodyPr/>
          <a:lstStyle/>
          <a:p>
            <a:pPr marL="0" indent="0">
              <a:buNone/>
            </a:pPr>
            <a:r>
              <a:rPr lang="en-US" sz="3200" dirty="0"/>
              <a:t>Investigative plan, cont’d:</a:t>
            </a:r>
          </a:p>
          <a:p>
            <a:pPr>
              <a:buFont typeface="Wingdings" panose="05000000000000000000" pitchFamily="2" charset="2"/>
              <a:buChar char="Ø"/>
            </a:pPr>
            <a:r>
              <a:rPr lang="en-US" sz="3200" dirty="0"/>
              <a:t> list of physical evidence needed, such as</a:t>
            </a:r>
          </a:p>
          <a:p>
            <a:pPr lvl="1">
              <a:buFont typeface="Wingdings" panose="05000000000000000000" pitchFamily="2" charset="2"/>
              <a:buChar char="v"/>
            </a:pPr>
            <a:r>
              <a:rPr lang="en-US" sz="3200" dirty="0"/>
              <a:t> records</a:t>
            </a:r>
          </a:p>
          <a:p>
            <a:pPr lvl="1">
              <a:buFont typeface="Wingdings" panose="05000000000000000000" pitchFamily="2" charset="2"/>
              <a:buChar char="v"/>
            </a:pPr>
            <a:r>
              <a:rPr lang="en-US" sz="3200" dirty="0"/>
              <a:t> reports</a:t>
            </a:r>
          </a:p>
          <a:p>
            <a:pPr lvl="1">
              <a:buFont typeface="Wingdings" panose="05000000000000000000" pitchFamily="2" charset="2"/>
              <a:buChar char="v"/>
            </a:pPr>
            <a:r>
              <a:rPr lang="en-US" sz="3200" dirty="0"/>
              <a:t> documents</a:t>
            </a:r>
          </a:p>
          <a:p>
            <a:pPr lvl="1">
              <a:buFont typeface="Wingdings" panose="05000000000000000000" pitchFamily="2" charset="2"/>
              <a:buChar char="v"/>
            </a:pPr>
            <a:r>
              <a:rPr lang="en-US" sz="3200" dirty="0"/>
              <a:t> calendars</a:t>
            </a:r>
          </a:p>
          <a:p>
            <a:pPr lvl="1">
              <a:buFont typeface="Wingdings" panose="05000000000000000000" pitchFamily="2" charset="2"/>
              <a:buChar char="v"/>
            </a:pPr>
            <a:r>
              <a:rPr lang="en-US" sz="3200" dirty="0"/>
              <a:t> measurements</a:t>
            </a:r>
          </a:p>
          <a:p>
            <a:pPr lvl="1">
              <a:buFont typeface="Wingdings" panose="05000000000000000000" pitchFamily="2" charset="2"/>
              <a:buChar char="v"/>
            </a:pPr>
            <a:r>
              <a:rPr lang="en-US" sz="3200" dirty="0"/>
              <a:t> etc. </a:t>
            </a:r>
          </a:p>
          <a:p>
            <a:pPr>
              <a:buFont typeface="Wingdings" panose="05000000000000000000" pitchFamily="2" charset="2"/>
              <a:buChar char="Ø"/>
            </a:pPr>
            <a:r>
              <a:rPr lang="en-US" sz="3200" dirty="0"/>
              <a:t>  where will witness interviews take place, what confidentiality is needed?</a:t>
            </a:r>
          </a:p>
        </p:txBody>
      </p:sp>
    </p:spTree>
    <p:extLst>
      <p:ext uri="{BB962C8B-B14F-4D97-AF65-F5344CB8AC3E}">
        <p14:creationId xmlns:p14="http://schemas.microsoft.com/office/powerpoint/2010/main" val="39853834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 calcmode="lin" valueType="num">
                                      <p:cBhvr additive="base">
                                        <p:cTn id="17"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0">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xEl>
                                              <p:pRg st="3" end="3"/>
                                            </p:txEl>
                                          </p:spTgt>
                                        </p:tgtEl>
                                        <p:attrNameLst>
                                          <p:attrName>style.visibility</p:attrName>
                                        </p:attrNameLst>
                                      </p:cBhvr>
                                      <p:to>
                                        <p:strVal val="visible"/>
                                      </p:to>
                                    </p:set>
                                    <p:anim calcmode="lin" valueType="num">
                                      <p:cBhvr additive="base">
                                        <p:cTn id="21"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0">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0">
                                            <p:txEl>
                                              <p:pRg st="4" end="4"/>
                                            </p:txEl>
                                          </p:spTgt>
                                        </p:tgtEl>
                                        <p:attrNameLst>
                                          <p:attrName>style.visibility</p:attrName>
                                        </p:attrNameLst>
                                      </p:cBhvr>
                                      <p:to>
                                        <p:strVal val="visible"/>
                                      </p:to>
                                    </p:set>
                                    <p:anim calcmode="lin" valueType="num">
                                      <p:cBhvr additive="base">
                                        <p:cTn id="25"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5" end="5"/>
                                            </p:txEl>
                                          </p:spTgt>
                                        </p:tgtEl>
                                        <p:attrNameLst>
                                          <p:attrName>style.visibility</p:attrName>
                                        </p:attrNameLst>
                                      </p:cBhvr>
                                      <p:to>
                                        <p:strVal val="visible"/>
                                      </p:to>
                                    </p:set>
                                    <p:anim calcmode="lin" valueType="num">
                                      <p:cBhvr additive="base">
                                        <p:cTn id="29" dur="500" fill="hold"/>
                                        <p:tgtEl>
                                          <p:spTgt spid="10">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0">
                                            <p:txEl>
                                              <p:pRg st="6" end="6"/>
                                            </p:txEl>
                                          </p:spTgt>
                                        </p:tgtEl>
                                        <p:attrNameLst>
                                          <p:attrName>style.visibility</p:attrName>
                                        </p:attrNameLst>
                                      </p:cBhvr>
                                      <p:to>
                                        <p:strVal val="visible"/>
                                      </p:to>
                                    </p:set>
                                    <p:anim calcmode="lin" valueType="num">
                                      <p:cBhvr additive="base">
                                        <p:cTn id="33" dur="500" fill="hold"/>
                                        <p:tgtEl>
                                          <p:spTgt spid="10">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0">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0">
                                            <p:txEl>
                                              <p:pRg st="7" end="7"/>
                                            </p:txEl>
                                          </p:spTgt>
                                        </p:tgtEl>
                                        <p:attrNameLst>
                                          <p:attrName>style.visibility</p:attrName>
                                        </p:attrNameLst>
                                      </p:cBhvr>
                                      <p:to>
                                        <p:strVal val="visible"/>
                                      </p:to>
                                    </p:set>
                                    <p:anim calcmode="lin" valueType="num">
                                      <p:cBhvr additive="base">
                                        <p:cTn id="37" dur="500" fill="hold"/>
                                        <p:tgtEl>
                                          <p:spTgt spid="10">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
                                            <p:txEl>
                                              <p:pRg st="8" end="8"/>
                                            </p:txEl>
                                          </p:spTgt>
                                        </p:tgtEl>
                                        <p:attrNameLst>
                                          <p:attrName>style.visibility</p:attrName>
                                        </p:attrNameLst>
                                      </p:cBhvr>
                                      <p:to>
                                        <p:strVal val="visible"/>
                                      </p:to>
                                    </p:set>
                                    <p:anim calcmode="lin" valueType="num">
                                      <p:cBhvr additive="base">
                                        <p:cTn id="43" dur="500" fill="hold"/>
                                        <p:tgtEl>
                                          <p:spTgt spid="10">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0">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latin typeface="+mn-lt"/>
              </a:rPr>
              <a:t>The investigation; Investigative Plan</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155</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1337732"/>
            <a:ext cx="9198116" cy="4679250"/>
          </a:xfrm>
        </p:spPr>
        <p:txBody>
          <a:bodyPr/>
          <a:lstStyle/>
          <a:p>
            <a:pPr marL="0" indent="0">
              <a:buNone/>
            </a:pPr>
            <a:r>
              <a:rPr lang="en-US" sz="3600" dirty="0"/>
              <a:t>Investigative plan, cont’d:</a:t>
            </a:r>
          </a:p>
          <a:p>
            <a:pPr>
              <a:buFont typeface="Wingdings" panose="05000000000000000000" pitchFamily="2" charset="2"/>
              <a:buChar char="Ø"/>
            </a:pPr>
            <a:r>
              <a:rPr lang="en-US" sz="3600" dirty="0"/>
              <a:t> Interviewing member of a collective bargaining unit—remember employee’s </a:t>
            </a:r>
            <a:r>
              <a:rPr lang="en-US" sz="3600" b="1" i="1" dirty="0"/>
              <a:t>Weingarten</a:t>
            </a:r>
            <a:r>
              <a:rPr lang="en-US" sz="3600" i="1" dirty="0"/>
              <a:t> </a:t>
            </a:r>
            <a:r>
              <a:rPr lang="en-US" sz="3600" dirty="0"/>
              <a:t>rights!</a:t>
            </a:r>
          </a:p>
          <a:p>
            <a:pPr lvl="1">
              <a:buFont typeface="Wingdings" panose="05000000000000000000" pitchFamily="2" charset="2"/>
              <a:buChar char="v"/>
            </a:pPr>
            <a:r>
              <a:rPr lang="en-US" sz="3400" dirty="0"/>
              <a:t> Should union be contacted by school or by employee?</a:t>
            </a:r>
          </a:p>
          <a:p>
            <a:pPr lvl="2">
              <a:buFont typeface="Wingdings" panose="05000000000000000000" pitchFamily="2" charset="2"/>
              <a:buChar char="v"/>
            </a:pPr>
            <a:r>
              <a:rPr lang="en-US" sz="3200" dirty="0"/>
              <a:t> Generally by employee due to confidentiality rules</a:t>
            </a:r>
          </a:p>
        </p:txBody>
      </p:sp>
    </p:spTree>
    <p:extLst>
      <p:ext uri="{BB962C8B-B14F-4D97-AF65-F5344CB8AC3E}">
        <p14:creationId xmlns:p14="http://schemas.microsoft.com/office/powerpoint/2010/main" val="180295431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 calcmode="lin" valueType="num">
                                      <p:cBhvr additive="base">
                                        <p:cTn id="17"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0">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xEl>
                                              <p:pRg st="3" end="3"/>
                                            </p:txEl>
                                          </p:spTgt>
                                        </p:tgtEl>
                                        <p:attrNameLst>
                                          <p:attrName>style.visibility</p:attrName>
                                        </p:attrNameLst>
                                      </p:cBhvr>
                                      <p:to>
                                        <p:strVal val="visible"/>
                                      </p:to>
                                    </p:set>
                                    <p:anim calcmode="lin" valueType="num">
                                      <p:cBhvr additive="base">
                                        <p:cTn id="21"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latin typeface="+mn-lt"/>
              </a:rPr>
              <a:t>The investigation; Misc. Issues</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156</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1337732"/>
            <a:ext cx="9198116" cy="4679250"/>
          </a:xfrm>
        </p:spPr>
        <p:txBody>
          <a:bodyPr/>
          <a:lstStyle/>
          <a:p>
            <a:pPr>
              <a:buFont typeface="Wingdings" panose="05000000000000000000" pitchFamily="2" charset="2"/>
              <a:buChar char="Ø"/>
            </a:pPr>
            <a:r>
              <a:rPr lang="en-US" sz="3600" dirty="0"/>
              <a:t> Don’t promise anything other than the promise to do a thorough and fair investigation</a:t>
            </a:r>
          </a:p>
          <a:p>
            <a:pPr>
              <a:buFont typeface="Wingdings" panose="05000000000000000000" pitchFamily="2" charset="2"/>
              <a:buChar char="Ø"/>
            </a:pPr>
            <a:r>
              <a:rPr lang="en-US" sz="3600" dirty="0"/>
              <a:t> Don’t promise confidentiality</a:t>
            </a:r>
          </a:p>
          <a:p>
            <a:pPr>
              <a:buFont typeface="Wingdings" panose="05000000000000000000" pitchFamily="2" charset="2"/>
              <a:buChar char="Ø"/>
            </a:pPr>
            <a:r>
              <a:rPr lang="en-US" sz="3600" dirty="0"/>
              <a:t> Don’t promise or offer “immunity”</a:t>
            </a:r>
          </a:p>
          <a:p>
            <a:pPr>
              <a:buFont typeface="Wingdings" panose="05000000000000000000" pitchFamily="2" charset="2"/>
              <a:buChar char="Ø"/>
            </a:pPr>
            <a:r>
              <a:rPr lang="en-US" sz="3600" dirty="0"/>
              <a:t> What do you do with an uncooperative witness who refuses to be interviewed or answer certain questions?</a:t>
            </a:r>
          </a:p>
          <a:p>
            <a:pPr>
              <a:buFont typeface="Wingdings" panose="05000000000000000000" pitchFamily="2" charset="2"/>
              <a:buChar char="Ø"/>
            </a:pPr>
            <a:r>
              <a:rPr lang="en-US" sz="3600" dirty="0"/>
              <a:t> Answer: Call counsel for District</a:t>
            </a:r>
          </a:p>
        </p:txBody>
      </p:sp>
    </p:spTree>
    <p:extLst>
      <p:ext uri="{BB962C8B-B14F-4D97-AF65-F5344CB8AC3E}">
        <p14:creationId xmlns:p14="http://schemas.microsoft.com/office/powerpoint/2010/main" val="249891755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 calcmode="lin" valueType="num">
                                      <p:cBhvr additive="base">
                                        <p:cTn id="25" dur="500" fill="hold"/>
                                        <p:tgtEl>
                                          <p:spTgt spid="10">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0">
                                            <p:txEl>
                                              <p:pRg st="4" end="4"/>
                                            </p:txEl>
                                          </p:spTgt>
                                        </p:tgtEl>
                                        <p:attrNameLst>
                                          <p:attrName>style.visibility</p:attrName>
                                        </p:attrNameLst>
                                      </p:cBhvr>
                                      <p:to>
                                        <p:strVal val="visible"/>
                                      </p:to>
                                    </p:set>
                                    <p:anim calcmode="lin" valueType="num">
                                      <p:cBhvr additive="base">
                                        <p:cTn id="31" dur="500" fill="hold"/>
                                        <p:tgtEl>
                                          <p:spTgt spid="10">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0">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latin typeface="+mn-lt"/>
              </a:rPr>
              <a:t>The investigation; investigative interviews	</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157</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1693332"/>
            <a:ext cx="9198116" cy="4679250"/>
          </a:xfrm>
        </p:spPr>
        <p:txBody>
          <a:bodyPr/>
          <a:lstStyle/>
          <a:p>
            <a:pPr>
              <a:buFont typeface="Wingdings" panose="05000000000000000000" pitchFamily="2" charset="2"/>
              <a:buChar char="Ø"/>
            </a:pPr>
            <a:r>
              <a:rPr lang="en-US" sz="4800" dirty="0"/>
              <a:t> How will investigative interviews be conducted?</a:t>
            </a:r>
          </a:p>
          <a:p>
            <a:pPr>
              <a:buFont typeface="Wingdings" panose="05000000000000000000" pitchFamily="2" charset="2"/>
              <a:buChar char="Ø"/>
            </a:pPr>
            <a:r>
              <a:rPr lang="en-US" sz="4800" dirty="0"/>
              <a:t> Notes only?</a:t>
            </a:r>
          </a:p>
          <a:p>
            <a:pPr>
              <a:buFont typeface="Wingdings" panose="05000000000000000000" pitchFamily="2" charset="2"/>
              <a:buChar char="Ø"/>
            </a:pPr>
            <a:r>
              <a:rPr lang="en-US" sz="4800" dirty="0"/>
              <a:t> Audio recording?</a:t>
            </a:r>
          </a:p>
          <a:p>
            <a:pPr>
              <a:buFont typeface="Wingdings" panose="05000000000000000000" pitchFamily="2" charset="2"/>
              <a:buChar char="Ø"/>
            </a:pPr>
            <a:r>
              <a:rPr lang="en-US" sz="4800" dirty="0"/>
              <a:t> Court reporter?</a:t>
            </a:r>
          </a:p>
        </p:txBody>
      </p:sp>
    </p:spTree>
    <p:extLst>
      <p:ext uri="{BB962C8B-B14F-4D97-AF65-F5344CB8AC3E}">
        <p14:creationId xmlns:p14="http://schemas.microsoft.com/office/powerpoint/2010/main" val="154776017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grpId="0"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6" fill="hold" grpId="0" nodeType="click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 calcmode="lin" valueType="num">
                                      <p:cBhvr additive="base">
                                        <p:cTn id="25" dur="500" fill="hold"/>
                                        <p:tgtEl>
                                          <p:spTgt spid="10">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latin typeface="+mn-lt"/>
              </a:rPr>
              <a:t>The investigation; Note Takers</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158</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1337732"/>
            <a:ext cx="9198116" cy="4679250"/>
          </a:xfrm>
        </p:spPr>
        <p:txBody>
          <a:bodyPr/>
          <a:lstStyle/>
          <a:p>
            <a:pPr>
              <a:buFont typeface="Wingdings" panose="05000000000000000000" pitchFamily="2" charset="2"/>
              <a:buChar char="Ø"/>
            </a:pPr>
            <a:r>
              <a:rPr lang="en-US" sz="3600" dirty="0"/>
              <a:t> If Investigator uses a “note taker,” be careful:</a:t>
            </a:r>
          </a:p>
          <a:p>
            <a:pPr>
              <a:buFont typeface="Wingdings" panose="05000000000000000000" pitchFamily="2" charset="2"/>
              <a:buChar char="Ø"/>
            </a:pPr>
            <a:r>
              <a:rPr lang="en-US" sz="3600" dirty="0"/>
              <a:t> give written directives to note taker to:</a:t>
            </a:r>
          </a:p>
          <a:p>
            <a:pPr lvl="1">
              <a:buFont typeface="Wingdings" panose="05000000000000000000" pitchFamily="2" charset="2"/>
              <a:buChar char="v"/>
            </a:pPr>
            <a:r>
              <a:rPr lang="en-US" sz="3400" dirty="0"/>
              <a:t> keep everything confidential;</a:t>
            </a:r>
          </a:p>
          <a:p>
            <a:pPr lvl="1">
              <a:buFont typeface="Wingdings" panose="05000000000000000000" pitchFamily="2" charset="2"/>
              <a:buChar char="v"/>
            </a:pPr>
            <a:r>
              <a:rPr lang="en-US" sz="3400" dirty="0"/>
              <a:t> Not to give copies of the notes to anyone, except Investigator, counsel for school, Title IX Coordinator or Superintendent/Executive Director</a:t>
            </a:r>
          </a:p>
          <a:p>
            <a:pPr lvl="1">
              <a:buFont typeface="Wingdings" panose="05000000000000000000" pitchFamily="2" charset="2"/>
              <a:buChar char="v"/>
            </a:pPr>
            <a:r>
              <a:rPr lang="en-US" sz="3400" dirty="0"/>
              <a:t> Not to destroy any handwritten or other notes used to prepare the final “record” of the interview</a:t>
            </a:r>
          </a:p>
          <a:p>
            <a:pPr marL="0" indent="0">
              <a:buNone/>
            </a:pPr>
            <a:endParaRPr lang="en-US" sz="3600" dirty="0"/>
          </a:p>
        </p:txBody>
      </p:sp>
    </p:spTree>
    <p:extLst>
      <p:ext uri="{BB962C8B-B14F-4D97-AF65-F5344CB8AC3E}">
        <p14:creationId xmlns:p14="http://schemas.microsoft.com/office/powerpoint/2010/main" val="294200381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6" fill="hold" grpId="0" nodeType="with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 calcmode="lin" valueType="num">
                                      <p:cBhvr additive="base">
                                        <p:cTn id="17" dur="500" fill="hold"/>
                                        <p:tgtEl>
                                          <p:spTgt spid="10">
                                            <p:txEl>
                                              <p:pRg st="2" end="2"/>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10">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6" fill="hold" grpId="0" nodeType="withEffect">
                                  <p:stCondLst>
                                    <p:cond delay="0"/>
                                  </p:stCondLst>
                                  <p:childTnLst>
                                    <p:set>
                                      <p:cBhvr>
                                        <p:cTn id="20" dur="1" fill="hold">
                                          <p:stCondLst>
                                            <p:cond delay="0"/>
                                          </p:stCondLst>
                                        </p:cTn>
                                        <p:tgtEl>
                                          <p:spTgt spid="10">
                                            <p:txEl>
                                              <p:pRg st="3" end="3"/>
                                            </p:txEl>
                                          </p:spTgt>
                                        </p:tgtEl>
                                        <p:attrNameLst>
                                          <p:attrName>style.visibility</p:attrName>
                                        </p:attrNameLst>
                                      </p:cBhvr>
                                      <p:to>
                                        <p:strVal val="visible"/>
                                      </p:to>
                                    </p:set>
                                    <p:anim calcmode="lin" valueType="num">
                                      <p:cBhvr additive="base">
                                        <p:cTn id="21" dur="500" fill="hold"/>
                                        <p:tgtEl>
                                          <p:spTgt spid="10">
                                            <p:txEl>
                                              <p:pRg st="3" end="3"/>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10">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6" fill="hold" grpId="0" nodeType="withEffect">
                                  <p:stCondLst>
                                    <p:cond delay="0"/>
                                  </p:stCondLst>
                                  <p:childTnLst>
                                    <p:set>
                                      <p:cBhvr>
                                        <p:cTn id="24" dur="1" fill="hold">
                                          <p:stCondLst>
                                            <p:cond delay="0"/>
                                          </p:stCondLst>
                                        </p:cTn>
                                        <p:tgtEl>
                                          <p:spTgt spid="10">
                                            <p:txEl>
                                              <p:pRg st="4" end="4"/>
                                            </p:txEl>
                                          </p:spTgt>
                                        </p:tgtEl>
                                        <p:attrNameLst>
                                          <p:attrName>style.visibility</p:attrName>
                                        </p:attrNameLst>
                                      </p:cBhvr>
                                      <p:to>
                                        <p:strVal val="visible"/>
                                      </p:to>
                                    </p:set>
                                    <p:anim calcmode="lin" valueType="num">
                                      <p:cBhvr additive="base">
                                        <p:cTn id="25" dur="500" fill="hold"/>
                                        <p:tgtEl>
                                          <p:spTgt spid="10">
                                            <p:txEl>
                                              <p:pRg st="4" end="4"/>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latin typeface="+mn-lt"/>
              </a:rPr>
              <a:t>The investigation</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159</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1292574"/>
            <a:ext cx="9198116" cy="4679250"/>
          </a:xfrm>
        </p:spPr>
        <p:txBody>
          <a:bodyPr/>
          <a:lstStyle/>
          <a:p>
            <a:pPr marL="0" indent="0">
              <a:buNone/>
            </a:pPr>
            <a:r>
              <a:rPr lang="en-US" sz="3600" dirty="0"/>
              <a:t>Investigations include more than interviews—they may involve:</a:t>
            </a:r>
          </a:p>
          <a:p>
            <a:pPr>
              <a:buFont typeface="Wingdings" panose="05000000000000000000" pitchFamily="2" charset="2"/>
              <a:buChar char="Ø"/>
            </a:pPr>
            <a:r>
              <a:rPr lang="en-US" sz="3600" dirty="0"/>
              <a:t> security video (make sure it is preserved and not automatically deleted);</a:t>
            </a:r>
          </a:p>
          <a:p>
            <a:pPr>
              <a:buFont typeface="Wingdings" panose="05000000000000000000" pitchFamily="2" charset="2"/>
              <a:buChar char="Ø"/>
            </a:pPr>
            <a:r>
              <a:rPr lang="en-US" sz="3600" dirty="0"/>
              <a:t> Records from the FOB system;</a:t>
            </a:r>
          </a:p>
          <a:p>
            <a:pPr>
              <a:buFont typeface="Wingdings" panose="05000000000000000000" pitchFamily="2" charset="2"/>
              <a:buChar char="Ø"/>
            </a:pPr>
            <a:r>
              <a:rPr lang="en-US" sz="3600" dirty="0"/>
              <a:t> Sign-in sheets;</a:t>
            </a:r>
          </a:p>
          <a:p>
            <a:pPr>
              <a:buFont typeface="Wingdings" panose="05000000000000000000" pitchFamily="2" charset="2"/>
              <a:buChar char="Ø"/>
            </a:pPr>
            <a:r>
              <a:rPr lang="en-US" sz="3600" dirty="0"/>
              <a:t> Time sheets for non-exempt employees;</a:t>
            </a:r>
          </a:p>
          <a:p>
            <a:pPr>
              <a:buFont typeface="Wingdings" panose="05000000000000000000" pitchFamily="2" charset="2"/>
              <a:buChar char="Ø"/>
            </a:pPr>
            <a:r>
              <a:rPr lang="en-US" sz="3600" dirty="0"/>
              <a:t> Applicable policies, code of conduct, collective bargaining agreement(s), individual contracts</a:t>
            </a:r>
          </a:p>
        </p:txBody>
      </p:sp>
    </p:spTree>
    <p:extLst>
      <p:ext uri="{BB962C8B-B14F-4D97-AF65-F5344CB8AC3E}">
        <p14:creationId xmlns:p14="http://schemas.microsoft.com/office/powerpoint/2010/main" val="338697501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 calcmode="lin" valueType="num">
                                      <p:cBhvr additive="base">
                                        <p:cTn id="25"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xEl>
                                              <p:pRg st="4" end="4"/>
                                            </p:txEl>
                                          </p:spTgt>
                                        </p:tgtEl>
                                        <p:attrNameLst>
                                          <p:attrName>style.visibility</p:attrName>
                                        </p:attrNameLst>
                                      </p:cBhvr>
                                      <p:to>
                                        <p:strVal val="visible"/>
                                      </p:to>
                                    </p:set>
                                    <p:anim calcmode="lin" valueType="num">
                                      <p:cBhvr additive="base">
                                        <p:cTn id="31"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xEl>
                                              <p:pRg st="5" end="5"/>
                                            </p:txEl>
                                          </p:spTgt>
                                        </p:tgtEl>
                                        <p:attrNameLst>
                                          <p:attrName>style.visibility</p:attrName>
                                        </p:attrNameLst>
                                      </p:cBhvr>
                                      <p:to>
                                        <p:strVal val="visible"/>
                                      </p:to>
                                    </p:set>
                                    <p:anim calcmode="lin" valueType="num">
                                      <p:cBhvr additive="base">
                                        <p:cTn id="37" dur="500" fill="hold"/>
                                        <p:tgtEl>
                                          <p:spTgt spid="10">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0F281-4FF6-4617-A809-AC9C15ECF18A}"/>
              </a:ext>
            </a:extLst>
          </p:cNvPr>
          <p:cNvSpPr>
            <a:spLocks noGrp="1"/>
          </p:cNvSpPr>
          <p:nvPr>
            <p:ph type="title"/>
          </p:nvPr>
        </p:nvSpPr>
        <p:spPr/>
        <p:txBody>
          <a:bodyPr/>
          <a:lstStyle/>
          <a:p>
            <a:r>
              <a:rPr lang="en-US" dirty="0">
                <a:latin typeface="Times New Roman" panose="02020603050405020304" pitchFamily="18" charset="0"/>
              </a:rPr>
              <a:t>A  Short  History</a:t>
            </a:r>
          </a:p>
        </p:txBody>
      </p:sp>
      <p:sp>
        <p:nvSpPr>
          <p:cNvPr id="4" name="Content Placeholder 3">
            <a:extLst>
              <a:ext uri="{FF2B5EF4-FFF2-40B4-BE49-F238E27FC236}">
                <a16:creationId xmlns:a16="http://schemas.microsoft.com/office/drawing/2014/main" id="{D355C61F-C8F1-4977-8E1F-F16C0D9EA88C}"/>
              </a:ext>
            </a:extLst>
          </p:cNvPr>
          <p:cNvSpPr>
            <a:spLocks noGrp="1"/>
          </p:cNvSpPr>
          <p:nvPr>
            <p:ph idx="1"/>
          </p:nvPr>
        </p:nvSpPr>
        <p:spPr>
          <a:xfrm>
            <a:off x="432000" y="1184856"/>
            <a:ext cx="9198116" cy="5006394"/>
          </a:xfrm>
        </p:spPr>
        <p:txBody>
          <a:bodyPr/>
          <a:lstStyle/>
          <a:p>
            <a:pPr>
              <a:buFont typeface="Wingdings" panose="05000000000000000000" pitchFamily="2" charset="2"/>
              <a:buChar char="Ø"/>
            </a:pPr>
            <a:r>
              <a:rPr lang="en-US" sz="4400" dirty="0"/>
              <a:t>Title VII—Applies only to employment discrimination; did not reach schools, colleges or universities in the capacity as protecting students;</a:t>
            </a:r>
          </a:p>
          <a:p>
            <a:pPr>
              <a:buFont typeface="Wingdings" panose="05000000000000000000" pitchFamily="2" charset="2"/>
              <a:buChar char="Ø"/>
            </a:pPr>
            <a:r>
              <a:rPr lang="en-US" sz="4400" dirty="0"/>
              <a:t>Title IX—Applies to “recipients of federal financial assistances,” including</a:t>
            </a:r>
          </a:p>
          <a:p>
            <a:pPr lvl="1">
              <a:buFont typeface="Wingdings" panose="05000000000000000000" pitchFamily="2" charset="2"/>
              <a:buChar char="Ø"/>
            </a:pPr>
            <a:r>
              <a:rPr lang="en-US" sz="4000" dirty="0"/>
              <a:t>Public schools;</a:t>
            </a:r>
          </a:p>
          <a:p>
            <a:pPr lvl="1">
              <a:buFont typeface="Wingdings" panose="05000000000000000000" pitchFamily="2" charset="2"/>
              <a:buChar char="Ø"/>
            </a:pPr>
            <a:r>
              <a:rPr lang="en-US" sz="4000" dirty="0"/>
              <a:t>Colleges and Universities.</a:t>
            </a:r>
            <a:endParaRPr lang="en-US" sz="2800" dirty="0"/>
          </a:p>
        </p:txBody>
      </p:sp>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33"/>
          </p:nvPr>
        </p:nvSpPr>
        <p:spPr/>
        <p:txBody>
          <a:bodyPr/>
          <a:lstStyle/>
          <a:p>
            <a:fld id="{19B51A1E-902D-48AF-9020-955120F399B6}" type="slidenum">
              <a:rPr lang="en-US" smtClean="0"/>
              <a:pPr/>
              <a:t>16</a:t>
            </a:fld>
            <a:endParaRPr lang="en-US" dirty="0"/>
          </a:p>
        </p:txBody>
      </p:sp>
      <p:pic>
        <p:nvPicPr>
          <p:cNvPr id="18" name="Picture Placeholder 17" descr="decorative element">
            <a:extLst>
              <a:ext uri="{FF2B5EF4-FFF2-40B4-BE49-F238E27FC236}">
                <a16:creationId xmlns:a16="http://schemas.microsoft.com/office/drawing/2014/main" id="{40103AEC-DE5B-544B-A074-043639D164F6}"/>
              </a:ext>
            </a:extLst>
          </p:cNvPr>
          <p:cNvPicPr>
            <a:picLocks noGrp="1" noChangeAspect="1"/>
          </p:cNvPicPr>
          <p:nvPr>
            <p:ph type="pic" sz="quarter" idx="4294967295"/>
          </p:nvPr>
        </p:nvPicPr>
        <p:blipFill>
          <a:blip r:embed="rId2">
            <a:extLst>
              <a:ext uri="{28A0092B-C50C-407E-A947-70E740481C1C}">
                <a14:useLocalDpi xmlns:a14="http://schemas.microsoft.com/office/drawing/2010/main" val="0"/>
              </a:ext>
            </a:extLst>
          </a:blip>
          <a:srcRect/>
          <a:stretch>
            <a:fillRect/>
          </a:stretch>
        </p:blipFill>
        <p:spPr>
          <a:xfrm>
            <a:off x="9980476" y="1710268"/>
            <a:ext cx="2211387" cy="3556000"/>
          </a:xfrm>
        </p:spPr>
      </p:pic>
      <p:sp>
        <p:nvSpPr>
          <p:cNvPr id="8" name="Footer Placeholder 7">
            <a:extLst>
              <a:ext uri="{FF2B5EF4-FFF2-40B4-BE49-F238E27FC236}">
                <a16:creationId xmlns:a16="http://schemas.microsoft.com/office/drawing/2014/main" id="{69120B6C-F7C5-4BF0-9F3D-EE3F0BA1B9BF}"/>
              </a:ext>
            </a:extLst>
          </p:cNvPr>
          <p:cNvSpPr>
            <a:spLocks noGrp="1"/>
          </p:cNvSpPr>
          <p:nvPr>
            <p:ph type="ftr" sz="quarter" idx="12"/>
          </p:nvPr>
        </p:nvSpPr>
        <p:spPr/>
        <p:txBody>
          <a:bodyPr/>
          <a:lstStyle/>
          <a:p>
            <a:r>
              <a:rPr lang="en-US" noProof="0" dirty="0"/>
              <a:t>Copyright 2020, Levin Legal Group, P.C. and Beard Legal Group</a:t>
            </a:r>
          </a:p>
        </p:txBody>
      </p:sp>
      <p:pic>
        <p:nvPicPr>
          <p:cNvPr id="7" name="Picture 6" descr="2010-12-01 LLG Logo">
            <a:extLst>
              <a:ext uri="{FF2B5EF4-FFF2-40B4-BE49-F238E27FC236}">
                <a16:creationId xmlns:a16="http://schemas.microsoft.com/office/drawing/2014/main" id="{C806307E-1EE2-4865-8EC4-FB0C301C97A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17B1649E-E4B1-4A90-9CA1-4468BEE70D9F}"/>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164612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 calcmode="lin" valueType="num">
                                      <p:cBhvr additive="base">
                                        <p:cTn id="2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latin typeface="+mn-lt"/>
              </a:rPr>
              <a:t>The investigation</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160</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1382883"/>
            <a:ext cx="9198116" cy="4679250"/>
          </a:xfrm>
        </p:spPr>
        <p:txBody>
          <a:bodyPr/>
          <a:lstStyle/>
          <a:p>
            <a:pPr marL="0" indent="0">
              <a:buNone/>
            </a:pPr>
            <a:r>
              <a:rPr lang="en-US" sz="3600" dirty="0"/>
              <a:t>Investigations include more than interviews—they may involve:</a:t>
            </a:r>
          </a:p>
          <a:p>
            <a:pPr>
              <a:buFont typeface="Wingdings" panose="05000000000000000000" pitchFamily="2" charset="2"/>
              <a:buChar char="Ø"/>
            </a:pPr>
            <a:r>
              <a:rPr lang="en-US" sz="3600" dirty="0"/>
              <a:t> Calls to prior employers;</a:t>
            </a:r>
          </a:p>
          <a:p>
            <a:pPr>
              <a:buFont typeface="Wingdings" panose="05000000000000000000" pitchFamily="2" charset="2"/>
              <a:buChar char="Ø"/>
            </a:pPr>
            <a:r>
              <a:rPr lang="en-US" sz="3600" dirty="0"/>
              <a:t> Personnel files;</a:t>
            </a:r>
          </a:p>
          <a:p>
            <a:pPr>
              <a:buFont typeface="Wingdings" panose="05000000000000000000" pitchFamily="2" charset="2"/>
              <a:buChar char="Ø"/>
            </a:pPr>
            <a:r>
              <a:rPr lang="en-US" sz="3600" dirty="0"/>
              <a:t> Investigation of social media;</a:t>
            </a:r>
          </a:p>
          <a:p>
            <a:pPr>
              <a:buFont typeface="Wingdings" panose="05000000000000000000" pitchFamily="2" charset="2"/>
              <a:buChar char="Ø"/>
            </a:pPr>
            <a:r>
              <a:rPr lang="en-US" sz="3600" dirty="0"/>
              <a:t> Forensic study of computers and electronic devices</a:t>
            </a:r>
          </a:p>
          <a:p>
            <a:pPr>
              <a:buFont typeface="Wingdings" panose="05000000000000000000" pitchFamily="2" charset="2"/>
              <a:buChar char="Ø"/>
            </a:pPr>
            <a:r>
              <a:rPr lang="en-US" sz="3600" dirty="0"/>
              <a:t> Etc., etc., etc. </a:t>
            </a:r>
          </a:p>
        </p:txBody>
      </p:sp>
    </p:spTree>
    <p:extLst>
      <p:ext uri="{BB962C8B-B14F-4D97-AF65-F5344CB8AC3E}">
        <p14:creationId xmlns:p14="http://schemas.microsoft.com/office/powerpoint/2010/main" val="29983519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grpId="0"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6" fill="hold" grpId="0" nodeType="click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 calcmode="lin" valueType="num">
                                      <p:cBhvr additive="base">
                                        <p:cTn id="25" dur="500" fill="hold"/>
                                        <p:tgtEl>
                                          <p:spTgt spid="10">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6" fill="hold" grpId="0" nodeType="clickEffect">
                                  <p:stCondLst>
                                    <p:cond delay="0"/>
                                  </p:stCondLst>
                                  <p:childTnLst>
                                    <p:set>
                                      <p:cBhvr>
                                        <p:cTn id="30" dur="1" fill="hold">
                                          <p:stCondLst>
                                            <p:cond delay="0"/>
                                          </p:stCondLst>
                                        </p:cTn>
                                        <p:tgtEl>
                                          <p:spTgt spid="10">
                                            <p:txEl>
                                              <p:pRg st="4" end="4"/>
                                            </p:txEl>
                                          </p:spTgt>
                                        </p:tgtEl>
                                        <p:attrNameLst>
                                          <p:attrName>style.visibility</p:attrName>
                                        </p:attrNameLst>
                                      </p:cBhvr>
                                      <p:to>
                                        <p:strVal val="visible"/>
                                      </p:to>
                                    </p:set>
                                    <p:anim calcmode="lin" valueType="num">
                                      <p:cBhvr additive="base">
                                        <p:cTn id="31" dur="500" fill="hold"/>
                                        <p:tgtEl>
                                          <p:spTgt spid="10">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6" fill="hold" grpId="0" nodeType="clickEffect">
                                  <p:stCondLst>
                                    <p:cond delay="0"/>
                                  </p:stCondLst>
                                  <p:childTnLst>
                                    <p:set>
                                      <p:cBhvr>
                                        <p:cTn id="36" dur="1" fill="hold">
                                          <p:stCondLst>
                                            <p:cond delay="0"/>
                                          </p:stCondLst>
                                        </p:cTn>
                                        <p:tgtEl>
                                          <p:spTgt spid="10">
                                            <p:txEl>
                                              <p:pRg st="5" end="5"/>
                                            </p:txEl>
                                          </p:spTgt>
                                        </p:tgtEl>
                                        <p:attrNameLst>
                                          <p:attrName>style.visibility</p:attrName>
                                        </p:attrNameLst>
                                      </p:cBhvr>
                                      <p:to>
                                        <p:strVal val="visible"/>
                                      </p:to>
                                    </p:set>
                                    <p:anim calcmode="lin" valueType="num">
                                      <p:cBhvr additive="base">
                                        <p:cTn id="37" dur="500" fill="hold"/>
                                        <p:tgtEl>
                                          <p:spTgt spid="10">
                                            <p:txEl>
                                              <p:pRg st="5" end="5"/>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10">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latin typeface="+mn-lt"/>
              </a:rPr>
              <a:t>The investigation</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161</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1693332"/>
            <a:ext cx="9198116" cy="4679250"/>
          </a:xfrm>
        </p:spPr>
        <p:txBody>
          <a:bodyPr/>
          <a:lstStyle/>
          <a:p>
            <a:pPr marL="0" indent="0">
              <a:buNone/>
            </a:pPr>
            <a:r>
              <a:rPr lang="en-US" sz="4000" dirty="0"/>
              <a:t>Investigations include more than interviews—they may involve:</a:t>
            </a:r>
          </a:p>
          <a:p>
            <a:pPr>
              <a:buFont typeface="Wingdings" panose="05000000000000000000" pitchFamily="2" charset="2"/>
              <a:buChar char="Ø"/>
            </a:pPr>
            <a:r>
              <a:rPr lang="en-US" sz="4000" dirty="0"/>
              <a:t> Searches of lockers, bookbags, pockets, desks, etc.</a:t>
            </a:r>
          </a:p>
          <a:p>
            <a:pPr lvl="1">
              <a:buFont typeface="Wingdings" panose="05000000000000000000" pitchFamily="2" charset="2"/>
              <a:buChar char="v"/>
            </a:pPr>
            <a:r>
              <a:rPr lang="en-US" sz="3800" dirty="0"/>
              <a:t> </a:t>
            </a:r>
            <a:r>
              <a:rPr lang="en-US" sz="3800" dirty="0">
                <a:highlight>
                  <a:srgbClr val="FFFF00"/>
                </a:highlight>
              </a:rPr>
              <a:t>Caution</a:t>
            </a:r>
            <a:r>
              <a:rPr lang="en-US" sz="3800" dirty="0"/>
              <a:t>—Remember the 4</a:t>
            </a:r>
            <a:r>
              <a:rPr lang="en-US" sz="3800" baseline="30000" dirty="0"/>
              <a:t>th</a:t>
            </a:r>
            <a:r>
              <a:rPr lang="en-US" sz="3800" dirty="0"/>
              <a:t> Amendment and State Board regulations</a:t>
            </a:r>
          </a:p>
        </p:txBody>
      </p:sp>
    </p:spTree>
    <p:extLst>
      <p:ext uri="{BB962C8B-B14F-4D97-AF65-F5344CB8AC3E}">
        <p14:creationId xmlns:p14="http://schemas.microsoft.com/office/powerpoint/2010/main" val="245570421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6" fill="hold" grpId="0" nodeType="with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 calcmode="lin" valueType="num">
                                      <p:cBhvr additive="base">
                                        <p:cTn id="17" dur="500" fill="hold"/>
                                        <p:tgtEl>
                                          <p:spTgt spid="10">
                                            <p:txEl>
                                              <p:pRg st="2" end="2"/>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latin typeface="+mn-lt"/>
              </a:rPr>
              <a:t>The investigation</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162</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1382883"/>
            <a:ext cx="9198116" cy="4679250"/>
          </a:xfrm>
        </p:spPr>
        <p:txBody>
          <a:bodyPr/>
          <a:lstStyle/>
          <a:p>
            <a:pPr marL="0" indent="0">
              <a:buNone/>
            </a:pPr>
            <a:r>
              <a:rPr lang="en-US" sz="3600" dirty="0"/>
              <a:t>Investigations include more than interviews—they may involve:</a:t>
            </a:r>
          </a:p>
          <a:p>
            <a:pPr>
              <a:buFont typeface="Wingdings" panose="05000000000000000000" pitchFamily="2" charset="2"/>
              <a:buChar char="Ø"/>
            </a:pPr>
            <a:r>
              <a:rPr lang="en-US" sz="3600" dirty="0"/>
              <a:t>Confiscation and search of electronic device:</a:t>
            </a:r>
          </a:p>
          <a:p>
            <a:pPr lvl="1">
              <a:buFont typeface="Wingdings" panose="05000000000000000000" pitchFamily="2" charset="2"/>
              <a:buChar char="v"/>
            </a:pPr>
            <a:r>
              <a:rPr lang="en-US" sz="3600" dirty="0"/>
              <a:t> Use a chain of custody form</a:t>
            </a:r>
          </a:p>
          <a:p>
            <a:pPr lvl="1">
              <a:buFont typeface="Wingdings" panose="05000000000000000000" pitchFamily="2" charset="2"/>
              <a:buChar char="v"/>
            </a:pPr>
            <a:r>
              <a:rPr lang="en-US" sz="3600" dirty="0"/>
              <a:t> Have student or employee turn it off before you take it</a:t>
            </a:r>
          </a:p>
          <a:p>
            <a:pPr lvl="1">
              <a:buFont typeface="Wingdings" panose="05000000000000000000" pitchFamily="2" charset="2"/>
              <a:buChar char="v"/>
            </a:pPr>
            <a:r>
              <a:rPr lang="en-US" sz="3600" dirty="0"/>
              <a:t> Decide whether forensic IT consultant will be hired; is a forensic image needed</a:t>
            </a:r>
          </a:p>
          <a:p>
            <a:pPr lvl="1">
              <a:buFont typeface="Wingdings" panose="05000000000000000000" pitchFamily="2" charset="2"/>
              <a:buChar char="v"/>
            </a:pPr>
            <a:r>
              <a:rPr lang="en-US" sz="3600" dirty="0"/>
              <a:t> Decide who turns it on and searches it</a:t>
            </a:r>
          </a:p>
          <a:p>
            <a:pPr marL="0" indent="0">
              <a:buNone/>
            </a:pPr>
            <a:endParaRPr lang="en-US" sz="4000" dirty="0"/>
          </a:p>
        </p:txBody>
      </p:sp>
    </p:spTree>
    <p:extLst>
      <p:ext uri="{BB962C8B-B14F-4D97-AF65-F5344CB8AC3E}">
        <p14:creationId xmlns:p14="http://schemas.microsoft.com/office/powerpoint/2010/main" val="346004825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6" fill="hold" grpId="0" nodeType="with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 calcmode="lin" valueType="num">
                                      <p:cBhvr additive="base">
                                        <p:cTn id="17" dur="500" fill="hold"/>
                                        <p:tgtEl>
                                          <p:spTgt spid="10">
                                            <p:txEl>
                                              <p:pRg st="2" end="2"/>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10">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6" fill="hold" grpId="0" nodeType="withEffect">
                                  <p:stCondLst>
                                    <p:cond delay="0"/>
                                  </p:stCondLst>
                                  <p:childTnLst>
                                    <p:set>
                                      <p:cBhvr>
                                        <p:cTn id="20" dur="1" fill="hold">
                                          <p:stCondLst>
                                            <p:cond delay="0"/>
                                          </p:stCondLst>
                                        </p:cTn>
                                        <p:tgtEl>
                                          <p:spTgt spid="10">
                                            <p:txEl>
                                              <p:pRg st="3" end="3"/>
                                            </p:txEl>
                                          </p:spTgt>
                                        </p:tgtEl>
                                        <p:attrNameLst>
                                          <p:attrName>style.visibility</p:attrName>
                                        </p:attrNameLst>
                                      </p:cBhvr>
                                      <p:to>
                                        <p:strVal val="visible"/>
                                      </p:to>
                                    </p:set>
                                    <p:anim calcmode="lin" valueType="num">
                                      <p:cBhvr additive="base">
                                        <p:cTn id="21" dur="500" fill="hold"/>
                                        <p:tgtEl>
                                          <p:spTgt spid="10">
                                            <p:txEl>
                                              <p:pRg st="3" end="3"/>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10">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6" fill="hold" grpId="0" nodeType="withEffect">
                                  <p:stCondLst>
                                    <p:cond delay="0"/>
                                  </p:stCondLst>
                                  <p:childTnLst>
                                    <p:set>
                                      <p:cBhvr>
                                        <p:cTn id="24" dur="1" fill="hold">
                                          <p:stCondLst>
                                            <p:cond delay="0"/>
                                          </p:stCondLst>
                                        </p:cTn>
                                        <p:tgtEl>
                                          <p:spTgt spid="10">
                                            <p:txEl>
                                              <p:pRg st="4" end="4"/>
                                            </p:txEl>
                                          </p:spTgt>
                                        </p:tgtEl>
                                        <p:attrNameLst>
                                          <p:attrName>style.visibility</p:attrName>
                                        </p:attrNameLst>
                                      </p:cBhvr>
                                      <p:to>
                                        <p:strVal val="visible"/>
                                      </p:to>
                                    </p:set>
                                    <p:anim calcmode="lin" valueType="num">
                                      <p:cBhvr additive="base">
                                        <p:cTn id="25" dur="500" fill="hold"/>
                                        <p:tgtEl>
                                          <p:spTgt spid="10">
                                            <p:txEl>
                                              <p:pRg st="4" end="4"/>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0">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6" fill="hold" grpId="0" nodeType="withEffect">
                                  <p:stCondLst>
                                    <p:cond delay="0"/>
                                  </p:stCondLst>
                                  <p:childTnLst>
                                    <p:set>
                                      <p:cBhvr>
                                        <p:cTn id="28" dur="1" fill="hold">
                                          <p:stCondLst>
                                            <p:cond delay="0"/>
                                          </p:stCondLst>
                                        </p:cTn>
                                        <p:tgtEl>
                                          <p:spTgt spid="10">
                                            <p:txEl>
                                              <p:pRg st="5" end="5"/>
                                            </p:txEl>
                                          </p:spTgt>
                                        </p:tgtEl>
                                        <p:attrNameLst>
                                          <p:attrName>style.visibility</p:attrName>
                                        </p:attrNameLst>
                                      </p:cBhvr>
                                      <p:to>
                                        <p:strVal val="visible"/>
                                      </p:to>
                                    </p:set>
                                    <p:anim calcmode="lin" valueType="num">
                                      <p:cBhvr additive="base">
                                        <p:cTn id="29" dur="500" fill="hold"/>
                                        <p:tgtEl>
                                          <p:spTgt spid="10">
                                            <p:txEl>
                                              <p:pRg st="5" end="5"/>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10">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latin typeface="+mn-lt"/>
              </a:rPr>
              <a:t>The investigation; School Counsel</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163</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1337732"/>
            <a:ext cx="9198116" cy="4679250"/>
          </a:xfrm>
        </p:spPr>
        <p:txBody>
          <a:bodyPr/>
          <a:lstStyle/>
          <a:p>
            <a:pPr>
              <a:buFont typeface="Wingdings" panose="05000000000000000000" pitchFamily="2" charset="2"/>
              <a:buChar char="Ø"/>
            </a:pPr>
            <a:r>
              <a:rPr lang="en-US" sz="3600" dirty="0"/>
              <a:t> What is the role of counsel for the school?</a:t>
            </a:r>
          </a:p>
          <a:p>
            <a:pPr>
              <a:buFont typeface="Wingdings" panose="05000000000000000000" pitchFamily="2" charset="2"/>
              <a:buChar char="Ø"/>
            </a:pPr>
            <a:r>
              <a:rPr lang="en-US" sz="3600" dirty="0"/>
              <a:t> Counsel represents the entity—i.e., the School District, Intermediate Unit or Vocational-Technical School, </a:t>
            </a:r>
            <a:r>
              <a:rPr lang="en-US" sz="3600" b="1" dirty="0"/>
              <a:t>not</a:t>
            </a:r>
            <a:r>
              <a:rPr lang="en-US" sz="3600" dirty="0"/>
              <a:t>:</a:t>
            </a:r>
          </a:p>
          <a:p>
            <a:pPr lvl="1">
              <a:buFont typeface="Wingdings" panose="05000000000000000000" pitchFamily="2" charset="2"/>
              <a:buChar char="v"/>
            </a:pPr>
            <a:r>
              <a:rPr lang="en-US" sz="3400" dirty="0"/>
              <a:t> the superintendent;</a:t>
            </a:r>
          </a:p>
          <a:p>
            <a:pPr lvl="1">
              <a:buFont typeface="Wingdings" panose="05000000000000000000" pitchFamily="2" charset="2"/>
              <a:buChar char="v"/>
            </a:pPr>
            <a:r>
              <a:rPr lang="en-US" sz="3400" dirty="0"/>
              <a:t> the board; or</a:t>
            </a:r>
          </a:p>
          <a:p>
            <a:pPr lvl="1">
              <a:buFont typeface="Wingdings" panose="05000000000000000000" pitchFamily="2" charset="2"/>
              <a:buChar char="v"/>
            </a:pPr>
            <a:r>
              <a:rPr lang="en-US" sz="3400" dirty="0"/>
              <a:t> any administrator, investigator, decision-maker</a:t>
            </a:r>
          </a:p>
          <a:p>
            <a:pPr>
              <a:buFont typeface="Wingdings" panose="05000000000000000000" pitchFamily="2" charset="2"/>
              <a:buChar char="Ø"/>
            </a:pPr>
            <a:r>
              <a:rPr lang="en-US" sz="3600" dirty="0"/>
              <a:t> Counsel has many ethical duties as he/she is involved in an investigation or decision</a:t>
            </a:r>
          </a:p>
        </p:txBody>
      </p:sp>
    </p:spTree>
    <p:extLst>
      <p:ext uri="{BB962C8B-B14F-4D97-AF65-F5344CB8AC3E}">
        <p14:creationId xmlns:p14="http://schemas.microsoft.com/office/powerpoint/2010/main" val="309413045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6" fill="hold" grpId="0" nodeType="with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 calcmode="lin" valueType="num">
                                      <p:cBhvr additive="base">
                                        <p:cTn id="17" dur="500" fill="hold"/>
                                        <p:tgtEl>
                                          <p:spTgt spid="10">
                                            <p:txEl>
                                              <p:pRg st="2" end="2"/>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10">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6" fill="hold" grpId="0" nodeType="withEffect">
                                  <p:stCondLst>
                                    <p:cond delay="0"/>
                                  </p:stCondLst>
                                  <p:childTnLst>
                                    <p:set>
                                      <p:cBhvr>
                                        <p:cTn id="20" dur="1" fill="hold">
                                          <p:stCondLst>
                                            <p:cond delay="0"/>
                                          </p:stCondLst>
                                        </p:cTn>
                                        <p:tgtEl>
                                          <p:spTgt spid="10">
                                            <p:txEl>
                                              <p:pRg st="3" end="3"/>
                                            </p:txEl>
                                          </p:spTgt>
                                        </p:tgtEl>
                                        <p:attrNameLst>
                                          <p:attrName>style.visibility</p:attrName>
                                        </p:attrNameLst>
                                      </p:cBhvr>
                                      <p:to>
                                        <p:strVal val="visible"/>
                                      </p:to>
                                    </p:set>
                                    <p:anim calcmode="lin" valueType="num">
                                      <p:cBhvr additive="base">
                                        <p:cTn id="21" dur="500" fill="hold"/>
                                        <p:tgtEl>
                                          <p:spTgt spid="10">
                                            <p:txEl>
                                              <p:pRg st="3" end="3"/>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10">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6" fill="hold" grpId="0" nodeType="withEffect">
                                  <p:stCondLst>
                                    <p:cond delay="0"/>
                                  </p:stCondLst>
                                  <p:childTnLst>
                                    <p:set>
                                      <p:cBhvr>
                                        <p:cTn id="24" dur="1" fill="hold">
                                          <p:stCondLst>
                                            <p:cond delay="0"/>
                                          </p:stCondLst>
                                        </p:cTn>
                                        <p:tgtEl>
                                          <p:spTgt spid="10">
                                            <p:txEl>
                                              <p:pRg st="4" end="4"/>
                                            </p:txEl>
                                          </p:spTgt>
                                        </p:tgtEl>
                                        <p:attrNameLst>
                                          <p:attrName>style.visibility</p:attrName>
                                        </p:attrNameLst>
                                      </p:cBhvr>
                                      <p:to>
                                        <p:strVal val="visible"/>
                                      </p:to>
                                    </p:set>
                                    <p:anim calcmode="lin" valueType="num">
                                      <p:cBhvr additive="base">
                                        <p:cTn id="25" dur="500" fill="hold"/>
                                        <p:tgtEl>
                                          <p:spTgt spid="10">
                                            <p:txEl>
                                              <p:pRg st="4" end="4"/>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6" fill="hold" grpId="0" nodeType="clickEffect">
                                  <p:stCondLst>
                                    <p:cond delay="0"/>
                                  </p:stCondLst>
                                  <p:childTnLst>
                                    <p:set>
                                      <p:cBhvr>
                                        <p:cTn id="30" dur="1" fill="hold">
                                          <p:stCondLst>
                                            <p:cond delay="0"/>
                                          </p:stCondLst>
                                        </p:cTn>
                                        <p:tgtEl>
                                          <p:spTgt spid="10">
                                            <p:txEl>
                                              <p:pRg st="5" end="5"/>
                                            </p:txEl>
                                          </p:spTgt>
                                        </p:tgtEl>
                                        <p:attrNameLst>
                                          <p:attrName>style.visibility</p:attrName>
                                        </p:attrNameLst>
                                      </p:cBhvr>
                                      <p:to>
                                        <p:strVal val="visible"/>
                                      </p:to>
                                    </p:set>
                                    <p:anim calcmode="lin" valueType="num">
                                      <p:cBhvr additive="base">
                                        <p:cTn id="31" dur="500" fill="hold"/>
                                        <p:tgtEl>
                                          <p:spTgt spid="10">
                                            <p:txEl>
                                              <p:pRg st="5" end="5"/>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0">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latin typeface="+mn-lt"/>
              </a:rPr>
              <a:t>The investigation; School Counsel</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164</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1337732"/>
            <a:ext cx="9198116" cy="4679250"/>
          </a:xfrm>
        </p:spPr>
        <p:txBody>
          <a:bodyPr/>
          <a:lstStyle/>
          <a:p>
            <a:pPr>
              <a:buFont typeface="Wingdings" panose="05000000000000000000" pitchFamily="2" charset="2"/>
              <a:buChar char="Ø"/>
            </a:pPr>
            <a:r>
              <a:rPr lang="en-US" sz="3200" dirty="0"/>
              <a:t> There are different ways that counsel can be used:</a:t>
            </a:r>
          </a:p>
          <a:p>
            <a:pPr lvl="1">
              <a:buFont typeface="Wingdings" panose="05000000000000000000" pitchFamily="2" charset="2"/>
              <a:buChar char="v"/>
            </a:pPr>
            <a:r>
              <a:rPr lang="en-US" sz="3200" dirty="0"/>
              <a:t> as a “passive advisor” answering specific questions; to</a:t>
            </a:r>
          </a:p>
          <a:p>
            <a:pPr lvl="1">
              <a:buFont typeface="Wingdings" panose="05000000000000000000" pitchFamily="2" charset="2"/>
              <a:buChar char="v"/>
            </a:pPr>
            <a:r>
              <a:rPr lang="en-US" sz="3200" dirty="0"/>
              <a:t> hands-on planner and interviewer</a:t>
            </a:r>
          </a:p>
          <a:p>
            <a:pPr>
              <a:buFont typeface="Wingdings" panose="05000000000000000000" pitchFamily="2" charset="2"/>
              <a:buChar char="Ø"/>
            </a:pPr>
            <a:r>
              <a:rPr lang="en-US" sz="3200" dirty="0"/>
              <a:t> It is strongly recommended that counsel be and remain legal counsel performing only work within the scope of a legal counsel—this will preserve the attorney-client privilege</a:t>
            </a:r>
          </a:p>
          <a:p>
            <a:pPr>
              <a:buFont typeface="Wingdings" panose="05000000000000000000" pitchFamily="2" charset="2"/>
              <a:buChar char="Ø"/>
            </a:pPr>
            <a:r>
              <a:rPr lang="en-US" sz="3200" dirty="0"/>
              <a:t> Even as “hands-on” planner and interviewer, these are roles of a lawyer</a:t>
            </a:r>
          </a:p>
        </p:txBody>
      </p:sp>
      <p:pic>
        <p:nvPicPr>
          <p:cNvPr id="11" name="Picture 2" descr="See the source image">
            <a:extLst>
              <a:ext uri="{FF2B5EF4-FFF2-40B4-BE49-F238E27FC236}">
                <a16:creationId xmlns:a16="http://schemas.microsoft.com/office/drawing/2014/main" id="{A25551FD-853D-455C-BA4A-848906AAFE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80476" y="1852515"/>
            <a:ext cx="2086248" cy="3413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515432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 calcmode="lin" valueType="num">
                                      <p:cBhvr additive="base">
                                        <p:cTn id="11" dur="500" fill="hold"/>
                                        <p:tgtEl>
                                          <p:spTgt spid="10">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10">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6" fill="hold" grpId="0" nodeType="with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 calcmode="lin" valueType="num">
                                      <p:cBhvr additive="base">
                                        <p:cTn id="15" dur="500" fill="hold"/>
                                        <p:tgtEl>
                                          <p:spTgt spid="10">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6" fill="hold" grpId="0" nodeType="clickEffect">
                                  <p:stCondLst>
                                    <p:cond delay="0"/>
                                  </p:stCondLst>
                                  <p:childTnLst>
                                    <p:set>
                                      <p:cBhvr>
                                        <p:cTn id="20" dur="1" fill="hold">
                                          <p:stCondLst>
                                            <p:cond delay="0"/>
                                          </p:stCondLst>
                                        </p:cTn>
                                        <p:tgtEl>
                                          <p:spTgt spid="10">
                                            <p:txEl>
                                              <p:pRg st="3" end="3"/>
                                            </p:txEl>
                                          </p:spTgt>
                                        </p:tgtEl>
                                        <p:attrNameLst>
                                          <p:attrName>style.visibility</p:attrName>
                                        </p:attrNameLst>
                                      </p:cBhvr>
                                      <p:to>
                                        <p:strVal val="visible"/>
                                      </p:to>
                                    </p:set>
                                    <p:anim calcmode="lin" valueType="num">
                                      <p:cBhvr additive="base">
                                        <p:cTn id="21" dur="500" fill="hold"/>
                                        <p:tgtEl>
                                          <p:spTgt spid="10">
                                            <p:txEl>
                                              <p:pRg st="3" end="3"/>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6" fill="hold" grpId="0"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 calcmode="lin" valueType="num">
                                      <p:cBhvr additive="base">
                                        <p:cTn id="27" dur="500" fill="hold"/>
                                        <p:tgtEl>
                                          <p:spTgt spid="10">
                                            <p:txEl>
                                              <p:pRg st="4" end="4"/>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latin typeface="+mn-lt"/>
              </a:rPr>
              <a:t>The investigation; </a:t>
            </a:r>
            <a:r>
              <a:rPr lang="en-US" dirty="0"/>
              <a:t>Preserving counsel’s role as an attorney</a:t>
            </a:r>
            <a:endParaRPr lang="en-US" dirty="0">
              <a:latin typeface="+mn-lt"/>
            </a:endParaRP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165</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1337732"/>
            <a:ext cx="9198116" cy="4679250"/>
          </a:xfrm>
        </p:spPr>
        <p:txBody>
          <a:bodyPr/>
          <a:lstStyle/>
          <a:p>
            <a:pPr>
              <a:buFont typeface="Wingdings" panose="05000000000000000000" pitchFamily="2" charset="2"/>
              <a:buChar char="Ø"/>
            </a:pPr>
            <a:r>
              <a:rPr lang="en-US" sz="3400" dirty="0"/>
              <a:t> Counsel is not to make decisions, only offer recommendations and advice</a:t>
            </a:r>
          </a:p>
          <a:p>
            <a:pPr>
              <a:buFont typeface="Wingdings" panose="05000000000000000000" pitchFamily="2" charset="2"/>
              <a:buChar char="Ø"/>
            </a:pPr>
            <a:r>
              <a:rPr lang="en-US" sz="3400" dirty="0"/>
              <a:t> The school—be it the Title IX coordinator, the Investigator, the Facilitator or the Decisionmakers—makes the decisions based on counsel’s advice</a:t>
            </a:r>
          </a:p>
          <a:p>
            <a:pPr>
              <a:buFont typeface="Wingdings" panose="05000000000000000000" pitchFamily="2" charset="2"/>
              <a:buChar char="Ø"/>
            </a:pPr>
            <a:r>
              <a:rPr lang="en-US" sz="3400" dirty="0"/>
              <a:t> Counsel should not be sending any of the notices or correspondence required by Title IX—those must come from the school on school letterhead</a:t>
            </a:r>
          </a:p>
        </p:txBody>
      </p:sp>
      <p:pic>
        <p:nvPicPr>
          <p:cNvPr id="11" name="Picture 2" descr="See the source image">
            <a:extLst>
              <a:ext uri="{FF2B5EF4-FFF2-40B4-BE49-F238E27FC236}">
                <a16:creationId xmlns:a16="http://schemas.microsoft.com/office/drawing/2014/main" id="{92B8CDC9-17A9-4702-9D3A-FB1C0CBAEA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80476" y="1852515"/>
            <a:ext cx="2086248" cy="3413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61423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latin typeface="+mn-lt"/>
              </a:rPr>
              <a:t>The investigation; </a:t>
            </a:r>
            <a:r>
              <a:rPr lang="en-US" dirty="0"/>
              <a:t>Preserving counsel’s role as an attorney</a:t>
            </a:r>
            <a:endParaRPr lang="en-US" dirty="0">
              <a:latin typeface="+mn-lt"/>
            </a:endParaRP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166</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1337732"/>
            <a:ext cx="9198116" cy="4679250"/>
          </a:xfrm>
        </p:spPr>
        <p:txBody>
          <a:bodyPr/>
          <a:lstStyle/>
          <a:p>
            <a:pPr>
              <a:buFont typeface="Wingdings" panose="05000000000000000000" pitchFamily="2" charset="2"/>
              <a:buChar char="Ø"/>
            </a:pPr>
            <a:r>
              <a:rPr lang="en-US" sz="2600" dirty="0"/>
              <a:t> If counsel will be present for an investigative interview and conduct the questioning, counsel should clearly identify his/her role, saying something like the following:</a:t>
            </a:r>
          </a:p>
          <a:p>
            <a:pPr>
              <a:buFont typeface="Wingdings" panose="05000000000000000000" pitchFamily="2" charset="2"/>
              <a:buChar char="Ø"/>
            </a:pPr>
            <a:r>
              <a:rPr lang="en-US" sz="2600" dirty="0"/>
              <a:t> “You may be wondering why the School District has an attorney here and what my role is.  I have been asked to provide legal assistance to the School District to ensure that it is complying with applicable law and to ask appropriate questions in accordance with legal rules.  I will not be making any of the decisions in this matter—the decisions will be made by the appropriate officials of the school, which may be based on legal advice that I provide.  I represent the School District and not anyone else in these proceedings.”</a:t>
            </a:r>
          </a:p>
          <a:p>
            <a:pPr>
              <a:buFont typeface="Wingdings" panose="05000000000000000000" pitchFamily="2" charset="2"/>
              <a:buChar char="Ø"/>
            </a:pPr>
            <a:r>
              <a:rPr lang="en-US" sz="2600" dirty="0"/>
              <a:t> Make sure your lawyer says something like that “on the record”</a:t>
            </a:r>
          </a:p>
        </p:txBody>
      </p:sp>
    </p:spTree>
    <p:extLst>
      <p:ext uri="{BB962C8B-B14F-4D97-AF65-F5344CB8AC3E}">
        <p14:creationId xmlns:p14="http://schemas.microsoft.com/office/powerpoint/2010/main" val="292193497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652132"/>
            <a:ext cx="9198116" cy="1092000"/>
          </a:xfrm>
        </p:spPr>
        <p:txBody>
          <a:bodyPr/>
          <a:lstStyle/>
          <a:p>
            <a:r>
              <a:rPr lang="en-US" sz="3600" dirty="0"/>
              <a:t>Must be impartial and fair</a:t>
            </a:r>
            <a:endParaRPr lang="en-US" sz="3600" dirty="0">
              <a:latin typeface="+mn-lt"/>
            </a:endParaRP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167</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1996824"/>
            <a:ext cx="9198116" cy="4679250"/>
          </a:xfrm>
        </p:spPr>
        <p:txBody>
          <a:bodyPr/>
          <a:lstStyle/>
          <a:p>
            <a:pPr marL="0" indent="0" algn="ctr">
              <a:buNone/>
            </a:pPr>
            <a:r>
              <a:rPr lang="en-US" sz="5400" dirty="0"/>
              <a:t>All investigations, decisions and actions </a:t>
            </a:r>
            <a:r>
              <a:rPr lang="en-US" sz="5400" b="1" dirty="0">
                <a:solidFill>
                  <a:srgbClr val="FF0000"/>
                </a:solidFill>
              </a:rPr>
              <a:t>must be fair and  impartial</a:t>
            </a:r>
            <a:endParaRPr lang="en-US" sz="5400" b="1" dirty="0">
              <a:solidFill>
                <a:schemeClr val="tx1"/>
              </a:solidFill>
            </a:endParaRPr>
          </a:p>
          <a:p>
            <a:pPr marL="0" indent="0">
              <a:buNone/>
            </a:pPr>
            <a:endParaRPr lang="en-US" sz="5200" dirty="0">
              <a:solidFill>
                <a:schemeClr val="tx1"/>
              </a:solidFill>
            </a:endParaRPr>
          </a:p>
        </p:txBody>
      </p:sp>
    </p:spTree>
    <p:extLst>
      <p:ext uri="{BB962C8B-B14F-4D97-AF65-F5344CB8AC3E}">
        <p14:creationId xmlns:p14="http://schemas.microsoft.com/office/powerpoint/2010/main" val="903815967"/>
      </p:ext>
    </p:extLst>
  </p:cSld>
  <p:clrMapOvr>
    <a:masterClrMapping/>
  </p:clrMapOvr>
  <p:transition spd="slow">
    <p:push/>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1092000"/>
          </a:xfrm>
        </p:spPr>
        <p:txBody>
          <a:bodyPr/>
          <a:lstStyle/>
          <a:p>
            <a:r>
              <a:rPr lang="en-US" sz="3600" dirty="0">
                <a:latin typeface="+mn-lt"/>
              </a:rPr>
              <a:t>Must be fair and impartial</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168</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1488798"/>
            <a:ext cx="9198116" cy="4679250"/>
          </a:xfrm>
        </p:spPr>
        <p:txBody>
          <a:bodyPr/>
          <a:lstStyle/>
          <a:p>
            <a:pPr>
              <a:buFont typeface="Wingdings" panose="05000000000000000000" pitchFamily="2" charset="2"/>
              <a:buChar char="Ø"/>
            </a:pPr>
            <a:r>
              <a:rPr lang="en-US" sz="3600" dirty="0"/>
              <a:t>Don’t prejudge the facts—wait until you hear all the evidence from all of the witnesses;</a:t>
            </a:r>
          </a:p>
          <a:p>
            <a:pPr>
              <a:buFont typeface="Wingdings" panose="05000000000000000000" pitchFamily="2" charset="2"/>
              <a:buChar char="Ø"/>
            </a:pPr>
            <a:r>
              <a:rPr lang="en-US" sz="3600" dirty="0"/>
              <a:t>presumes the non-responsibility of respondents until conclusion of the grievance process when a decision is made based on a fair assessment of evidence;</a:t>
            </a:r>
          </a:p>
          <a:p>
            <a:pPr>
              <a:buFont typeface="Wingdings" panose="05000000000000000000" pitchFamily="2" charset="2"/>
              <a:buChar char="Ø"/>
            </a:pPr>
            <a:r>
              <a:rPr lang="en-US" sz="3600" dirty="0">
                <a:solidFill>
                  <a:schemeClr val="tx1"/>
                </a:solidFill>
              </a:rPr>
              <a:t>Both parties must have equal opportunity to present witnesses and other evidence;</a:t>
            </a:r>
            <a:endParaRPr lang="en-US" sz="4000" dirty="0"/>
          </a:p>
        </p:txBody>
      </p:sp>
    </p:spTree>
    <p:extLst>
      <p:ext uri="{BB962C8B-B14F-4D97-AF65-F5344CB8AC3E}">
        <p14:creationId xmlns:p14="http://schemas.microsoft.com/office/powerpoint/2010/main" val="361688742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208496"/>
            <a:ext cx="9198116" cy="1092000"/>
          </a:xfrm>
        </p:spPr>
        <p:txBody>
          <a:bodyPr/>
          <a:lstStyle/>
          <a:p>
            <a:r>
              <a:rPr lang="en-US" sz="3600" dirty="0">
                <a:latin typeface="+mn-lt"/>
              </a:rPr>
              <a:t>Must be fair and impartial</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169</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1300496"/>
            <a:ext cx="9198116" cy="4867552"/>
          </a:xfrm>
        </p:spPr>
        <p:txBody>
          <a:bodyPr/>
          <a:lstStyle/>
          <a:p>
            <a:pPr>
              <a:buFont typeface="Wingdings" panose="05000000000000000000" pitchFamily="2" charset="2"/>
              <a:buChar char="Ø"/>
            </a:pPr>
            <a:r>
              <a:rPr lang="en-US" sz="3800" dirty="0">
                <a:solidFill>
                  <a:schemeClr val="tx1"/>
                </a:solidFill>
              </a:rPr>
              <a:t>written notice of the allegations to both parties;</a:t>
            </a:r>
          </a:p>
          <a:p>
            <a:pPr>
              <a:buFont typeface="Wingdings" panose="05000000000000000000" pitchFamily="2" charset="2"/>
              <a:buChar char="Ø"/>
            </a:pPr>
            <a:r>
              <a:rPr lang="en-US" sz="3800" dirty="0">
                <a:solidFill>
                  <a:schemeClr val="tx1"/>
                </a:solidFill>
              </a:rPr>
              <a:t>does not restrict the parties from discussing the allegations or gathering evidence  (What about confidentiality?);</a:t>
            </a:r>
          </a:p>
          <a:p>
            <a:pPr>
              <a:buFont typeface="Wingdings" panose="05000000000000000000" pitchFamily="2" charset="2"/>
              <a:buChar char="Ø"/>
            </a:pPr>
            <a:r>
              <a:rPr lang="en-US" sz="3800" dirty="0">
                <a:solidFill>
                  <a:schemeClr val="tx1"/>
                </a:solidFill>
              </a:rPr>
              <a:t>gives the parties equal opportunity to select an advisor of the party’s choice (who may be, but does not need to be, an attorney);</a:t>
            </a:r>
          </a:p>
          <a:p>
            <a:pPr marL="0" indent="0">
              <a:buNone/>
            </a:pPr>
            <a:endParaRPr lang="en-US" sz="4000" dirty="0"/>
          </a:p>
        </p:txBody>
      </p:sp>
    </p:spTree>
    <p:extLst>
      <p:ext uri="{BB962C8B-B14F-4D97-AF65-F5344CB8AC3E}">
        <p14:creationId xmlns:p14="http://schemas.microsoft.com/office/powerpoint/2010/main" val="77057183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0F281-4FF6-4617-A809-AC9C15ECF18A}"/>
              </a:ext>
            </a:extLst>
          </p:cNvPr>
          <p:cNvSpPr>
            <a:spLocks noGrp="1"/>
          </p:cNvSpPr>
          <p:nvPr>
            <p:ph type="title"/>
          </p:nvPr>
        </p:nvSpPr>
        <p:spPr>
          <a:xfrm>
            <a:off x="432000" y="1047451"/>
            <a:ext cx="9198116" cy="432000"/>
          </a:xfrm>
        </p:spPr>
        <p:txBody>
          <a:bodyPr/>
          <a:lstStyle/>
          <a:p>
            <a:r>
              <a:rPr lang="en-US" sz="3600" dirty="0">
                <a:latin typeface="Times New Roman" panose="02020603050405020304" pitchFamily="18" charset="0"/>
              </a:rPr>
              <a:t>A  Short  History—How did “on the basis of Sex”  become “sexual harassment”?</a:t>
            </a:r>
          </a:p>
        </p:txBody>
      </p:sp>
      <p:sp>
        <p:nvSpPr>
          <p:cNvPr id="4" name="Content Placeholder 3">
            <a:extLst>
              <a:ext uri="{FF2B5EF4-FFF2-40B4-BE49-F238E27FC236}">
                <a16:creationId xmlns:a16="http://schemas.microsoft.com/office/drawing/2014/main" id="{D355C61F-C8F1-4977-8E1F-F16C0D9EA88C}"/>
              </a:ext>
            </a:extLst>
          </p:cNvPr>
          <p:cNvSpPr>
            <a:spLocks noGrp="1"/>
          </p:cNvSpPr>
          <p:nvPr>
            <p:ph idx="1"/>
          </p:nvPr>
        </p:nvSpPr>
        <p:spPr>
          <a:xfrm>
            <a:off x="432000" y="1992169"/>
            <a:ext cx="9198116" cy="3851462"/>
          </a:xfrm>
        </p:spPr>
        <p:txBody>
          <a:bodyPr/>
          <a:lstStyle/>
          <a:p>
            <a:pPr marL="0" indent="0">
              <a:buNone/>
            </a:pPr>
            <a:endParaRPr lang="en-US" sz="4800" dirty="0"/>
          </a:p>
          <a:p>
            <a:pPr marL="0" indent="0">
              <a:buNone/>
            </a:pPr>
            <a:r>
              <a:rPr lang="en-US" sz="4800" dirty="0"/>
              <a:t>The phrase “sexual harassment” was coined in 1975 by a group of feminist activists at Cornell University</a:t>
            </a:r>
            <a:endParaRPr lang="en-US" sz="2800" dirty="0"/>
          </a:p>
        </p:txBody>
      </p:sp>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33"/>
          </p:nvPr>
        </p:nvSpPr>
        <p:spPr/>
        <p:txBody>
          <a:bodyPr/>
          <a:lstStyle/>
          <a:p>
            <a:fld id="{19B51A1E-902D-48AF-9020-955120F399B6}" type="slidenum">
              <a:rPr lang="en-US" smtClean="0"/>
              <a:pPr/>
              <a:t>17</a:t>
            </a:fld>
            <a:endParaRPr lang="en-US" dirty="0"/>
          </a:p>
        </p:txBody>
      </p:sp>
      <p:pic>
        <p:nvPicPr>
          <p:cNvPr id="18" name="Picture Placeholder 17" descr="decorative element">
            <a:extLst>
              <a:ext uri="{FF2B5EF4-FFF2-40B4-BE49-F238E27FC236}">
                <a16:creationId xmlns:a16="http://schemas.microsoft.com/office/drawing/2014/main" id="{40103AEC-DE5B-544B-A074-043639D164F6}"/>
              </a:ext>
            </a:extLst>
          </p:cNvPr>
          <p:cNvPicPr>
            <a:picLocks noGrp="1" noChangeAspect="1"/>
          </p:cNvPicPr>
          <p:nvPr>
            <p:ph type="pic" sz="quarter" idx="4294967295"/>
          </p:nvPr>
        </p:nvPicPr>
        <p:blipFill>
          <a:blip r:embed="rId2">
            <a:extLst>
              <a:ext uri="{28A0092B-C50C-407E-A947-70E740481C1C}">
                <a14:useLocalDpi xmlns:a14="http://schemas.microsoft.com/office/drawing/2010/main" val="0"/>
              </a:ext>
            </a:extLst>
          </a:blip>
          <a:srcRect/>
          <a:stretch>
            <a:fillRect/>
          </a:stretch>
        </p:blipFill>
        <p:spPr>
          <a:xfrm>
            <a:off x="9980613" y="1659468"/>
            <a:ext cx="2211387" cy="3589866"/>
          </a:xfrm>
        </p:spPr>
      </p:pic>
      <p:sp>
        <p:nvSpPr>
          <p:cNvPr id="8" name="Footer Placeholder 7">
            <a:extLst>
              <a:ext uri="{FF2B5EF4-FFF2-40B4-BE49-F238E27FC236}">
                <a16:creationId xmlns:a16="http://schemas.microsoft.com/office/drawing/2014/main" id="{69120B6C-F7C5-4BF0-9F3D-EE3F0BA1B9BF}"/>
              </a:ext>
            </a:extLst>
          </p:cNvPr>
          <p:cNvSpPr>
            <a:spLocks noGrp="1"/>
          </p:cNvSpPr>
          <p:nvPr>
            <p:ph type="ftr" sz="quarter" idx="12"/>
          </p:nvPr>
        </p:nvSpPr>
        <p:spPr/>
        <p:txBody>
          <a:bodyPr/>
          <a:lstStyle/>
          <a:p>
            <a:r>
              <a:rPr lang="en-US" noProof="0" dirty="0"/>
              <a:t>Copyright 2020, Levin Legal Group, P.C. and Beard Legal Group</a:t>
            </a:r>
          </a:p>
        </p:txBody>
      </p:sp>
      <p:pic>
        <p:nvPicPr>
          <p:cNvPr id="7" name="Picture 6" descr="2010-12-01 LLG Logo">
            <a:extLst>
              <a:ext uri="{FF2B5EF4-FFF2-40B4-BE49-F238E27FC236}">
                <a16:creationId xmlns:a16="http://schemas.microsoft.com/office/drawing/2014/main" id="{C806307E-1EE2-4865-8EC4-FB0C301C97A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613"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0106AA13-91BA-40AD-AFE2-6070333253BE}"/>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7905147"/>
      </p:ext>
    </p:extLst>
  </p:cSld>
  <p:clrMapOvr>
    <a:masterClrMapping/>
  </p:clrMapOvr>
  <p:transition spd="slow">
    <p:push/>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1092000"/>
          </a:xfrm>
        </p:spPr>
        <p:txBody>
          <a:bodyPr/>
          <a:lstStyle/>
          <a:p>
            <a:r>
              <a:rPr lang="en-US" sz="3600" dirty="0">
                <a:latin typeface="+mn-lt"/>
              </a:rPr>
              <a:t>School attorney</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170</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1488798"/>
            <a:ext cx="9198116" cy="4679250"/>
          </a:xfrm>
        </p:spPr>
        <p:txBody>
          <a:bodyPr/>
          <a:lstStyle/>
          <a:p>
            <a:pPr marL="0" indent="0">
              <a:buNone/>
            </a:pPr>
            <a:r>
              <a:rPr lang="en-US" sz="4800" dirty="0"/>
              <a:t>Can school be represented by counsel at each step of the process?</a:t>
            </a:r>
          </a:p>
          <a:p>
            <a:pPr>
              <a:buFont typeface="Wingdings" panose="05000000000000000000" pitchFamily="2" charset="2"/>
              <a:buChar char="Ø"/>
            </a:pPr>
            <a:r>
              <a:rPr lang="en-US" sz="4800" dirty="0"/>
              <a:t>Yes!</a:t>
            </a:r>
          </a:p>
          <a:p>
            <a:pPr>
              <a:buFont typeface="Wingdings" panose="05000000000000000000" pitchFamily="2" charset="2"/>
              <a:buChar char="Ø"/>
            </a:pPr>
            <a:r>
              <a:rPr lang="en-US" sz="4800" b="1" dirty="0"/>
              <a:t>Caveat: </a:t>
            </a:r>
            <a:r>
              <a:rPr lang="en-US" sz="4800" dirty="0"/>
              <a:t>Perhaps same lawyer should not be involved at appeal step who was involved in initial decision step?</a:t>
            </a:r>
            <a:endParaRPr lang="en-US" sz="4800" b="1" dirty="0"/>
          </a:p>
        </p:txBody>
      </p:sp>
    </p:spTree>
    <p:extLst>
      <p:ext uri="{BB962C8B-B14F-4D97-AF65-F5344CB8AC3E}">
        <p14:creationId xmlns:p14="http://schemas.microsoft.com/office/powerpoint/2010/main" val="45352109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208496"/>
            <a:ext cx="9198116" cy="1092000"/>
          </a:xfrm>
        </p:spPr>
        <p:txBody>
          <a:bodyPr/>
          <a:lstStyle/>
          <a:p>
            <a:r>
              <a:rPr lang="en-US" sz="3600" dirty="0">
                <a:latin typeface="+mn-lt"/>
              </a:rPr>
              <a:t>school  Attorney</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171</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1089375"/>
            <a:ext cx="9198116" cy="4679250"/>
          </a:xfrm>
        </p:spPr>
        <p:txBody>
          <a:bodyPr/>
          <a:lstStyle/>
          <a:p>
            <a:pPr marL="0" indent="0">
              <a:buNone/>
            </a:pPr>
            <a:r>
              <a:rPr lang="en-US" sz="3600" dirty="0"/>
              <a:t>When are the times when it is important to have counsel involved?</a:t>
            </a:r>
          </a:p>
          <a:p>
            <a:pPr>
              <a:buFont typeface="Wingdings" panose="05000000000000000000" pitchFamily="2" charset="2"/>
              <a:buChar char="Ø"/>
            </a:pPr>
            <a:r>
              <a:rPr lang="en-US" sz="3600" dirty="0"/>
              <a:t>When the complainant, the respondent or any witness is represented by counsel;</a:t>
            </a:r>
          </a:p>
          <a:p>
            <a:pPr>
              <a:buFont typeface="Wingdings" panose="05000000000000000000" pitchFamily="2" charset="2"/>
              <a:buChar char="Ø"/>
            </a:pPr>
            <a:r>
              <a:rPr lang="en-US" sz="3600" dirty="0"/>
              <a:t>When there are unusual legal issues at play;</a:t>
            </a:r>
          </a:p>
          <a:p>
            <a:pPr>
              <a:buFont typeface="Wingdings" panose="05000000000000000000" pitchFamily="2" charset="2"/>
              <a:buChar char="Ø"/>
            </a:pPr>
            <a:r>
              <a:rPr lang="en-US" sz="3600" dirty="0"/>
              <a:t>When there are threats of litigation;</a:t>
            </a:r>
          </a:p>
          <a:p>
            <a:pPr>
              <a:buFont typeface="Wingdings" panose="05000000000000000000" pitchFamily="2" charset="2"/>
              <a:buChar char="Ø"/>
            </a:pPr>
            <a:r>
              <a:rPr lang="en-US" sz="3600" dirty="0"/>
              <a:t>When the alleged conduct is significant, or the possible disciplinary consequences are significant;</a:t>
            </a:r>
            <a:endParaRPr lang="en-US" sz="4000" dirty="0"/>
          </a:p>
        </p:txBody>
      </p:sp>
    </p:spTree>
    <p:extLst>
      <p:ext uri="{BB962C8B-B14F-4D97-AF65-F5344CB8AC3E}">
        <p14:creationId xmlns:p14="http://schemas.microsoft.com/office/powerpoint/2010/main" val="122362263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 calcmode="lin" valueType="num">
                                      <p:cBhvr additive="base">
                                        <p:cTn id="25" dur="500" fill="hold"/>
                                        <p:tgtEl>
                                          <p:spTgt spid="10">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0">
                                            <p:txEl>
                                              <p:pRg st="4" end="4"/>
                                            </p:txEl>
                                          </p:spTgt>
                                        </p:tgtEl>
                                        <p:attrNameLst>
                                          <p:attrName>style.visibility</p:attrName>
                                        </p:attrNameLst>
                                      </p:cBhvr>
                                      <p:to>
                                        <p:strVal val="visible"/>
                                      </p:to>
                                    </p:set>
                                    <p:anim calcmode="lin" valueType="num">
                                      <p:cBhvr additive="base">
                                        <p:cTn id="31" dur="500" fill="hold"/>
                                        <p:tgtEl>
                                          <p:spTgt spid="10">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0">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1092000"/>
          </a:xfrm>
        </p:spPr>
        <p:txBody>
          <a:bodyPr/>
          <a:lstStyle/>
          <a:p>
            <a:r>
              <a:rPr lang="en-US" sz="3600" dirty="0">
                <a:latin typeface="+mn-lt"/>
              </a:rPr>
              <a:t>Effect of Criminal proceedings or investigation</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172</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1488798"/>
            <a:ext cx="9198116" cy="4679250"/>
          </a:xfrm>
        </p:spPr>
        <p:txBody>
          <a:bodyPr/>
          <a:lstStyle/>
          <a:p>
            <a:pPr>
              <a:buFont typeface="Wingdings" panose="05000000000000000000" pitchFamily="2" charset="2"/>
              <a:buChar char="Ø"/>
            </a:pPr>
            <a:r>
              <a:rPr lang="en-US" sz="3600" dirty="0"/>
              <a:t>Does not relieve school of its duties under Title IX—you must investigate promptly, decide promptly, provide supportive measures promptly, and take appropriate action based on decision</a:t>
            </a:r>
          </a:p>
          <a:p>
            <a:pPr>
              <a:buFont typeface="Wingdings" panose="05000000000000000000" pitchFamily="2" charset="2"/>
              <a:buChar char="Ø"/>
            </a:pPr>
            <a:r>
              <a:rPr lang="en-US" sz="3600" dirty="0"/>
              <a:t> Decision of police is not determinative of whether there was unlawful harassment, unless there is guilty plea or verdict of an offense whose elements establish “sexual harassment”</a:t>
            </a:r>
          </a:p>
          <a:p>
            <a:pPr marL="0" indent="0">
              <a:buNone/>
            </a:pPr>
            <a:endParaRPr lang="en-US" sz="4000" dirty="0"/>
          </a:p>
        </p:txBody>
      </p:sp>
    </p:spTree>
    <p:extLst>
      <p:ext uri="{BB962C8B-B14F-4D97-AF65-F5344CB8AC3E}">
        <p14:creationId xmlns:p14="http://schemas.microsoft.com/office/powerpoint/2010/main" val="191889814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656666"/>
          </a:xfrm>
        </p:spPr>
        <p:txBody>
          <a:bodyPr/>
          <a:lstStyle/>
          <a:p>
            <a:r>
              <a:rPr lang="en-US" sz="3600" dirty="0">
                <a:latin typeface="+mn-lt"/>
              </a:rPr>
              <a:t>Must be fair and impartial</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173</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1089375"/>
            <a:ext cx="9198116" cy="4679250"/>
          </a:xfrm>
        </p:spPr>
        <p:txBody>
          <a:bodyPr/>
          <a:lstStyle/>
          <a:p>
            <a:pPr>
              <a:buFont typeface="Wingdings" panose="05000000000000000000" pitchFamily="2" charset="2"/>
              <a:buChar char="Ø"/>
            </a:pPr>
            <a:r>
              <a:rPr lang="en-US" sz="4400" dirty="0">
                <a:solidFill>
                  <a:schemeClr val="tx1"/>
                </a:solidFill>
              </a:rPr>
              <a:t>Both parties have equal opportunity to review and respond to the evidence gathered during the investigation</a:t>
            </a:r>
          </a:p>
          <a:p>
            <a:pPr>
              <a:buFont typeface="Wingdings" panose="05000000000000000000" pitchFamily="2" charset="2"/>
              <a:buChar char="Ø"/>
            </a:pPr>
            <a:r>
              <a:rPr lang="en-US" sz="4400" dirty="0">
                <a:solidFill>
                  <a:schemeClr val="tx1"/>
                </a:solidFill>
              </a:rPr>
              <a:t>Cannot be biased in any way:</a:t>
            </a:r>
          </a:p>
          <a:p>
            <a:pPr lvl="1">
              <a:buFont typeface="Wingdings" panose="05000000000000000000" pitchFamily="2" charset="2"/>
              <a:buChar char="Ø"/>
            </a:pPr>
            <a:r>
              <a:rPr lang="en-US" sz="3600" dirty="0">
                <a:solidFill>
                  <a:schemeClr val="tx1"/>
                </a:solidFill>
              </a:rPr>
              <a:t>Due to nature of allegations;</a:t>
            </a:r>
          </a:p>
          <a:p>
            <a:pPr lvl="1">
              <a:buFont typeface="Wingdings" panose="05000000000000000000" pitchFamily="2" charset="2"/>
              <a:buChar char="Ø"/>
            </a:pPr>
            <a:r>
              <a:rPr lang="en-US" sz="3600" dirty="0">
                <a:solidFill>
                  <a:schemeClr val="tx1"/>
                </a:solidFill>
              </a:rPr>
              <a:t>Due to the identity of the parties or the witnesses;</a:t>
            </a:r>
          </a:p>
          <a:p>
            <a:pPr lvl="1">
              <a:buFont typeface="Wingdings" panose="05000000000000000000" pitchFamily="2" charset="2"/>
              <a:buChar char="Ø"/>
            </a:pPr>
            <a:r>
              <a:rPr lang="en-US" sz="3600" dirty="0">
                <a:solidFill>
                  <a:schemeClr val="tx1"/>
                </a:solidFill>
              </a:rPr>
              <a:t>Due to the status of the parties or the witnesses;</a:t>
            </a:r>
            <a:endParaRPr lang="en-US" sz="4000" dirty="0"/>
          </a:p>
        </p:txBody>
      </p:sp>
    </p:spTree>
    <p:extLst>
      <p:ext uri="{BB962C8B-B14F-4D97-AF65-F5344CB8AC3E}">
        <p14:creationId xmlns:p14="http://schemas.microsoft.com/office/powerpoint/2010/main" val="215131910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 calcmode="lin" valueType="num">
                                      <p:cBhvr additive="base">
                                        <p:cTn id="17"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0">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xEl>
                                              <p:pRg st="3" end="3"/>
                                            </p:txEl>
                                          </p:spTgt>
                                        </p:tgtEl>
                                        <p:attrNameLst>
                                          <p:attrName>style.visibility</p:attrName>
                                        </p:attrNameLst>
                                      </p:cBhvr>
                                      <p:to>
                                        <p:strVal val="visible"/>
                                      </p:to>
                                    </p:set>
                                    <p:anim calcmode="lin" valueType="num">
                                      <p:cBhvr additive="base">
                                        <p:cTn id="21"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0">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0">
                                            <p:txEl>
                                              <p:pRg st="4" end="4"/>
                                            </p:txEl>
                                          </p:spTgt>
                                        </p:tgtEl>
                                        <p:attrNameLst>
                                          <p:attrName>style.visibility</p:attrName>
                                        </p:attrNameLst>
                                      </p:cBhvr>
                                      <p:to>
                                        <p:strVal val="visible"/>
                                      </p:to>
                                    </p:set>
                                    <p:anim calcmode="lin" valueType="num">
                                      <p:cBhvr additive="base">
                                        <p:cTn id="25"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1092000"/>
          </a:xfrm>
        </p:spPr>
        <p:txBody>
          <a:bodyPr/>
          <a:lstStyle/>
          <a:p>
            <a:r>
              <a:rPr lang="en-US" sz="3600" dirty="0">
                <a:latin typeface="+mn-lt"/>
              </a:rPr>
              <a:t>Must be fair and impartial</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Levin Legal Group, P.C.</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174</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1488798"/>
            <a:ext cx="9198116" cy="4679250"/>
          </a:xfrm>
        </p:spPr>
        <p:txBody>
          <a:bodyPr/>
          <a:lstStyle/>
          <a:p>
            <a:pPr>
              <a:buFont typeface="Wingdings" panose="05000000000000000000" pitchFamily="2" charset="2"/>
              <a:buChar char="Ø"/>
            </a:pPr>
            <a:r>
              <a:rPr lang="en-US" sz="4000" dirty="0"/>
              <a:t>Must not rely upon or consider stereotypes or other irrelevant facts:</a:t>
            </a:r>
          </a:p>
          <a:p>
            <a:pPr lvl="1">
              <a:buFont typeface="Wingdings" panose="05000000000000000000" pitchFamily="2" charset="2"/>
              <a:buChar char="Ø"/>
            </a:pPr>
            <a:r>
              <a:rPr lang="en-US" sz="3800" dirty="0"/>
              <a:t>Manner of dress;</a:t>
            </a:r>
          </a:p>
          <a:p>
            <a:pPr lvl="1">
              <a:buFont typeface="Wingdings" panose="05000000000000000000" pitchFamily="2" charset="2"/>
              <a:buChar char="Ø"/>
            </a:pPr>
            <a:r>
              <a:rPr lang="en-US" sz="3800" dirty="0"/>
              <a:t>Most past disciplinary issues;</a:t>
            </a:r>
          </a:p>
          <a:p>
            <a:pPr lvl="1">
              <a:buFont typeface="Wingdings" panose="05000000000000000000" pitchFamily="2" charset="2"/>
              <a:buChar char="Ø"/>
            </a:pPr>
            <a:r>
              <a:rPr lang="en-US" sz="3800" dirty="0"/>
              <a:t>Occupation of parents;</a:t>
            </a:r>
          </a:p>
        </p:txBody>
      </p:sp>
    </p:spTree>
    <p:extLst>
      <p:ext uri="{BB962C8B-B14F-4D97-AF65-F5344CB8AC3E}">
        <p14:creationId xmlns:p14="http://schemas.microsoft.com/office/powerpoint/2010/main" val="311837401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 calcmode="lin" valueType="num">
                                      <p:cBhvr additive="base">
                                        <p:cTn id="11" dur="500" fill="hold"/>
                                        <p:tgtEl>
                                          <p:spTgt spid="10">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0">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 calcmode="lin" valueType="num">
                                      <p:cBhvr additive="base">
                                        <p:cTn id="15" dur="500" fill="hold"/>
                                        <p:tgtEl>
                                          <p:spTgt spid="10">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0">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anim calcmode="lin" valueType="num">
                                      <p:cBhvr additive="base">
                                        <p:cTn id="19" dur="500" fill="hold"/>
                                        <p:tgtEl>
                                          <p:spTgt spid="10">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1092000"/>
          </a:xfrm>
        </p:spPr>
        <p:txBody>
          <a:bodyPr/>
          <a:lstStyle/>
          <a:p>
            <a:r>
              <a:rPr lang="en-US" sz="3600" dirty="0">
                <a:latin typeface="+mn-lt"/>
              </a:rPr>
              <a:t>Must be fair and impartial</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Levin Legal Group, P.C.</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175</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1488798"/>
            <a:ext cx="9198116" cy="4679250"/>
          </a:xfrm>
        </p:spPr>
        <p:txBody>
          <a:bodyPr/>
          <a:lstStyle/>
          <a:p>
            <a:pPr>
              <a:buFont typeface="Wingdings" panose="05000000000000000000" pitchFamily="2" charset="2"/>
              <a:buChar char="Ø"/>
            </a:pPr>
            <a:r>
              <a:rPr lang="en-US" sz="4800" dirty="0"/>
              <a:t>Must not rely upon untrustworthy evidence;</a:t>
            </a:r>
          </a:p>
          <a:p>
            <a:pPr>
              <a:buFont typeface="Wingdings" panose="05000000000000000000" pitchFamily="2" charset="2"/>
              <a:buChar char="Ø"/>
            </a:pPr>
            <a:r>
              <a:rPr lang="en-US" sz="4600" dirty="0">
                <a:solidFill>
                  <a:schemeClr val="tx1"/>
                </a:solidFill>
              </a:rPr>
              <a:t>Uncorroborated hearsay</a:t>
            </a:r>
          </a:p>
          <a:p>
            <a:pPr lvl="2">
              <a:buFont typeface="Wingdings" panose="05000000000000000000" pitchFamily="2" charset="2"/>
              <a:buChar char="Ø"/>
            </a:pPr>
            <a:r>
              <a:rPr lang="en-US" sz="4400" dirty="0">
                <a:solidFill>
                  <a:schemeClr val="tx1"/>
                </a:solidFill>
              </a:rPr>
              <a:t>go to the source;</a:t>
            </a:r>
          </a:p>
          <a:p>
            <a:pPr>
              <a:buFont typeface="Wingdings" panose="05000000000000000000" pitchFamily="2" charset="2"/>
              <a:buChar char="Ø"/>
            </a:pPr>
            <a:r>
              <a:rPr lang="en-US" sz="4600" dirty="0">
                <a:solidFill>
                  <a:schemeClr val="tx1"/>
                </a:solidFill>
              </a:rPr>
              <a:t>Summaries or descriptions of a document;</a:t>
            </a:r>
          </a:p>
          <a:p>
            <a:pPr lvl="2">
              <a:buFont typeface="Wingdings" panose="05000000000000000000" pitchFamily="2" charset="2"/>
              <a:buChar char="Ø"/>
            </a:pPr>
            <a:r>
              <a:rPr lang="en-US" sz="4400" dirty="0">
                <a:solidFill>
                  <a:schemeClr val="tx1"/>
                </a:solidFill>
              </a:rPr>
              <a:t>get the document;</a:t>
            </a:r>
            <a:endParaRPr lang="en-US" sz="4000" dirty="0"/>
          </a:p>
        </p:txBody>
      </p:sp>
    </p:spTree>
    <p:extLst>
      <p:ext uri="{BB962C8B-B14F-4D97-AF65-F5344CB8AC3E}">
        <p14:creationId xmlns:p14="http://schemas.microsoft.com/office/powerpoint/2010/main" val="155773294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 calcmode="lin" valueType="num">
                                      <p:cBhvr additive="base">
                                        <p:cTn id="17"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0">
                                            <p:txEl>
                                              <p:pRg st="3" end="3"/>
                                            </p:txEl>
                                          </p:spTgt>
                                        </p:tgtEl>
                                        <p:attrNameLst>
                                          <p:attrName>style.visibility</p:attrName>
                                        </p:attrNameLst>
                                      </p:cBhvr>
                                      <p:to>
                                        <p:strVal val="visible"/>
                                      </p:to>
                                    </p:set>
                                    <p:anim calcmode="lin" valueType="num">
                                      <p:cBhvr additive="base">
                                        <p:cTn id="23"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0">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 calcmode="lin" valueType="num">
                                      <p:cBhvr additive="base">
                                        <p:cTn id="27"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206790"/>
            <a:ext cx="9198116" cy="719467"/>
          </a:xfrm>
        </p:spPr>
        <p:txBody>
          <a:bodyPr/>
          <a:lstStyle/>
          <a:p>
            <a:r>
              <a:rPr lang="en-US" sz="3600" dirty="0">
                <a:latin typeface="+mn-lt"/>
              </a:rPr>
              <a:t>Must be fair and impartial--Recusal</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176</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1089375"/>
            <a:ext cx="9198116" cy="4679250"/>
          </a:xfrm>
        </p:spPr>
        <p:txBody>
          <a:bodyPr/>
          <a:lstStyle/>
          <a:p>
            <a:pPr marL="0" indent="0">
              <a:buNone/>
            </a:pPr>
            <a:r>
              <a:rPr lang="en-US" sz="3400" dirty="0"/>
              <a:t>When must you “recuse” yourself?</a:t>
            </a:r>
          </a:p>
          <a:p>
            <a:pPr>
              <a:buFont typeface="Wingdings" panose="05000000000000000000" pitchFamily="2" charset="2"/>
              <a:buChar char="Ø"/>
            </a:pPr>
            <a:r>
              <a:rPr lang="en-US" sz="3400" dirty="0"/>
              <a:t>Knowledge of parties or witnesses—not a reason to recuse;</a:t>
            </a:r>
          </a:p>
          <a:p>
            <a:pPr>
              <a:buFont typeface="Wingdings" panose="05000000000000000000" pitchFamily="2" charset="2"/>
              <a:buChar char="Ø"/>
            </a:pPr>
            <a:r>
              <a:rPr lang="en-US" sz="3400" dirty="0"/>
              <a:t>Friendship, socializing out of school, membership in same clubs, organizations or religious congregations—may be a reason to recuse;</a:t>
            </a:r>
          </a:p>
          <a:p>
            <a:pPr>
              <a:buFont typeface="Wingdings" panose="05000000000000000000" pitchFamily="2" charset="2"/>
              <a:buChar char="Ø"/>
            </a:pPr>
            <a:r>
              <a:rPr lang="en-US" sz="3400" dirty="0"/>
              <a:t>Your belief that you cannot perform your function fairly and without bias to any party;</a:t>
            </a:r>
          </a:p>
          <a:p>
            <a:pPr>
              <a:buFont typeface="Wingdings" panose="05000000000000000000" pitchFamily="2" charset="2"/>
              <a:buChar char="Ø"/>
            </a:pPr>
            <a:r>
              <a:rPr lang="en-US" sz="3400" dirty="0"/>
              <a:t>You are named as the alleged Perpetrator;</a:t>
            </a:r>
          </a:p>
        </p:txBody>
      </p:sp>
    </p:spTree>
    <p:extLst>
      <p:ext uri="{BB962C8B-B14F-4D97-AF65-F5344CB8AC3E}">
        <p14:creationId xmlns:p14="http://schemas.microsoft.com/office/powerpoint/2010/main" val="146619925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 calcmode="lin" valueType="num">
                                      <p:cBhvr additive="base">
                                        <p:cTn id="25"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xEl>
                                              <p:pRg st="4" end="4"/>
                                            </p:txEl>
                                          </p:spTgt>
                                        </p:tgtEl>
                                        <p:attrNameLst>
                                          <p:attrName>style.visibility</p:attrName>
                                        </p:attrNameLst>
                                      </p:cBhvr>
                                      <p:to>
                                        <p:strVal val="visible"/>
                                      </p:to>
                                    </p:set>
                                    <p:anim calcmode="lin" valueType="num">
                                      <p:cBhvr additive="base">
                                        <p:cTn id="31"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634800"/>
          </a:xfrm>
        </p:spPr>
        <p:txBody>
          <a:bodyPr/>
          <a:lstStyle/>
          <a:p>
            <a:r>
              <a:rPr lang="en-US" sz="3600" dirty="0">
                <a:latin typeface="+mn-lt"/>
              </a:rPr>
              <a:t>Must be fair and impartial--Recusal</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177</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1066800"/>
            <a:ext cx="9198116" cy="5101248"/>
          </a:xfrm>
        </p:spPr>
        <p:txBody>
          <a:bodyPr/>
          <a:lstStyle/>
          <a:p>
            <a:pPr marL="0" indent="0">
              <a:buNone/>
            </a:pPr>
            <a:r>
              <a:rPr lang="en-US" sz="3600" dirty="0"/>
              <a:t>When must you recuse yourself?</a:t>
            </a:r>
          </a:p>
          <a:p>
            <a:pPr>
              <a:buFont typeface="Wingdings" panose="05000000000000000000" pitchFamily="2" charset="2"/>
              <a:buChar char="Ø"/>
            </a:pPr>
            <a:r>
              <a:rPr lang="en-US" sz="3600" dirty="0"/>
              <a:t>Prior significant event with either party or a witness, such as:</a:t>
            </a:r>
          </a:p>
          <a:p>
            <a:pPr>
              <a:buFont typeface="Wingdings" panose="05000000000000000000" pitchFamily="2" charset="2"/>
              <a:buChar char="Ø"/>
            </a:pPr>
            <a:r>
              <a:rPr lang="en-US" sz="3600" dirty="0"/>
              <a:t>Unsatisfactory rating to teacher—probably not enough to require recusal;</a:t>
            </a:r>
          </a:p>
          <a:p>
            <a:pPr>
              <a:buFont typeface="Wingdings" panose="05000000000000000000" pitchFamily="2" charset="2"/>
              <a:buChar char="Ø"/>
            </a:pPr>
            <a:r>
              <a:rPr lang="en-US" sz="3600" dirty="0"/>
              <a:t>Prior suspension of a student—probably not enough to require recusal;</a:t>
            </a:r>
          </a:p>
          <a:p>
            <a:pPr>
              <a:buFont typeface="Wingdings" panose="05000000000000000000" pitchFamily="2" charset="2"/>
              <a:buChar char="Ø"/>
            </a:pPr>
            <a:r>
              <a:rPr lang="en-US" sz="3600" dirty="0"/>
              <a:t>Testified against a student or teacher—probably should recuse;</a:t>
            </a:r>
            <a:endParaRPr lang="en-US" sz="3800" dirty="0"/>
          </a:p>
        </p:txBody>
      </p:sp>
    </p:spTree>
    <p:extLst>
      <p:ext uri="{BB962C8B-B14F-4D97-AF65-F5344CB8AC3E}">
        <p14:creationId xmlns:p14="http://schemas.microsoft.com/office/powerpoint/2010/main" val="266404416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 calcmode="lin" valueType="num">
                                      <p:cBhvr additive="base">
                                        <p:cTn id="25"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xEl>
                                              <p:pRg st="4" end="4"/>
                                            </p:txEl>
                                          </p:spTgt>
                                        </p:tgtEl>
                                        <p:attrNameLst>
                                          <p:attrName>style.visibility</p:attrName>
                                        </p:attrNameLst>
                                      </p:cBhvr>
                                      <p:to>
                                        <p:strVal val="visible"/>
                                      </p:to>
                                    </p:set>
                                    <p:anim calcmode="lin" valueType="num">
                                      <p:cBhvr additive="base">
                                        <p:cTn id="31"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47683"/>
          </a:xfrm>
        </p:spPr>
        <p:txBody>
          <a:bodyPr/>
          <a:lstStyle/>
          <a:p>
            <a:r>
              <a:rPr lang="en-US" sz="3600" dirty="0">
                <a:latin typeface="+mn-lt"/>
              </a:rPr>
              <a:t>Must be fair and impartial--recusal</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178</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1179683"/>
            <a:ext cx="9198116" cy="4988365"/>
          </a:xfrm>
        </p:spPr>
        <p:txBody>
          <a:bodyPr/>
          <a:lstStyle/>
          <a:p>
            <a:pPr marL="0" indent="0">
              <a:buNone/>
            </a:pPr>
            <a:r>
              <a:rPr lang="en-US" sz="4000" dirty="0"/>
              <a:t>When must you recuse yourself?</a:t>
            </a:r>
          </a:p>
          <a:p>
            <a:pPr>
              <a:buFont typeface="Wingdings" panose="05000000000000000000" pitchFamily="2" charset="2"/>
              <a:buChar char="Ø"/>
            </a:pPr>
            <a:r>
              <a:rPr lang="en-US" sz="4000" dirty="0"/>
              <a:t>There’s a picture of you and the respondent in a pool together in Los Vegas—you should recuse</a:t>
            </a:r>
          </a:p>
          <a:p>
            <a:pPr>
              <a:buFont typeface="Wingdings" panose="05000000000000000000" pitchFamily="2" charset="2"/>
              <a:buChar char="Ø"/>
            </a:pPr>
            <a:r>
              <a:rPr lang="en-US" sz="4000" dirty="0"/>
              <a:t>You are Facebook “friends” with a party or witness—you should recuse</a:t>
            </a:r>
          </a:p>
          <a:p>
            <a:pPr>
              <a:buFont typeface="Wingdings" panose="05000000000000000000" pitchFamily="2" charset="2"/>
              <a:buChar char="Ø"/>
            </a:pPr>
            <a:r>
              <a:rPr lang="en-US" sz="4000" dirty="0"/>
              <a:t>You posted  	(thumbs down) on social media—it depends whether you should recuse</a:t>
            </a:r>
          </a:p>
        </p:txBody>
      </p:sp>
      <p:pic>
        <p:nvPicPr>
          <p:cNvPr id="3" name="Picture 2">
            <a:extLst>
              <a:ext uri="{FF2B5EF4-FFF2-40B4-BE49-F238E27FC236}">
                <a16:creationId xmlns:a16="http://schemas.microsoft.com/office/drawing/2014/main" id="{89B66ED3-17D8-45F2-BB57-CC247858AB05}"/>
              </a:ext>
            </a:extLst>
          </p:cNvPr>
          <p:cNvPicPr>
            <a:picLocks noChangeAspect="1"/>
          </p:cNvPicPr>
          <p:nvPr/>
        </p:nvPicPr>
        <p:blipFill>
          <a:blip r:embed="rId6"/>
          <a:stretch>
            <a:fillRect/>
          </a:stretch>
        </p:blipFill>
        <p:spPr>
          <a:xfrm>
            <a:off x="3234267" y="4775201"/>
            <a:ext cx="643467" cy="745066"/>
          </a:xfrm>
          <a:prstGeom prst="rect">
            <a:avLst/>
          </a:prstGeom>
        </p:spPr>
      </p:pic>
    </p:spTree>
    <p:extLst>
      <p:ext uri="{BB962C8B-B14F-4D97-AF65-F5344CB8AC3E}">
        <p14:creationId xmlns:p14="http://schemas.microsoft.com/office/powerpoint/2010/main" val="102636262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 calcmode="lin" valueType="num">
                                      <p:cBhvr additive="base">
                                        <p:cTn id="25"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1092000"/>
          </a:xfrm>
        </p:spPr>
        <p:txBody>
          <a:bodyPr/>
          <a:lstStyle/>
          <a:p>
            <a:r>
              <a:rPr lang="en-US" sz="3600" dirty="0">
                <a:latin typeface="+mn-lt"/>
              </a:rPr>
              <a:t>Must be fair and impartial--recusal</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Levin Legal Group, P.C.</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179</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1488798"/>
            <a:ext cx="9198116" cy="4679250"/>
          </a:xfrm>
        </p:spPr>
        <p:txBody>
          <a:bodyPr/>
          <a:lstStyle/>
          <a:p>
            <a:pPr marL="0" indent="0">
              <a:buNone/>
            </a:pPr>
            <a:r>
              <a:rPr lang="en-US" sz="4000" dirty="0"/>
              <a:t>When must you recuse yourself?</a:t>
            </a:r>
          </a:p>
          <a:p>
            <a:pPr>
              <a:buFont typeface="Wingdings" panose="05000000000000000000" pitchFamily="2" charset="2"/>
              <a:buChar char="Ø"/>
            </a:pPr>
            <a:r>
              <a:rPr lang="en-US" sz="4000" dirty="0"/>
              <a:t>You previously dated one of the parties—you must recuse yourself;</a:t>
            </a:r>
          </a:p>
          <a:p>
            <a:pPr>
              <a:buFont typeface="Wingdings" panose="05000000000000000000" pitchFamily="2" charset="2"/>
              <a:buChar char="Ø"/>
            </a:pPr>
            <a:r>
              <a:rPr lang="en-US" sz="4000" dirty="0"/>
              <a:t>You dated a witness—maybe you need to recuse yourself</a:t>
            </a:r>
          </a:p>
          <a:p>
            <a:pPr>
              <a:buFont typeface="Wingdings" panose="05000000000000000000" pitchFamily="2" charset="2"/>
              <a:buChar char="Ø"/>
            </a:pPr>
            <a:r>
              <a:rPr lang="en-US" sz="4000" b="1" dirty="0"/>
              <a:t>Bottom line</a:t>
            </a:r>
            <a:r>
              <a:rPr lang="en-US" sz="4000" dirty="0"/>
              <a:t>:  You must be alert to see the situations that may require your recusal and get the advice of counsel when necessary!</a:t>
            </a:r>
          </a:p>
        </p:txBody>
      </p:sp>
    </p:spTree>
    <p:extLst>
      <p:ext uri="{BB962C8B-B14F-4D97-AF65-F5344CB8AC3E}">
        <p14:creationId xmlns:p14="http://schemas.microsoft.com/office/powerpoint/2010/main" val="127780293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2" fill="hold" grpId="0" nodeType="click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 calcmode="lin" valueType="num">
                                      <p:cBhvr additive="base">
                                        <p:cTn id="25" dur="500" fill="hold"/>
                                        <p:tgtEl>
                                          <p:spTgt spid="10">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9312C-5C46-4E50-8DB6-C5FEC4E02795}"/>
              </a:ext>
            </a:extLst>
          </p:cNvPr>
          <p:cNvSpPr>
            <a:spLocks noGrp="1"/>
          </p:cNvSpPr>
          <p:nvPr>
            <p:ph type="title"/>
          </p:nvPr>
        </p:nvSpPr>
        <p:spPr>
          <a:xfrm>
            <a:off x="432000" y="666750"/>
            <a:ext cx="9198116" cy="432000"/>
          </a:xfrm>
        </p:spPr>
        <p:txBody>
          <a:bodyPr/>
          <a:lstStyle/>
          <a:p>
            <a:r>
              <a:rPr lang="en-US" dirty="0">
                <a:latin typeface="+mn-lt"/>
              </a:rPr>
              <a:t>A short history:  how did “discrimination” become “sexual harassment”?</a:t>
            </a:r>
          </a:p>
        </p:txBody>
      </p:sp>
      <p:sp>
        <p:nvSpPr>
          <p:cNvPr id="4" name="Content Placeholder 3">
            <a:extLst>
              <a:ext uri="{FF2B5EF4-FFF2-40B4-BE49-F238E27FC236}">
                <a16:creationId xmlns:a16="http://schemas.microsoft.com/office/drawing/2014/main" id="{021F34F4-AA0B-4F9D-B15E-126D62C338F6}"/>
              </a:ext>
            </a:extLst>
          </p:cNvPr>
          <p:cNvSpPr>
            <a:spLocks noGrp="1"/>
          </p:cNvSpPr>
          <p:nvPr>
            <p:ph idx="1"/>
          </p:nvPr>
        </p:nvSpPr>
        <p:spPr/>
        <p:txBody>
          <a:bodyPr/>
          <a:lstStyle/>
          <a:p>
            <a:pPr marL="0" indent="0">
              <a:buNone/>
            </a:pPr>
            <a:r>
              <a:rPr lang="en-US" sz="3200" b="1" dirty="0"/>
              <a:t>1975: N</a:t>
            </a:r>
            <a:r>
              <a:rPr lang="en-US" sz="3200" dirty="0"/>
              <a:t>ew York Times Article: “Sexual harassment of women in their place of employment is extremely widespread. It is literally epidemic,” said Lin Farley, director of the women's section of the Human Affairs Program at Cornell University. She listed the forms such harassment could take: Constant leering and ogling of a woman's body.; Continually brushing against a woman's body.; Forcing a woman to submit to squeezing or pinching.; Catching a woman alone for forced sexual intimacies.; Outright sexual propositions, backed by threat of losing a job.”</a:t>
            </a:r>
            <a:endParaRPr lang="en-US" dirty="0"/>
          </a:p>
        </p:txBody>
      </p:sp>
      <p:sp>
        <p:nvSpPr>
          <p:cNvPr id="5" name="Footer Placeholder 4">
            <a:extLst>
              <a:ext uri="{FF2B5EF4-FFF2-40B4-BE49-F238E27FC236}">
                <a16:creationId xmlns:a16="http://schemas.microsoft.com/office/drawing/2014/main" id="{C869F381-E98F-4628-933C-EF4A7B6B81A8}"/>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F878C04A-6D46-46C3-A32D-0EDE6597275E}"/>
              </a:ext>
            </a:extLst>
          </p:cNvPr>
          <p:cNvSpPr>
            <a:spLocks noGrp="1"/>
          </p:cNvSpPr>
          <p:nvPr>
            <p:ph type="sldNum" sz="quarter" idx="33"/>
          </p:nvPr>
        </p:nvSpPr>
        <p:spPr/>
        <p:txBody>
          <a:bodyPr/>
          <a:lstStyle/>
          <a:p>
            <a:fld id="{19B51A1E-902D-48AF-9020-955120F399B6}" type="slidenum">
              <a:rPr lang="en-US" noProof="0" smtClean="0"/>
              <a:pPr/>
              <a:t>18</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903514"/>
            <a:ext cx="2211524" cy="3379686"/>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C806307E-1EE2-4865-8EC4-FB0C301C97A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A7652A16-98AD-456F-A06C-36D14296C555}"/>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6917066"/>
      </p:ext>
    </p:extLst>
  </p:cSld>
  <p:clrMapOvr>
    <a:masterClrMapping/>
  </p:clrMapOvr>
  <p:transition spd="slow">
    <p:push/>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1092000"/>
          </a:xfrm>
        </p:spPr>
        <p:txBody>
          <a:bodyPr/>
          <a:lstStyle/>
          <a:p>
            <a:r>
              <a:rPr lang="en-US" sz="3600" dirty="0"/>
              <a:t>Must be fair and impartial--recusal</a:t>
            </a:r>
            <a:endParaRPr lang="en-US" sz="3600" dirty="0">
              <a:latin typeface="+mn-lt"/>
            </a:endParaRP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180</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1488798"/>
            <a:ext cx="9198116" cy="4679250"/>
          </a:xfrm>
        </p:spPr>
        <p:txBody>
          <a:bodyPr/>
          <a:lstStyle/>
          <a:p>
            <a:pPr marL="0" indent="0">
              <a:buNone/>
            </a:pPr>
            <a:r>
              <a:rPr lang="en-US" sz="4000" dirty="0"/>
              <a:t>When must you recuse yourself?</a:t>
            </a:r>
          </a:p>
          <a:p>
            <a:pPr>
              <a:buFont typeface="Wingdings" panose="05000000000000000000" pitchFamily="2" charset="2"/>
              <a:buChar char="Ø"/>
            </a:pPr>
            <a:r>
              <a:rPr lang="en-US" sz="4000" dirty="0"/>
              <a:t>You are the Title IX Coordinator, and you signed the formal complaint—no</a:t>
            </a:r>
          </a:p>
          <a:p>
            <a:pPr>
              <a:buFont typeface="Wingdings" panose="05000000000000000000" pitchFamily="2" charset="2"/>
              <a:buChar char="Ø"/>
            </a:pPr>
            <a:r>
              <a:rPr lang="en-US" sz="4000" dirty="0"/>
              <a:t>You filed a report to Childline—no</a:t>
            </a:r>
          </a:p>
          <a:p>
            <a:pPr>
              <a:buFont typeface="Wingdings" panose="05000000000000000000" pitchFamily="2" charset="2"/>
              <a:buChar char="Ø"/>
            </a:pPr>
            <a:r>
              <a:rPr lang="en-US" sz="4000" dirty="0"/>
              <a:t>You notified law enforcement—no</a:t>
            </a:r>
          </a:p>
          <a:p>
            <a:pPr>
              <a:buFont typeface="Wingdings" panose="05000000000000000000" pitchFamily="2" charset="2"/>
              <a:buChar char="Ø"/>
            </a:pPr>
            <a:r>
              <a:rPr lang="en-US" sz="4000" dirty="0"/>
              <a:t>You wrote an op-ed for the Washington Post denouncing a party—yes	</a:t>
            </a:r>
          </a:p>
          <a:p>
            <a:pPr marL="0" indent="0">
              <a:buNone/>
            </a:pPr>
            <a:endParaRPr lang="en-US" sz="4000" dirty="0"/>
          </a:p>
        </p:txBody>
      </p:sp>
    </p:spTree>
    <p:extLst>
      <p:ext uri="{BB962C8B-B14F-4D97-AF65-F5344CB8AC3E}">
        <p14:creationId xmlns:p14="http://schemas.microsoft.com/office/powerpoint/2010/main" val="103503479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2" fill="hold" grpId="0" nodeType="click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 calcmode="lin" valueType="num">
                                      <p:cBhvr additive="base">
                                        <p:cTn id="25" dur="500" fill="hold"/>
                                        <p:tgtEl>
                                          <p:spTgt spid="10">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2" fill="hold" grpId="0" nodeType="clickEffect">
                                  <p:stCondLst>
                                    <p:cond delay="0"/>
                                  </p:stCondLst>
                                  <p:childTnLst>
                                    <p:set>
                                      <p:cBhvr>
                                        <p:cTn id="30" dur="1" fill="hold">
                                          <p:stCondLst>
                                            <p:cond delay="0"/>
                                          </p:stCondLst>
                                        </p:cTn>
                                        <p:tgtEl>
                                          <p:spTgt spid="10">
                                            <p:txEl>
                                              <p:pRg st="4" end="4"/>
                                            </p:txEl>
                                          </p:spTgt>
                                        </p:tgtEl>
                                        <p:attrNameLst>
                                          <p:attrName>style.visibility</p:attrName>
                                        </p:attrNameLst>
                                      </p:cBhvr>
                                      <p:to>
                                        <p:strVal val="visible"/>
                                      </p:to>
                                    </p:set>
                                    <p:anim calcmode="lin" valueType="num">
                                      <p:cBhvr additive="base">
                                        <p:cTn id="31" dur="500" fill="hold"/>
                                        <p:tgtEl>
                                          <p:spTgt spid="10">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1092000"/>
          </a:xfrm>
        </p:spPr>
        <p:txBody>
          <a:bodyPr/>
          <a:lstStyle/>
          <a:p>
            <a:r>
              <a:rPr lang="en-US" sz="3600" dirty="0">
                <a:latin typeface="+mn-lt"/>
              </a:rPr>
              <a:t>Practical tips</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Levin Legal Group, P.C.</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181</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10">
            <a:extLst>
              <a:ext uri="{FF2B5EF4-FFF2-40B4-BE49-F238E27FC236}">
                <a16:creationId xmlns:a16="http://schemas.microsoft.com/office/drawing/2014/main" id="{4F32F5DD-293E-4287-9115-238DED4AFC3F}"/>
              </a:ext>
            </a:extLst>
          </p:cNvPr>
          <p:cNvSpPr>
            <a:spLocks noGrp="1"/>
          </p:cNvSpPr>
          <p:nvPr>
            <p:ph idx="1"/>
          </p:nvPr>
        </p:nvSpPr>
        <p:spPr>
          <a:xfrm>
            <a:off x="2912244" y="1512000"/>
            <a:ext cx="6717872" cy="4679250"/>
          </a:xfrm>
        </p:spPr>
        <p:txBody>
          <a:bodyPr/>
          <a:lstStyle/>
          <a:p>
            <a:pPr marL="0" indent="0">
              <a:buNone/>
            </a:pPr>
            <a:r>
              <a:rPr lang="en-US" sz="4800" dirty="0"/>
              <a:t>We recommend that notice be provided to the parties of their ability to raise the issue of bias and conflict and to state the reasons—it should be in writing.</a:t>
            </a:r>
          </a:p>
          <a:p>
            <a:pPr marL="0" indent="0">
              <a:buNone/>
            </a:pPr>
            <a:endParaRPr lang="en-US" sz="4400" dirty="0"/>
          </a:p>
        </p:txBody>
      </p:sp>
      <p:pic>
        <p:nvPicPr>
          <p:cNvPr id="12" name="Content Placeholder 2">
            <a:extLst>
              <a:ext uri="{FF2B5EF4-FFF2-40B4-BE49-F238E27FC236}">
                <a16:creationId xmlns:a16="http://schemas.microsoft.com/office/drawing/2014/main" id="{1BF59F25-2A66-4C98-B5A4-3EA5DF1C3285}"/>
              </a:ext>
            </a:extLst>
          </p:cNvPr>
          <p:cNvPicPr>
            <a:picLocks noChangeAspect="1"/>
          </p:cNvPicPr>
          <p:nvPr/>
        </p:nvPicPr>
        <p:blipFill>
          <a:blip r:embed="rId6"/>
          <a:stretch>
            <a:fillRect/>
          </a:stretch>
        </p:blipFill>
        <p:spPr>
          <a:xfrm>
            <a:off x="582083" y="1357046"/>
            <a:ext cx="1979801" cy="2071953"/>
          </a:xfrm>
          <a:prstGeom prst="rect">
            <a:avLst/>
          </a:prstGeom>
        </p:spPr>
      </p:pic>
      <p:pic>
        <p:nvPicPr>
          <p:cNvPr id="10" name="Picture 2" descr="See the source image">
            <a:extLst>
              <a:ext uri="{FF2B5EF4-FFF2-40B4-BE49-F238E27FC236}">
                <a16:creationId xmlns:a16="http://schemas.microsoft.com/office/drawing/2014/main" id="{25CD00AA-E96B-4152-A2AC-531486F679F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80476" y="1852515"/>
            <a:ext cx="2086248" cy="3413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818400"/>
      </p:ext>
    </p:extLst>
  </p:cSld>
  <p:clrMapOvr>
    <a:masterClrMapping/>
  </p:clrMapOvr>
  <p:transition spd="slow">
    <p:push/>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1092000"/>
          </a:xfrm>
        </p:spPr>
        <p:txBody>
          <a:bodyPr/>
          <a:lstStyle/>
          <a:p>
            <a:r>
              <a:rPr lang="en-US" sz="3600" dirty="0">
                <a:latin typeface="+mn-lt"/>
              </a:rPr>
              <a:t>Rules of Evidence</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182</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1488798"/>
            <a:ext cx="9198116" cy="4679250"/>
          </a:xfrm>
        </p:spPr>
        <p:txBody>
          <a:bodyPr/>
          <a:lstStyle/>
          <a:p>
            <a:pPr>
              <a:buFont typeface="Wingdings" panose="05000000000000000000" pitchFamily="2" charset="2"/>
              <a:buChar char="Ø"/>
            </a:pPr>
            <a:r>
              <a:rPr lang="en-US" sz="4400" dirty="0"/>
              <a:t>Formal legal rules of evidence do not apply</a:t>
            </a:r>
          </a:p>
          <a:p>
            <a:pPr>
              <a:buFont typeface="Wingdings" panose="05000000000000000000" pitchFamily="2" charset="2"/>
              <a:buChar char="Ø"/>
            </a:pPr>
            <a:r>
              <a:rPr lang="en-US" sz="4400" dirty="0"/>
              <a:t>Evidence should be heard that is reasonably probative of relevant facts</a:t>
            </a:r>
          </a:p>
          <a:p>
            <a:pPr marL="0" indent="0">
              <a:buNone/>
            </a:pPr>
            <a:r>
              <a:rPr lang="en-US" sz="4400" b="1" dirty="0"/>
              <a:t>Note</a:t>
            </a:r>
            <a:r>
              <a:rPr lang="en-US" sz="4400" dirty="0"/>
              <a:t>: Virtually every rule we will discuss today has exceptions! </a:t>
            </a:r>
          </a:p>
        </p:txBody>
      </p:sp>
    </p:spTree>
    <p:extLst>
      <p:ext uri="{BB962C8B-B14F-4D97-AF65-F5344CB8AC3E}">
        <p14:creationId xmlns:p14="http://schemas.microsoft.com/office/powerpoint/2010/main" val="263861025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1092000"/>
          </a:xfrm>
        </p:spPr>
        <p:txBody>
          <a:bodyPr/>
          <a:lstStyle/>
          <a:p>
            <a:r>
              <a:rPr lang="en-US" sz="3600" dirty="0">
                <a:latin typeface="+mn-lt"/>
              </a:rPr>
              <a:t>Rules of Evidence</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183</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1488798"/>
            <a:ext cx="9198116" cy="4679250"/>
          </a:xfrm>
        </p:spPr>
        <p:txBody>
          <a:bodyPr/>
          <a:lstStyle/>
          <a:p>
            <a:pPr marL="0" indent="0">
              <a:buNone/>
            </a:pPr>
            <a:r>
              <a:rPr lang="en-US" sz="4000" dirty="0"/>
              <a:t>Although formal or legal rules of evidence do not apply, there are several substantive laws that apply to the evidence gathering process</a:t>
            </a:r>
          </a:p>
        </p:txBody>
      </p:sp>
    </p:spTree>
    <p:extLst>
      <p:ext uri="{BB962C8B-B14F-4D97-AF65-F5344CB8AC3E}">
        <p14:creationId xmlns:p14="http://schemas.microsoft.com/office/powerpoint/2010/main" val="2672382400"/>
      </p:ext>
    </p:extLst>
  </p:cSld>
  <p:clrMapOvr>
    <a:masterClrMapping/>
  </p:clrMapOvr>
  <p:transition spd="slow">
    <p:push/>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1092000"/>
          </a:xfrm>
        </p:spPr>
        <p:txBody>
          <a:bodyPr/>
          <a:lstStyle/>
          <a:p>
            <a:r>
              <a:rPr lang="en-US" sz="3600" dirty="0">
                <a:latin typeface="+mn-lt"/>
              </a:rPr>
              <a:t>Rules of Evidence--relevancy</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184</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1488798"/>
            <a:ext cx="9198116" cy="4679250"/>
          </a:xfrm>
        </p:spPr>
        <p:txBody>
          <a:bodyPr/>
          <a:lstStyle/>
          <a:p>
            <a:pPr>
              <a:buFont typeface="Wingdings" panose="05000000000000000000" pitchFamily="2" charset="2"/>
              <a:buChar char="Ø"/>
            </a:pPr>
            <a:r>
              <a:rPr lang="en-US" sz="4000" dirty="0"/>
              <a:t>"Relevant evidence" is that which tends to establish a material fact, makes a fact at issue more or less probable, or supports a reasonable inference or presumption regarding a material</a:t>
            </a:r>
          </a:p>
          <a:p>
            <a:pPr>
              <a:buFont typeface="Wingdings" panose="05000000000000000000" pitchFamily="2" charset="2"/>
              <a:buChar char="Ø"/>
            </a:pPr>
            <a:r>
              <a:rPr lang="en-US" sz="4000" dirty="0"/>
              <a:t> A “material fact” is a fact that directly affects the outcome of the investigation</a:t>
            </a:r>
          </a:p>
        </p:txBody>
      </p:sp>
    </p:spTree>
    <p:extLst>
      <p:ext uri="{BB962C8B-B14F-4D97-AF65-F5344CB8AC3E}">
        <p14:creationId xmlns:p14="http://schemas.microsoft.com/office/powerpoint/2010/main" val="246931198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1092000"/>
          </a:xfrm>
        </p:spPr>
        <p:txBody>
          <a:bodyPr/>
          <a:lstStyle/>
          <a:p>
            <a:r>
              <a:rPr lang="en-US" sz="3600" dirty="0">
                <a:latin typeface="+mn-lt"/>
              </a:rPr>
              <a:t>Rules of Evidence--relevancy</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185</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1488798"/>
            <a:ext cx="9198116" cy="4679250"/>
          </a:xfrm>
        </p:spPr>
        <p:txBody>
          <a:bodyPr/>
          <a:lstStyle/>
          <a:p>
            <a:pPr marL="0" indent="0">
              <a:buNone/>
            </a:pPr>
            <a:r>
              <a:rPr lang="en-US" sz="4000" dirty="0"/>
              <a:t>The kinds of evidence that would </a:t>
            </a:r>
            <a:r>
              <a:rPr lang="en-US" sz="4000" b="1" dirty="0"/>
              <a:t>usually</a:t>
            </a:r>
            <a:r>
              <a:rPr lang="en-US" sz="4000" dirty="0"/>
              <a:t> be relevant include the following:</a:t>
            </a:r>
          </a:p>
          <a:p>
            <a:pPr>
              <a:buFont typeface="Wingdings" panose="05000000000000000000" pitchFamily="2" charset="2"/>
              <a:buChar char="Ø"/>
            </a:pPr>
            <a:r>
              <a:rPr lang="en-US" sz="4000" dirty="0"/>
              <a:t> “Inculpatory” evidence—evidence which tends to prove that the alleged respondent is guilty;</a:t>
            </a:r>
          </a:p>
          <a:p>
            <a:pPr>
              <a:buFont typeface="Wingdings" panose="05000000000000000000" pitchFamily="2" charset="2"/>
              <a:buChar char="Ø"/>
            </a:pPr>
            <a:r>
              <a:rPr lang="en-US" sz="4000" dirty="0"/>
              <a:t> “Exculpatory” evidence—evidence which tends to prove that the alleged respondent is innocent;</a:t>
            </a:r>
          </a:p>
        </p:txBody>
      </p:sp>
    </p:spTree>
    <p:extLst>
      <p:ext uri="{BB962C8B-B14F-4D97-AF65-F5344CB8AC3E}">
        <p14:creationId xmlns:p14="http://schemas.microsoft.com/office/powerpoint/2010/main" val="123198440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1092000"/>
          </a:xfrm>
        </p:spPr>
        <p:txBody>
          <a:bodyPr/>
          <a:lstStyle/>
          <a:p>
            <a:r>
              <a:rPr lang="en-US" sz="3600" dirty="0">
                <a:latin typeface="+mn-lt"/>
              </a:rPr>
              <a:t>Rules of Evidence--relevancy</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186</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1488798"/>
            <a:ext cx="9198116" cy="4679250"/>
          </a:xfrm>
        </p:spPr>
        <p:txBody>
          <a:bodyPr/>
          <a:lstStyle/>
          <a:p>
            <a:pPr marL="0" indent="0">
              <a:buNone/>
            </a:pPr>
            <a:r>
              <a:rPr lang="en-US" sz="4000" dirty="0"/>
              <a:t>Relevancy, cont’d:</a:t>
            </a:r>
          </a:p>
          <a:p>
            <a:pPr>
              <a:buFont typeface="Wingdings" panose="05000000000000000000" pitchFamily="2" charset="2"/>
              <a:buChar char="Ø"/>
            </a:pPr>
            <a:r>
              <a:rPr lang="en-US" sz="4000" dirty="0"/>
              <a:t>Who, what, where, when and why</a:t>
            </a:r>
          </a:p>
          <a:p>
            <a:pPr>
              <a:buFont typeface="Wingdings" panose="05000000000000000000" pitchFamily="2" charset="2"/>
              <a:buChar char="Ø"/>
            </a:pPr>
            <a:r>
              <a:rPr lang="en-US" sz="4000" dirty="0"/>
              <a:t> Alibi</a:t>
            </a:r>
          </a:p>
          <a:p>
            <a:pPr>
              <a:buFont typeface="Wingdings" panose="05000000000000000000" pitchFamily="2" charset="2"/>
              <a:buChar char="Ø"/>
            </a:pPr>
            <a:r>
              <a:rPr lang="en-US" sz="4000" dirty="0"/>
              <a:t> DNA, fiber, fingerprint, </a:t>
            </a:r>
          </a:p>
          <a:p>
            <a:pPr>
              <a:buFont typeface="Wingdings" panose="05000000000000000000" pitchFamily="2" charset="2"/>
              <a:buChar char="Ø"/>
            </a:pPr>
            <a:r>
              <a:rPr lang="en-US" sz="4000" dirty="0"/>
              <a:t> Electronic data; meta data</a:t>
            </a:r>
          </a:p>
          <a:p>
            <a:pPr>
              <a:buFont typeface="Wingdings" panose="05000000000000000000" pitchFamily="2" charset="2"/>
              <a:buChar char="Ø"/>
            </a:pPr>
            <a:r>
              <a:rPr lang="en-US" sz="4000" dirty="0"/>
              <a:t> Names of witnesses</a:t>
            </a:r>
          </a:p>
          <a:p>
            <a:pPr>
              <a:buFont typeface="Wingdings" panose="05000000000000000000" pitchFamily="2" charset="2"/>
              <a:buChar char="Ø"/>
            </a:pPr>
            <a:r>
              <a:rPr lang="en-US" sz="4000" dirty="0"/>
              <a:t> Motive</a:t>
            </a:r>
          </a:p>
        </p:txBody>
      </p:sp>
    </p:spTree>
    <p:extLst>
      <p:ext uri="{BB962C8B-B14F-4D97-AF65-F5344CB8AC3E}">
        <p14:creationId xmlns:p14="http://schemas.microsoft.com/office/powerpoint/2010/main" val="148004233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 calcmode="lin" valueType="num">
                                      <p:cBhvr additive="base">
                                        <p:cTn id="25"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xEl>
                                              <p:pRg st="4" end="4"/>
                                            </p:txEl>
                                          </p:spTgt>
                                        </p:tgtEl>
                                        <p:attrNameLst>
                                          <p:attrName>style.visibility</p:attrName>
                                        </p:attrNameLst>
                                      </p:cBhvr>
                                      <p:to>
                                        <p:strVal val="visible"/>
                                      </p:to>
                                    </p:set>
                                    <p:anim calcmode="lin" valueType="num">
                                      <p:cBhvr additive="base">
                                        <p:cTn id="31"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xEl>
                                              <p:pRg st="5" end="5"/>
                                            </p:txEl>
                                          </p:spTgt>
                                        </p:tgtEl>
                                        <p:attrNameLst>
                                          <p:attrName>style.visibility</p:attrName>
                                        </p:attrNameLst>
                                      </p:cBhvr>
                                      <p:to>
                                        <p:strVal val="visible"/>
                                      </p:to>
                                    </p:set>
                                    <p:anim calcmode="lin" valueType="num">
                                      <p:cBhvr additive="base">
                                        <p:cTn id="37" dur="500" fill="hold"/>
                                        <p:tgtEl>
                                          <p:spTgt spid="10">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
                                            <p:txEl>
                                              <p:pRg st="6" end="6"/>
                                            </p:txEl>
                                          </p:spTgt>
                                        </p:tgtEl>
                                        <p:attrNameLst>
                                          <p:attrName>style.visibility</p:attrName>
                                        </p:attrNameLst>
                                      </p:cBhvr>
                                      <p:to>
                                        <p:strVal val="visible"/>
                                      </p:to>
                                    </p:set>
                                    <p:anim calcmode="lin" valueType="num">
                                      <p:cBhvr additive="base">
                                        <p:cTn id="43" dur="500" fill="hold"/>
                                        <p:tgtEl>
                                          <p:spTgt spid="10">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0">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1092000"/>
          </a:xfrm>
        </p:spPr>
        <p:txBody>
          <a:bodyPr/>
          <a:lstStyle/>
          <a:p>
            <a:r>
              <a:rPr lang="en-US" sz="3600" dirty="0">
                <a:latin typeface="+mn-lt"/>
              </a:rPr>
              <a:t>Rules of Evidence--relevancy</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187</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1488798"/>
            <a:ext cx="9198116" cy="4679250"/>
          </a:xfrm>
        </p:spPr>
        <p:txBody>
          <a:bodyPr/>
          <a:lstStyle/>
          <a:p>
            <a:pPr marL="0" indent="0">
              <a:buNone/>
            </a:pPr>
            <a:r>
              <a:rPr lang="en-US" sz="4000" dirty="0"/>
              <a:t>Relevancy, cont’d:</a:t>
            </a:r>
          </a:p>
          <a:p>
            <a:pPr>
              <a:buFont typeface="Wingdings" panose="05000000000000000000" pitchFamily="2" charset="2"/>
              <a:buChar char="Ø"/>
            </a:pPr>
            <a:r>
              <a:rPr lang="en-US" sz="4000" dirty="0"/>
              <a:t> Admission</a:t>
            </a:r>
          </a:p>
          <a:p>
            <a:pPr>
              <a:buFont typeface="Wingdings" panose="05000000000000000000" pitchFamily="2" charset="2"/>
              <a:buChar char="Ø"/>
            </a:pPr>
            <a:r>
              <a:rPr lang="en-US" sz="4000" dirty="0"/>
              <a:t> Prior inconsistent statements;</a:t>
            </a:r>
          </a:p>
          <a:p>
            <a:pPr>
              <a:buFont typeface="Wingdings" panose="05000000000000000000" pitchFamily="2" charset="2"/>
              <a:buChar char="Ø"/>
            </a:pPr>
            <a:r>
              <a:rPr lang="en-US" sz="4000" dirty="0"/>
              <a:t> Lying about an important material fact;</a:t>
            </a:r>
          </a:p>
          <a:p>
            <a:pPr>
              <a:buFont typeface="Wingdings" panose="05000000000000000000" pitchFamily="2" charset="2"/>
              <a:buChar char="Ø"/>
            </a:pPr>
            <a:r>
              <a:rPr lang="en-US" sz="4000" dirty="0"/>
              <a:t> Etc., etc., etc.</a:t>
            </a:r>
          </a:p>
        </p:txBody>
      </p:sp>
    </p:spTree>
    <p:extLst>
      <p:ext uri="{BB962C8B-B14F-4D97-AF65-F5344CB8AC3E}">
        <p14:creationId xmlns:p14="http://schemas.microsoft.com/office/powerpoint/2010/main" val="207547656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 calcmode="lin" valueType="num">
                                      <p:cBhvr additive="base">
                                        <p:cTn id="25"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xEl>
                                              <p:pRg st="4" end="4"/>
                                            </p:txEl>
                                          </p:spTgt>
                                        </p:tgtEl>
                                        <p:attrNameLst>
                                          <p:attrName>style.visibility</p:attrName>
                                        </p:attrNameLst>
                                      </p:cBhvr>
                                      <p:to>
                                        <p:strVal val="visible"/>
                                      </p:to>
                                    </p:set>
                                    <p:anim calcmode="lin" valueType="num">
                                      <p:cBhvr additive="base">
                                        <p:cTn id="31"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1092000"/>
          </a:xfrm>
        </p:spPr>
        <p:txBody>
          <a:bodyPr/>
          <a:lstStyle/>
          <a:p>
            <a:r>
              <a:rPr lang="en-US" sz="3600" dirty="0">
                <a:latin typeface="+mn-lt"/>
              </a:rPr>
              <a:t>Rules of Evidence--Privilege</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188</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1488798"/>
            <a:ext cx="9198116" cy="4679250"/>
          </a:xfrm>
        </p:spPr>
        <p:txBody>
          <a:bodyPr/>
          <a:lstStyle/>
          <a:p>
            <a:pPr>
              <a:buFont typeface="Wingdings" panose="05000000000000000000" pitchFamily="2" charset="2"/>
              <a:buChar char="Ø"/>
            </a:pPr>
            <a:r>
              <a:rPr lang="en-US" sz="4000" dirty="0"/>
              <a:t>Lawful privilege: legally recognized privilege may not be pierced</a:t>
            </a:r>
          </a:p>
          <a:p>
            <a:pPr>
              <a:buFont typeface="Wingdings" panose="05000000000000000000" pitchFamily="2" charset="2"/>
              <a:buChar char="Ø"/>
            </a:pPr>
            <a:r>
              <a:rPr lang="en-US" sz="4000" dirty="0"/>
              <a:t>Attorney-client confidential communications;</a:t>
            </a:r>
          </a:p>
          <a:p>
            <a:pPr>
              <a:buFont typeface="Wingdings" panose="05000000000000000000" pitchFamily="2" charset="2"/>
              <a:buChar char="Ø"/>
            </a:pPr>
            <a:r>
              <a:rPr lang="en-US" sz="4000" dirty="0"/>
              <a:t>Attorney Work Product;</a:t>
            </a:r>
          </a:p>
          <a:p>
            <a:pPr>
              <a:buFont typeface="Wingdings" panose="05000000000000000000" pitchFamily="2" charset="2"/>
              <a:buChar char="Ø"/>
            </a:pPr>
            <a:r>
              <a:rPr lang="en-US" sz="4000" dirty="0"/>
              <a:t> Medical Records</a:t>
            </a:r>
          </a:p>
        </p:txBody>
      </p:sp>
    </p:spTree>
    <p:extLst>
      <p:ext uri="{BB962C8B-B14F-4D97-AF65-F5344CB8AC3E}">
        <p14:creationId xmlns:p14="http://schemas.microsoft.com/office/powerpoint/2010/main" val="309926875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 calcmode="lin" valueType="num">
                                      <p:cBhvr additive="base">
                                        <p:cTn id="25"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1092000"/>
          </a:xfrm>
        </p:spPr>
        <p:txBody>
          <a:bodyPr/>
          <a:lstStyle/>
          <a:p>
            <a:r>
              <a:rPr lang="en-US" sz="3600" dirty="0">
                <a:latin typeface="+mn-lt"/>
              </a:rPr>
              <a:t>Rules of Evidence—Judicial Code</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189</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1488798"/>
            <a:ext cx="9198116" cy="4679250"/>
          </a:xfrm>
        </p:spPr>
        <p:txBody>
          <a:bodyPr/>
          <a:lstStyle/>
          <a:p>
            <a:pPr marL="0" indent="0" fontAlgn="base">
              <a:buNone/>
            </a:pPr>
            <a:r>
              <a:rPr lang="en-US" sz="2800" dirty="0"/>
              <a:t>“No guidance counselor, school nurse, school psychologist, or home and school visitor in the public schools . . .including any clerical worker of such schools . . . who, while in the course of his professional or clerical duties . . . shall be compelled or allowed:</a:t>
            </a:r>
          </a:p>
          <a:p>
            <a:pPr marL="0" indent="0" fontAlgn="base">
              <a:buNone/>
            </a:pPr>
            <a:r>
              <a:rPr lang="en-US" sz="2800" dirty="0"/>
              <a:t>(1) without the consent of the student, if the student is 18 years of age or over; or</a:t>
            </a:r>
          </a:p>
          <a:p>
            <a:pPr marL="0" indent="0" fontAlgn="base">
              <a:buNone/>
            </a:pPr>
            <a:r>
              <a:rPr lang="en-US" sz="2800" dirty="0"/>
              <a:t>(2) without the consent of his parent or guardian, if the student is under the age of 18 years;</a:t>
            </a:r>
          </a:p>
          <a:p>
            <a:pPr marL="0" indent="0" fontAlgn="base">
              <a:buNone/>
            </a:pPr>
            <a:r>
              <a:rPr lang="en-US" sz="2800" dirty="0"/>
              <a:t>to disclose such information in any legal proceeding, trial, or investigation before any government unit.” 42 Pa.C.S.A. § 5945</a:t>
            </a:r>
          </a:p>
          <a:p>
            <a:pPr marL="0" indent="0">
              <a:buNone/>
            </a:pPr>
            <a:endParaRPr lang="en-US" sz="4000" dirty="0"/>
          </a:p>
        </p:txBody>
      </p:sp>
    </p:spTree>
    <p:extLst>
      <p:ext uri="{BB962C8B-B14F-4D97-AF65-F5344CB8AC3E}">
        <p14:creationId xmlns:p14="http://schemas.microsoft.com/office/powerpoint/2010/main" val="2676597992"/>
      </p:ext>
    </p:extLst>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0F281-4FF6-4617-A809-AC9C15ECF18A}"/>
              </a:ext>
            </a:extLst>
          </p:cNvPr>
          <p:cNvSpPr>
            <a:spLocks noGrp="1"/>
          </p:cNvSpPr>
          <p:nvPr>
            <p:ph type="title"/>
          </p:nvPr>
        </p:nvSpPr>
        <p:spPr/>
        <p:txBody>
          <a:bodyPr/>
          <a:lstStyle/>
          <a:p>
            <a:r>
              <a:rPr lang="en-US" dirty="0">
                <a:latin typeface="Times New Roman" panose="02020603050405020304" pitchFamily="18" charset="0"/>
              </a:rPr>
              <a:t>A  Short  History</a:t>
            </a:r>
          </a:p>
        </p:txBody>
      </p:sp>
      <p:sp>
        <p:nvSpPr>
          <p:cNvPr id="4" name="Content Placeholder 3">
            <a:extLst>
              <a:ext uri="{FF2B5EF4-FFF2-40B4-BE49-F238E27FC236}">
                <a16:creationId xmlns:a16="http://schemas.microsoft.com/office/drawing/2014/main" id="{D355C61F-C8F1-4977-8E1F-F16C0D9EA88C}"/>
              </a:ext>
            </a:extLst>
          </p:cNvPr>
          <p:cNvSpPr>
            <a:spLocks noGrp="1"/>
          </p:cNvSpPr>
          <p:nvPr>
            <p:ph idx="1"/>
          </p:nvPr>
        </p:nvSpPr>
        <p:spPr>
          <a:xfrm>
            <a:off x="432000" y="1184856"/>
            <a:ext cx="9198116" cy="5006394"/>
          </a:xfrm>
        </p:spPr>
        <p:txBody>
          <a:bodyPr/>
          <a:lstStyle/>
          <a:p>
            <a:pPr>
              <a:buFont typeface="Wingdings" panose="05000000000000000000" pitchFamily="2" charset="2"/>
              <a:buChar char="Ø"/>
            </a:pPr>
            <a:r>
              <a:rPr lang="en-US" sz="3600" dirty="0"/>
              <a:t>Neither Title VII nor Title IX said anything about “sexual harassment.”</a:t>
            </a:r>
          </a:p>
          <a:p>
            <a:pPr>
              <a:buFont typeface="Wingdings" panose="05000000000000000000" pitchFamily="2" charset="2"/>
              <a:buChar char="Ø"/>
            </a:pPr>
            <a:r>
              <a:rPr lang="en-US" sz="3600" dirty="0"/>
              <a:t>1976: The early cases: “In company with three of the four district courts that have considered the issue, </a:t>
            </a:r>
            <a:r>
              <a:rPr lang="en-US" sz="3600" b="1" i="1" dirty="0">
                <a:solidFill>
                  <a:srgbClr val="FF0000"/>
                </a:solidFill>
              </a:rPr>
              <a:t>this Court holds that sexual harassment and sexually motivated assault do not constitute sex discrimination under Title VII</a:t>
            </a:r>
            <a:r>
              <a:rPr lang="en-US" sz="3600" dirty="0"/>
              <a:t>. </a:t>
            </a:r>
            <a:r>
              <a:rPr lang="en-US" sz="3600" i="1" dirty="0"/>
              <a:t>Tomkins v. Pub. Serv. Elec. &amp; Gas Co</a:t>
            </a:r>
            <a:r>
              <a:rPr lang="en-US" sz="3600" dirty="0"/>
              <a:t>., 422 F.Supp. 553, 556 (D.N.J. 1976), </a:t>
            </a:r>
            <a:r>
              <a:rPr lang="en-US" sz="3600" i="1" dirty="0"/>
              <a:t>rev'd</a:t>
            </a:r>
            <a:r>
              <a:rPr lang="en-US" sz="3600" dirty="0"/>
              <a:t>, 568 F.2d 1044 (3d Cir. 1977).”</a:t>
            </a:r>
          </a:p>
        </p:txBody>
      </p:sp>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33"/>
          </p:nvPr>
        </p:nvSpPr>
        <p:spPr/>
        <p:txBody>
          <a:bodyPr/>
          <a:lstStyle/>
          <a:p>
            <a:fld id="{19B51A1E-902D-48AF-9020-955120F399B6}" type="slidenum">
              <a:rPr lang="en-US" smtClean="0"/>
              <a:pPr/>
              <a:t>19</a:t>
            </a:fld>
            <a:endParaRPr lang="en-US" dirty="0"/>
          </a:p>
        </p:txBody>
      </p:sp>
      <p:pic>
        <p:nvPicPr>
          <p:cNvPr id="18" name="Picture Placeholder 17" descr="decorative element">
            <a:extLst>
              <a:ext uri="{FF2B5EF4-FFF2-40B4-BE49-F238E27FC236}">
                <a16:creationId xmlns:a16="http://schemas.microsoft.com/office/drawing/2014/main" id="{40103AEC-DE5B-544B-A074-043639D164F6}"/>
              </a:ext>
            </a:extLst>
          </p:cNvPr>
          <p:cNvPicPr>
            <a:picLocks noGrp="1" noChangeAspect="1"/>
          </p:cNvPicPr>
          <p:nvPr>
            <p:ph type="pic" sz="quarter" idx="4294967295"/>
          </p:nvPr>
        </p:nvPicPr>
        <p:blipFill>
          <a:blip r:embed="rId2">
            <a:extLst>
              <a:ext uri="{28A0092B-C50C-407E-A947-70E740481C1C}">
                <a14:useLocalDpi xmlns:a14="http://schemas.microsoft.com/office/drawing/2010/main" val="0"/>
              </a:ext>
            </a:extLst>
          </a:blip>
          <a:srcRect/>
          <a:stretch>
            <a:fillRect/>
          </a:stretch>
        </p:blipFill>
        <p:spPr>
          <a:xfrm>
            <a:off x="9980613" y="1851606"/>
            <a:ext cx="2211387" cy="5006394"/>
          </a:xfrm>
        </p:spPr>
      </p:pic>
      <p:sp>
        <p:nvSpPr>
          <p:cNvPr id="8" name="Footer Placeholder 7">
            <a:extLst>
              <a:ext uri="{FF2B5EF4-FFF2-40B4-BE49-F238E27FC236}">
                <a16:creationId xmlns:a16="http://schemas.microsoft.com/office/drawing/2014/main" id="{69120B6C-F7C5-4BF0-9F3D-EE3F0BA1B9BF}"/>
              </a:ext>
            </a:extLst>
          </p:cNvPr>
          <p:cNvSpPr>
            <a:spLocks noGrp="1"/>
          </p:cNvSpPr>
          <p:nvPr>
            <p:ph type="ftr" sz="quarter" idx="12"/>
          </p:nvPr>
        </p:nvSpPr>
        <p:spPr/>
        <p:txBody>
          <a:bodyPr/>
          <a:lstStyle/>
          <a:p>
            <a:r>
              <a:rPr lang="en-US" noProof="0" dirty="0"/>
              <a:t>Copyright 2020, Levin Legal Group, P.C. and Beard Legal Group</a:t>
            </a:r>
          </a:p>
        </p:txBody>
      </p:sp>
      <p:pic>
        <p:nvPicPr>
          <p:cNvPr id="7" name="Picture 6" descr="2010-12-01 LLG Logo">
            <a:extLst>
              <a:ext uri="{FF2B5EF4-FFF2-40B4-BE49-F238E27FC236}">
                <a16:creationId xmlns:a16="http://schemas.microsoft.com/office/drawing/2014/main" id="{C806307E-1EE2-4865-8EC4-FB0C301C97A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613" y="-909"/>
            <a:ext cx="2211524" cy="1852515"/>
          </a:xfrm>
          <a:prstGeom prst="rect">
            <a:avLst/>
          </a:prstGeom>
          <a:noFill/>
          <a:ln>
            <a:noFill/>
          </a:ln>
        </p:spPr>
      </p:pic>
    </p:spTree>
    <p:extLst>
      <p:ext uri="{BB962C8B-B14F-4D97-AF65-F5344CB8AC3E}">
        <p14:creationId xmlns:p14="http://schemas.microsoft.com/office/powerpoint/2010/main" val="303640649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1092000"/>
          </a:xfrm>
        </p:spPr>
        <p:txBody>
          <a:bodyPr/>
          <a:lstStyle/>
          <a:p>
            <a:r>
              <a:rPr lang="en-US" sz="3600" dirty="0">
                <a:latin typeface="+mn-lt"/>
              </a:rPr>
              <a:t>Rules of Evidence—Judicial code</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190</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1488798"/>
            <a:ext cx="9198116" cy="4679250"/>
          </a:xfrm>
        </p:spPr>
        <p:txBody>
          <a:bodyPr/>
          <a:lstStyle/>
          <a:p>
            <a:pPr marL="0" indent="0" fontAlgn="base">
              <a:buNone/>
            </a:pPr>
            <a:r>
              <a:rPr lang="en-US" dirty="0"/>
              <a:t>“</a:t>
            </a:r>
            <a:r>
              <a:rPr lang="en-US" sz="2800" dirty="0"/>
              <a:t>(1) No sexual assault counselor or an interpreter translating the communication between a sexual assault counselor and a victim may, without the written </a:t>
            </a:r>
            <a:r>
              <a:rPr lang="en-US" sz="2800" b="1" i="1" dirty="0"/>
              <a:t>consent of the victim</a:t>
            </a:r>
            <a:r>
              <a:rPr lang="en-US" sz="2800" dirty="0"/>
              <a:t>, disclose the victim's confidential oral or written communications to the counselor nor consent to be examined in any court or criminal proceeding.</a:t>
            </a:r>
          </a:p>
          <a:p>
            <a:pPr marL="0" indent="0" fontAlgn="base">
              <a:buNone/>
            </a:pPr>
            <a:r>
              <a:rPr lang="en-US" sz="2800" dirty="0"/>
              <a:t>(2) No coparticipant who is present during counseling may disclose a victim's confidential communication made during the counseling session nor consent to be examined in any civil or criminal proceeding without the written consent of the victim” 42 Pa.C.S.A. § 5945.1 (Emphasis added)</a:t>
            </a:r>
          </a:p>
          <a:p>
            <a:pPr marL="0" indent="0">
              <a:buNone/>
            </a:pPr>
            <a:endParaRPr lang="en-US" sz="4000" dirty="0"/>
          </a:p>
        </p:txBody>
      </p:sp>
    </p:spTree>
    <p:extLst>
      <p:ext uri="{BB962C8B-B14F-4D97-AF65-F5344CB8AC3E}">
        <p14:creationId xmlns:p14="http://schemas.microsoft.com/office/powerpoint/2010/main" val="703832777"/>
      </p:ext>
    </p:extLst>
  </p:cSld>
  <p:clrMapOvr>
    <a:masterClrMapping/>
  </p:clrMapOvr>
  <p:transition spd="slow">
    <p:push/>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1092000"/>
          </a:xfrm>
        </p:spPr>
        <p:txBody>
          <a:bodyPr/>
          <a:lstStyle/>
          <a:p>
            <a:r>
              <a:rPr lang="en-US" sz="3600" dirty="0">
                <a:latin typeface="+mn-lt"/>
              </a:rPr>
              <a:t>Rules of Evidence—abuse of family</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191</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1488798"/>
            <a:ext cx="9198116" cy="4679250"/>
          </a:xfrm>
        </p:spPr>
        <p:txBody>
          <a:bodyPr>
            <a:normAutofit/>
          </a:bodyPr>
          <a:lstStyle/>
          <a:p>
            <a:pPr marL="0" indent="0">
              <a:lnSpc>
                <a:spcPct val="100000"/>
              </a:lnSpc>
              <a:buNone/>
            </a:pPr>
            <a:r>
              <a:rPr lang="en-US" sz="3200" dirty="0"/>
              <a:t>“Unless a victim waives the privilege in a signed writing prior to testimony or disclosure, a domestic violence counselor/advocate or a coparticipant who is present during domestic violence counseling/advocacy shall not be competent nor permitted to testify or to otherwise disclose confidential communications made to or by the counselor/advocate by or to a victim. The privilege shall terminate upon the death of the victim. </a:t>
            </a:r>
            <a:endParaRPr lang="en-US" sz="4800" dirty="0"/>
          </a:p>
        </p:txBody>
      </p:sp>
    </p:spTree>
    <p:extLst>
      <p:ext uri="{BB962C8B-B14F-4D97-AF65-F5344CB8AC3E}">
        <p14:creationId xmlns:p14="http://schemas.microsoft.com/office/powerpoint/2010/main" val="695574036"/>
      </p:ext>
    </p:extLst>
  </p:cSld>
  <p:clrMapOvr>
    <a:masterClrMapping/>
  </p:clrMapOvr>
  <p:transition spd="slow">
    <p:push/>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868496"/>
          </a:xfrm>
        </p:spPr>
        <p:txBody>
          <a:bodyPr/>
          <a:lstStyle/>
          <a:p>
            <a:r>
              <a:rPr lang="en-US" sz="3600" dirty="0">
                <a:latin typeface="+mn-lt"/>
              </a:rPr>
              <a:t>Rules of Evidence—abuse of family</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192</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1292574"/>
            <a:ext cx="9198116" cy="4679250"/>
          </a:xfrm>
        </p:spPr>
        <p:txBody>
          <a:bodyPr/>
          <a:lstStyle/>
          <a:p>
            <a:pPr marL="0" indent="0">
              <a:buNone/>
            </a:pPr>
            <a:r>
              <a:rPr lang="en-US" sz="4000" dirty="0"/>
              <a:t>Neither the domestic violence counselor/ advocate nor the victim shall waive the privilege of confidential communications by reporting facts of physical or sexual assault under Chapter 63 (relating to child protective services), a Federal or State mandatory reporting statute or a local mandatory reporting ordinance.” 23 Pa.C.S.A. § 6116.</a:t>
            </a:r>
          </a:p>
        </p:txBody>
      </p:sp>
    </p:spTree>
    <p:extLst>
      <p:ext uri="{BB962C8B-B14F-4D97-AF65-F5344CB8AC3E}">
        <p14:creationId xmlns:p14="http://schemas.microsoft.com/office/powerpoint/2010/main" val="2906671939"/>
      </p:ext>
    </p:extLst>
  </p:cSld>
  <p:clrMapOvr>
    <a:masterClrMapping/>
  </p:clrMapOvr>
  <p:transition spd="slow">
    <p:push/>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1092000"/>
          </a:xfrm>
        </p:spPr>
        <p:txBody>
          <a:bodyPr/>
          <a:lstStyle/>
          <a:p>
            <a:r>
              <a:rPr lang="en-US" sz="3600" dirty="0">
                <a:latin typeface="+mn-lt"/>
              </a:rPr>
              <a:t>Rules of Evidence</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193</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1488798"/>
            <a:ext cx="9198116" cy="4679250"/>
          </a:xfrm>
        </p:spPr>
        <p:txBody>
          <a:bodyPr/>
          <a:lstStyle/>
          <a:p>
            <a:pPr marL="0" indent="0">
              <a:lnSpc>
                <a:spcPct val="100000"/>
              </a:lnSpc>
              <a:buNone/>
            </a:pPr>
            <a:r>
              <a:rPr lang="en-US" sz="3600" dirty="0"/>
              <a:t>Neither husband nor wife shall be competent or permitted to testify to confidential communications unless privilege is waived. 42 Pa.C.S.A. § 5923.</a:t>
            </a:r>
            <a:endParaRPr lang="en-US" sz="4000" dirty="0"/>
          </a:p>
        </p:txBody>
      </p:sp>
    </p:spTree>
    <p:extLst>
      <p:ext uri="{BB962C8B-B14F-4D97-AF65-F5344CB8AC3E}">
        <p14:creationId xmlns:p14="http://schemas.microsoft.com/office/powerpoint/2010/main" val="2427495029"/>
      </p:ext>
    </p:extLst>
  </p:cSld>
  <p:clrMapOvr>
    <a:masterClrMapping/>
  </p:clrMapOvr>
  <p:transition spd="slow">
    <p:push/>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1092000"/>
          </a:xfrm>
        </p:spPr>
        <p:txBody>
          <a:bodyPr/>
          <a:lstStyle/>
          <a:p>
            <a:r>
              <a:rPr lang="en-US" sz="3600" dirty="0">
                <a:latin typeface="+mn-lt"/>
              </a:rPr>
              <a:t>Rules of Evidence—Other Privileges</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194</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1488798"/>
            <a:ext cx="9198116" cy="4679250"/>
          </a:xfrm>
        </p:spPr>
        <p:txBody>
          <a:bodyPr/>
          <a:lstStyle/>
          <a:p>
            <a:pPr>
              <a:buFont typeface="Wingdings" panose="05000000000000000000" pitchFamily="2" charset="2"/>
              <a:buChar char="Ø"/>
            </a:pPr>
            <a:r>
              <a:rPr lang="en-US" sz="4000" dirty="0"/>
              <a:t>Confidential communications to clergy;</a:t>
            </a:r>
          </a:p>
          <a:p>
            <a:pPr>
              <a:buFont typeface="Wingdings" panose="05000000000000000000" pitchFamily="2" charset="2"/>
              <a:buChar char="Ø"/>
            </a:pPr>
            <a:r>
              <a:rPr lang="en-US" sz="4000" dirty="0"/>
              <a:t>Confidential communications with human trafficking caseworkers;</a:t>
            </a:r>
          </a:p>
          <a:p>
            <a:pPr>
              <a:buFont typeface="Wingdings" panose="05000000000000000000" pitchFamily="2" charset="2"/>
              <a:buChar char="Ø"/>
            </a:pPr>
            <a:r>
              <a:rPr lang="en-US" sz="4000" dirty="0"/>
              <a:t>Confidential communications to news reporters;</a:t>
            </a:r>
          </a:p>
          <a:p>
            <a:pPr>
              <a:buFont typeface="Wingdings" panose="05000000000000000000" pitchFamily="2" charset="2"/>
              <a:buChar char="Ø"/>
            </a:pPr>
            <a:r>
              <a:rPr lang="en-US" sz="4000" dirty="0"/>
              <a:t>Educator misconduct complaints</a:t>
            </a:r>
          </a:p>
          <a:p>
            <a:pPr lvl="1">
              <a:buFont typeface="Wingdings" panose="05000000000000000000" pitchFamily="2" charset="2"/>
              <a:buChar char="Ø"/>
            </a:pPr>
            <a:r>
              <a:rPr lang="en-US" sz="3800" dirty="0"/>
              <a:t>First Amendment Rights;</a:t>
            </a:r>
            <a:endParaRPr lang="en-US" sz="4000" dirty="0"/>
          </a:p>
        </p:txBody>
      </p:sp>
    </p:spTree>
    <p:extLst>
      <p:ext uri="{BB962C8B-B14F-4D97-AF65-F5344CB8AC3E}">
        <p14:creationId xmlns:p14="http://schemas.microsoft.com/office/powerpoint/2010/main" val="334020678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 calcmode="lin" valueType="num">
                                      <p:cBhvr additive="base">
                                        <p:cTn id="25"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4" end="4"/>
                                            </p:txEl>
                                          </p:spTgt>
                                        </p:tgtEl>
                                        <p:attrNameLst>
                                          <p:attrName>style.visibility</p:attrName>
                                        </p:attrNameLst>
                                      </p:cBhvr>
                                      <p:to>
                                        <p:strVal val="visible"/>
                                      </p:to>
                                    </p:set>
                                    <p:anim calcmode="lin" valueType="num">
                                      <p:cBhvr additive="base">
                                        <p:cTn id="29"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1092000"/>
          </a:xfrm>
        </p:spPr>
        <p:txBody>
          <a:bodyPr/>
          <a:lstStyle/>
          <a:p>
            <a:r>
              <a:rPr lang="en-US" sz="3600" dirty="0">
                <a:latin typeface="+mn-lt"/>
              </a:rPr>
              <a:t>Rules of Evidence—Student Records</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195</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1488798"/>
            <a:ext cx="9198116" cy="4679250"/>
          </a:xfrm>
        </p:spPr>
        <p:txBody>
          <a:bodyPr/>
          <a:lstStyle/>
          <a:p>
            <a:pPr>
              <a:buFont typeface="Wingdings" panose="05000000000000000000" pitchFamily="2" charset="2"/>
              <a:buChar char="Ø"/>
            </a:pPr>
            <a:r>
              <a:rPr lang="en-US" sz="4000" dirty="0"/>
              <a:t>Student records are generally considered “confidential”</a:t>
            </a:r>
          </a:p>
          <a:p>
            <a:pPr lvl="1">
              <a:buFont typeface="Wingdings" panose="05000000000000000000" pitchFamily="2" charset="2"/>
              <a:buChar char="Ø"/>
            </a:pPr>
            <a:r>
              <a:rPr lang="en-US" sz="3800" dirty="0"/>
              <a:t>FERPA, 20 U.S.C.A. §1232g; 34 C.F.R., Part 99</a:t>
            </a:r>
          </a:p>
          <a:p>
            <a:pPr lvl="1">
              <a:buFont typeface="Wingdings" panose="05000000000000000000" pitchFamily="2" charset="2"/>
              <a:buChar char="Ø"/>
            </a:pPr>
            <a:r>
              <a:rPr lang="en-US" sz="3800" dirty="0"/>
              <a:t> State Board Regulations, 22 Pa. Code, §§12.31, 12.32</a:t>
            </a:r>
          </a:p>
          <a:p>
            <a:pPr lvl="1">
              <a:buFont typeface="Wingdings" panose="05000000000000000000" pitchFamily="2" charset="2"/>
              <a:buChar char="Ø"/>
            </a:pPr>
            <a:r>
              <a:rPr lang="en-US" sz="3800" dirty="0"/>
              <a:t>School Board Policy</a:t>
            </a:r>
          </a:p>
        </p:txBody>
      </p:sp>
    </p:spTree>
    <p:extLst>
      <p:ext uri="{BB962C8B-B14F-4D97-AF65-F5344CB8AC3E}">
        <p14:creationId xmlns:p14="http://schemas.microsoft.com/office/powerpoint/2010/main" val="53840747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 calcmode="lin" valueType="num">
                                      <p:cBhvr additive="base">
                                        <p:cTn id="11"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 calcmode="lin" valueType="num">
                                      <p:cBhvr additive="base">
                                        <p:cTn id="15"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0">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anim calcmode="lin" valueType="num">
                                      <p:cBhvr additive="base">
                                        <p:cTn id="19"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1092000"/>
          </a:xfrm>
        </p:spPr>
        <p:txBody>
          <a:bodyPr/>
          <a:lstStyle/>
          <a:p>
            <a:r>
              <a:rPr lang="en-US" sz="3600" dirty="0">
                <a:latin typeface="+mn-lt"/>
              </a:rPr>
              <a:t>Practical tips</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Levin Legal Group, P.C.</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196</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10">
            <a:extLst>
              <a:ext uri="{FF2B5EF4-FFF2-40B4-BE49-F238E27FC236}">
                <a16:creationId xmlns:a16="http://schemas.microsoft.com/office/drawing/2014/main" id="{4F32F5DD-293E-4287-9115-238DED4AFC3F}"/>
              </a:ext>
            </a:extLst>
          </p:cNvPr>
          <p:cNvSpPr>
            <a:spLocks noGrp="1"/>
          </p:cNvSpPr>
          <p:nvPr>
            <p:ph idx="1"/>
          </p:nvPr>
        </p:nvSpPr>
        <p:spPr>
          <a:xfrm>
            <a:off x="2912244" y="1512000"/>
            <a:ext cx="6717872" cy="4679250"/>
          </a:xfrm>
        </p:spPr>
        <p:txBody>
          <a:bodyPr/>
          <a:lstStyle/>
          <a:p>
            <a:pPr marL="0" indent="0">
              <a:buNone/>
            </a:pPr>
            <a:r>
              <a:rPr lang="en-US" sz="4800" dirty="0"/>
              <a:t>Have consent forms, HIPAA compliant authorization forms, and school records authorization forms ready to be used as necessary!</a:t>
            </a:r>
          </a:p>
          <a:p>
            <a:pPr marL="0" indent="0">
              <a:buNone/>
            </a:pPr>
            <a:endParaRPr lang="en-US" sz="4400" dirty="0"/>
          </a:p>
        </p:txBody>
      </p:sp>
      <p:pic>
        <p:nvPicPr>
          <p:cNvPr id="12" name="Content Placeholder 2">
            <a:extLst>
              <a:ext uri="{FF2B5EF4-FFF2-40B4-BE49-F238E27FC236}">
                <a16:creationId xmlns:a16="http://schemas.microsoft.com/office/drawing/2014/main" id="{1BF59F25-2A66-4C98-B5A4-3EA5DF1C3285}"/>
              </a:ext>
            </a:extLst>
          </p:cNvPr>
          <p:cNvPicPr>
            <a:picLocks noChangeAspect="1"/>
          </p:cNvPicPr>
          <p:nvPr/>
        </p:nvPicPr>
        <p:blipFill>
          <a:blip r:embed="rId6"/>
          <a:stretch>
            <a:fillRect/>
          </a:stretch>
        </p:blipFill>
        <p:spPr>
          <a:xfrm>
            <a:off x="582083" y="1357046"/>
            <a:ext cx="1979801" cy="2071953"/>
          </a:xfrm>
          <a:prstGeom prst="rect">
            <a:avLst/>
          </a:prstGeom>
        </p:spPr>
      </p:pic>
    </p:spTree>
    <p:extLst>
      <p:ext uri="{BB962C8B-B14F-4D97-AF65-F5344CB8AC3E}">
        <p14:creationId xmlns:p14="http://schemas.microsoft.com/office/powerpoint/2010/main" val="2106525239"/>
      </p:ext>
    </p:extLst>
  </p:cSld>
  <p:clrMapOvr>
    <a:masterClrMapping/>
  </p:clrMapOvr>
  <p:transition spd="slow">
    <p:push/>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1092000"/>
          </a:xfrm>
        </p:spPr>
        <p:txBody>
          <a:bodyPr/>
          <a:lstStyle/>
          <a:p>
            <a:r>
              <a:rPr lang="en-US" sz="3600" dirty="0">
                <a:latin typeface="+mn-lt"/>
              </a:rPr>
              <a:t>Rules of Evidence—Illegal recordings</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197</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1488798"/>
            <a:ext cx="9198116" cy="4679250"/>
          </a:xfrm>
        </p:spPr>
        <p:txBody>
          <a:bodyPr/>
          <a:lstStyle/>
          <a:p>
            <a:pPr>
              <a:buFont typeface="Wingdings" panose="05000000000000000000" pitchFamily="2" charset="2"/>
              <a:buChar char="Ø"/>
            </a:pPr>
            <a:r>
              <a:rPr lang="en-US" sz="4000" dirty="0"/>
              <a:t>“Wiretapping and Electronic Surveillance Control Act.” 18 Pa.C.S.A. § 5701</a:t>
            </a:r>
          </a:p>
          <a:p>
            <a:pPr>
              <a:buFont typeface="Wingdings" panose="05000000000000000000" pitchFamily="2" charset="2"/>
              <a:buChar char="Ø"/>
            </a:pPr>
            <a:r>
              <a:rPr lang="en-US" sz="4000" dirty="0"/>
              <a:t>Prohibits—</a:t>
            </a:r>
          </a:p>
          <a:p>
            <a:pPr lvl="1">
              <a:buFont typeface="Wingdings" panose="05000000000000000000" pitchFamily="2" charset="2"/>
              <a:buChar char="Ø"/>
            </a:pPr>
            <a:r>
              <a:rPr lang="en-US" sz="3800" dirty="0"/>
              <a:t>Unlawful recording of private conversation</a:t>
            </a:r>
          </a:p>
          <a:p>
            <a:pPr lvl="1">
              <a:buFont typeface="Wingdings" panose="05000000000000000000" pitchFamily="2" charset="2"/>
              <a:buChar char="Ø"/>
            </a:pPr>
            <a:r>
              <a:rPr lang="en-US" sz="3800" dirty="0"/>
              <a:t>Disclosure of illegal recording</a:t>
            </a:r>
          </a:p>
          <a:p>
            <a:pPr lvl="1">
              <a:buFont typeface="Wingdings" panose="05000000000000000000" pitchFamily="2" charset="2"/>
              <a:buChar char="Ø"/>
            </a:pPr>
            <a:r>
              <a:rPr lang="en-US" sz="3800" dirty="0"/>
              <a:t>Use of illegal recording</a:t>
            </a:r>
          </a:p>
          <a:p>
            <a:pPr>
              <a:buFont typeface="Wingdings" panose="05000000000000000000" pitchFamily="2" charset="2"/>
              <a:buChar char="Ø"/>
            </a:pPr>
            <a:r>
              <a:rPr lang="en-US" sz="4000" dirty="0"/>
              <a:t>You can be fired if you violate the Act!</a:t>
            </a:r>
          </a:p>
        </p:txBody>
      </p:sp>
    </p:spTree>
    <p:extLst>
      <p:ext uri="{BB962C8B-B14F-4D97-AF65-F5344CB8AC3E}">
        <p14:creationId xmlns:p14="http://schemas.microsoft.com/office/powerpoint/2010/main" val="339166906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 calcmode="lin" valueType="num">
                                      <p:cBhvr additive="base">
                                        <p:cTn id="17"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0">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xEl>
                                              <p:pRg st="3" end="3"/>
                                            </p:txEl>
                                          </p:spTgt>
                                        </p:tgtEl>
                                        <p:attrNameLst>
                                          <p:attrName>style.visibility</p:attrName>
                                        </p:attrNameLst>
                                      </p:cBhvr>
                                      <p:to>
                                        <p:strVal val="visible"/>
                                      </p:to>
                                    </p:set>
                                    <p:anim calcmode="lin" valueType="num">
                                      <p:cBhvr additive="base">
                                        <p:cTn id="21"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0">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0">
                                            <p:txEl>
                                              <p:pRg st="4" end="4"/>
                                            </p:txEl>
                                          </p:spTgt>
                                        </p:tgtEl>
                                        <p:attrNameLst>
                                          <p:attrName>style.visibility</p:attrName>
                                        </p:attrNameLst>
                                      </p:cBhvr>
                                      <p:to>
                                        <p:strVal val="visible"/>
                                      </p:to>
                                    </p:set>
                                    <p:anim calcmode="lin" valueType="num">
                                      <p:cBhvr additive="base">
                                        <p:cTn id="25"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xEl>
                                              <p:pRg st="5" end="5"/>
                                            </p:txEl>
                                          </p:spTgt>
                                        </p:tgtEl>
                                        <p:attrNameLst>
                                          <p:attrName>style.visibility</p:attrName>
                                        </p:attrNameLst>
                                      </p:cBhvr>
                                      <p:to>
                                        <p:strVal val="visible"/>
                                      </p:to>
                                    </p:set>
                                    <p:anim calcmode="lin" valueType="num">
                                      <p:cBhvr additive="base">
                                        <p:cTn id="31" dur="500" fill="hold"/>
                                        <p:tgtEl>
                                          <p:spTgt spid="10">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1092000"/>
          </a:xfrm>
        </p:spPr>
        <p:txBody>
          <a:bodyPr/>
          <a:lstStyle/>
          <a:p>
            <a:r>
              <a:rPr lang="en-US" sz="3600" dirty="0">
                <a:latin typeface="+mn-lt"/>
              </a:rPr>
              <a:t>Practical tips--Recordings</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Levin Legal Group, P.C.</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198</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10">
            <a:extLst>
              <a:ext uri="{FF2B5EF4-FFF2-40B4-BE49-F238E27FC236}">
                <a16:creationId xmlns:a16="http://schemas.microsoft.com/office/drawing/2014/main" id="{4F32F5DD-293E-4287-9115-238DED4AFC3F}"/>
              </a:ext>
            </a:extLst>
          </p:cNvPr>
          <p:cNvSpPr>
            <a:spLocks noGrp="1"/>
          </p:cNvSpPr>
          <p:nvPr>
            <p:ph idx="1"/>
          </p:nvPr>
        </p:nvSpPr>
        <p:spPr>
          <a:xfrm>
            <a:off x="2912244" y="1512000"/>
            <a:ext cx="6717872" cy="4679250"/>
          </a:xfrm>
        </p:spPr>
        <p:txBody>
          <a:bodyPr/>
          <a:lstStyle/>
          <a:p>
            <a:pPr>
              <a:buFont typeface="Wingdings" panose="05000000000000000000" pitchFamily="2" charset="2"/>
              <a:buChar char="Ø"/>
            </a:pPr>
            <a:r>
              <a:rPr lang="en-US" sz="4400" dirty="0"/>
              <a:t>Do not listen to, take or use a recording until you are positively sure that it is not illegal!</a:t>
            </a:r>
          </a:p>
          <a:p>
            <a:pPr>
              <a:buFont typeface="Wingdings" panose="05000000000000000000" pitchFamily="2" charset="2"/>
              <a:buChar char="Ø"/>
            </a:pPr>
            <a:r>
              <a:rPr lang="en-US" sz="4400" dirty="0"/>
              <a:t>Contact legal counsel if there is any doubt at all!</a:t>
            </a:r>
          </a:p>
        </p:txBody>
      </p:sp>
      <p:pic>
        <p:nvPicPr>
          <p:cNvPr id="12" name="Content Placeholder 2">
            <a:extLst>
              <a:ext uri="{FF2B5EF4-FFF2-40B4-BE49-F238E27FC236}">
                <a16:creationId xmlns:a16="http://schemas.microsoft.com/office/drawing/2014/main" id="{1BF59F25-2A66-4C98-B5A4-3EA5DF1C3285}"/>
              </a:ext>
            </a:extLst>
          </p:cNvPr>
          <p:cNvPicPr>
            <a:picLocks noChangeAspect="1"/>
          </p:cNvPicPr>
          <p:nvPr/>
        </p:nvPicPr>
        <p:blipFill>
          <a:blip r:embed="rId6"/>
          <a:stretch>
            <a:fillRect/>
          </a:stretch>
        </p:blipFill>
        <p:spPr>
          <a:xfrm>
            <a:off x="582083" y="1357046"/>
            <a:ext cx="1979801" cy="2071953"/>
          </a:xfrm>
          <a:prstGeom prst="rect">
            <a:avLst/>
          </a:prstGeom>
        </p:spPr>
      </p:pic>
    </p:spTree>
    <p:extLst>
      <p:ext uri="{BB962C8B-B14F-4D97-AF65-F5344CB8AC3E}">
        <p14:creationId xmlns:p14="http://schemas.microsoft.com/office/powerpoint/2010/main" val="333918581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 calcmode="lin" valueType="num">
                                      <p:cBhvr additive="base">
                                        <p:cTn id="13"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656666"/>
          </a:xfrm>
        </p:spPr>
        <p:txBody>
          <a:bodyPr/>
          <a:lstStyle/>
          <a:p>
            <a:r>
              <a:rPr lang="en-US" sz="3600" dirty="0">
                <a:latin typeface="+mn-lt"/>
              </a:rPr>
              <a:t>Rules of Evidence--Hearsay</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199</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1382883"/>
            <a:ext cx="9198116" cy="4679250"/>
          </a:xfrm>
        </p:spPr>
        <p:txBody>
          <a:bodyPr/>
          <a:lstStyle/>
          <a:p>
            <a:pPr marL="0" indent="0">
              <a:buNone/>
            </a:pPr>
            <a:r>
              <a:rPr lang="en-US" sz="4000" dirty="0"/>
              <a:t>What is hearsay?</a:t>
            </a:r>
          </a:p>
          <a:p>
            <a:pPr>
              <a:buFont typeface="Wingdings" panose="05000000000000000000" pitchFamily="2" charset="2"/>
              <a:buChar char="Ø"/>
            </a:pPr>
            <a:r>
              <a:rPr lang="en-US" sz="4000" dirty="0"/>
              <a:t>(c) Hearsay. “Hearsay” means a statement that:</a:t>
            </a:r>
          </a:p>
          <a:p>
            <a:pPr>
              <a:buFont typeface="Wingdings" panose="05000000000000000000" pitchFamily="2" charset="2"/>
              <a:buChar char="Ø"/>
            </a:pPr>
            <a:r>
              <a:rPr lang="en-US" sz="4000" dirty="0"/>
              <a:t>(1) the declarant does not make while testifying at the current trial or hearing; and</a:t>
            </a:r>
          </a:p>
          <a:p>
            <a:pPr>
              <a:buFont typeface="Wingdings" panose="05000000000000000000" pitchFamily="2" charset="2"/>
              <a:buChar char="Ø"/>
            </a:pPr>
            <a:r>
              <a:rPr lang="en-US" sz="4000" dirty="0"/>
              <a:t>(2) a party offers in evidence to prove the truth of the matter asserted in the statement. Fed. R. Evid. 801</a:t>
            </a:r>
          </a:p>
        </p:txBody>
      </p:sp>
    </p:spTree>
    <p:extLst>
      <p:ext uri="{BB962C8B-B14F-4D97-AF65-F5344CB8AC3E}">
        <p14:creationId xmlns:p14="http://schemas.microsoft.com/office/powerpoint/2010/main" val="348859390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 calcmode="lin" valueType="num">
                                      <p:cBhvr additive="base">
                                        <p:cTn id="25"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0F281-4FF6-4617-A809-AC9C15ECF18A}"/>
              </a:ext>
            </a:extLst>
          </p:cNvPr>
          <p:cNvSpPr>
            <a:spLocks noGrp="1"/>
          </p:cNvSpPr>
          <p:nvPr>
            <p:ph type="title"/>
          </p:nvPr>
        </p:nvSpPr>
        <p:spPr/>
        <p:txBody>
          <a:bodyPr/>
          <a:lstStyle/>
          <a:p>
            <a:r>
              <a:rPr lang="en-US" dirty="0">
                <a:latin typeface="Times New Roman" panose="02020603050405020304" pitchFamily="18" charset="0"/>
              </a:rPr>
              <a:t>Today’s Presenters</a:t>
            </a:r>
          </a:p>
        </p:txBody>
      </p:sp>
      <p:pic>
        <p:nvPicPr>
          <p:cNvPr id="5" name="Content Placeholder 4">
            <a:extLst>
              <a:ext uri="{FF2B5EF4-FFF2-40B4-BE49-F238E27FC236}">
                <a16:creationId xmlns:a16="http://schemas.microsoft.com/office/drawing/2014/main" id="{9E15036B-D272-5C32-532D-8B7242D49435}"/>
              </a:ext>
            </a:extLst>
          </p:cNvPr>
          <p:cNvPicPr>
            <a:picLocks noGrp="1" noChangeAspect="1"/>
          </p:cNvPicPr>
          <p:nvPr>
            <p:ph idx="1"/>
          </p:nvPr>
        </p:nvPicPr>
        <p:blipFill>
          <a:blip r:embed="rId2"/>
          <a:stretch>
            <a:fillRect/>
          </a:stretch>
        </p:blipFill>
        <p:spPr>
          <a:xfrm>
            <a:off x="2105063" y="1852514"/>
            <a:ext cx="2219325" cy="2952750"/>
          </a:xfrm>
        </p:spPr>
      </p:pic>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33"/>
          </p:nvPr>
        </p:nvSpPr>
        <p:spPr/>
        <p:txBody>
          <a:bodyPr/>
          <a:lstStyle/>
          <a:p>
            <a:fld id="{19B51A1E-902D-48AF-9020-955120F399B6}" type="slidenum">
              <a:rPr lang="en-US" smtClean="0"/>
              <a:pPr/>
              <a:t>2</a:t>
            </a:fld>
            <a:endParaRPr lang="en-US" dirty="0"/>
          </a:p>
        </p:txBody>
      </p:sp>
      <p:pic>
        <p:nvPicPr>
          <p:cNvPr id="18" name="Picture Placeholder 17" descr="decorative element">
            <a:extLst>
              <a:ext uri="{FF2B5EF4-FFF2-40B4-BE49-F238E27FC236}">
                <a16:creationId xmlns:a16="http://schemas.microsoft.com/office/drawing/2014/main" id="{40103AEC-DE5B-544B-A074-043639D164F6}"/>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rcRect/>
          <a:stretch>
            <a:fillRect/>
          </a:stretch>
        </p:blipFill>
        <p:spPr>
          <a:xfrm>
            <a:off x="9980613" y="1710266"/>
            <a:ext cx="2211387" cy="3657601"/>
          </a:xfrm>
        </p:spPr>
      </p:pic>
      <p:sp>
        <p:nvSpPr>
          <p:cNvPr id="8" name="Footer Placeholder 7">
            <a:extLst>
              <a:ext uri="{FF2B5EF4-FFF2-40B4-BE49-F238E27FC236}">
                <a16:creationId xmlns:a16="http://schemas.microsoft.com/office/drawing/2014/main" id="{69120B6C-F7C5-4BF0-9F3D-EE3F0BA1B9BF}"/>
              </a:ext>
            </a:extLst>
          </p:cNvPr>
          <p:cNvSpPr>
            <a:spLocks noGrp="1"/>
          </p:cNvSpPr>
          <p:nvPr>
            <p:ph type="ftr" sz="quarter" idx="12"/>
          </p:nvPr>
        </p:nvSpPr>
        <p:spPr/>
        <p:txBody>
          <a:bodyPr/>
          <a:lstStyle/>
          <a:p>
            <a:r>
              <a:rPr lang="en-US" noProof="0" dirty="0"/>
              <a:t>Copyright 2020, Levin Legal Group, P.C. and Beard Legal Group</a:t>
            </a:r>
          </a:p>
        </p:txBody>
      </p:sp>
      <p:pic>
        <p:nvPicPr>
          <p:cNvPr id="7" name="Picture 6" descr="2010-12-01 LLG Logo">
            <a:extLst>
              <a:ext uri="{FF2B5EF4-FFF2-40B4-BE49-F238E27FC236}">
                <a16:creationId xmlns:a16="http://schemas.microsoft.com/office/drawing/2014/main" id="{C806307E-1EE2-4865-8EC4-FB0C301C97A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778CDFAE-16AC-4ABF-A9D6-EA5CBB53610E}"/>
              </a:ext>
            </a:extLst>
          </p:cNvPr>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7086EA40-E2C0-86D3-A5FF-D9B15DAE9B51}"/>
              </a:ext>
            </a:extLst>
          </p:cNvPr>
          <p:cNvPicPr>
            <a:picLocks noChangeAspect="1"/>
          </p:cNvPicPr>
          <p:nvPr/>
        </p:nvPicPr>
        <p:blipFill>
          <a:blip r:embed="rId7"/>
          <a:stretch>
            <a:fillRect/>
          </a:stretch>
        </p:blipFill>
        <p:spPr>
          <a:xfrm>
            <a:off x="5609230" y="1852515"/>
            <a:ext cx="2509695" cy="2952749"/>
          </a:xfrm>
          <a:prstGeom prst="rect">
            <a:avLst/>
          </a:prstGeom>
        </p:spPr>
      </p:pic>
      <p:pic>
        <p:nvPicPr>
          <p:cNvPr id="13" name="Picture 12">
            <a:extLst>
              <a:ext uri="{FF2B5EF4-FFF2-40B4-BE49-F238E27FC236}">
                <a16:creationId xmlns:a16="http://schemas.microsoft.com/office/drawing/2014/main" id="{C6499477-1615-CC6A-154A-936F6940ECC0}"/>
              </a:ext>
            </a:extLst>
          </p:cNvPr>
          <p:cNvPicPr>
            <a:picLocks noChangeAspect="1"/>
          </p:cNvPicPr>
          <p:nvPr/>
        </p:nvPicPr>
        <p:blipFill>
          <a:blip r:embed="rId8"/>
          <a:stretch>
            <a:fillRect/>
          </a:stretch>
        </p:blipFill>
        <p:spPr>
          <a:xfrm>
            <a:off x="5609229" y="5099579"/>
            <a:ext cx="2509695" cy="694200"/>
          </a:xfrm>
          <a:prstGeom prst="rect">
            <a:avLst/>
          </a:prstGeom>
        </p:spPr>
      </p:pic>
      <p:pic>
        <p:nvPicPr>
          <p:cNvPr id="15" name="Picture 14">
            <a:extLst>
              <a:ext uri="{FF2B5EF4-FFF2-40B4-BE49-F238E27FC236}">
                <a16:creationId xmlns:a16="http://schemas.microsoft.com/office/drawing/2014/main" id="{00C87585-9055-054C-CCA6-9E194CB5DF1F}"/>
              </a:ext>
            </a:extLst>
          </p:cNvPr>
          <p:cNvPicPr>
            <a:picLocks noChangeAspect="1"/>
          </p:cNvPicPr>
          <p:nvPr/>
        </p:nvPicPr>
        <p:blipFill>
          <a:blip r:embed="rId9"/>
          <a:stretch>
            <a:fillRect/>
          </a:stretch>
        </p:blipFill>
        <p:spPr>
          <a:xfrm>
            <a:off x="2105062" y="5077182"/>
            <a:ext cx="2219325" cy="694200"/>
          </a:xfrm>
          <a:prstGeom prst="rect">
            <a:avLst/>
          </a:prstGeom>
        </p:spPr>
      </p:pic>
    </p:spTree>
    <p:extLst>
      <p:ext uri="{BB962C8B-B14F-4D97-AF65-F5344CB8AC3E}">
        <p14:creationId xmlns:p14="http://schemas.microsoft.com/office/powerpoint/2010/main" val="2367166479"/>
      </p:ext>
    </p:extLst>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F32C7-5C8D-4983-A13A-2600B2BA2400}"/>
              </a:ext>
            </a:extLst>
          </p:cNvPr>
          <p:cNvSpPr>
            <a:spLocks noGrp="1"/>
          </p:cNvSpPr>
          <p:nvPr>
            <p:ph type="title"/>
          </p:nvPr>
        </p:nvSpPr>
        <p:spPr>
          <a:xfrm>
            <a:off x="432000" y="432000"/>
            <a:ext cx="9198000" cy="684614"/>
          </a:xfrm>
        </p:spPr>
        <p:txBody>
          <a:bodyPr anchor="ctr">
            <a:normAutofit/>
          </a:bodyPr>
          <a:lstStyle/>
          <a:p>
            <a:r>
              <a:rPr lang="en-US" sz="4400" dirty="0"/>
              <a:t>A Short History</a:t>
            </a:r>
          </a:p>
        </p:txBody>
      </p:sp>
      <p:sp>
        <p:nvSpPr>
          <p:cNvPr id="5" name="Footer Placeholder 4">
            <a:extLst>
              <a:ext uri="{FF2B5EF4-FFF2-40B4-BE49-F238E27FC236}">
                <a16:creationId xmlns:a16="http://schemas.microsoft.com/office/drawing/2014/main" id="{CC44DB7B-0C51-413D-9257-780798E3B59A}"/>
              </a:ext>
            </a:extLst>
          </p:cNvPr>
          <p:cNvSpPr>
            <a:spLocks noGrp="1"/>
          </p:cNvSpPr>
          <p:nvPr>
            <p:ph type="ftr" sz="quarter" idx="14"/>
          </p:nvPr>
        </p:nvSpPr>
        <p:spPr>
          <a:xfrm>
            <a:off x="432000" y="6356350"/>
            <a:ext cx="4114800" cy="365125"/>
          </a:xfrm>
        </p:spPr>
        <p:txBody>
          <a:bodyPr anchor="ctr">
            <a:normAutofit/>
          </a:bodyPr>
          <a:lstStyle/>
          <a:p>
            <a:pPr>
              <a:spcAft>
                <a:spcPts val="600"/>
              </a:spcAft>
            </a:pPr>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A2AC4FD7-F5EA-41D0-A778-0FE7579D6BC0}"/>
              </a:ext>
            </a:extLst>
          </p:cNvPr>
          <p:cNvSpPr>
            <a:spLocks noGrp="1"/>
          </p:cNvSpPr>
          <p:nvPr>
            <p:ph type="sldNum" sz="quarter" idx="33"/>
          </p:nvPr>
        </p:nvSpPr>
        <p:spPr>
          <a:xfrm>
            <a:off x="11447502" y="6401750"/>
            <a:ext cx="278418" cy="274324"/>
          </a:xfrm>
        </p:spPr>
        <p:txBody>
          <a:bodyPr anchor="ctr">
            <a:normAutofit/>
          </a:bodyPr>
          <a:lstStyle/>
          <a:p>
            <a:pPr>
              <a:spcAft>
                <a:spcPts val="600"/>
              </a:spcAft>
            </a:pPr>
            <a:fld id="{19B51A1E-902D-48AF-9020-955120F399B6}" type="slidenum">
              <a:rPr lang="en-US" noProof="0" smtClean="0"/>
              <a:pPr>
                <a:spcAft>
                  <a:spcPts val="600"/>
                </a:spcAft>
              </a:pPr>
              <a:t>20</a:t>
            </a:fld>
            <a:endParaRPr lang="en-US" noProof="0" dirty="0"/>
          </a:p>
        </p:txBody>
      </p:sp>
      <p:sp>
        <p:nvSpPr>
          <p:cNvPr id="4" name="Content Placeholder 3">
            <a:extLst>
              <a:ext uri="{FF2B5EF4-FFF2-40B4-BE49-F238E27FC236}">
                <a16:creationId xmlns:a16="http://schemas.microsoft.com/office/drawing/2014/main" id="{27E3A4A7-C74F-4FC7-896E-65D83B453305}"/>
              </a:ext>
            </a:extLst>
          </p:cNvPr>
          <p:cNvSpPr>
            <a:spLocks noGrp="1"/>
          </p:cNvSpPr>
          <p:nvPr>
            <p:ph sz="half" idx="1"/>
          </p:nvPr>
        </p:nvSpPr>
        <p:spPr>
          <a:xfrm>
            <a:off x="432000" y="1296000"/>
            <a:ext cx="9198000" cy="4880964"/>
          </a:xfrm>
        </p:spPr>
        <p:txBody>
          <a:bodyPr>
            <a:normAutofit/>
          </a:bodyPr>
          <a:lstStyle/>
          <a:p>
            <a:pPr>
              <a:buFont typeface="Wingdings" panose="05000000000000000000" pitchFamily="2" charset="2"/>
              <a:buChar char="Ø"/>
            </a:pPr>
            <a:r>
              <a:rPr lang="en-US" sz="4800" dirty="0"/>
              <a:t>1975: First Set of Regulations Under Title IX:  </a:t>
            </a:r>
          </a:p>
          <a:p>
            <a:pPr>
              <a:buFont typeface="Wingdings" panose="05000000000000000000" pitchFamily="2" charset="2"/>
              <a:buChar char="Ø"/>
            </a:pPr>
            <a:r>
              <a:rPr lang="en-US" sz="4800" dirty="0"/>
              <a:t>No mention of sexual harassment.</a:t>
            </a:r>
          </a:p>
          <a:p>
            <a:pPr>
              <a:buFont typeface="Wingdings" panose="05000000000000000000" pitchFamily="2" charset="2"/>
              <a:buChar char="Ø"/>
            </a:pPr>
            <a:r>
              <a:rPr lang="en-US" sz="4800" dirty="0"/>
              <a:t>No Title IX regulations until now have addressed sexual harassment.</a:t>
            </a:r>
          </a:p>
        </p:txBody>
      </p:sp>
      <p:pic>
        <p:nvPicPr>
          <p:cNvPr id="8" name="Picture 7" descr="2010-12-01 LLG Logo">
            <a:extLst>
              <a:ext uri="{FF2B5EF4-FFF2-40B4-BE49-F238E27FC236}">
                <a16:creationId xmlns:a16="http://schemas.microsoft.com/office/drawing/2014/main" id="{C806307E-1EE2-4865-8EC4-FB0C301C97A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Placeholder 17" descr="decorative element">
            <a:extLst>
              <a:ext uri="{FF2B5EF4-FFF2-40B4-BE49-F238E27FC236}">
                <a16:creationId xmlns:a16="http://schemas.microsoft.com/office/drawing/2014/main" id="{E85359F9-2F46-48F4-88E1-2647B5A2BAC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9980613" y="1852515"/>
            <a:ext cx="2211387" cy="3379885"/>
          </a:xfrm>
          <a:prstGeom prst="rect">
            <a:avLst/>
          </a:prstGeom>
        </p:spPr>
      </p:pic>
      <p:pic>
        <p:nvPicPr>
          <p:cNvPr id="10" name="Picture 1" descr="hall of fame logo">
            <a:extLst>
              <a:ext uri="{FF2B5EF4-FFF2-40B4-BE49-F238E27FC236}">
                <a16:creationId xmlns:a16="http://schemas.microsoft.com/office/drawing/2014/main" id="{9B3E0959-A5E9-4F45-B3D7-53CF06A703F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762969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868496"/>
          </a:xfrm>
        </p:spPr>
        <p:txBody>
          <a:bodyPr/>
          <a:lstStyle/>
          <a:p>
            <a:r>
              <a:rPr lang="en-US" sz="3600" dirty="0">
                <a:latin typeface="+mn-lt"/>
              </a:rPr>
              <a:t>Rules of Evidence--Exceptions</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200</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1151467"/>
            <a:ext cx="9198116" cy="5016581"/>
          </a:xfrm>
        </p:spPr>
        <p:txBody>
          <a:bodyPr/>
          <a:lstStyle/>
          <a:p>
            <a:pPr>
              <a:buFont typeface="Wingdings" panose="05000000000000000000" pitchFamily="2" charset="2"/>
              <a:buChar char="Ø"/>
            </a:pPr>
            <a:r>
              <a:rPr lang="en-US" sz="3600" dirty="0"/>
              <a:t>There are many exceptions to hearsay, such as:</a:t>
            </a:r>
          </a:p>
          <a:p>
            <a:pPr>
              <a:buFont typeface="Wingdings" panose="05000000000000000000" pitchFamily="2" charset="2"/>
              <a:buChar char="Ø"/>
            </a:pPr>
            <a:r>
              <a:rPr lang="en-US" sz="3600" dirty="0"/>
              <a:t>Some prior inconsistent statements;</a:t>
            </a:r>
          </a:p>
          <a:p>
            <a:pPr>
              <a:buFont typeface="Wingdings" panose="05000000000000000000" pitchFamily="2" charset="2"/>
              <a:buChar char="Ø"/>
            </a:pPr>
            <a:r>
              <a:rPr lang="en-US" sz="3600" dirty="0"/>
              <a:t> Admissions;</a:t>
            </a:r>
          </a:p>
          <a:p>
            <a:pPr>
              <a:buFont typeface="Wingdings" panose="05000000000000000000" pitchFamily="2" charset="2"/>
              <a:buChar char="Ø"/>
            </a:pPr>
            <a:r>
              <a:rPr lang="en-US" sz="3600" dirty="0"/>
              <a:t> Excited utterance</a:t>
            </a:r>
          </a:p>
          <a:p>
            <a:pPr>
              <a:buFont typeface="Wingdings" panose="05000000000000000000" pitchFamily="2" charset="2"/>
              <a:buChar char="Ø"/>
            </a:pPr>
            <a:r>
              <a:rPr lang="en-US" sz="3600" dirty="0"/>
              <a:t>Statement made for medical diagnosis or treatment</a:t>
            </a:r>
          </a:p>
          <a:p>
            <a:pPr>
              <a:buFont typeface="Wingdings" panose="05000000000000000000" pitchFamily="2" charset="2"/>
              <a:buChar char="Ø"/>
            </a:pPr>
            <a:r>
              <a:rPr lang="en-US" sz="3600" dirty="0"/>
              <a:t> Statement is supported by sufficient guarantees of trustworthiness</a:t>
            </a:r>
          </a:p>
        </p:txBody>
      </p:sp>
    </p:spTree>
    <p:extLst>
      <p:ext uri="{BB962C8B-B14F-4D97-AF65-F5344CB8AC3E}">
        <p14:creationId xmlns:p14="http://schemas.microsoft.com/office/powerpoint/2010/main" val="193390899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 calcmode="lin" valueType="num">
                                      <p:cBhvr additive="base">
                                        <p:cTn id="25" dur="500" fill="hold"/>
                                        <p:tgtEl>
                                          <p:spTgt spid="10">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0">
                                            <p:txEl>
                                              <p:pRg st="4" end="4"/>
                                            </p:txEl>
                                          </p:spTgt>
                                        </p:tgtEl>
                                        <p:attrNameLst>
                                          <p:attrName>style.visibility</p:attrName>
                                        </p:attrNameLst>
                                      </p:cBhvr>
                                      <p:to>
                                        <p:strVal val="visible"/>
                                      </p:to>
                                    </p:set>
                                    <p:anim calcmode="lin" valueType="num">
                                      <p:cBhvr additive="base">
                                        <p:cTn id="31" dur="500" fill="hold"/>
                                        <p:tgtEl>
                                          <p:spTgt spid="10">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0">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0">
                                            <p:txEl>
                                              <p:pRg st="5" end="5"/>
                                            </p:txEl>
                                          </p:spTgt>
                                        </p:tgtEl>
                                        <p:attrNameLst>
                                          <p:attrName>style.visibility</p:attrName>
                                        </p:attrNameLst>
                                      </p:cBhvr>
                                      <p:to>
                                        <p:strVal val="visible"/>
                                      </p:to>
                                    </p:set>
                                    <p:anim calcmode="lin" valueType="num">
                                      <p:cBhvr additive="base">
                                        <p:cTn id="37" dur="500" fill="hold"/>
                                        <p:tgtEl>
                                          <p:spTgt spid="10">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0">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1092000"/>
          </a:xfrm>
        </p:spPr>
        <p:txBody>
          <a:bodyPr/>
          <a:lstStyle/>
          <a:p>
            <a:r>
              <a:rPr lang="en-US" sz="3600" dirty="0">
                <a:latin typeface="+mn-lt"/>
              </a:rPr>
              <a:t>Practical tips</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Levin Legal Group, P.C.</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201</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10">
            <a:extLst>
              <a:ext uri="{FF2B5EF4-FFF2-40B4-BE49-F238E27FC236}">
                <a16:creationId xmlns:a16="http://schemas.microsoft.com/office/drawing/2014/main" id="{4F32F5DD-293E-4287-9115-238DED4AFC3F}"/>
              </a:ext>
            </a:extLst>
          </p:cNvPr>
          <p:cNvSpPr>
            <a:spLocks noGrp="1"/>
          </p:cNvSpPr>
          <p:nvPr>
            <p:ph idx="1"/>
          </p:nvPr>
        </p:nvSpPr>
        <p:spPr>
          <a:xfrm>
            <a:off x="2912244" y="1512000"/>
            <a:ext cx="6717872" cy="4679250"/>
          </a:xfrm>
        </p:spPr>
        <p:txBody>
          <a:bodyPr/>
          <a:lstStyle/>
          <a:p>
            <a:pPr marL="0" indent="0">
              <a:buNone/>
            </a:pPr>
            <a:r>
              <a:rPr lang="en-US" sz="4800" dirty="0"/>
              <a:t>Listen to all evidence, including hearsay, but do not “rely upon” hearsay for making any decisions unless it is corroborated by competent evidence</a:t>
            </a:r>
          </a:p>
          <a:p>
            <a:pPr marL="0" indent="0">
              <a:buNone/>
            </a:pPr>
            <a:endParaRPr lang="en-US" sz="4400" dirty="0"/>
          </a:p>
        </p:txBody>
      </p:sp>
      <p:pic>
        <p:nvPicPr>
          <p:cNvPr id="12" name="Content Placeholder 2">
            <a:extLst>
              <a:ext uri="{FF2B5EF4-FFF2-40B4-BE49-F238E27FC236}">
                <a16:creationId xmlns:a16="http://schemas.microsoft.com/office/drawing/2014/main" id="{1BF59F25-2A66-4C98-B5A4-3EA5DF1C3285}"/>
              </a:ext>
            </a:extLst>
          </p:cNvPr>
          <p:cNvPicPr>
            <a:picLocks noChangeAspect="1"/>
          </p:cNvPicPr>
          <p:nvPr/>
        </p:nvPicPr>
        <p:blipFill>
          <a:blip r:embed="rId6"/>
          <a:stretch>
            <a:fillRect/>
          </a:stretch>
        </p:blipFill>
        <p:spPr>
          <a:xfrm>
            <a:off x="582083" y="1357046"/>
            <a:ext cx="1979801" cy="2071953"/>
          </a:xfrm>
          <a:prstGeom prst="rect">
            <a:avLst/>
          </a:prstGeom>
        </p:spPr>
      </p:pic>
    </p:spTree>
    <p:extLst>
      <p:ext uri="{BB962C8B-B14F-4D97-AF65-F5344CB8AC3E}">
        <p14:creationId xmlns:p14="http://schemas.microsoft.com/office/powerpoint/2010/main" val="3067147178"/>
      </p:ext>
    </p:extLst>
  </p:cSld>
  <p:clrMapOvr>
    <a:masterClrMapping/>
  </p:clrMapOvr>
  <p:transition spd="slow">
    <p:push/>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1092000"/>
          </a:xfrm>
        </p:spPr>
        <p:txBody>
          <a:bodyPr/>
          <a:lstStyle/>
          <a:p>
            <a:r>
              <a:rPr lang="en-US" sz="3600" dirty="0">
                <a:latin typeface="+mn-lt"/>
              </a:rPr>
              <a:t>Rules of Evidence</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202</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1488798"/>
            <a:ext cx="9198116" cy="4679250"/>
          </a:xfrm>
        </p:spPr>
        <p:txBody>
          <a:bodyPr/>
          <a:lstStyle/>
          <a:p>
            <a:pPr>
              <a:buFont typeface="Wingdings" panose="05000000000000000000" pitchFamily="2" charset="2"/>
              <a:buChar char="Ø"/>
            </a:pPr>
            <a:r>
              <a:rPr lang="en-US" sz="4000" dirty="0"/>
              <a:t>Direct evidence vs. Circumstantial evidence</a:t>
            </a:r>
          </a:p>
          <a:p>
            <a:pPr>
              <a:buFont typeface="Wingdings" panose="05000000000000000000" pitchFamily="2" charset="2"/>
              <a:buChar char="Ø"/>
            </a:pPr>
            <a:r>
              <a:rPr lang="en-US" sz="4000" dirty="0"/>
              <a:t>Direct evidence is direct proof of a fact, such as testimony by a witness about what that witness personally saw, heard, or did. </a:t>
            </a:r>
          </a:p>
          <a:p>
            <a:pPr>
              <a:buFont typeface="Wingdings" panose="05000000000000000000" pitchFamily="2" charset="2"/>
              <a:buChar char="Ø"/>
            </a:pPr>
            <a:r>
              <a:rPr lang="en-US" sz="4000" dirty="0"/>
              <a:t>Circumstantial evidence is proof of one or more facts from which you could find another fact. </a:t>
            </a:r>
          </a:p>
        </p:txBody>
      </p:sp>
    </p:spTree>
    <p:extLst>
      <p:ext uri="{BB962C8B-B14F-4D97-AF65-F5344CB8AC3E}">
        <p14:creationId xmlns:p14="http://schemas.microsoft.com/office/powerpoint/2010/main" val="368786130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1092000"/>
          </a:xfrm>
        </p:spPr>
        <p:txBody>
          <a:bodyPr/>
          <a:lstStyle/>
          <a:p>
            <a:r>
              <a:rPr lang="en-US" sz="3600" dirty="0">
                <a:latin typeface="+mn-lt"/>
              </a:rPr>
              <a:t>Evidence of complaint’s sexual predisposition and prior sexual behavior</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203</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1852515"/>
            <a:ext cx="9198116" cy="4227693"/>
          </a:xfrm>
        </p:spPr>
        <p:txBody>
          <a:bodyPr/>
          <a:lstStyle/>
          <a:p>
            <a:pPr>
              <a:buFont typeface="Wingdings" panose="05000000000000000000" pitchFamily="2" charset="2"/>
              <a:buChar char="Ø"/>
            </a:pPr>
            <a:r>
              <a:rPr lang="en-US" sz="4000" dirty="0"/>
              <a:t>General rule—NOT RELEVANT!</a:t>
            </a:r>
          </a:p>
          <a:p>
            <a:pPr>
              <a:buFont typeface="Wingdings" panose="05000000000000000000" pitchFamily="2" charset="2"/>
              <a:buChar char="Ø"/>
            </a:pPr>
            <a:r>
              <a:rPr lang="en-US" sz="4000" dirty="0"/>
              <a:t>Exceptions:</a:t>
            </a:r>
          </a:p>
          <a:p>
            <a:pPr lvl="1">
              <a:buFont typeface="Wingdings" panose="05000000000000000000" pitchFamily="2" charset="2"/>
              <a:buChar char="Ø"/>
            </a:pPr>
            <a:r>
              <a:rPr lang="en-US" sz="3800" dirty="0"/>
              <a:t>Offered to prove that someone other than the respondence committed the conduct alleged by complainant;</a:t>
            </a:r>
          </a:p>
          <a:p>
            <a:pPr lvl="1">
              <a:buFont typeface="Wingdings" panose="05000000000000000000" pitchFamily="2" charset="2"/>
              <a:buChar char="Ø"/>
            </a:pPr>
            <a:r>
              <a:rPr lang="en-US" sz="3800" dirty="0"/>
              <a:t>Offered to prove consent, Really?</a:t>
            </a:r>
          </a:p>
        </p:txBody>
      </p:sp>
    </p:spTree>
    <p:extLst>
      <p:ext uri="{BB962C8B-B14F-4D97-AF65-F5344CB8AC3E}">
        <p14:creationId xmlns:p14="http://schemas.microsoft.com/office/powerpoint/2010/main" val="325968329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 calcmode="lin" valueType="num">
                                      <p:cBhvr additive="base">
                                        <p:cTn id="17"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0">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xEl>
                                              <p:pRg st="3" end="3"/>
                                            </p:txEl>
                                          </p:spTgt>
                                        </p:tgtEl>
                                        <p:attrNameLst>
                                          <p:attrName>style.visibility</p:attrName>
                                        </p:attrNameLst>
                                      </p:cBhvr>
                                      <p:to>
                                        <p:strVal val="visible"/>
                                      </p:to>
                                    </p:set>
                                    <p:anim calcmode="lin" valueType="num">
                                      <p:cBhvr additive="base">
                                        <p:cTn id="21"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1092000"/>
          </a:xfrm>
        </p:spPr>
        <p:txBody>
          <a:bodyPr/>
          <a:lstStyle/>
          <a:p>
            <a:r>
              <a:rPr lang="en-US" sz="3600" dirty="0">
                <a:latin typeface="+mn-lt"/>
              </a:rPr>
              <a:t>Evidence of complaint’s sexual predisposition and prior sexual behavior</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204</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1852515"/>
            <a:ext cx="9198116" cy="4227693"/>
          </a:xfrm>
        </p:spPr>
        <p:txBody>
          <a:bodyPr/>
          <a:lstStyle/>
          <a:p>
            <a:pPr marL="0" indent="0">
              <a:buNone/>
            </a:pPr>
            <a:r>
              <a:rPr lang="en-US" sz="4000" dirty="0"/>
              <a:t>“[T]he Court concludes that Plaintiff did not have the legal capacity to welcome Oakes's sexual advances.” </a:t>
            </a:r>
            <a:r>
              <a:rPr lang="en-US" sz="4000" i="1" dirty="0"/>
              <a:t>Chancellor v. Pottsgrove Sch. Dist</a:t>
            </a:r>
            <a:r>
              <a:rPr lang="en-US" sz="4000" dirty="0"/>
              <a:t>., 501 F.Supp.2d 695, 706 (E.D. Pa. 2007)</a:t>
            </a:r>
          </a:p>
        </p:txBody>
      </p:sp>
    </p:spTree>
    <p:extLst>
      <p:ext uri="{BB962C8B-B14F-4D97-AF65-F5344CB8AC3E}">
        <p14:creationId xmlns:p14="http://schemas.microsoft.com/office/powerpoint/2010/main" val="4208968070"/>
      </p:ext>
    </p:extLst>
  </p:cSld>
  <p:clrMapOvr>
    <a:masterClrMapping/>
  </p:clrMapOvr>
  <p:transition spd="slow">
    <p:push/>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1092000"/>
          </a:xfrm>
        </p:spPr>
        <p:txBody>
          <a:bodyPr/>
          <a:lstStyle/>
          <a:p>
            <a:r>
              <a:rPr lang="en-US" sz="3600" dirty="0">
                <a:latin typeface="+mn-lt"/>
              </a:rPr>
              <a:t>Rules of Evidence</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205</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1488798"/>
            <a:ext cx="9198116" cy="4679250"/>
          </a:xfrm>
        </p:spPr>
        <p:txBody>
          <a:bodyPr/>
          <a:lstStyle/>
          <a:p>
            <a:pPr>
              <a:buFont typeface="Wingdings" panose="05000000000000000000" pitchFamily="2" charset="2"/>
              <a:buChar char="Ø"/>
            </a:pPr>
            <a:r>
              <a:rPr lang="en-US" sz="4000" dirty="0"/>
              <a:t>You should consider both kinds of evidence—direct evidence and circumstantial evidence. </a:t>
            </a:r>
          </a:p>
          <a:p>
            <a:pPr>
              <a:buFont typeface="Wingdings" panose="05000000000000000000" pitchFamily="2" charset="2"/>
              <a:buChar char="Ø"/>
            </a:pPr>
            <a:r>
              <a:rPr lang="en-US" sz="4000" dirty="0"/>
              <a:t>The law makes no distinction between the weight to be given to either direct or circumstantial evidence. </a:t>
            </a:r>
          </a:p>
          <a:p>
            <a:pPr>
              <a:buFont typeface="Wingdings" panose="05000000000000000000" pitchFamily="2" charset="2"/>
              <a:buChar char="Ø"/>
            </a:pPr>
            <a:r>
              <a:rPr lang="en-US" sz="4000" dirty="0"/>
              <a:t>You may decide the case solely based on circumstantial evidence.</a:t>
            </a:r>
          </a:p>
          <a:p>
            <a:pPr marL="0" indent="0">
              <a:buNone/>
            </a:pPr>
            <a:endParaRPr lang="en-US" sz="4000" dirty="0"/>
          </a:p>
        </p:txBody>
      </p:sp>
    </p:spTree>
    <p:extLst>
      <p:ext uri="{BB962C8B-B14F-4D97-AF65-F5344CB8AC3E}">
        <p14:creationId xmlns:p14="http://schemas.microsoft.com/office/powerpoint/2010/main" val="283479072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1092000"/>
          </a:xfrm>
        </p:spPr>
        <p:txBody>
          <a:bodyPr/>
          <a:lstStyle/>
          <a:p>
            <a:r>
              <a:rPr lang="en-US" sz="3600" dirty="0">
                <a:latin typeface="+mn-lt"/>
              </a:rPr>
              <a:t>Burden of proof—Preponderance	</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206</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1488798"/>
            <a:ext cx="9198116" cy="4679250"/>
          </a:xfrm>
        </p:spPr>
        <p:txBody>
          <a:bodyPr/>
          <a:lstStyle/>
          <a:p>
            <a:pPr marL="0" indent="0">
              <a:buNone/>
            </a:pPr>
            <a:r>
              <a:rPr lang="en-US" sz="4400" dirty="0"/>
              <a:t>What does it mean that a fact has been proven by a preponderance of the evidence?</a:t>
            </a:r>
          </a:p>
          <a:p>
            <a:pPr>
              <a:buFont typeface="Wingdings" panose="05000000000000000000" pitchFamily="2" charset="2"/>
              <a:buChar char="Ø"/>
            </a:pPr>
            <a:r>
              <a:rPr lang="en-US" sz="4400" dirty="0"/>
              <a:t>This means that you are persuaded that the fact is more probably accurate and true than not</a:t>
            </a:r>
          </a:p>
        </p:txBody>
      </p:sp>
    </p:spTree>
    <p:extLst>
      <p:ext uri="{BB962C8B-B14F-4D97-AF65-F5344CB8AC3E}">
        <p14:creationId xmlns:p14="http://schemas.microsoft.com/office/powerpoint/2010/main" val="26060600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685600"/>
          </a:xfrm>
        </p:spPr>
        <p:txBody>
          <a:bodyPr/>
          <a:lstStyle/>
          <a:p>
            <a:r>
              <a:rPr lang="en-US" sz="3600" dirty="0">
                <a:latin typeface="+mn-lt"/>
              </a:rPr>
              <a:t>Burden of proof--preponderance</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207</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1117600"/>
            <a:ext cx="9198116" cy="5050448"/>
          </a:xfrm>
        </p:spPr>
        <p:txBody>
          <a:bodyPr/>
          <a:lstStyle/>
          <a:p>
            <a:pPr>
              <a:buFont typeface="Wingdings" panose="05000000000000000000" pitchFamily="2" charset="2"/>
              <a:buChar char="Ø"/>
            </a:pPr>
            <a:r>
              <a:rPr lang="en-US" sz="3600" dirty="0"/>
              <a:t>Judges explain it as follows:</a:t>
            </a:r>
          </a:p>
          <a:p>
            <a:pPr marL="0" indent="0">
              <a:buNone/>
            </a:pPr>
            <a:r>
              <a:rPr lang="en-US" sz="3600" dirty="0"/>
              <a:t>Think of an ordinary balance scale, with a pan on each side. Onto one side of the scale, place all of the evidence favorable to the complainant; onto the other, place all of the evidence favorable to the respondent. If, after considering the comparable weight of the evidence, you feel that the scales tip, ever so slightly or to the slightest degree, in favor of one or the other, then the fact has been proven by a preponderance of evidence.</a:t>
            </a:r>
          </a:p>
        </p:txBody>
      </p:sp>
    </p:spTree>
    <p:extLst>
      <p:ext uri="{BB962C8B-B14F-4D97-AF65-F5344CB8AC3E}">
        <p14:creationId xmlns:p14="http://schemas.microsoft.com/office/powerpoint/2010/main" val="347234637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1092000"/>
          </a:xfrm>
        </p:spPr>
        <p:txBody>
          <a:bodyPr/>
          <a:lstStyle/>
          <a:p>
            <a:r>
              <a:rPr lang="en-US" sz="3600" dirty="0">
                <a:latin typeface="+mn-lt"/>
              </a:rPr>
              <a:t>Burden of proof—clear and convincing</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208</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1488798"/>
            <a:ext cx="9198116" cy="4679250"/>
          </a:xfrm>
        </p:spPr>
        <p:txBody>
          <a:bodyPr/>
          <a:lstStyle/>
          <a:p>
            <a:pPr marL="0" indent="0">
              <a:buNone/>
            </a:pPr>
            <a:r>
              <a:rPr lang="en-US" sz="3400" dirty="0"/>
              <a:t>For evidence to be clear and convincing, the witnesses must be found credible; the facts to which they testify must be distinctly remembered, and the testimony must be so clear, direct, weighty, and convincing that you can reach a clear conviction, without hesitancy, of the truth of the precise facts in issue. Although this is a significant burden of proof, it is not necessary that the evidence be uncontradicted, as long as the evidence leads you to a clear conviction of its truth.</a:t>
            </a:r>
          </a:p>
        </p:txBody>
      </p:sp>
    </p:spTree>
    <p:extLst>
      <p:ext uri="{BB962C8B-B14F-4D97-AF65-F5344CB8AC3E}">
        <p14:creationId xmlns:p14="http://schemas.microsoft.com/office/powerpoint/2010/main" val="271383259"/>
      </p:ext>
    </p:extLst>
  </p:cSld>
  <p:clrMapOvr>
    <a:masterClrMapping/>
  </p:clrMapOvr>
  <p:transition spd="slow">
    <p:push/>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1092000"/>
          </a:xfrm>
        </p:spPr>
        <p:txBody>
          <a:bodyPr/>
          <a:lstStyle/>
          <a:p>
            <a:r>
              <a:rPr lang="en-US" sz="3600" dirty="0">
                <a:latin typeface="+mn-lt"/>
              </a:rPr>
              <a:t>Practical tips</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Levin Legal Group, P.C.</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209</a:t>
            </a:fld>
            <a:endParaRPr lang="en-US" noProof="0" dirty="0"/>
          </a:p>
        </p:txBody>
      </p:sp>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10">
            <a:extLst>
              <a:ext uri="{FF2B5EF4-FFF2-40B4-BE49-F238E27FC236}">
                <a16:creationId xmlns:a16="http://schemas.microsoft.com/office/drawing/2014/main" id="{4F32F5DD-293E-4287-9115-238DED4AFC3F}"/>
              </a:ext>
            </a:extLst>
          </p:cNvPr>
          <p:cNvSpPr>
            <a:spLocks noGrp="1"/>
          </p:cNvSpPr>
          <p:nvPr>
            <p:ph idx="1"/>
          </p:nvPr>
        </p:nvSpPr>
        <p:spPr>
          <a:xfrm>
            <a:off x="2912244" y="1512000"/>
            <a:ext cx="6717872" cy="4679250"/>
          </a:xfrm>
        </p:spPr>
        <p:txBody>
          <a:bodyPr/>
          <a:lstStyle/>
          <a:p>
            <a:pPr marL="0" indent="0">
              <a:buNone/>
            </a:pPr>
            <a:r>
              <a:rPr lang="en-US" sz="4800" dirty="0"/>
              <a:t>Adoption of the “preponderance of evidence” standard is recommended.</a:t>
            </a:r>
          </a:p>
          <a:p>
            <a:pPr marL="0" indent="0">
              <a:buNone/>
            </a:pPr>
            <a:endParaRPr lang="en-US" sz="4400" dirty="0"/>
          </a:p>
        </p:txBody>
      </p:sp>
      <p:pic>
        <p:nvPicPr>
          <p:cNvPr id="12" name="Content Placeholder 2">
            <a:extLst>
              <a:ext uri="{FF2B5EF4-FFF2-40B4-BE49-F238E27FC236}">
                <a16:creationId xmlns:a16="http://schemas.microsoft.com/office/drawing/2014/main" id="{1BF59F25-2A66-4C98-B5A4-3EA5DF1C3285}"/>
              </a:ext>
            </a:extLst>
          </p:cNvPr>
          <p:cNvPicPr>
            <a:picLocks noChangeAspect="1"/>
          </p:cNvPicPr>
          <p:nvPr/>
        </p:nvPicPr>
        <p:blipFill>
          <a:blip r:embed="rId5"/>
          <a:stretch>
            <a:fillRect/>
          </a:stretch>
        </p:blipFill>
        <p:spPr>
          <a:xfrm>
            <a:off x="582083" y="1357046"/>
            <a:ext cx="1979801" cy="2071953"/>
          </a:xfrm>
          <a:prstGeom prst="rect">
            <a:avLst/>
          </a:prstGeom>
        </p:spPr>
      </p:pic>
      <p:pic>
        <p:nvPicPr>
          <p:cNvPr id="8194" name="Picture 2" descr="See the source image">
            <a:extLst>
              <a:ext uri="{FF2B5EF4-FFF2-40B4-BE49-F238E27FC236}">
                <a16:creationId xmlns:a16="http://schemas.microsoft.com/office/drawing/2014/main" id="{475B255F-E7F3-44D4-A43A-6AA3776DBE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80476" y="1852515"/>
            <a:ext cx="2086248" cy="3413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9321290"/>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0F281-4FF6-4617-A809-AC9C15ECF18A}"/>
              </a:ext>
            </a:extLst>
          </p:cNvPr>
          <p:cNvSpPr>
            <a:spLocks noGrp="1"/>
          </p:cNvSpPr>
          <p:nvPr>
            <p:ph type="title"/>
          </p:nvPr>
        </p:nvSpPr>
        <p:spPr/>
        <p:txBody>
          <a:bodyPr/>
          <a:lstStyle/>
          <a:p>
            <a:r>
              <a:rPr lang="en-US" dirty="0">
                <a:latin typeface="Times New Roman" panose="02020603050405020304" pitchFamily="18" charset="0"/>
              </a:rPr>
              <a:t>A  Short  History—Quid Pro Quo</a:t>
            </a:r>
          </a:p>
        </p:txBody>
      </p:sp>
      <p:sp>
        <p:nvSpPr>
          <p:cNvPr id="4" name="Content Placeholder 3">
            <a:extLst>
              <a:ext uri="{FF2B5EF4-FFF2-40B4-BE49-F238E27FC236}">
                <a16:creationId xmlns:a16="http://schemas.microsoft.com/office/drawing/2014/main" id="{D355C61F-C8F1-4977-8E1F-F16C0D9EA88C}"/>
              </a:ext>
            </a:extLst>
          </p:cNvPr>
          <p:cNvSpPr>
            <a:spLocks noGrp="1"/>
          </p:cNvSpPr>
          <p:nvPr>
            <p:ph idx="1"/>
          </p:nvPr>
        </p:nvSpPr>
        <p:spPr>
          <a:xfrm>
            <a:off x="432000" y="1016000"/>
            <a:ext cx="9198116" cy="5340350"/>
          </a:xfrm>
        </p:spPr>
        <p:txBody>
          <a:bodyPr/>
          <a:lstStyle/>
          <a:p>
            <a:pPr marL="0" indent="0" fontAlgn="base">
              <a:buNone/>
            </a:pPr>
            <a:r>
              <a:rPr lang="en-US" sz="3200" dirty="0"/>
              <a:t>This is not to say either that sexual harassment is never of concern under Title IX, or that a university may properly ignore the matter entirely. In plaintiff Price's case, for example, it is perfectly reasonable to maintain that academic advancement conditioned upon submission to sexual demands constitutes sex discrimination in education, just as questions of job retention or promotion tied to sexual demands from supervisors have become increasingly recognized as potential violations of Title VII's ban against sex discrimination in employment . . .  (cont’d on next slide)</a:t>
            </a:r>
            <a:endParaRPr lang="en-US" sz="3600" dirty="0"/>
          </a:p>
        </p:txBody>
      </p:sp>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33"/>
          </p:nvPr>
        </p:nvSpPr>
        <p:spPr/>
        <p:txBody>
          <a:bodyPr/>
          <a:lstStyle/>
          <a:p>
            <a:fld id="{19B51A1E-902D-48AF-9020-955120F399B6}" type="slidenum">
              <a:rPr lang="en-US" smtClean="0"/>
              <a:pPr/>
              <a:t>21</a:t>
            </a:fld>
            <a:endParaRPr lang="en-US" dirty="0"/>
          </a:p>
        </p:txBody>
      </p:sp>
      <p:pic>
        <p:nvPicPr>
          <p:cNvPr id="18" name="Picture Placeholder 17" descr="decorative element">
            <a:extLst>
              <a:ext uri="{FF2B5EF4-FFF2-40B4-BE49-F238E27FC236}">
                <a16:creationId xmlns:a16="http://schemas.microsoft.com/office/drawing/2014/main" id="{40103AEC-DE5B-544B-A074-043639D164F6}"/>
              </a:ext>
            </a:extLst>
          </p:cNvPr>
          <p:cNvPicPr>
            <a:picLocks noGrp="1" noChangeAspect="1"/>
          </p:cNvPicPr>
          <p:nvPr>
            <p:ph type="pic" sz="quarter" idx="4294967295"/>
          </p:nvPr>
        </p:nvPicPr>
        <p:blipFill>
          <a:blip r:embed="rId2">
            <a:extLst>
              <a:ext uri="{28A0092B-C50C-407E-A947-70E740481C1C}">
                <a14:useLocalDpi xmlns:a14="http://schemas.microsoft.com/office/drawing/2010/main" val="0"/>
              </a:ext>
            </a:extLst>
          </a:blip>
          <a:srcRect/>
          <a:stretch>
            <a:fillRect/>
          </a:stretch>
        </p:blipFill>
        <p:spPr>
          <a:xfrm>
            <a:off x="9960386" y="1811866"/>
            <a:ext cx="2211387" cy="3437467"/>
          </a:xfrm>
        </p:spPr>
      </p:pic>
      <p:sp>
        <p:nvSpPr>
          <p:cNvPr id="8" name="Footer Placeholder 7">
            <a:extLst>
              <a:ext uri="{FF2B5EF4-FFF2-40B4-BE49-F238E27FC236}">
                <a16:creationId xmlns:a16="http://schemas.microsoft.com/office/drawing/2014/main" id="{69120B6C-F7C5-4BF0-9F3D-EE3F0BA1B9BF}"/>
              </a:ext>
            </a:extLst>
          </p:cNvPr>
          <p:cNvSpPr>
            <a:spLocks noGrp="1"/>
          </p:cNvSpPr>
          <p:nvPr>
            <p:ph type="ftr" sz="quarter" idx="12"/>
          </p:nvPr>
        </p:nvSpPr>
        <p:spPr/>
        <p:txBody>
          <a:bodyPr/>
          <a:lstStyle/>
          <a:p>
            <a:r>
              <a:rPr lang="en-US" noProof="0" dirty="0"/>
              <a:t>Copyright 2020, Levin Legal Group, P.C. and Beard Legal Group</a:t>
            </a:r>
          </a:p>
        </p:txBody>
      </p:sp>
      <p:pic>
        <p:nvPicPr>
          <p:cNvPr id="7" name="Picture 6" descr="2010-12-01 LLG Logo">
            <a:extLst>
              <a:ext uri="{FF2B5EF4-FFF2-40B4-BE49-F238E27FC236}">
                <a16:creationId xmlns:a16="http://schemas.microsoft.com/office/drawing/2014/main" id="{C806307E-1EE2-4865-8EC4-FB0C301C97A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97546" y="-40649"/>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049EF908-8718-41DF-A415-4EF4A743F27D}"/>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9317439"/>
      </p:ext>
    </p:extLst>
  </p:cSld>
  <p:clrMapOvr>
    <a:masterClrMapping/>
  </p:clrMapOvr>
  <p:transition spd="slow">
    <p:push/>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1092000"/>
          </a:xfrm>
        </p:spPr>
        <p:txBody>
          <a:bodyPr/>
          <a:lstStyle/>
          <a:p>
            <a:r>
              <a:rPr lang="en-US" sz="3600" dirty="0">
                <a:latin typeface="+mn-lt"/>
              </a:rPr>
              <a:t>She said—he said</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210</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1488798"/>
            <a:ext cx="9198116" cy="4679250"/>
          </a:xfrm>
        </p:spPr>
        <p:txBody>
          <a:bodyPr/>
          <a:lstStyle/>
          <a:p>
            <a:pPr>
              <a:buFont typeface="Wingdings" panose="05000000000000000000" pitchFamily="2" charset="2"/>
              <a:buChar char="Ø"/>
            </a:pPr>
            <a:r>
              <a:rPr lang="en-US" sz="4400" dirty="0"/>
              <a:t>An argument can be made that a decision based on the notion of “she said/he said” is a cop out</a:t>
            </a:r>
          </a:p>
          <a:p>
            <a:pPr>
              <a:buFont typeface="Wingdings" panose="05000000000000000000" pitchFamily="2" charset="2"/>
              <a:buChar char="Ø"/>
            </a:pPr>
            <a:r>
              <a:rPr lang="en-US" sz="4400" dirty="0"/>
              <a:t>Decide based on the standard adopted by your school, in accordance with your credibility determinations, and the weight of the evidence.</a:t>
            </a:r>
          </a:p>
        </p:txBody>
      </p:sp>
    </p:spTree>
    <p:extLst>
      <p:ext uri="{BB962C8B-B14F-4D97-AF65-F5344CB8AC3E}">
        <p14:creationId xmlns:p14="http://schemas.microsoft.com/office/powerpoint/2010/main" val="312929808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868496"/>
          </a:xfrm>
        </p:spPr>
        <p:txBody>
          <a:bodyPr/>
          <a:lstStyle/>
          <a:p>
            <a:r>
              <a:rPr lang="en-US" sz="3600" dirty="0">
                <a:latin typeface="+mn-lt"/>
              </a:rPr>
              <a:t>“Live Hearing”</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211</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1134533"/>
            <a:ext cx="9198116" cy="5033515"/>
          </a:xfrm>
        </p:spPr>
        <p:txBody>
          <a:bodyPr/>
          <a:lstStyle/>
          <a:p>
            <a:pPr>
              <a:buFont typeface="Wingdings" panose="05000000000000000000" pitchFamily="2" charset="2"/>
              <a:buChar char="Ø"/>
            </a:pPr>
            <a:r>
              <a:rPr lang="en-US" sz="4000" dirty="0"/>
              <a:t>Schools have the discretion to include a “live hearing” as part of the grievance process.</a:t>
            </a:r>
          </a:p>
          <a:p>
            <a:pPr>
              <a:buFont typeface="Wingdings" panose="05000000000000000000" pitchFamily="2" charset="2"/>
              <a:buChar char="Ø"/>
            </a:pPr>
            <a:r>
              <a:rPr lang="en-US" sz="4000" dirty="0"/>
              <a:t>This is different than the School Board or arbitration “live hearing” under law or collective bargaining agreement.</a:t>
            </a:r>
          </a:p>
          <a:p>
            <a:pPr>
              <a:buFont typeface="Wingdings" panose="05000000000000000000" pitchFamily="2" charset="2"/>
              <a:buChar char="Ø"/>
            </a:pPr>
            <a:r>
              <a:rPr lang="en-US" sz="4000" dirty="0"/>
              <a:t>Numerous rules apply to live hearings, including training regarding technology used at the hearing.</a:t>
            </a:r>
          </a:p>
        </p:txBody>
      </p:sp>
    </p:spTree>
    <p:extLst>
      <p:ext uri="{BB962C8B-B14F-4D97-AF65-F5344CB8AC3E}">
        <p14:creationId xmlns:p14="http://schemas.microsoft.com/office/powerpoint/2010/main" val="158518255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1092000"/>
          </a:xfrm>
        </p:spPr>
        <p:txBody>
          <a:bodyPr/>
          <a:lstStyle/>
          <a:p>
            <a:r>
              <a:rPr lang="en-US" sz="3600" dirty="0">
                <a:latin typeface="+mn-lt"/>
              </a:rPr>
              <a:t>Practical tips</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Levin Legal Group, P.C.</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212</a:t>
            </a:fld>
            <a:endParaRPr lang="en-US" noProof="0" dirty="0"/>
          </a:p>
        </p:txBody>
      </p:sp>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10">
            <a:extLst>
              <a:ext uri="{FF2B5EF4-FFF2-40B4-BE49-F238E27FC236}">
                <a16:creationId xmlns:a16="http://schemas.microsoft.com/office/drawing/2014/main" id="{4F32F5DD-293E-4287-9115-238DED4AFC3F}"/>
              </a:ext>
            </a:extLst>
          </p:cNvPr>
          <p:cNvSpPr>
            <a:spLocks noGrp="1"/>
          </p:cNvSpPr>
          <p:nvPr>
            <p:ph idx="1"/>
          </p:nvPr>
        </p:nvSpPr>
        <p:spPr>
          <a:xfrm>
            <a:off x="2912244" y="1512000"/>
            <a:ext cx="6717872" cy="4679250"/>
          </a:xfrm>
        </p:spPr>
        <p:txBody>
          <a:bodyPr/>
          <a:lstStyle/>
          <a:p>
            <a:pPr>
              <a:buFont typeface="Wingdings" panose="05000000000000000000" pitchFamily="2" charset="2"/>
              <a:buChar char="Ø"/>
            </a:pPr>
            <a:r>
              <a:rPr lang="en-US" sz="4000" dirty="0"/>
              <a:t>It is recommended that the grievance process not mandate a live hearing.</a:t>
            </a:r>
          </a:p>
          <a:p>
            <a:pPr>
              <a:buFont typeface="Wingdings" panose="05000000000000000000" pitchFamily="2" charset="2"/>
              <a:buChar char="Ø"/>
            </a:pPr>
            <a:r>
              <a:rPr lang="en-US" sz="4000" dirty="0"/>
              <a:t>If your school has live hearings, your decision-makers will need to receive additional training on technology used at the hearing.</a:t>
            </a:r>
          </a:p>
          <a:p>
            <a:pPr marL="0" indent="0">
              <a:buNone/>
            </a:pPr>
            <a:endParaRPr lang="en-US" sz="4400" dirty="0"/>
          </a:p>
        </p:txBody>
      </p:sp>
      <p:pic>
        <p:nvPicPr>
          <p:cNvPr id="12" name="Content Placeholder 2">
            <a:extLst>
              <a:ext uri="{FF2B5EF4-FFF2-40B4-BE49-F238E27FC236}">
                <a16:creationId xmlns:a16="http://schemas.microsoft.com/office/drawing/2014/main" id="{1BF59F25-2A66-4C98-B5A4-3EA5DF1C3285}"/>
              </a:ext>
            </a:extLst>
          </p:cNvPr>
          <p:cNvPicPr>
            <a:picLocks noChangeAspect="1"/>
          </p:cNvPicPr>
          <p:nvPr/>
        </p:nvPicPr>
        <p:blipFill>
          <a:blip r:embed="rId5"/>
          <a:stretch>
            <a:fillRect/>
          </a:stretch>
        </p:blipFill>
        <p:spPr>
          <a:xfrm>
            <a:off x="582083" y="1357046"/>
            <a:ext cx="1979801" cy="2071953"/>
          </a:xfrm>
          <a:prstGeom prst="rect">
            <a:avLst/>
          </a:prstGeom>
        </p:spPr>
      </p:pic>
      <p:pic>
        <p:nvPicPr>
          <p:cNvPr id="10" name="Picture 2" descr="See the source image">
            <a:extLst>
              <a:ext uri="{FF2B5EF4-FFF2-40B4-BE49-F238E27FC236}">
                <a16:creationId xmlns:a16="http://schemas.microsoft.com/office/drawing/2014/main" id="{26330227-0110-4DD8-A22A-D398083695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80476" y="1852515"/>
            <a:ext cx="2086248" cy="3413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3647668"/>
      </p:ext>
    </p:extLst>
  </p:cSld>
  <p:clrMapOvr>
    <a:masterClrMapping/>
  </p:clrMapOvr>
  <p:transition spd="slow">
    <p:push/>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1092000"/>
          </a:xfrm>
        </p:spPr>
        <p:txBody>
          <a:bodyPr/>
          <a:lstStyle/>
          <a:p>
            <a:r>
              <a:rPr lang="en-US" sz="3600" dirty="0">
                <a:latin typeface="+mn-lt"/>
              </a:rPr>
              <a:t>Deciding Credibility</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213</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1488798"/>
            <a:ext cx="9198116" cy="4679250"/>
          </a:xfrm>
        </p:spPr>
        <p:txBody>
          <a:bodyPr/>
          <a:lstStyle/>
          <a:p>
            <a:pPr>
              <a:buFont typeface="Wingdings" panose="05000000000000000000" pitchFamily="2" charset="2"/>
              <a:buChar char="Ø"/>
            </a:pPr>
            <a:r>
              <a:rPr lang="en-US" sz="4000" dirty="0"/>
              <a:t>Judges say: You must consider and weigh the testimony of each witness and give it the weight that, in your judgment, it is fairly entitled to receive. </a:t>
            </a:r>
          </a:p>
          <a:p>
            <a:pPr>
              <a:buFont typeface="Wingdings" panose="05000000000000000000" pitchFamily="2" charset="2"/>
              <a:buChar char="Ø"/>
            </a:pPr>
            <a:r>
              <a:rPr lang="en-US" sz="4000" dirty="0"/>
              <a:t>The matter of the credibility of a witness, that is, whether the testimony is believable in whole or in part, is solely for your determination. </a:t>
            </a:r>
          </a:p>
        </p:txBody>
      </p:sp>
    </p:spTree>
    <p:extLst>
      <p:ext uri="{BB962C8B-B14F-4D97-AF65-F5344CB8AC3E}">
        <p14:creationId xmlns:p14="http://schemas.microsoft.com/office/powerpoint/2010/main" val="336010857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651733"/>
          </a:xfrm>
        </p:spPr>
        <p:txBody>
          <a:bodyPr/>
          <a:lstStyle/>
          <a:p>
            <a:r>
              <a:rPr lang="en-US" sz="3600" dirty="0">
                <a:latin typeface="+mn-lt"/>
              </a:rPr>
              <a:t>Deciding credibility</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214</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1219200"/>
            <a:ext cx="9198116" cy="4948848"/>
          </a:xfrm>
        </p:spPr>
        <p:txBody>
          <a:bodyPr/>
          <a:lstStyle/>
          <a:p>
            <a:pPr>
              <a:buFont typeface="Wingdings" panose="05000000000000000000" pitchFamily="2" charset="2"/>
              <a:buChar char="Ø"/>
            </a:pPr>
            <a:r>
              <a:rPr lang="en-US" sz="4000" dirty="0"/>
              <a:t>I will mention some of the factors that might bear on that determination: whether witnesses have any interest in the outcome of the case or have friendship or animosity toward other persons concerned in the case;</a:t>
            </a:r>
          </a:p>
          <a:p>
            <a:pPr>
              <a:buFont typeface="Wingdings" panose="05000000000000000000" pitchFamily="2" charset="2"/>
              <a:buChar char="Ø"/>
            </a:pPr>
            <a:r>
              <a:rPr lang="en-US" sz="4000" dirty="0"/>
              <a:t>the behavior of the witness, the witness’ demeanor; the manner of testifying and whether witnesses show any bias or prejudice that might color their testimony; </a:t>
            </a:r>
          </a:p>
        </p:txBody>
      </p:sp>
    </p:spTree>
    <p:extLst>
      <p:ext uri="{BB962C8B-B14F-4D97-AF65-F5344CB8AC3E}">
        <p14:creationId xmlns:p14="http://schemas.microsoft.com/office/powerpoint/2010/main" val="20015302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36400"/>
          </a:xfrm>
        </p:spPr>
        <p:txBody>
          <a:bodyPr/>
          <a:lstStyle/>
          <a:p>
            <a:r>
              <a:rPr lang="en-US" sz="3600" dirty="0"/>
              <a:t>Deciding credibility</a:t>
            </a:r>
            <a:endParaRPr lang="en-US" sz="3600" dirty="0">
              <a:latin typeface="+mn-lt"/>
            </a:endParaRP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215</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1168400"/>
            <a:ext cx="9198116" cy="4999648"/>
          </a:xfrm>
        </p:spPr>
        <p:txBody>
          <a:bodyPr/>
          <a:lstStyle/>
          <a:p>
            <a:pPr>
              <a:buFont typeface="Wingdings" panose="05000000000000000000" pitchFamily="2" charset="2"/>
              <a:buChar char="Ø"/>
            </a:pPr>
            <a:r>
              <a:rPr lang="en-US" sz="4000" dirty="0"/>
              <a:t>the accuracy of witnesses’ memory and recollection; </a:t>
            </a:r>
          </a:p>
          <a:p>
            <a:pPr>
              <a:buFont typeface="Wingdings" panose="05000000000000000000" pitchFamily="2" charset="2"/>
              <a:buChar char="Ø"/>
            </a:pPr>
            <a:r>
              <a:rPr lang="en-US" sz="4000" dirty="0"/>
              <a:t>witnesses’ ability and opportunity to acquire knowledge of or to observe the matters they are testifying about; and the consistency or inconsistency of their testimony as well as its reasonableness or unreasonableness in the light of all the evidence in the case.</a:t>
            </a:r>
          </a:p>
        </p:txBody>
      </p:sp>
    </p:spTree>
    <p:extLst>
      <p:ext uri="{BB962C8B-B14F-4D97-AF65-F5344CB8AC3E}">
        <p14:creationId xmlns:p14="http://schemas.microsoft.com/office/powerpoint/2010/main" val="242256463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1092000"/>
          </a:xfrm>
        </p:spPr>
        <p:txBody>
          <a:bodyPr/>
          <a:lstStyle/>
          <a:p>
            <a:r>
              <a:rPr lang="en-US" sz="3600" dirty="0"/>
              <a:t>Deciding credibility</a:t>
            </a:r>
            <a:endParaRPr lang="en-US" sz="3600" dirty="0">
              <a:latin typeface="+mn-lt"/>
            </a:endParaRP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216</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1488798"/>
            <a:ext cx="9198116" cy="4679250"/>
          </a:xfrm>
        </p:spPr>
        <p:txBody>
          <a:bodyPr/>
          <a:lstStyle/>
          <a:p>
            <a:pPr marL="0" indent="0">
              <a:buNone/>
            </a:pPr>
            <a:r>
              <a:rPr lang="en-US" sz="3600" dirty="0"/>
              <a:t>When you judge credibility, you are doing something you do every day of your life. You do it with your family, with friends and business associates, you do it whenever you go shopping or when you are out. That is, you have to decide what is it that you see and hear? What is it that you are being told that you will accept as true, that you will accept as something on which you will base a decision?</a:t>
            </a:r>
            <a:endParaRPr lang="en-US" sz="4000" dirty="0"/>
          </a:p>
        </p:txBody>
      </p:sp>
    </p:spTree>
    <p:extLst>
      <p:ext uri="{BB962C8B-B14F-4D97-AF65-F5344CB8AC3E}">
        <p14:creationId xmlns:p14="http://schemas.microsoft.com/office/powerpoint/2010/main" val="3876837532"/>
      </p:ext>
    </p:extLst>
  </p:cSld>
  <p:clrMapOvr>
    <a:masterClrMapping/>
  </p:clrMapOvr>
  <p:transition spd="slow">
    <p:push/>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1092000"/>
          </a:xfrm>
        </p:spPr>
        <p:txBody>
          <a:bodyPr/>
          <a:lstStyle/>
          <a:p>
            <a:r>
              <a:rPr lang="en-US" sz="3600" dirty="0"/>
              <a:t>Deciding credibility</a:t>
            </a:r>
            <a:endParaRPr lang="en-US" sz="3600" dirty="0">
              <a:latin typeface="+mn-lt"/>
            </a:endParaRP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217</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1488798"/>
            <a:ext cx="9198116" cy="4679250"/>
          </a:xfrm>
        </p:spPr>
        <p:txBody>
          <a:bodyPr/>
          <a:lstStyle/>
          <a:p>
            <a:pPr marL="0" indent="0">
              <a:buNone/>
            </a:pPr>
            <a:r>
              <a:rPr lang="en-US" sz="4400" dirty="0"/>
              <a:t>What do you believe? What has the ring of truth about it amongst all of the answers, all of the evidence that you hear? What are you willing to base an important decision on?</a:t>
            </a:r>
          </a:p>
        </p:txBody>
      </p:sp>
    </p:spTree>
    <p:extLst>
      <p:ext uri="{BB962C8B-B14F-4D97-AF65-F5344CB8AC3E}">
        <p14:creationId xmlns:p14="http://schemas.microsoft.com/office/powerpoint/2010/main" val="3774527983"/>
      </p:ext>
    </p:extLst>
  </p:cSld>
  <p:clrMapOvr>
    <a:masterClrMapping/>
  </p:clrMapOvr>
  <p:transition spd="slow">
    <p:push/>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1312132"/>
          </a:xfrm>
        </p:spPr>
        <p:txBody>
          <a:bodyPr/>
          <a:lstStyle/>
          <a:p>
            <a:r>
              <a:rPr lang="en-US" dirty="0"/>
              <a:t>Intake Process—one school; two systems--Deciding which track to Go down</a:t>
            </a:r>
            <a:endParaRPr lang="en-US" dirty="0">
              <a:latin typeface="+mn-lt"/>
            </a:endParaRP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218</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pic>
        <p:nvPicPr>
          <p:cNvPr id="11" name="Content Placeholder 10">
            <a:extLst>
              <a:ext uri="{FF2B5EF4-FFF2-40B4-BE49-F238E27FC236}">
                <a16:creationId xmlns:a16="http://schemas.microsoft.com/office/drawing/2014/main" id="{23231784-B3F7-4617-98A8-44E9486DA411}"/>
              </a:ext>
            </a:extLst>
          </p:cNvPr>
          <p:cNvPicPr>
            <a:picLocks noGrp="1"/>
          </p:cNvPicPr>
          <p:nvPr>
            <p:ph idx="1"/>
          </p:nvPr>
        </p:nvPicPr>
        <p:blipFill>
          <a:blip r:embed="rId6"/>
          <a:stretch>
            <a:fillRect/>
          </a:stretch>
        </p:blipFill>
        <p:spPr>
          <a:xfrm>
            <a:off x="432000" y="1984075"/>
            <a:ext cx="9198116" cy="4309726"/>
          </a:xfrm>
          <a:prstGeom prst="rect">
            <a:avLst/>
          </a:prstGeom>
        </p:spPr>
      </p:pic>
    </p:spTree>
    <p:extLst>
      <p:ext uri="{BB962C8B-B14F-4D97-AF65-F5344CB8AC3E}">
        <p14:creationId xmlns:p14="http://schemas.microsoft.com/office/powerpoint/2010/main" val="939712964"/>
      </p:ext>
    </p:extLst>
  </p:cSld>
  <p:clrMapOvr>
    <a:masterClrMapping/>
  </p:clrMapOvr>
  <p:transition spd="slow">
    <p:push/>
  </p:transition>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652132"/>
            <a:ext cx="9198116" cy="1092000"/>
          </a:xfrm>
        </p:spPr>
        <p:txBody>
          <a:bodyPr/>
          <a:lstStyle/>
          <a:p>
            <a:r>
              <a:rPr lang="en-US" dirty="0"/>
              <a:t>Intake Process—one school; two systems--Deciding which track to Go down</a:t>
            </a:r>
            <a:endParaRPr lang="en-US" sz="3600" dirty="0">
              <a:latin typeface="+mn-lt"/>
            </a:endParaRP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219</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06800" y="2038782"/>
            <a:ext cx="9198116" cy="4190801"/>
          </a:xfrm>
        </p:spPr>
        <p:txBody>
          <a:bodyPr/>
          <a:lstStyle/>
          <a:p>
            <a:pPr marL="0" indent="0">
              <a:buNone/>
            </a:pPr>
            <a:r>
              <a:rPr lang="en-US" sz="3100" b="1" dirty="0"/>
              <a:t>Students: Track 1</a:t>
            </a:r>
            <a:r>
              <a:rPr lang="en-US" sz="3100" dirty="0"/>
              <a:t>: The regular disciplinary process governed principally by:</a:t>
            </a:r>
          </a:p>
          <a:p>
            <a:pPr>
              <a:buFont typeface="Wingdings" panose="05000000000000000000" pitchFamily="2" charset="2"/>
              <a:buChar char="Ø"/>
            </a:pPr>
            <a:r>
              <a:rPr lang="en-US" sz="3100" dirty="0"/>
              <a:t> 22 Pa. Code, Chapter 12 (Students and Student Services)</a:t>
            </a:r>
          </a:p>
          <a:p>
            <a:pPr>
              <a:buFont typeface="Wingdings" panose="05000000000000000000" pitchFamily="2" charset="2"/>
              <a:buChar char="Ø"/>
            </a:pPr>
            <a:r>
              <a:rPr lang="en-US" sz="3100" dirty="0"/>
              <a:t>Code of Student Conduct (22 Pa. Code §12.3(c))</a:t>
            </a:r>
          </a:p>
          <a:p>
            <a:pPr>
              <a:buFont typeface="Wingdings" panose="05000000000000000000" pitchFamily="2" charset="2"/>
              <a:buChar char="Ø"/>
            </a:pPr>
            <a:r>
              <a:rPr lang="en-US" sz="3100" dirty="0"/>
              <a:t> 24 P.S. §13-1318 (Suspension and expulsion of pupils)</a:t>
            </a:r>
          </a:p>
          <a:p>
            <a:pPr>
              <a:buFont typeface="Wingdings" panose="05000000000000000000" pitchFamily="2" charset="2"/>
              <a:buChar char="Ø"/>
            </a:pPr>
            <a:r>
              <a:rPr lang="en-US" sz="3100" dirty="0"/>
              <a:t> 20 U.S.C.A. § 1415(k) (Placement in alternative educational setting [of a student with a disability])</a:t>
            </a:r>
          </a:p>
        </p:txBody>
      </p:sp>
    </p:spTree>
    <p:extLst>
      <p:ext uri="{BB962C8B-B14F-4D97-AF65-F5344CB8AC3E}">
        <p14:creationId xmlns:p14="http://schemas.microsoft.com/office/powerpoint/2010/main" val="775254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 calcmode="lin" valueType="num">
                                      <p:cBhvr additive="base">
                                        <p:cTn id="25"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xEl>
                                              <p:pRg st="4" end="4"/>
                                            </p:txEl>
                                          </p:spTgt>
                                        </p:tgtEl>
                                        <p:attrNameLst>
                                          <p:attrName>style.visibility</p:attrName>
                                        </p:attrNameLst>
                                      </p:cBhvr>
                                      <p:to>
                                        <p:strVal val="visible"/>
                                      </p:to>
                                    </p:set>
                                    <p:anim calcmode="lin" valueType="num">
                                      <p:cBhvr additive="base">
                                        <p:cTn id="31"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latin typeface="Times New Roman" panose="02020603050405020304" pitchFamily="18" charset="0"/>
              </a:rPr>
              <a:t>A  Short  History—Quid Pro Quo</a:t>
            </a:r>
            <a:endParaRPr lang="en-US" dirty="0">
              <a:latin typeface="+mn-lt"/>
            </a:endParaRP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22</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296534" y="1382883"/>
            <a:ext cx="9198116" cy="4679250"/>
          </a:xfrm>
        </p:spPr>
        <p:txBody>
          <a:bodyPr/>
          <a:lstStyle/>
          <a:p>
            <a:pPr marL="0" indent="0" fontAlgn="base">
              <a:buNone/>
            </a:pPr>
            <a:r>
              <a:rPr lang="en-US" sz="3600" dirty="0"/>
              <a:t>When a complaint of such an incident is made, university inaction then does assume significance, for on refusing to investigate, the institution may sensibly be held responsible for condoning or ratifying the employee's invidiously discriminatory conduct. </a:t>
            </a:r>
            <a:r>
              <a:rPr lang="en-US" sz="3600" i="1" dirty="0"/>
              <a:t>Alexander v. Yale Univ.</a:t>
            </a:r>
            <a:r>
              <a:rPr lang="en-US" sz="3600" dirty="0"/>
              <a:t>, 459 F.Supp. 1, 4 (D. Conn. 1977), </a:t>
            </a:r>
            <a:r>
              <a:rPr lang="en-US" sz="3600" i="1" dirty="0"/>
              <a:t>aff'd,</a:t>
            </a:r>
            <a:r>
              <a:rPr lang="en-US" sz="3600" dirty="0"/>
              <a:t> 631 F.2d 178 (2d Cir. 1980).</a:t>
            </a:r>
          </a:p>
        </p:txBody>
      </p:sp>
    </p:spTree>
    <p:extLst>
      <p:ext uri="{BB962C8B-B14F-4D97-AF65-F5344CB8AC3E}">
        <p14:creationId xmlns:p14="http://schemas.microsoft.com/office/powerpoint/2010/main" val="911669793"/>
      </p:ext>
    </p:extLst>
  </p:cSld>
  <p:clrMapOvr>
    <a:masterClrMapping/>
  </p:clrMapOvr>
  <p:transition spd="slow">
    <p:push/>
  </p:transition>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652132"/>
            <a:ext cx="9198116" cy="1092000"/>
          </a:xfrm>
        </p:spPr>
        <p:txBody>
          <a:bodyPr/>
          <a:lstStyle/>
          <a:p>
            <a:r>
              <a:rPr lang="en-US" dirty="0"/>
              <a:t>Intake Process—one school; two systems--Deciding which track to Go down</a:t>
            </a:r>
            <a:endParaRPr lang="en-US" sz="3600" dirty="0">
              <a:latin typeface="+mn-lt"/>
            </a:endParaRP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220</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313467" y="2429733"/>
            <a:ext cx="9198116" cy="3776135"/>
          </a:xfrm>
        </p:spPr>
        <p:txBody>
          <a:bodyPr/>
          <a:lstStyle/>
          <a:p>
            <a:pPr marL="0" indent="0" algn="ctr">
              <a:buNone/>
            </a:pPr>
            <a:r>
              <a:rPr lang="en-US" sz="4400" b="1" dirty="0"/>
              <a:t>Track 1</a:t>
            </a:r>
            <a:r>
              <a:rPr lang="en-US" sz="4400" dirty="0"/>
              <a:t> applies to all student matters unless they are governed by the Title IX regulations!</a:t>
            </a:r>
          </a:p>
        </p:txBody>
      </p:sp>
    </p:spTree>
    <p:extLst>
      <p:ext uri="{BB962C8B-B14F-4D97-AF65-F5344CB8AC3E}">
        <p14:creationId xmlns:p14="http://schemas.microsoft.com/office/powerpoint/2010/main" val="2798468299"/>
      </p:ext>
    </p:extLst>
  </p:cSld>
  <p:clrMapOvr>
    <a:masterClrMapping/>
  </p:clrMapOvr>
  <p:transition spd="slow">
    <p:push/>
  </p:transition>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652132"/>
            <a:ext cx="9198116" cy="1092000"/>
          </a:xfrm>
        </p:spPr>
        <p:txBody>
          <a:bodyPr/>
          <a:lstStyle/>
          <a:p>
            <a:r>
              <a:rPr lang="en-US" dirty="0"/>
              <a:t>Intake Process—one school; two systems--Deciding which track to Go down</a:t>
            </a:r>
            <a:endParaRPr lang="en-US" sz="3600" dirty="0">
              <a:latin typeface="+mn-lt"/>
            </a:endParaRP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221</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1852515"/>
            <a:ext cx="9198116" cy="3776135"/>
          </a:xfrm>
        </p:spPr>
        <p:txBody>
          <a:bodyPr/>
          <a:lstStyle/>
          <a:p>
            <a:pPr marL="0" indent="0">
              <a:buNone/>
            </a:pPr>
            <a:r>
              <a:rPr lang="en-US" sz="3200" b="1" dirty="0"/>
              <a:t>Employees: Track 1</a:t>
            </a:r>
            <a:r>
              <a:rPr lang="en-US" sz="3200" dirty="0"/>
              <a:t>: The regular disciplinary process governed principally by:</a:t>
            </a:r>
          </a:p>
          <a:p>
            <a:pPr>
              <a:buFont typeface="Wingdings" panose="05000000000000000000" pitchFamily="2" charset="2"/>
              <a:buChar char="Ø"/>
            </a:pPr>
            <a:r>
              <a:rPr lang="en-US" sz="3200" dirty="0"/>
              <a:t> 24 P.S. §11-1122 (Causes for termination);</a:t>
            </a:r>
          </a:p>
          <a:p>
            <a:pPr>
              <a:buFont typeface="Wingdings" panose="05000000000000000000" pitchFamily="2" charset="2"/>
              <a:buChar char="Ø"/>
            </a:pPr>
            <a:r>
              <a:rPr lang="en-US" sz="3200" dirty="0"/>
              <a:t> 24 P.S. §5-514 (Removal of employees);</a:t>
            </a:r>
          </a:p>
          <a:p>
            <a:pPr>
              <a:buFont typeface="Wingdings" panose="05000000000000000000" pitchFamily="2" charset="2"/>
              <a:buChar char="Ø"/>
            </a:pPr>
            <a:r>
              <a:rPr lang="en-US" sz="3200" dirty="0"/>
              <a:t> </a:t>
            </a:r>
            <a:r>
              <a:rPr lang="en-US" sz="3200" i="1" dirty="0"/>
              <a:t>Rike v. Com., Sec'y of Educ</a:t>
            </a:r>
            <a:r>
              <a:rPr lang="en-US" sz="3200" dirty="0"/>
              <a:t>., 508 Pa. 190, 494 A.2d 1388 (1985)(districts possess authority to impose other forms of discipline);</a:t>
            </a:r>
          </a:p>
          <a:p>
            <a:pPr>
              <a:buFont typeface="Wingdings" panose="05000000000000000000" pitchFamily="2" charset="2"/>
              <a:buChar char="Ø"/>
            </a:pPr>
            <a:r>
              <a:rPr lang="en-US" sz="3200" dirty="0"/>
              <a:t>Code of Employee Conduct;</a:t>
            </a:r>
          </a:p>
          <a:p>
            <a:pPr>
              <a:buFont typeface="Wingdings" panose="05000000000000000000" pitchFamily="2" charset="2"/>
              <a:buChar char="Ø"/>
            </a:pPr>
            <a:r>
              <a:rPr lang="en-US" sz="3200" dirty="0"/>
              <a:t>Just Cause.</a:t>
            </a:r>
            <a:endParaRPr lang="en-US" sz="4000" dirty="0"/>
          </a:p>
        </p:txBody>
      </p:sp>
    </p:spTree>
    <p:extLst>
      <p:ext uri="{BB962C8B-B14F-4D97-AF65-F5344CB8AC3E}">
        <p14:creationId xmlns:p14="http://schemas.microsoft.com/office/powerpoint/2010/main" val="57528778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 calcmode="lin" valueType="num">
                                      <p:cBhvr additive="base">
                                        <p:cTn id="25"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xEl>
                                              <p:pRg st="4" end="4"/>
                                            </p:txEl>
                                          </p:spTgt>
                                        </p:tgtEl>
                                        <p:attrNameLst>
                                          <p:attrName>style.visibility</p:attrName>
                                        </p:attrNameLst>
                                      </p:cBhvr>
                                      <p:to>
                                        <p:strVal val="visible"/>
                                      </p:to>
                                    </p:set>
                                    <p:anim calcmode="lin" valueType="num">
                                      <p:cBhvr additive="base">
                                        <p:cTn id="31"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xEl>
                                              <p:pRg st="5" end="5"/>
                                            </p:txEl>
                                          </p:spTgt>
                                        </p:tgtEl>
                                        <p:attrNameLst>
                                          <p:attrName>style.visibility</p:attrName>
                                        </p:attrNameLst>
                                      </p:cBhvr>
                                      <p:to>
                                        <p:strVal val="visible"/>
                                      </p:to>
                                    </p:set>
                                    <p:anim calcmode="lin" valueType="num">
                                      <p:cBhvr additive="base">
                                        <p:cTn id="37" dur="500" fill="hold"/>
                                        <p:tgtEl>
                                          <p:spTgt spid="10">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652132"/>
            <a:ext cx="9198116" cy="1092000"/>
          </a:xfrm>
        </p:spPr>
        <p:txBody>
          <a:bodyPr/>
          <a:lstStyle/>
          <a:p>
            <a:r>
              <a:rPr lang="en-US" dirty="0"/>
              <a:t>Intake Process—one school; two systems--Deciding which track to Go down</a:t>
            </a:r>
            <a:endParaRPr lang="en-US" sz="3600" dirty="0">
              <a:latin typeface="+mn-lt"/>
            </a:endParaRP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222</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2391912"/>
            <a:ext cx="9198116" cy="3776135"/>
          </a:xfrm>
        </p:spPr>
        <p:txBody>
          <a:bodyPr/>
          <a:lstStyle/>
          <a:p>
            <a:pPr marL="0" indent="0" algn="ctr">
              <a:buNone/>
            </a:pPr>
            <a:r>
              <a:rPr lang="en-US" sz="4400" b="1" dirty="0"/>
              <a:t>Track 1</a:t>
            </a:r>
            <a:r>
              <a:rPr lang="en-US" sz="4400" dirty="0"/>
              <a:t> applies to all employee matters unless they are governed by the Title IX regulations!</a:t>
            </a:r>
          </a:p>
          <a:p>
            <a:pPr marL="0" indent="0">
              <a:buNone/>
            </a:pPr>
            <a:endParaRPr lang="en-US" sz="4000" dirty="0"/>
          </a:p>
        </p:txBody>
      </p:sp>
    </p:spTree>
    <p:extLst>
      <p:ext uri="{BB962C8B-B14F-4D97-AF65-F5344CB8AC3E}">
        <p14:creationId xmlns:p14="http://schemas.microsoft.com/office/powerpoint/2010/main" val="2019621275"/>
      </p:ext>
    </p:extLst>
  </p:cSld>
  <p:clrMapOvr>
    <a:masterClrMapping/>
  </p:clrMapOvr>
  <p:transition spd="slow">
    <p:push/>
  </p:transition>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652132"/>
            <a:ext cx="9198116" cy="1092000"/>
          </a:xfrm>
        </p:spPr>
        <p:txBody>
          <a:bodyPr/>
          <a:lstStyle/>
          <a:p>
            <a:r>
              <a:rPr lang="en-US" dirty="0"/>
              <a:t>Intake Process—one school; two systems--Deciding which track to Go down</a:t>
            </a:r>
            <a:endParaRPr lang="en-US" sz="3600" dirty="0">
              <a:latin typeface="+mn-lt"/>
            </a:endParaRP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223</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1985512"/>
            <a:ext cx="9198116" cy="3776135"/>
          </a:xfrm>
        </p:spPr>
        <p:txBody>
          <a:bodyPr/>
          <a:lstStyle/>
          <a:p>
            <a:pPr marL="0" indent="0">
              <a:buNone/>
            </a:pPr>
            <a:r>
              <a:rPr lang="en-US" sz="3200" dirty="0"/>
              <a:t>Understanding our perspective and assumptions:</a:t>
            </a:r>
          </a:p>
          <a:p>
            <a:pPr marL="742950" indent="-742950">
              <a:buFont typeface="+mj-lt"/>
              <a:buAutoNum type="arabicPeriod"/>
            </a:pPr>
            <a:r>
              <a:rPr lang="en-US" sz="3200" dirty="0"/>
              <a:t>Virtually all matters will at least initially be reported to the principal(s) or supervisor(s) rather than the Title IX Coordinator(s);</a:t>
            </a:r>
          </a:p>
          <a:p>
            <a:pPr marL="742950" indent="-742950">
              <a:buFont typeface="+mj-lt"/>
              <a:buAutoNum type="arabicPeriod"/>
            </a:pPr>
            <a:r>
              <a:rPr lang="en-US" sz="3200" dirty="0"/>
              <a:t>Principals and supervisors generally have the power to take some level of disciplinary or corrective action, and commonly do;</a:t>
            </a:r>
          </a:p>
          <a:p>
            <a:pPr marL="742950" indent="-742950">
              <a:buFont typeface="+mj-lt"/>
              <a:buAutoNum type="arabicPeriod"/>
            </a:pPr>
            <a:r>
              <a:rPr lang="en-US" sz="3200" dirty="0"/>
              <a:t>The following slides are directed to you—</a:t>
            </a:r>
            <a:r>
              <a:rPr lang="en-US" sz="3200" b="1" dirty="0"/>
              <a:t>principals and supervisors</a:t>
            </a:r>
            <a:r>
              <a:rPr lang="en-US" sz="3200" dirty="0"/>
              <a:t>!</a:t>
            </a:r>
          </a:p>
        </p:txBody>
      </p:sp>
    </p:spTree>
    <p:extLst>
      <p:ext uri="{BB962C8B-B14F-4D97-AF65-F5344CB8AC3E}">
        <p14:creationId xmlns:p14="http://schemas.microsoft.com/office/powerpoint/2010/main" val="251244362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 calcmode="lin" valueType="num">
                                      <p:cBhvr additive="base">
                                        <p:cTn id="25" dur="500" fill="hold"/>
                                        <p:tgtEl>
                                          <p:spTgt spid="10">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0">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652132"/>
            <a:ext cx="9198116" cy="1092000"/>
          </a:xfrm>
        </p:spPr>
        <p:txBody>
          <a:bodyPr/>
          <a:lstStyle/>
          <a:p>
            <a:r>
              <a:rPr lang="en-US" dirty="0"/>
              <a:t>Intake Process—one school; two systems--Deciding which track to Go down</a:t>
            </a:r>
            <a:endParaRPr lang="en-US" sz="3600" dirty="0">
              <a:latin typeface="+mn-lt"/>
            </a:endParaRP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224</a:t>
            </a:fld>
            <a:endParaRPr lang="en-US" noProof="0" dirty="0"/>
          </a:p>
        </p:txBody>
      </p:sp>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10">
            <a:extLst>
              <a:ext uri="{FF2B5EF4-FFF2-40B4-BE49-F238E27FC236}">
                <a16:creationId xmlns:a16="http://schemas.microsoft.com/office/drawing/2014/main" id="{6B84C9A2-D997-4446-8775-DA9413166E77}"/>
              </a:ext>
            </a:extLst>
          </p:cNvPr>
          <p:cNvSpPr>
            <a:spLocks noGrp="1"/>
          </p:cNvSpPr>
          <p:nvPr>
            <p:ph idx="1"/>
          </p:nvPr>
        </p:nvSpPr>
        <p:spPr>
          <a:xfrm>
            <a:off x="4318000" y="2218266"/>
            <a:ext cx="5312116" cy="3972983"/>
          </a:xfrm>
        </p:spPr>
        <p:txBody>
          <a:bodyPr/>
          <a:lstStyle/>
          <a:p>
            <a:pPr>
              <a:buFont typeface="Wingdings" panose="05000000000000000000" pitchFamily="2" charset="2"/>
              <a:buChar char="Ø"/>
            </a:pPr>
            <a:r>
              <a:rPr lang="en-US" sz="3200" b="1" dirty="0">
                <a:solidFill>
                  <a:srgbClr val="FF0000"/>
                </a:solidFill>
              </a:rPr>
              <a:t>Always</a:t>
            </a:r>
            <a:r>
              <a:rPr lang="en-US" sz="3200" dirty="0"/>
              <a:t>  keep Title IX in your mind</a:t>
            </a:r>
          </a:p>
          <a:p>
            <a:pPr>
              <a:buFont typeface="Wingdings" panose="05000000000000000000" pitchFamily="2" charset="2"/>
              <a:buChar char="Ø"/>
            </a:pPr>
            <a:r>
              <a:rPr lang="en-US" sz="3200" b="1" dirty="0">
                <a:solidFill>
                  <a:srgbClr val="FF0000"/>
                </a:solidFill>
              </a:rPr>
              <a:t>Always</a:t>
            </a:r>
            <a:r>
              <a:rPr lang="en-US" sz="3200" dirty="0"/>
              <a:t> consider whether Title IX may apply</a:t>
            </a:r>
          </a:p>
          <a:p>
            <a:pPr>
              <a:buFont typeface="Wingdings" panose="05000000000000000000" pitchFamily="2" charset="2"/>
              <a:buChar char="Ø"/>
            </a:pPr>
            <a:r>
              <a:rPr lang="en-US" sz="3200" b="1" dirty="0">
                <a:solidFill>
                  <a:srgbClr val="FF0000"/>
                </a:solidFill>
              </a:rPr>
              <a:t>Always</a:t>
            </a:r>
            <a:r>
              <a:rPr lang="en-US" sz="3200" dirty="0"/>
              <a:t> remember that the usual rules do not apply as usual when Title IX applies</a:t>
            </a:r>
          </a:p>
          <a:p>
            <a:pPr>
              <a:buFont typeface="Wingdings" panose="05000000000000000000" pitchFamily="2" charset="2"/>
              <a:buChar char="Ø"/>
            </a:pPr>
            <a:endParaRPr lang="en-US" dirty="0"/>
          </a:p>
        </p:txBody>
      </p:sp>
      <p:pic>
        <p:nvPicPr>
          <p:cNvPr id="12" name="Content Placeholder 2">
            <a:extLst>
              <a:ext uri="{FF2B5EF4-FFF2-40B4-BE49-F238E27FC236}">
                <a16:creationId xmlns:a16="http://schemas.microsoft.com/office/drawing/2014/main" id="{D189B91A-A93B-402D-AD4D-291134D11BEE}"/>
              </a:ext>
            </a:extLst>
          </p:cNvPr>
          <p:cNvPicPr>
            <a:picLocks noChangeAspect="1"/>
          </p:cNvPicPr>
          <p:nvPr/>
        </p:nvPicPr>
        <p:blipFill>
          <a:blip r:embed="rId5"/>
          <a:stretch>
            <a:fillRect/>
          </a:stretch>
        </p:blipFill>
        <p:spPr>
          <a:xfrm>
            <a:off x="443415" y="1937542"/>
            <a:ext cx="3524225" cy="3776663"/>
          </a:xfrm>
          <a:prstGeom prst="rect">
            <a:avLst/>
          </a:prstGeom>
        </p:spPr>
      </p:pic>
      <p:pic>
        <p:nvPicPr>
          <p:cNvPr id="10" name="Picture 2" descr="See the source image">
            <a:extLst>
              <a:ext uri="{FF2B5EF4-FFF2-40B4-BE49-F238E27FC236}">
                <a16:creationId xmlns:a16="http://schemas.microsoft.com/office/drawing/2014/main" id="{1EF03E6E-26C1-4E6F-A05A-03D4C479F8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80476" y="1852515"/>
            <a:ext cx="2086248" cy="3413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977797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 calcmode="lin" valueType="num">
                                      <p:cBhvr additive="base">
                                        <p:cTn id="13" dur="500" fill="hold"/>
                                        <p:tgtEl>
                                          <p:spTgt spid="11">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anim calcmode="lin" valueType="num">
                                      <p:cBhvr additive="base">
                                        <p:cTn id="19" dur="500" fill="hold"/>
                                        <p:tgtEl>
                                          <p:spTgt spid="11">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1">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652132"/>
            <a:ext cx="9198116" cy="1092000"/>
          </a:xfrm>
        </p:spPr>
        <p:txBody>
          <a:bodyPr/>
          <a:lstStyle/>
          <a:p>
            <a:r>
              <a:rPr lang="en-US" dirty="0"/>
              <a:t>Intake Process—one school; two systems--Deciding which track to Go down</a:t>
            </a:r>
            <a:endParaRPr lang="en-US" sz="3600" dirty="0">
              <a:latin typeface="+mn-lt"/>
            </a:endParaRP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225</a:t>
            </a:fld>
            <a:endParaRPr lang="en-US" noProof="0" dirty="0"/>
          </a:p>
        </p:txBody>
      </p:sp>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546800" y="2391912"/>
            <a:ext cx="5083316" cy="3776135"/>
          </a:xfrm>
        </p:spPr>
        <p:txBody>
          <a:bodyPr/>
          <a:lstStyle/>
          <a:p>
            <a:pPr marL="0" indent="0">
              <a:buNone/>
            </a:pPr>
            <a:r>
              <a:rPr lang="en-US" sz="4000" dirty="0">
                <a:solidFill>
                  <a:schemeClr val="tx1"/>
                </a:solidFill>
              </a:rPr>
              <a:t>If you originally thought that the matter did not involve Title IX</a:t>
            </a:r>
            <a:r>
              <a:rPr lang="en-US" sz="4000" b="1" dirty="0">
                <a:solidFill>
                  <a:schemeClr val="tx1"/>
                </a:solidFill>
              </a:rPr>
              <a:t>,</a:t>
            </a:r>
            <a:r>
              <a:rPr lang="en-US" sz="4000" b="1" dirty="0">
                <a:solidFill>
                  <a:srgbClr val="FF0000"/>
                </a:solidFill>
              </a:rPr>
              <a:t> always</a:t>
            </a:r>
            <a:r>
              <a:rPr lang="en-US" sz="4000" dirty="0"/>
              <a:t> reassess whether a it does involve Title IX and change tracks as appropriate</a:t>
            </a:r>
          </a:p>
        </p:txBody>
      </p:sp>
      <p:pic>
        <p:nvPicPr>
          <p:cNvPr id="11" name="Content Placeholder 2">
            <a:extLst>
              <a:ext uri="{FF2B5EF4-FFF2-40B4-BE49-F238E27FC236}">
                <a16:creationId xmlns:a16="http://schemas.microsoft.com/office/drawing/2014/main" id="{C896092B-9C92-4766-A6E4-EE409487CE86}"/>
              </a:ext>
            </a:extLst>
          </p:cNvPr>
          <p:cNvPicPr>
            <a:picLocks noChangeAspect="1"/>
          </p:cNvPicPr>
          <p:nvPr/>
        </p:nvPicPr>
        <p:blipFill>
          <a:blip r:embed="rId5"/>
          <a:stretch>
            <a:fillRect/>
          </a:stretch>
        </p:blipFill>
        <p:spPr>
          <a:xfrm>
            <a:off x="264524" y="2161909"/>
            <a:ext cx="4057192" cy="3776663"/>
          </a:xfrm>
          <a:prstGeom prst="rect">
            <a:avLst/>
          </a:prstGeom>
        </p:spPr>
      </p:pic>
      <p:pic>
        <p:nvPicPr>
          <p:cNvPr id="12" name="Picture 2" descr="See the source image">
            <a:extLst>
              <a:ext uri="{FF2B5EF4-FFF2-40B4-BE49-F238E27FC236}">
                <a16:creationId xmlns:a16="http://schemas.microsoft.com/office/drawing/2014/main" id="{C9A5A506-98A0-4585-86F4-3B527CAA8E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80476" y="1852515"/>
            <a:ext cx="2086248" cy="3413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150020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652132"/>
            <a:ext cx="9198116" cy="1092000"/>
          </a:xfrm>
        </p:spPr>
        <p:txBody>
          <a:bodyPr/>
          <a:lstStyle/>
          <a:p>
            <a:r>
              <a:rPr lang="en-US" dirty="0"/>
              <a:t>Intake Process—one school; two systems--Deciding which track to Go down</a:t>
            </a:r>
            <a:endParaRPr lang="en-US" sz="3600" dirty="0">
              <a:latin typeface="+mn-lt"/>
            </a:endParaRP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226</a:t>
            </a:fld>
            <a:endParaRPr lang="en-US" noProof="0" dirty="0"/>
          </a:p>
        </p:txBody>
      </p:sp>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546800" y="2391912"/>
            <a:ext cx="5083316" cy="3776135"/>
          </a:xfrm>
        </p:spPr>
        <p:txBody>
          <a:bodyPr/>
          <a:lstStyle/>
          <a:p>
            <a:pPr marL="0" indent="0">
              <a:buNone/>
            </a:pPr>
            <a:r>
              <a:rPr lang="en-US" sz="4000" b="1" dirty="0">
                <a:solidFill>
                  <a:srgbClr val="FF0000"/>
                </a:solidFill>
              </a:rPr>
              <a:t>Always</a:t>
            </a:r>
            <a:r>
              <a:rPr lang="en-US" sz="4000" dirty="0"/>
              <a:t> send matter to applicable Title IX Coordinator if it seems like it might involve Title IX in any way </a:t>
            </a:r>
            <a:r>
              <a:rPr lang="en-US" sz="4000" b="1" dirty="0"/>
              <a:t>and</a:t>
            </a:r>
            <a:r>
              <a:rPr lang="en-US" sz="4000" dirty="0"/>
              <a:t> stop what you are doing!</a:t>
            </a:r>
          </a:p>
        </p:txBody>
      </p:sp>
      <p:pic>
        <p:nvPicPr>
          <p:cNvPr id="11" name="Content Placeholder 2">
            <a:extLst>
              <a:ext uri="{FF2B5EF4-FFF2-40B4-BE49-F238E27FC236}">
                <a16:creationId xmlns:a16="http://schemas.microsoft.com/office/drawing/2014/main" id="{C896092B-9C92-4766-A6E4-EE409487CE86}"/>
              </a:ext>
            </a:extLst>
          </p:cNvPr>
          <p:cNvPicPr>
            <a:picLocks noChangeAspect="1"/>
          </p:cNvPicPr>
          <p:nvPr/>
        </p:nvPicPr>
        <p:blipFill>
          <a:blip r:embed="rId5"/>
          <a:stretch>
            <a:fillRect/>
          </a:stretch>
        </p:blipFill>
        <p:spPr>
          <a:xfrm>
            <a:off x="264524" y="2161909"/>
            <a:ext cx="4057192" cy="3776663"/>
          </a:xfrm>
          <a:prstGeom prst="rect">
            <a:avLst/>
          </a:prstGeom>
        </p:spPr>
      </p:pic>
      <p:pic>
        <p:nvPicPr>
          <p:cNvPr id="12" name="Picture 2" descr="See the source image">
            <a:extLst>
              <a:ext uri="{FF2B5EF4-FFF2-40B4-BE49-F238E27FC236}">
                <a16:creationId xmlns:a16="http://schemas.microsoft.com/office/drawing/2014/main" id="{85ED69DA-A173-4B54-B21F-8C6A7331F1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80476" y="1852515"/>
            <a:ext cx="2086248" cy="3413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1589674"/>
      </p:ext>
    </p:extLst>
  </p:cSld>
  <p:clrMapOvr>
    <a:masterClrMapping/>
  </p:clrMapOvr>
  <p:transition spd="slow">
    <p:push/>
  </p:transition>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652132"/>
            <a:ext cx="9198116" cy="1092000"/>
          </a:xfrm>
        </p:spPr>
        <p:txBody>
          <a:bodyPr/>
          <a:lstStyle/>
          <a:p>
            <a:r>
              <a:rPr lang="en-US" dirty="0"/>
              <a:t>Intake Process—one school; two systems--Deciding which track to Go down</a:t>
            </a:r>
            <a:endParaRPr lang="en-US" sz="3600" dirty="0">
              <a:latin typeface="+mn-lt"/>
            </a:endParaRP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227</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2048934"/>
            <a:ext cx="9198116" cy="4119114"/>
          </a:xfrm>
        </p:spPr>
        <p:txBody>
          <a:bodyPr/>
          <a:lstStyle/>
          <a:p>
            <a:pPr marL="0" indent="0">
              <a:buNone/>
            </a:pPr>
            <a:r>
              <a:rPr lang="en-US" sz="4000" dirty="0"/>
              <a:t>What kinds of matters are governed by the Title IX Regulations?</a:t>
            </a:r>
          </a:p>
          <a:p>
            <a:pPr>
              <a:buFont typeface="Wingdings" panose="05000000000000000000" pitchFamily="2" charset="2"/>
              <a:buChar char="Ø"/>
            </a:pPr>
            <a:r>
              <a:rPr lang="en-US" sz="4000" dirty="0"/>
              <a:t>“Sexual harassment” in a school program or activity</a:t>
            </a:r>
          </a:p>
          <a:p>
            <a:pPr>
              <a:buFont typeface="Wingdings" panose="05000000000000000000" pitchFamily="2" charset="2"/>
              <a:buChar char="Ø"/>
            </a:pPr>
            <a:r>
              <a:rPr lang="en-US" sz="4000" dirty="0"/>
              <a:t>“Sexual harassment” is a legal conclusion that can only be made in accordance with the Title IX processes</a:t>
            </a:r>
          </a:p>
          <a:p>
            <a:pPr marL="0" indent="0">
              <a:buNone/>
            </a:pPr>
            <a:endParaRPr lang="en-US" sz="4000" dirty="0"/>
          </a:p>
        </p:txBody>
      </p:sp>
    </p:spTree>
    <p:extLst>
      <p:ext uri="{BB962C8B-B14F-4D97-AF65-F5344CB8AC3E}">
        <p14:creationId xmlns:p14="http://schemas.microsoft.com/office/powerpoint/2010/main" val="204589306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652132"/>
            <a:ext cx="9198116" cy="1092000"/>
          </a:xfrm>
        </p:spPr>
        <p:txBody>
          <a:bodyPr/>
          <a:lstStyle/>
          <a:p>
            <a:r>
              <a:rPr lang="en-US" dirty="0"/>
              <a:t>Intake Process—one school; two systems--Deciding which track to Go down</a:t>
            </a:r>
            <a:endParaRPr lang="en-US" sz="3600" dirty="0">
              <a:latin typeface="+mn-lt"/>
            </a:endParaRP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228</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672076" y="1744132"/>
            <a:ext cx="4958040" cy="4017515"/>
          </a:xfrm>
        </p:spPr>
        <p:txBody>
          <a:bodyPr/>
          <a:lstStyle/>
          <a:p>
            <a:pPr>
              <a:buFont typeface="Wingdings" panose="05000000000000000000" pitchFamily="2" charset="2"/>
              <a:buChar char="Ø"/>
            </a:pPr>
            <a:r>
              <a:rPr lang="en-US" sz="3200" dirty="0"/>
              <a:t>So if you don’t know whether a matter is sexual harassment until later, how do you know when to get off Track 1 and proceed on Track 2?</a:t>
            </a:r>
          </a:p>
          <a:p>
            <a:pPr>
              <a:buFont typeface="Wingdings" panose="05000000000000000000" pitchFamily="2" charset="2"/>
              <a:buChar char="Ø"/>
            </a:pPr>
            <a:r>
              <a:rPr lang="en-US" sz="3200" dirty="0"/>
              <a:t>By the nature of the information or allegations</a:t>
            </a:r>
          </a:p>
          <a:p>
            <a:pPr>
              <a:buFont typeface="Wingdings" panose="05000000000000000000" pitchFamily="2" charset="2"/>
              <a:buChar char="Ø"/>
            </a:pPr>
            <a:r>
              <a:rPr lang="en-US" sz="3200" dirty="0"/>
              <a:t>If it is sexual in any way, switch to Track 2!</a:t>
            </a:r>
          </a:p>
          <a:p>
            <a:pPr marL="0" indent="0">
              <a:buNone/>
            </a:pPr>
            <a:endParaRPr lang="en-US" sz="3200" dirty="0"/>
          </a:p>
        </p:txBody>
      </p:sp>
      <p:pic>
        <p:nvPicPr>
          <p:cNvPr id="11" name="Picture 10">
            <a:extLst>
              <a:ext uri="{FF2B5EF4-FFF2-40B4-BE49-F238E27FC236}">
                <a16:creationId xmlns:a16="http://schemas.microsoft.com/office/drawing/2014/main" id="{E1CDEFE9-D753-4B73-8CA7-0769E5A9211C}"/>
              </a:ext>
            </a:extLst>
          </p:cNvPr>
          <p:cNvPicPr/>
          <p:nvPr/>
        </p:nvPicPr>
        <p:blipFill>
          <a:blip r:embed="rId6"/>
          <a:stretch>
            <a:fillRect/>
          </a:stretch>
        </p:blipFill>
        <p:spPr>
          <a:xfrm>
            <a:off x="206916" y="1985512"/>
            <a:ext cx="4339884" cy="4220356"/>
          </a:xfrm>
          <a:prstGeom prst="rect">
            <a:avLst/>
          </a:prstGeom>
        </p:spPr>
      </p:pic>
    </p:spTree>
    <p:extLst>
      <p:ext uri="{BB962C8B-B14F-4D97-AF65-F5344CB8AC3E}">
        <p14:creationId xmlns:p14="http://schemas.microsoft.com/office/powerpoint/2010/main" val="97950656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652132"/>
            <a:ext cx="9198116" cy="1092000"/>
          </a:xfrm>
        </p:spPr>
        <p:txBody>
          <a:bodyPr/>
          <a:lstStyle/>
          <a:p>
            <a:r>
              <a:rPr lang="en-US" dirty="0"/>
              <a:t>Intake Process—one school; two systems--Deciding which track to Go down--Examples</a:t>
            </a:r>
            <a:endParaRPr lang="en-US" sz="3600" dirty="0">
              <a:latin typeface="+mn-lt"/>
            </a:endParaRP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229</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2026707"/>
            <a:ext cx="9198116" cy="3776135"/>
          </a:xfrm>
        </p:spPr>
        <p:txBody>
          <a:bodyPr/>
          <a:lstStyle/>
          <a:p>
            <a:pPr>
              <a:buFont typeface="Wingdings" panose="05000000000000000000" pitchFamily="2" charset="2"/>
              <a:buChar char="Ø"/>
            </a:pPr>
            <a:r>
              <a:rPr lang="en-US" sz="2800" dirty="0"/>
              <a:t>“Johnny told me a sex joke”</a:t>
            </a:r>
          </a:p>
          <a:p>
            <a:pPr>
              <a:buFont typeface="Wingdings" panose="05000000000000000000" pitchFamily="2" charset="2"/>
              <a:buChar char="Ø"/>
            </a:pPr>
            <a:r>
              <a:rPr lang="en-US" sz="2800" b="1" dirty="0">
                <a:solidFill>
                  <a:srgbClr val="FF0000"/>
                </a:solidFill>
              </a:rPr>
              <a:t>Send it to the Title IX Coordinator</a:t>
            </a:r>
          </a:p>
          <a:p>
            <a:pPr>
              <a:buFont typeface="Wingdings" panose="05000000000000000000" pitchFamily="2" charset="2"/>
              <a:buChar char="Ø"/>
            </a:pPr>
            <a:r>
              <a:rPr lang="en-US" sz="2800" dirty="0"/>
              <a:t>“The Assistant Principal keeps staring at me”</a:t>
            </a:r>
          </a:p>
          <a:p>
            <a:pPr>
              <a:buFont typeface="Wingdings" panose="05000000000000000000" pitchFamily="2" charset="2"/>
              <a:buChar char="Ø"/>
            </a:pPr>
            <a:r>
              <a:rPr lang="en-US" sz="2800" b="1" dirty="0">
                <a:solidFill>
                  <a:srgbClr val="FF0000"/>
                </a:solidFill>
              </a:rPr>
              <a:t>Send it to the Title IX Coordinator</a:t>
            </a:r>
          </a:p>
          <a:p>
            <a:pPr>
              <a:buFont typeface="Wingdings" panose="05000000000000000000" pitchFamily="2" charset="2"/>
              <a:buChar char="Ø"/>
            </a:pPr>
            <a:r>
              <a:rPr lang="en-US" sz="2800" dirty="0"/>
              <a:t>“He keeps looking at my chest”</a:t>
            </a:r>
          </a:p>
          <a:p>
            <a:pPr>
              <a:buFont typeface="Wingdings" panose="05000000000000000000" pitchFamily="2" charset="2"/>
              <a:buChar char="Ø"/>
            </a:pPr>
            <a:r>
              <a:rPr lang="en-US" sz="2800" b="1" dirty="0">
                <a:solidFill>
                  <a:srgbClr val="FF0000"/>
                </a:solidFill>
              </a:rPr>
              <a:t>Send it to the Title IX Coordinator</a:t>
            </a:r>
          </a:p>
          <a:p>
            <a:pPr>
              <a:buFont typeface="Wingdings" panose="05000000000000000000" pitchFamily="2" charset="2"/>
              <a:buChar char="Ø"/>
            </a:pPr>
            <a:r>
              <a:rPr lang="en-US" sz="2800" dirty="0"/>
              <a:t>“She is harassing me”</a:t>
            </a:r>
          </a:p>
          <a:p>
            <a:pPr>
              <a:buFont typeface="Wingdings" panose="05000000000000000000" pitchFamily="2" charset="2"/>
              <a:buChar char="Ø"/>
            </a:pPr>
            <a:r>
              <a:rPr lang="en-US" sz="2800" b="1" dirty="0">
                <a:solidFill>
                  <a:srgbClr val="FF0000"/>
                </a:solidFill>
              </a:rPr>
              <a:t>Send it to the Title IX Coordinator</a:t>
            </a:r>
            <a:endParaRPr lang="en-US" sz="3200" dirty="0"/>
          </a:p>
        </p:txBody>
      </p:sp>
    </p:spTree>
    <p:extLst>
      <p:ext uri="{BB962C8B-B14F-4D97-AF65-F5344CB8AC3E}">
        <p14:creationId xmlns:p14="http://schemas.microsoft.com/office/powerpoint/2010/main" val="241287082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 calcmode="lin" valueType="num">
                                      <p:cBhvr additive="base">
                                        <p:cTn id="25"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xEl>
                                              <p:pRg st="4" end="4"/>
                                            </p:txEl>
                                          </p:spTgt>
                                        </p:tgtEl>
                                        <p:attrNameLst>
                                          <p:attrName>style.visibility</p:attrName>
                                        </p:attrNameLst>
                                      </p:cBhvr>
                                      <p:to>
                                        <p:strVal val="visible"/>
                                      </p:to>
                                    </p:set>
                                    <p:anim calcmode="lin" valueType="num">
                                      <p:cBhvr additive="base">
                                        <p:cTn id="31"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xEl>
                                              <p:pRg st="5" end="5"/>
                                            </p:txEl>
                                          </p:spTgt>
                                        </p:tgtEl>
                                        <p:attrNameLst>
                                          <p:attrName>style.visibility</p:attrName>
                                        </p:attrNameLst>
                                      </p:cBhvr>
                                      <p:to>
                                        <p:strVal val="visible"/>
                                      </p:to>
                                    </p:set>
                                    <p:anim calcmode="lin" valueType="num">
                                      <p:cBhvr additive="base">
                                        <p:cTn id="37" dur="500" fill="hold"/>
                                        <p:tgtEl>
                                          <p:spTgt spid="10">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
                                            <p:txEl>
                                              <p:pRg st="6" end="6"/>
                                            </p:txEl>
                                          </p:spTgt>
                                        </p:tgtEl>
                                        <p:attrNameLst>
                                          <p:attrName>style.visibility</p:attrName>
                                        </p:attrNameLst>
                                      </p:cBhvr>
                                      <p:to>
                                        <p:strVal val="visible"/>
                                      </p:to>
                                    </p:set>
                                    <p:anim calcmode="lin" valueType="num">
                                      <p:cBhvr additive="base">
                                        <p:cTn id="43" dur="500" fill="hold"/>
                                        <p:tgtEl>
                                          <p:spTgt spid="10">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0">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0">
                                            <p:txEl>
                                              <p:pRg st="7" end="7"/>
                                            </p:txEl>
                                          </p:spTgt>
                                        </p:tgtEl>
                                        <p:attrNameLst>
                                          <p:attrName>style.visibility</p:attrName>
                                        </p:attrNameLst>
                                      </p:cBhvr>
                                      <p:to>
                                        <p:strVal val="visible"/>
                                      </p:to>
                                    </p:set>
                                    <p:anim calcmode="lin" valueType="num">
                                      <p:cBhvr additive="base">
                                        <p:cTn id="49" dur="500" fill="hold"/>
                                        <p:tgtEl>
                                          <p:spTgt spid="10">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0">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9EA48-0734-4FD7-94BE-83BCA695C998}"/>
              </a:ext>
            </a:extLst>
          </p:cNvPr>
          <p:cNvSpPr>
            <a:spLocks noGrp="1"/>
          </p:cNvSpPr>
          <p:nvPr>
            <p:ph type="title"/>
          </p:nvPr>
        </p:nvSpPr>
        <p:spPr/>
        <p:txBody>
          <a:bodyPr/>
          <a:lstStyle/>
          <a:p>
            <a:r>
              <a:rPr lang="en-US" dirty="0">
                <a:latin typeface="+mn-lt"/>
              </a:rPr>
              <a:t>A  Short  history—First regulations</a:t>
            </a:r>
          </a:p>
        </p:txBody>
      </p:sp>
      <p:sp>
        <p:nvSpPr>
          <p:cNvPr id="4" name="Content Placeholder 3">
            <a:extLst>
              <a:ext uri="{FF2B5EF4-FFF2-40B4-BE49-F238E27FC236}">
                <a16:creationId xmlns:a16="http://schemas.microsoft.com/office/drawing/2014/main" id="{C8F71CC2-0A82-4609-8D65-6F25B6B16717}"/>
              </a:ext>
            </a:extLst>
          </p:cNvPr>
          <p:cNvSpPr>
            <a:spLocks noGrp="1"/>
          </p:cNvSpPr>
          <p:nvPr>
            <p:ph idx="1"/>
          </p:nvPr>
        </p:nvSpPr>
        <p:spPr>
          <a:xfrm>
            <a:off x="432000" y="1270550"/>
            <a:ext cx="9198116" cy="4679250"/>
          </a:xfrm>
        </p:spPr>
        <p:txBody>
          <a:bodyPr/>
          <a:lstStyle/>
          <a:p>
            <a:pPr marL="0" indent="0">
              <a:buNone/>
            </a:pPr>
            <a:r>
              <a:rPr lang="en-US" sz="4400" b="1" dirty="0"/>
              <a:t>April 11,1980</a:t>
            </a:r>
            <a:r>
              <a:rPr lang="en-US" sz="4400" dirty="0"/>
              <a:t>: EEOC published the Interim Guidelines on sexual harassment as an amendment to the Guidelines on Discrimination Because of Sex. 29 CFR Part 1604.11, 45 FR 25024. “This amendment will re-affirm that sexual harassment is an unlawful employment practice.”</a:t>
            </a:r>
          </a:p>
        </p:txBody>
      </p:sp>
      <p:sp>
        <p:nvSpPr>
          <p:cNvPr id="5" name="Footer Placeholder 4">
            <a:extLst>
              <a:ext uri="{FF2B5EF4-FFF2-40B4-BE49-F238E27FC236}">
                <a16:creationId xmlns:a16="http://schemas.microsoft.com/office/drawing/2014/main" id="{006D042F-0941-4251-AE56-3666679D57E7}"/>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19E47710-76DC-4932-B904-7B1AC1A21249}"/>
              </a:ext>
            </a:extLst>
          </p:cNvPr>
          <p:cNvSpPr>
            <a:spLocks noGrp="1"/>
          </p:cNvSpPr>
          <p:nvPr>
            <p:ph type="sldNum" sz="quarter" idx="33"/>
          </p:nvPr>
        </p:nvSpPr>
        <p:spPr/>
        <p:txBody>
          <a:bodyPr/>
          <a:lstStyle/>
          <a:p>
            <a:fld id="{19B51A1E-902D-48AF-9020-955120F399B6}" type="slidenum">
              <a:rPr lang="en-US" noProof="0" smtClean="0"/>
              <a:pPr/>
              <a:t>23</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879600"/>
            <a:ext cx="2211524" cy="3403600"/>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C806307E-1EE2-4865-8EC4-FB0C301C97A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27085"/>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141C45C0-0194-4DF9-BFA1-1740F7594B57}"/>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0435856"/>
      </p:ext>
    </p:extLst>
  </p:cSld>
  <p:clrMapOvr>
    <a:masterClrMapping/>
  </p:clrMapOvr>
  <p:transition spd="slow">
    <p:push/>
  </p:transition>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652132"/>
            <a:ext cx="9198116" cy="1092000"/>
          </a:xfrm>
        </p:spPr>
        <p:txBody>
          <a:bodyPr/>
          <a:lstStyle/>
          <a:p>
            <a:r>
              <a:rPr lang="en-US" dirty="0"/>
              <a:t>Intake Process—one school; two systems--Deciding which track to Go down--Examples</a:t>
            </a:r>
            <a:endParaRPr lang="en-US" sz="3600" dirty="0">
              <a:latin typeface="+mn-lt"/>
            </a:endParaRP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230</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1985512"/>
            <a:ext cx="9198116" cy="3776135"/>
          </a:xfrm>
        </p:spPr>
        <p:txBody>
          <a:bodyPr/>
          <a:lstStyle/>
          <a:p>
            <a:pPr>
              <a:buFont typeface="Wingdings" panose="05000000000000000000" pitchFamily="2" charset="2"/>
              <a:buChar char="Ø"/>
            </a:pPr>
            <a:r>
              <a:rPr lang="en-US" sz="3200" dirty="0"/>
              <a:t>The custodian tells you, “I saw two kids kissing”</a:t>
            </a:r>
          </a:p>
          <a:p>
            <a:pPr>
              <a:buFont typeface="Wingdings" panose="05000000000000000000" pitchFamily="2" charset="2"/>
              <a:buChar char="Ø"/>
            </a:pPr>
            <a:r>
              <a:rPr lang="en-US" sz="3200" b="1" dirty="0">
                <a:solidFill>
                  <a:srgbClr val="FF0000"/>
                </a:solidFill>
              </a:rPr>
              <a:t>Send it to the Title IX Coordinator</a:t>
            </a:r>
          </a:p>
          <a:p>
            <a:pPr>
              <a:buFont typeface="Wingdings" panose="05000000000000000000" pitchFamily="2" charset="2"/>
              <a:buChar char="Ø"/>
            </a:pPr>
            <a:r>
              <a:rPr lang="en-US" sz="3200" dirty="0"/>
              <a:t>You walk by two people talking about a teacher having an affair with the assistant principal</a:t>
            </a:r>
          </a:p>
          <a:p>
            <a:pPr>
              <a:buFont typeface="Wingdings" panose="05000000000000000000" pitchFamily="2" charset="2"/>
              <a:buChar char="Ø"/>
            </a:pPr>
            <a:r>
              <a:rPr lang="en-US" sz="3200" b="1" dirty="0">
                <a:solidFill>
                  <a:srgbClr val="FF0000"/>
                </a:solidFill>
              </a:rPr>
              <a:t>Send it to the Title IX Coordinator</a:t>
            </a:r>
          </a:p>
          <a:p>
            <a:pPr>
              <a:buFont typeface="Wingdings" panose="05000000000000000000" pitchFamily="2" charset="2"/>
              <a:buChar char="Ø"/>
            </a:pPr>
            <a:r>
              <a:rPr lang="en-US" sz="3200" dirty="0"/>
              <a:t>You hear a rumor of a student having sex with another student or an employee</a:t>
            </a:r>
          </a:p>
          <a:p>
            <a:pPr>
              <a:buFont typeface="Wingdings" panose="05000000000000000000" pitchFamily="2" charset="2"/>
              <a:buChar char="Ø"/>
            </a:pPr>
            <a:r>
              <a:rPr lang="en-US" sz="3200" b="1" dirty="0">
                <a:solidFill>
                  <a:srgbClr val="FF0000"/>
                </a:solidFill>
              </a:rPr>
              <a:t>Send it to the Title IX Coordinator</a:t>
            </a:r>
          </a:p>
        </p:txBody>
      </p:sp>
    </p:spTree>
    <p:extLst>
      <p:ext uri="{BB962C8B-B14F-4D97-AF65-F5344CB8AC3E}">
        <p14:creationId xmlns:p14="http://schemas.microsoft.com/office/powerpoint/2010/main" val="223600625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 calcmode="lin" valueType="num">
                                      <p:cBhvr additive="base">
                                        <p:cTn id="25"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xEl>
                                              <p:pRg st="4" end="4"/>
                                            </p:txEl>
                                          </p:spTgt>
                                        </p:tgtEl>
                                        <p:attrNameLst>
                                          <p:attrName>style.visibility</p:attrName>
                                        </p:attrNameLst>
                                      </p:cBhvr>
                                      <p:to>
                                        <p:strVal val="visible"/>
                                      </p:to>
                                    </p:set>
                                    <p:anim calcmode="lin" valueType="num">
                                      <p:cBhvr additive="base">
                                        <p:cTn id="31"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xEl>
                                              <p:pRg st="5" end="5"/>
                                            </p:txEl>
                                          </p:spTgt>
                                        </p:tgtEl>
                                        <p:attrNameLst>
                                          <p:attrName>style.visibility</p:attrName>
                                        </p:attrNameLst>
                                      </p:cBhvr>
                                      <p:to>
                                        <p:strVal val="visible"/>
                                      </p:to>
                                    </p:set>
                                    <p:anim calcmode="lin" valueType="num">
                                      <p:cBhvr additive="base">
                                        <p:cTn id="37" dur="500" fill="hold"/>
                                        <p:tgtEl>
                                          <p:spTgt spid="10">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652132"/>
            <a:ext cx="9198116" cy="1092000"/>
          </a:xfrm>
        </p:spPr>
        <p:txBody>
          <a:bodyPr/>
          <a:lstStyle/>
          <a:p>
            <a:r>
              <a:rPr lang="en-US" dirty="0"/>
              <a:t>Intake Process—one school; two systems--Deciding which track to Go down--Examples</a:t>
            </a:r>
            <a:endParaRPr lang="en-US" sz="3600" dirty="0">
              <a:latin typeface="+mn-lt"/>
            </a:endParaRP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231</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1985512"/>
            <a:ext cx="9198116" cy="3776135"/>
          </a:xfrm>
        </p:spPr>
        <p:txBody>
          <a:bodyPr/>
          <a:lstStyle/>
          <a:p>
            <a:pPr>
              <a:buFont typeface="Wingdings" panose="05000000000000000000" pitchFamily="2" charset="2"/>
              <a:buChar char="Ø"/>
            </a:pPr>
            <a:r>
              <a:rPr lang="en-US" sz="3000" dirty="0"/>
              <a:t>You hear that a student or employee is using sexually charged profanity towards another, “you are an F---- B---”</a:t>
            </a:r>
          </a:p>
          <a:p>
            <a:pPr>
              <a:buFont typeface="Wingdings" panose="05000000000000000000" pitchFamily="2" charset="2"/>
              <a:buChar char="Ø"/>
            </a:pPr>
            <a:r>
              <a:rPr lang="en-US" sz="3000" b="1" dirty="0">
                <a:solidFill>
                  <a:srgbClr val="FF0000"/>
                </a:solidFill>
              </a:rPr>
              <a:t>Send it to the Title IX Coordinator</a:t>
            </a:r>
          </a:p>
          <a:p>
            <a:pPr>
              <a:buFont typeface="Wingdings" panose="05000000000000000000" pitchFamily="2" charset="2"/>
              <a:buChar char="Ø"/>
            </a:pPr>
            <a:r>
              <a:rPr lang="en-US" sz="3000" dirty="0"/>
              <a:t>You hear a student bullying a transgender student</a:t>
            </a:r>
          </a:p>
          <a:p>
            <a:pPr>
              <a:buFont typeface="Wingdings" panose="05000000000000000000" pitchFamily="2" charset="2"/>
              <a:buChar char="Ø"/>
            </a:pPr>
            <a:r>
              <a:rPr lang="en-US" sz="3000" b="1" dirty="0">
                <a:solidFill>
                  <a:srgbClr val="FF0000"/>
                </a:solidFill>
              </a:rPr>
              <a:t>Send it to the Title IX Coordinator</a:t>
            </a:r>
          </a:p>
          <a:p>
            <a:pPr>
              <a:buFont typeface="Wingdings" panose="05000000000000000000" pitchFamily="2" charset="2"/>
              <a:buChar char="Ø"/>
            </a:pPr>
            <a:r>
              <a:rPr lang="en-US" sz="3000" dirty="0"/>
              <a:t>You hear that a teacher refuses to use the correct name or pronoun for a transgender student or colleague</a:t>
            </a:r>
          </a:p>
          <a:p>
            <a:pPr>
              <a:buFont typeface="Wingdings" panose="05000000000000000000" pitchFamily="2" charset="2"/>
              <a:buChar char="Ø"/>
            </a:pPr>
            <a:r>
              <a:rPr lang="en-US" sz="3000" b="1" dirty="0">
                <a:solidFill>
                  <a:srgbClr val="FF0000"/>
                </a:solidFill>
              </a:rPr>
              <a:t>Send it to the Title IX Coordinator</a:t>
            </a:r>
            <a:endParaRPr lang="en-US" sz="3200" dirty="0"/>
          </a:p>
        </p:txBody>
      </p:sp>
    </p:spTree>
    <p:extLst>
      <p:ext uri="{BB962C8B-B14F-4D97-AF65-F5344CB8AC3E}">
        <p14:creationId xmlns:p14="http://schemas.microsoft.com/office/powerpoint/2010/main" val="362343186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 calcmode="lin" valueType="num">
                                      <p:cBhvr additive="base">
                                        <p:cTn id="25"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xEl>
                                              <p:pRg st="4" end="4"/>
                                            </p:txEl>
                                          </p:spTgt>
                                        </p:tgtEl>
                                        <p:attrNameLst>
                                          <p:attrName>style.visibility</p:attrName>
                                        </p:attrNameLst>
                                      </p:cBhvr>
                                      <p:to>
                                        <p:strVal val="visible"/>
                                      </p:to>
                                    </p:set>
                                    <p:anim calcmode="lin" valueType="num">
                                      <p:cBhvr additive="base">
                                        <p:cTn id="31"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xEl>
                                              <p:pRg st="5" end="5"/>
                                            </p:txEl>
                                          </p:spTgt>
                                        </p:tgtEl>
                                        <p:attrNameLst>
                                          <p:attrName>style.visibility</p:attrName>
                                        </p:attrNameLst>
                                      </p:cBhvr>
                                      <p:to>
                                        <p:strVal val="visible"/>
                                      </p:to>
                                    </p:set>
                                    <p:anim calcmode="lin" valueType="num">
                                      <p:cBhvr additive="base">
                                        <p:cTn id="37" dur="500" fill="hold"/>
                                        <p:tgtEl>
                                          <p:spTgt spid="10">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652132"/>
            <a:ext cx="9198116" cy="1092000"/>
          </a:xfrm>
        </p:spPr>
        <p:txBody>
          <a:bodyPr/>
          <a:lstStyle/>
          <a:p>
            <a:r>
              <a:rPr lang="en-US" dirty="0"/>
              <a:t>Intake Process—one school; two systems--Deciding which track to Go down--Examples</a:t>
            </a:r>
            <a:endParaRPr lang="en-US" sz="3600" dirty="0">
              <a:latin typeface="+mn-lt"/>
            </a:endParaRP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232</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1985512"/>
            <a:ext cx="9198116" cy="3776135"/>
          </a:xfrm>
        </p:spPr>
        <p:txBody>
          <a:bodyPr/>
          <a:lstStyle/>
          <a:p>
            <a:pPr>
              <a:buFont typeface="Wingdings" panose="05000000000000000000" pitchFamily="2" charset="2"/>
              <a:buChar char="Ø"/>
            </a:pPr>
            <a:r>
              <a:rPr lang="en-US" sz="2800" dirty="0"/>
              <a:t>A teacher talks about his/her sexual experiences as part of a lesson</a:t>
            </a:r>
          </a:p>
          <a:p>
            <a:pPr>
              <a:buFont typeface="Wingdings" panose="05000000000000000000" pitchFamily="2" charset="2"/>
              <a:buChar char="Ø"/>
            </a:pPr>
            <a:r>
              <a:rPr lang="en-US" sz="2800" b="1" dirty="0">
                <a:solidFill>
                  <a:srgbClr val="FF0000"/>
                </a:solidFill>
              </a:rPr>
              <a:t>Send it to the Title IX Coordinator</a:t>
            </a:r>
          </a:p>
          <a:p>
            <a:pPr>
              <a:buFont typeface="Wingdings" panose="05000000000000000000" pitchFamily="2" charset="2"/>
              <a:buChar char="Ø"/>
            </a:pPr>
            <a:r>
              <a:rPr lang="en-US" sz="2800" dirty="0"/>
              <a:t>An employee swats a student on the rump with a rolled-up magazine</a:t>
            </a:r>
          </a:p>
          <a:p>
            <a:pPr>
              <a:buFont typeface="Wingdings" panose="05000000000000000000" pitchFamily="2" charset="2"/>
              <a:buChar char="Ø"/>
            </a:pPr>
            <a:r>
              <a:rPr lang="en-US" sz="2800" b="1" dirty="0">
                <a:solidFill>
                  <a:srgbClr val="FF0000"/>
                </a:solidFill>
              </a:rPr>
              <a:t>Send it to the Title IX Coordinator</a:t>
            </a:r>
          </a:p>
          <a:p>
            <a:pPr>
              <a:buFont typeface="Wingdings" panose="05000000000000000000" pitchFamily="2" charset="2"/>
              <a:buChar char="Ø"/>
            </a:pPr>
            <a:r>
              <a:rPr lang="en-US" sz="2800" dirty="0"/>
              <a:t>A science teacher buys a telescope for a student and gazes at the stars in the student’s back yard</a:t>
            </a:r>
          </a:p>
          <a:p>
            <a:pPr>
              <a:buFont typeface="Wingdings" panose="05000000000000000000" pitchFamily="2" charset="2"/>
              <a:buChar char="Ø"/>
            </a:pPr>
            <a:r>
              <a:rPr lang="en-US" sz="2800" b="1" dirty="0">
                <a:solidFill>
                  <a:srgbClr val="FF0000"/>
                </a:solidFill>
              </a:rPr>
              <a:t>Send it to the Title IX Coordinator</a:t>
            </a:r>
          </a:p>
        </p:txBody>
      </p:sp>
    </p:spTree>
    <p:extLst>
      <p:ext uri="{BB962C8B-B14F-4D97-AF65-F5344CB8AC3E}">
        <p14:creationId xmlns:p14="http://schemas.microsoft.com/office/powerpoint/2010/main" val="269584864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 calcmode="lin" valueType="num">
                                      <p:cBhvr additive="base">
                                        <p:cTn id="25"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xEl>
                                              <p:pRg st="4" end="4"/>
                                            </p:txEl>
                                          </p:spTgt>
                                        </p:tgtEl>
                                        <p:attrNameLst>
                                          <p:attrName>style.visibility</p:attrName>
                                        </p:attrNameLst>
                                      </p:cBhvr>
                                      <p:to>
                                        <p:strVal val="visible"/>
                                      </p:to>
                                    </p:set>
                                    <p:anim calcmode="lin" valueType="num">
                                      <p:cBhvr additive="base">
                                        <p:cTn id="31"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xEl>
                                              <p:pRg st="5" end="5"/>
                                            </p:txEl>
                                          </p:spTgt>
                                        </p:tgtEl>
                                        <p:attrNameLst>
                                          <p:attrName>style.visibility</p:attrName>
                                        </p:attrNameLst>
                                      </p:cBhvr>
                                      <p:to>
                                        <p:strVal val="visible"/>
                                      </p:to>
                                    </p:set>
                                    <p:anim calcmode="lin" valueType="num">
                                      <p:cBhvr additive="base">
                                        <p:cTn id="37" dur="500" fill="hold"/>
                                        <p:tgtEl>
                                          <p:spTgt spid="10">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652132"/>
            <a:ext cx="9198116" cy="1092000"/>
          </a:xfrm>
        </p:spPr>
        <p:txBody>
          <a:bodyPr/>
          <a:lstStyle/>
          <a:p>
            <a:r>
              <a:rPr lang="en-US" dirty="0"/>
              <a:t>Intake Process—one school; two systems--Deciding which track to Go down--Examples</a:t>
            </a:r>
            <a:endParaRPr lang="en-US" sz="3600" dirty="0">
              <a:latin typeface="+mn-lt"/>
            </a:endParaRP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233</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1985512"/>
            <a:ext cx="9198116" cy="3776135"/>
          </a:xfrm>
        </p:spPr>
        <p:txBody>
          <a:bodyPr/>
          <a:lstStyle/>
          <a:p>
            <a:pPr>
              <a:buFont typeface="Wingdings" panose="05000000000000000000" pitchFamily="2" charset="2"/>
              <a:buChar char="Ø"/>
            </a:pPr>
            <a:r>
              <a:rPr lang="en-US" sz="4000" dirty="0"/>
              <a:t>The examples are infinite—be on the lookout to recognize when you must refer the matter to the Title IX Coordinator!</a:t>
            </a:r>
          </a:p>
          <a:p>
            <a:pPr>
              <a:buFont typeface="Wingdings" panose="05000000000000000000" pitchFamily="2" charset="2"/>
              <a:buChar char="Ø"/>
            </a:pPr>
            <a:r>
              <a:rPr lang="en-US" sz="4000" b="1" dirty="0"/>
              <a:t>If in doubt—refer it!</a:t>
            </a:r>
          </a:p>
          <a:p>
            <a:pPr>
              <a:buFont typeface="Wingdings" panose="05000000000000000000" pitchFamily="2" charset="2"/>
              <a:buChar char="Ø"/>
            </a:pPr>
            <a:r>
              <a:rPr lang="en-US" sz="4000" dirty="0"/>
              <a:t>When you have referred it, stop your usual process until told otherwise by the Title IX Coordinator</a:t>
            </a:r>
          </a:p>
        </p:txBody>
      </p:sp>
      <p:pic>
        <p:nvPicPr>
          <p:cNvPr id="11" name="Picture 2" descr="See the source image">
            <a:extLst>
              <a:ext uri="{FF2B5EF4-FFF2-40B4-BE49-F238E27FC236}">
                <a16:creationId xmlns:a16="http://schemas.microsoft.com/office/drawing/2014/main" id="{78806873-44EA-489B-9AF3-0681D634CA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80476" y="1852515"/>
            <a:ext cx="2086248" cy="3413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223655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652132"/>
            <a:ext cx="9198116" cy="1092000"/>
          </a:xfrm>
        </p:spPr>
        <p:txBody>
          <a:bodyPr/>
          <a:lstStyle/>
          <a:p>
            <a:r>
              <a:rPr lang="en-US" dirty="0"/>
              <a:t>Intake Process—one school; two systems--Deciding which track to Go down--Examples</a:t>
            </a:r>
            <a:endParaRPr lang="en-US" sz="3600" dirty="0">
              <a:latin typeface="+mn-lt"/>
            </a:endParaRP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234</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1985512"/>
            <a:ext cx="9198116" cy="3776135"/>
          </a:xfrm>
        </p:spPr>
        <p:txBody>
          <a:bodyPr/>
          <a:lstStyle/>
          <a:p>
            <a:pPr>
              <a:buFont typeface="Wingdings" panose="05000000000000000000" pitchFamily="2" charset="2"/>
              <a:buChar char="Ø"/>
            </a:pPr>
            <a:r>
              <a:rPr lang="en-US" sz="3600" dirty="0"/>
              <a:t>The Title IX Coordinator will act as the signalman in determining whether to proceed down Track 2 (the Title IX track) or whether, when and how to return the matter to Track 1 (the usual disciplinary procedures)</a:t>
            </a:r>
          </a:p>
          <a:p>
            <a:pPr>
              <a:buFont typeface="Wingdings" panose="05000000000000000000" pitchFamily="2" charset="2"/>
              <a:buChar char="Ø"/>
            </a:pPr>
            <a:r>
              <a:rPr lang="en-US" sz="3600" dirty="0"/>
              <a:t>Whether, when and how is based upon both substantive law and procedural law.</a:t>
            </a:r>
          </a:p>
        </p:txBody>
      </p:sp>
    </p:spTree>
    <p:extLst>
      <p:ext uri="{BB962C8B-B14F-4D97-AF65-F5344CB8AC3E}">
        <p14:creationId xmlns:p14="http://schemas.microsoft.com/office/powerpoint/2010/main" val="362371597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652132"/>
            <a:ext cx="9198116" cy="1092000"/>
          </a:xfrm>
        </p:spPr>
        <p:txBody>
          <a:bodyPr/>
          <a:lstStyle/>
          <a:p>
            <a:r>
              <a:rPr lang="en-US" dirty="0"/>
              <a:t>one school; two systems—Getting off Track 2—the Substantive Rules</a:t>
            </a:r>
            <a:endParaRPr lang="en-US" sz="3600" dirty="0">
              <a:latin typeface="+mn-lt"/>
            </a:endParaRP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235</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1985512"/>
            <a:ext cx="9198116" cy="3776135"/>
          </a:xfrm>
        </p:spPr>
        <p:txBody>
          <a:bodyPr/>
          <a:lstStyle/>
          <a:p>
            <a:pPr marL="0" indent="0">
              <a:buNone/>
            </a:pPr>
            <a:r>
              <a:rPr lang="en-US" sz="3400" dirty="0"/>
              <a:t>After initial interviews, including interviews of the alleged victim, Title IX Coordinator concludes that the conduct, if true:</a:t>
            </a:r>
          </a:p>
          <a:p>
            <a:pPr marL="514350" indent="-514350">
              <a:buFont typeface="+mj-lt"/>
              <a:buAutoNum type="arabicPeriod"/>
            </a:pPr>
            <a:r>
              <a:rPr lang="en-US" sz="3400" dirty="0"/>
              <a:t>Do not meet the definition of “sexual harassment”;</a:t>
            </a:r>
          </a:p>
          <a:p>
            <a:pPr marL="514350" indent="-514350">
              <a:buFont typeface="+mj-lt"/>
              <a:buAutoNum type="arabicPeriod"/>
            </a:pPr>
            <a:r>
              <a:rPr lang="en-US" sz="3400" dirty="0"/>
              <a:t>Did not occur within the school’s program or activity;</a:t>
            </a:r>
          </a:p>
          <a:p>
            <a:pPr marL="514350" indent="-514350">
              <a:buFont typeface="+mj-lt"/>
              <a:buAutoNum type="arabicPeriod"/>
            </a:pPr>
            <a:r>
              <a:rPr lang="en-US" sz="3400" dirty="0"/>
              <a:t>Did not occur to a person within the United States</a:t>
            </a:r>
            <a:endParaRPr lang="en-US" sz="3200" dirty="0"/>
          </a:p>
        </p:txBody>
      </p:sp>
    </p:spTree>
    <p:extLst>
      <p:ext uri="{BB962C8B-B14F-4D97-AF65-F5344CB8AC3E}">
        <p14:creationId xmlns:p14="http://schemas.microsoft.com/office/powerpoint/2010/main" val="428530262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 calcmode="lin" valueType="num">
                                      <p:cBhvr additive="base">
                                        <p:cTn id="25"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652132"/>
            <a:ext cx="9198116" cy="1092000"/>
          </a:xfrm>
        </p:spPr>
        <p:txBody>
          <a:bodyPr/>
          <a:lstStyle/>
          <a:p>
            <a:r>
              <a:rPr lang="en-US" dirty="0"/>
              <a:t>one school; two systems—Getting off Track 2—the Substantive Rules—Not “sexual Harassment”</a:t>
            </a:r>
            <a:endParaRPr lang="en-US" sz="3600" dirty="0">
              <a:latin typeface="+mn-lt"/>
            </a:endParaRP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236</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2336800"/>
            <a:ext cx="9198116" cy="3183467"/>
          </a:xfrm>
        </p:spPr>
        <p:txBody>
          <a:bodyPr/>
          <a:lstStyle/>
          <a:p>
            <a:pPr marL="514350" indent="-514350">
              <a:buFont typeface="+mj-lt"/>
              <a:buAutoNum type="arabicPeriod"/>
            </a:pPr>
            <a:r>
              <a:rPr lang="en-US" sz="3600" dirty="0"/>
              <a:t>Conduct wasn’t “sexual” in nature, objectively determined;</a:t>
            </a:r>
          </a:p>
          <a:p>
            <a:pPr marL="514350" indent="-514350">
              <a:buFont typeface="+mj-lt"/>
              <a:buAutoNum type="arabicPeriod"/>
            </a:pPr>
            <a:r>
              <a:rPr lang="en-US" sz="3600" dirty="0"/>
              <a:t>Conduct was not objectively “severe, pervasive and objectively offensive”;</a:t>
            </a:r>
          </a:p>
          <a:p>
            <a:pPr marL="514350" indent="-514350">
              <a:buFont typeface="+mj-lt"/>
              <a:buAutoNum type="arabicPeriod"/>
            </a:pPr>
            <a:r>
              <a:rPr lang="en-US" sz="3600" dirty="0"/>
              <a:t>Conduct was “welcomed” by the alleged victim(s); . . . </a:t>
            </a:r>
          </a:p>
        </p:txBody>
      </p:sp>
    </p:spTree>
    <p:extLst>
      <p:ext uri="{BB962C8B-B14F-4D97-AF65-F5344CB8AC3E}">
        <p14:creationId xmlns:p14="http://schemas.microsoft.com/office/powerpoint/2010/main" val="214835399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652132"/>
            <a:ext cx="9198116" cy="1092000"/>
          </a:xfrm>
        </p:spPr>
        <p:txBody>
          <a:bodyPr/>
          <a:lstStyle/>
          <a:p>
            <a:r>
              <a:rPr lang="en-US" dirty="0"/>
              <a:t>one school; two systems—Getting off Track 2—the Substantive Rules—Not “sexual Harassment”</a:t>
            </a:r>
            <a:endParaRPr lang="en-US" sz="3600" dirty="0">
              <a:latin typeface="+mn-lt"/>
            </a:endParaRP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237</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2336800"/>
            <a:ext cx="9198116" cy="3183467"/>
          </a:xfrm>
        </p:spPr>
        <p:txBody>
          <a:bodyPr/>
          <a:lstStyle/>
          <a:p>
            <a:pPr marL="457200" indent="-406400">
              <a:buFont typeface="+mj-lt"/>
              <a:buAutoNum type="arabicPeriod" startAt="4"/>
            </a:pPr>
            <a:r>
              <a:rPr lang="en-US" sz="3600" dirty="0"/>
              <a:t>Conduct did not deny alleged victim(s) equal access to school’s program or activity;</a:t>
            </a:r>
          </a:p>
          <a:p>
            <a:pPr marL="514350" indent="-514350">
              <a:buFont typeface="+mj-lt"/>
              <a:buAutoNum type="arabicPeriod" startAt="4"/>
            </a:pPr>
            <a:r>
              <a:rPr lang="en-US" sz="3600" dirty="0"/>
              <a:t>Conduct did not meet the elements of the crimes enumerated in subsection (3) of the definition;</a:t>
            </a:r>
          </a:p>
          <a:p>
            <a:pPr marL="514350" indent="-514350">
              <a:buFont typeface="+mj-lt"/>
              <a:buAutoNum type="arabicPeriod" startAt="4"/>
            </a:pPr>
            <a:r>
              <a:rPr lang="en-US" sz="3600" dirty="0"/>
              <a:t>There were no elements of “quid pro quo”.</a:t>
            </a:r>
          </a:p>
        </p:txBody>
      </p:sp>
    </p:spTree>
    <p:extLst>
      <p:ext uri="{BB962C8B-B14F-4D97-AF65-F5344CB8AC3E}">
        <p14:creationId xmlns:p14="http://schemas.microsoft.com/office/powerpoint/2010/main" val="206401771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652132"/>
            <a:ext cx="9198116" cy="1092000"/>
          </a:xfrm>
        </p:spPr>
        <p:txBody>
          <a:bodyPr/>
          <a:lstStyle/>
          <a:p>
            <a:r>
              <a:rPr lang="en-US" dirty="0"/>
              <a:t>one school; two systems—Getting off Track 2—the Substantive Rules—Not a School program or activity</a:t>
            </a:r>
            <a:endParaRPr lang="en-US" sz="3600" dirty="0">
              <a:latin typeface="+mn-lt"/>
            </a:endParaRP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238</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1981200"/>
            <a:ext cx="9198116" cy="3539067"/>
          </a:xfrm>
        </p:spPr>
        <p:txBody>
          <a:bodyPr/>
          <a:lstStyle/>
          <a:p>
            <a:pPr marL="0" indent="0">
              <a:buNone/>
            </a:pPr>
            <a:r>
              <a:rPr lang="en-US" sz="3500" dirty="0"/>
              <a:t>Usually not an issue, but consider:</a:t>
            </a:r>
          </a:p>
          <a:p>
            <a:pPr marL="514350" indent="-514350">
              <a:buFont typeface="+mj-lt"/>
              <a:buAutoNum type="arabicPeriod"/>
            </a:pPr>
            <a:r>
              <a:rPr lang="en-US" sz="3500" dirty="0"/>
              <a:t>Foreign travel sponsored by a foreign language teacher?</a:t>
            </a:r>
          </a:p>
          <a:p>
            <a:pPr marL="514350" indent="-514350">
              <a:buFont typeface="+mj-lt"/>
              <a:buAutoNum type="arabicPeriod"/>
            </a:pPr>
            <a:r>
              <a:rPr lang="en-US" sz="3500" dirty="0"/>
              <a:t>Summer sports camp sponsored by a team coach?</a:t>
            </a:r>
          </a:p>
          <a:p>
            <a:pPr marL="514350" indent="-514350">
              <a:buFont typeface="+mj-lt"/>
              <a:buAutoNum type="arabicPeriod"/>
            </a:pPr>
            <a:r>
              <a:rPr lang="en-US" sz="3500" dirty="0"/>
              <a:t>Activities sponsored by a booster club?</a:t>
            </a:r>
          </a:p>
          <a:p>
            <a:pPr marL="514350" indent="-514350">
              <a:buFont typeface="+mj-lt"/>
              <a:buAutoNum type="arabicPeriod"/>
            </a:pPr>
            <a:r>
              <a:rPr lang="en-US" sz="3500" dirty="0"/>
              <a:t>Student-on-student online sexual harassment published out of school, but accessed at school?</a:t>
            </a:r>
            <a:endParaRPr lang="en-US" sz="3600" dirty="0"/>
          </a:p>
        </p:txBody>
      </p:sp>
    </p:spTree>
    <p:extLst>
      <p:ext uri="{BB962C8B-B14F-4D97-AF65-F5344CB8AC3E}">
        <p14:creationId xmlns:p14="http://schemas.microsoft.com/office/powerpoint/2010/main" val="309702414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 calcmode="lin" valueType="num">
                                      <p:cBhvr additive="base">
                                        <p:cTn id="25"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xEl>
                                              <p:pRg st="4" end="4"/>
                                            </p:txEl>
                                          </p:spTgt>
                                        </p:tgtEl>
                                        <p:attrNameLst>
                                          <p:attrName>style.visibility</p:attrName>
                                        </p:attrNameLst>
                                      </p:cBhvr>
                                      <p:to>
                                        <p:strVal val="visible"/>
                                      </p:to>
                                    </p:set>
                                    <p:anim calcmode="lin" valueType="num">
                                      <p:cBhvr additive="base">
                                        <p:cTn id="31"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652132"/>
            <a:ext cx="9198116" cy="1092000"/>
          </a:xfrm>
        </p:spPr>
        <p:txBody>
          <a:bodyPr/>
          <a:lstStyle/>
          <a:p>
            <a:r>
              <a:rPr lang="en-US" dirty="0"/>
              <a:t>one school; two systems—Getting off Track 2—the Substantive Rules—Not in the United States</a:t>
            </a:r>
            <a:endParaRPr lang="en-US" sz="3600" dirty="0">
              <a:latin typeface="+mn-lt"/>
            </a:endParaRP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239</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2336800"/>
            <a:ext cx="9198116" cy="3183467"/>
          </a:xfrm>
        </p:spPr>
        <p:txBody>
          <a:bodyPr/>
          <a:lstStyle/>
          <a:p>
            <a:pPr marL="0" indent="0">
              <a:buNone/>
            </a:pPr>
            <a:r>
              <a:rPr lang="en-US" sz="4400" dirty="0"/>
              <a:t>The sexual harassment occurs in a foreign country during a school trip.</a:t>
            </a:r>
          </a:p>
        </p:txBody>
      </p:sp>
    </p:spTree>
    <p:extLst>
      <p:ext uri="{BB962C8B-B14F-4D97-AF65-F5344CB8AC3E}">
        <p14:creationId xmlns:p14="http://schemas.microsoft.com/office/powerpoint/2010/main" val="2730705085"/>
      </p:ext>
    </p:extLst>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19D56-2E52-4909-815F-88D53CB51A79}"/>
              </a:ext>
            </a:extLst>
          </p:cNvPr>
          <p:cNvSpPr>
            <a:spLocks noGrp="1"/>
          </p:cNvSpPr>
          <p:nvPr>
            <p:ph type="title"/>
          </p:nvPr>
        </p:nvSpPr>
        <p:spPr>
          <a:xfrm>
            <a:off x="432000" y="666750"/>
            <a:ext cx="9198116" cy="432000"/>
          </a:xfrm>
        </p:spPr>
        <p:txBody>
          <a:bodyPr/>
          <a:lstStyle/>
          <a:p>
            <a:r>
              <a:rPr lang="en-US" dirty="0">
                <a:latin typeface="+mn-lt"/>
              </a:rPr>
              <a:t>A short History—First Supreme Court Case</a:t>
            </a:r>
          </a:p>
        </p:txBody>
      </p:sp>
      <p:sp>
        <p:nvSpPr>
          <p:cNvPr id="4" name="Content Placeholder 3">
            <a:extLst>
              <a:ext uri="{FF2B5EF4-FFF2-40B4-BE49-F238E27FC236}">
                <a16:creationId xmlns:a16="http://schemas.microsoft.com/office/drawing/2014/main" id="{C04325B0-5397-4B7C-89BF-20585871A77B}"/>
              </a:ext>
            </a:extLst>
          </p:cNvPr>
          <p:cNvSpPr>
            <a:spLocks noGrp="1"/>
          </p:cNvSpPr>
          <p:nvPr>
            <p:ph idx="1"/>
          </p:nvPr>
        </p:nvSpPr>
        <p:spPr/>
        <p:txBody>
          <a:bodyPr/>
          <a:lstStyle/>
          <a:p>
            <a:pPr marL="0" indent="0">
              <a:buNone/>
            </a:pPr>
            <a:r>
              <a:rPr lang="en-US" sz="4000" dirty="0"/>
              <a:t>“Since the Guidelines were issued, courts have uniformly held, and we agree, that a plaintiff may establish a violation of Title VII by proving that discrimination based on sex has created </a:t>
            </a:r>
            <a:r>
              <a:rPr lang="en-US" sz="4000" b="1" i="1" dirty="0"/>
              <a:t>a hostile or abusive work environment.</a:t>
            </a:r>
            <a:r>
              <a:rPr lang="en-US" sz="4000" dirty="0"/>
              <a:t> As the Court of Appeals for the Eleventh Circuit wrote in </a:t>
            </a:r>
            <a:r>
              <a:rPr lang="en-US" sz="4000" i="1" dirty="0"/>
              <a:t>Henson v. Dundee</a:t>
            </a:r>
            <a:r>
              <a:rPr lang="en-US" sz="4000" dirty="0"/>
              <a:t>, 682 F.2d 897, 902 (1982):</a:t>
            </a:r>
          </a:p>
        </p:txBody>
      </p:sp>
      <p:sp>
        <p:nvSpPr>
          <p:cNvPr id="5" name="Footer Placeholder 4">
            <a:extLst>
              <a:ext uri="{FF2B5EF4-FFF2-40B4-BE49-F238E27FC236}">
                <a16:creationId xmlns:a16="http://schemas.microsoft.com/office/drawing/2014/main" id="{5224EE07-C5F5-4ADB-82E1-BC87D1756AE0}"/>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C0A7C587-CEAB-48A9-9831-76C6DB67D5B7}"/>
              </a:ext>
            </a:extLst>
          </p:cNvPr>
          <p:cNvSpPr>
            <a:spLocks noGrp="1"/>
          </p:cNvSpPr>
          <p:nvPr>
            <p:ph type="sldNum" sz="quarter" idx="33"/>
          </p:nvPr>
        </p:nvSpPr>
        <p:spPr/>
        <p:txBody>
          <a:bodyPr/>
          <a:lstStyle/>
          <a:p>
            <a:fld id="{19B51A1E-902D-48AF-9020-955120F399B6}" type="slidenum">
              <a:rPr lang="en-US" noProof="0" smtClean="0"/>
              <a:pPr/>
              <a:t>24</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61067"/>
            <a:ext cx="2211524" cy="3522134"/>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C806307E-1EE2-4865-8EC4-FB0C301C97A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A90D20F3-B097-4A51-87A0-37FD8D67F4B8}"/>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2317788"/>
      </p:ext>
    </p:extLst>
  </p:cSld>
  <p:clrMapOvr>
    <a:masterClrMapping/>
  </p:clrMapOvr>
  <p:transition spd="slow">
    <p:push/>
  </p:transition>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652132"/>
            <a:ext cx="9198116" cy="1092000"/>
          </a:xfrm>
        </p:spPr>
        <p:txBody>
          <a:bodyPr/>
          <a:lstStyle/>
          <a:p>
            <a:r>
              <a:rPr lang="en-US" dirty="0"/>
              <a:t>one school; two systems—when the two tracks merge: Emergency Removal of Student</a:t>
            </a:r>
            <a:endParaRPr lang="en-US" sz="3600" dirty="0">
              <a:latin typeface="+mn-lt"/>
            </a:endParaRP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240</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064000" y="1744132"/>
            <a:ext cx="5566116" cy="3667752"/>
          </a:xfrm>
        </p:spPr>
        <p:txBody>
          <a:bodyPr/>
          <a:lstStyle/>
          <a:p>
            <a:pPr marL="0" indent="0">
              <a:buNone/>
            </a:pPr>
            <a:r>
              <a:rPr lang="en-US" sz="3200" b="1" dirty="0"/>
              <a:t>Track 2: </a:t>
            </a:r>
            <a:r>
              <a:rPr lang="en-US" sz="3200" dirty="0"/>
              <a:t>Title IX Regulations allow removing a respondent “on an emergency basis” provided:</a:t>
            </a:r>
          </a:p>
          <a:p>
            <a:pPr marL="338138" indent="-336550">
              <a:buFont typeface="+mj-lt"/>
              <a:buAutoNum type="arabicPeriod"/>
            </a:pPr>
            <a:r>
              <a:rPr lang="en-US" sz="3200" dirty="0"/>
              <a:t> there is an “individualized safety and risk analysis”</a:t>
            </a:r>
          </a:p>
          <a:p>
            <a:pPr marL="338138" indent="-336550">
              <a:buFont typeface="+mj-lt"/>
              <a:buAutoNum type="arabicPeriod"/>
            </a:pPr>
            <a:r>
              <a:rPr lang="en-US" sz="3200" dirty="0"/>
              <a:t>Respondent is provided with notice and opportunity to challenge removal;</a:t>
            </a:r>
          </a:p>
          <a:p>
            <a:pPr marL="338138" indent="-336550">
              <a:buFont typeface="+mj-lt"/>
              <a:buAutoNum type="arabicPeriod"/>
            </a:pPr>
            <a:r>
              <a:rPr lang="en-US" sz="3200" b="1" dirty="0"/>
              <a:t>But</a:t>
            </a:r>
            <a:r>
              <a:rPr lang="en-US" sz="3200" dirty="0"/>
              <a:t> . . . </a:t>
            </a:r>
          </a:p>
        </p:txBody>
      </p:sp>
      <p:pic>
        <p:nvPicPr>
          <p:cNvPr id="3" name="Picture 2">
            <a:extLst>
              <a:ext uri="{FF2B5EF4-FFF2-40B4-BE49-F238E27FC236}">
                <a16:creationId xmlns:a16="http://schemas.microsoft.com/office/drawing/2014/main" id="{9147F538-6EBA-4298-9D3E-1FDA89EDB176}"/>
              </a:ext>
            </a:extLst>
          </p:cNvPr>
          <p:cNvPicPr>
            <a:picLocks noChangeAspect="1"/>
          </p:cNvPicPr>
          <p:nvPr/>
        </p:nvPicPr>
        <p:blipFill>
          <a:blip r:embed="rId6"/>
          <a:stretch>
            <a:fillRect/>
          </a:stretch>
        </p:blipFill>
        <p:spPr>
          <a:xfrm>
            <a:off x="432000" y="1876425"/>
            <a:ext cx="3281640" cy="4329443"/>
          </a:xfrm>
          <a:prstGeom prst="rect">
            <a:avLst/>
          </a:prstGeom>
        </p:spPr>
      </p:pic>
    </p:spTree>
    <p:extLst>
      <p:ext uri="{BB962C8B-B14F-4D97-AF65-F5344CB8AC3E}">
        <p14:creationId xmlns:p14="http://schemas.microsoft.com/office/powerpoint/2010/main" val="184151052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 calcmode="lin" valueType="num">
                                      <p:cBhvr additive="base">
                                        <p:cTn id="25"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652132"/>
            <a:ext cx="9198116" cy="1092000"/>
          </a:xfrm>
        </p:spPr>
        <p:txBody>
          <a:bodyPr/>
          <a:lstStyle/>
          <a:p>
            <a:r>
              <a:rPr lang="en-US" dirty="0"/>
              <a:t>one school; two systems—when the two tracks merge: Emergency Removal of Student</a:t>
            </a:r>
            <a:endParaRPr lang="en-US" sz="3600" dirty="0">
              <a:latin typeface="+mn-lt"/>
            </a:endParaRP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241</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064000" y="1744132"/>
            <a:ext cx="5566116" cy="3667752"/>
          </a:xfrm>
        </p:spPr>
        <p:txBody>
          <a:bodyPr/>
          <a:lstStyle/>
          <a:p>
            <a:pPr marL="0" indent="0">
              <a:buNone/>
            </a:pPr>
            <a:r>
              <a:rPr lang="en-US" sz="2900" b="1" dirty="0"/>
              <a:t>Track 1: </a:t>
            </a:r>
            <a:r>
              <a:rPr lang="en-US" sz="2900" dirty="0"/>
              <a:t>Before emergency removal,  Student respondent entitled to:</a:t>
            </a:r>
          </a:p>
          <a:p>
            <a:pPr marL="514350" indent="-514350">
              <a:buFont typeface="+mj-lt"/>
              <a:buAutoNum type="arabicPeriod"/>
            </a:pPr>
            <a:r>
              <a:rPr lang="en-US" sz="2900" dirty="0"/>
              <a:t>Student must be given rights under IDEA if applicable;</a:t>
            </a:r>
          </a:p>
          <a:p>
            <a:pPr marL="514350" indent="-514350">
              <a:buFont typeface="+mj-lt"/>
              <a:buAutoNum type="arabicPeriod"/>
            </a:pPr>
            <a:r>
              <a:rPr lang="en-US" sz="2900" dirty="0"/>
              <a:t>“Informal hearing” and “formal hearing” under 22 Pa. Code, §12.8</a:t>
            </a:r>
          </a:p>
          <a:p>
            <a:pPr marL="514350" indent="-514350">
              <a:buFont typeface="+mj-lt"/>
              <a:buAutoNum type="arabicPeriod"/>
            </a:pPr>
            <a:r>
              <a:rPr lang="en-US" sz="2900" dirty="0"/>
              <a:t>School board hearing under School Code and Local Agency Law if removal is for more than 10 days</a:t>
            </a:r>
            <a:endParaRPr lang="en-US" sz="3200" dirty="0"/>
          </a:p>
        </p:txBody>
      </p:sp>
      <p:pic>
        <p:nvPicPr>
          <p:cNvPr id="3" name="Picture 2">
            <a:extLst>
              <a:ext uri="{FF2B5EF4-FFF2-40B4-BE49-F238E27FC236}">
                <a16:creationId xmlns:a16="http://schemas.microsoft.com/office/drawing/2014/main" id="{9147F538-6EBA-4298-9D3E-1FDA89EDB176}"/>
              </a:ext>
            </a:extLst>
          </p:cNvPr>
          <p:cNvPicPr>
            <a:picLocks noChangeAspect="1"/>
          </p:cNvPicPr>
          <p:nvPr/>
        </p:nvPicPr>
        <p:blipFill>
          <a:blip r:embed="rId6"/>
          <a:stretch>
            <a:fillRect/>
          </a:stretch>
        </p:blipFill>
        <p:spPr>
          <a:xfrm>
            <a:off x="432000" y="1876425"/>
            <a:ext cx="3281640" cy="4329443"/>
          </a:xfrm>
          <a:prstGeom prst="rect">
            <a:avLst/>
          </a:prstGeom>
        </p:spPr>
      </p:pic>
    </p:spTree>
    <p:extLst>
      <p:ext uri="{BB962C8B-B14F-4D97-AF65-F5344CB8AC3E}">
        <p14:creationId xmlns:p14="http://schemas.microsoft.com/office/powerpoint/2010/main" val="346599906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 calcmode="lin" valueType="num">
                                      <p:cBhvr additive="base">
                                        <p:cTn id="25"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652132"/>
            <a:ext cx="9198116" cy="1092000"/>
          </a:xfrm>
        </p:spPr>
        <p:txBody>
          <a:bodyPr/>
          <a:lstStyle/>
          <a:p>
            <a:r>
              <a:rPr lang="en-US" dirty="0"/>
              <a:t>one school; two systems—when the two tracks merge: Administrative Leave of Employee</a:t>
            </a:r>
            <a:endParaRPr lang="en-US" sz="3600" dirty="0">
              <a:latin typeface="+mn-lt"/>
            </a:endParaRP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242</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3838916" y="1744132"/>
            <a:ext cx="5791200" cy="3667752"/>
          </a:xfrm>
        </p:spPr>
        <p:txBody>
          <a:bodyPr/>
          <a:lstStyle/>
          <a:p>
            <a:pPr marL="0" indent="0">
              <a:buNone/>
            </a:pPr>
            <a:r>
              <a:rPr lang="en-US" sz="2900" b="1" dirty="0"/>
              <a:t>Track 1: </a:t>
            </a:r>
          </a:p>
          <a:p>
            <a:pPr>
              <a:buFont typeface="Wingdings" panose="05000000000000000000" pitchFamily="2" charset="2"/>
              <a:buChar char="Ø"/>
            </a:pPr>
            <a:r>
              <a:rPr lang="en-US" sz="2900" dirty="0"/>
              <a:t>Administrative leave with pay generally does not require any prior process;</a:t>
            </a:r>
          </a:p>
          <a:p>
            <a:pPr>
              <a:buFont typeface="Wingdings" panose="05000000000000000000" pitchFamily="2" charset="2"/>
              <a:buChar char="Ø"/>
            </a:pPr>
            <a:r>
              <a:rPr lang="en-US" sz="3200" dirty="0"/>
              <a:t>If school contemplates an administrative leave without pay, informal hearing is required that meets standards of </a:t>
            </a:r>
            <a:r>
              <a:rPr lang="en-US" sz="3200" i="1" dirty="0"/>
              <a:t>Cleveland Bd. of Educ. v. Loudermill</a:t>
            </a:r>
            <a:r>
              <a:rPr lang="en-US" sz="3200" dirty="0"/>
              <a:t>, 470 U.S. 532 (1985);</a:t>
            </a:r>
          </a:p>
        </p:txBody>
      </p:sp>
      <p:pic>
        <p:nvPicPr>
          <p:cNvPr id="3" name="Picture 2">
            <a:extLst>
              <a:ext uri="{FF2B5EF4-FFF2-40B4-BE49-F238E27FC236}">
                <a16:creationId xmlns:a16="http://schemas.microsoft.com/office/drawing/2014/main" id="{9147F538-6EBA-4298-9D3E-1FDA89EDB176}"/>
              </a:ext>
            </a:extLst>
          </p:cNvPr>
          <p:cNvPicPr>
            <a:picLocks noChangeAspect="1"/>
          </p:cNvPicPr>
          <p:nvPr/>
        </p:nvPicPr>
        <p:blipFill>
          <a:blip r:embed="rId6"/>
          <a:stretch>
            <a:fillRect/>
          </a:stretch>
        </p:blipFill>
        <p:spPr>
          <a:xfrm>
            <a:off x="432000" y="1876425"/>
            <a:ext cx="3281640" cy="4329443"/>
          </a:xfrm>
          <a:prstGeom prst="rect">
            <a:avLst/>
          </a:prstGeom>
        </p:spPr>
      </p:pic>
    </p:spTree>
    <p:extLst>
      <p:ext uri="{BB962C8B-B14F-4D97-AF65-F5344CB8AC3E}">
        <p14:creationId xmlns:p14="http://schemas.microsoft.com/office/powerpoint/2010/main" val="357795478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652132"/>
            <a:ext cx="9198116" cy="1092000"/>
          </a:xfrm>
        </p:spPr>
        <p:txBody>
          <a:bodyPr/>
          <a:lstStyle/>
          <a:p>
            <a:r>
              <a:rPr lang="en-US" dirty="0"/>
              <a:t>one school; two systems—when the two tracks merge: Administrative Leave of Employee</a:t>
            </a:r>
            <a:endParaRPr lang="en-US" sz="3600" dirty="0">
              <a:latin typeface="+mn-lt"/>
            </a:endParaRP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243</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3838916" y="1744132"/>
            <a:ext cx="5791200" cy="3667752"/>
          </a:xfrm>
        </p:spPr>
        <p:txBody>
          <a:bodyPr/>
          <a:lstStyle/>
          <a:p>
            <a:pPr marL="0" indent="0">
              <a:buNone/>
            </a:pPr>
            <a:r>
              <a:rPr lang="en-US" sz="2800" b="1" dirty="0"/>
              <a:t>Track 1: </a:t>
            </a:r>
          </a:p>
          <a:p>
            <a:pPr>
              <a:buFont typeface="Wingdings" panose="05000000000000000000" pitchFamily="2" charset="2"/>
              <a:buChar char="Ø"/>
            </a:pPr>
            <a:r>
              <a:rPr lang="en-US" sz="2800" dirty="0"/>
              <a:t>Collective bargaining agreements or individual employment agreements sometimes contain provisions requiring prior notice or other process in addition to “due process”</a:t>
            </a:r>
          </a:p>
          <a:p>
            <a:pPr>
              <a:buFont typeface="Wingdings" panose="05000000000000000000" pitchFamily="2" charset="2"/>
              <a:buChar char="Ø"/>
            </a:pPr>
            <a:r>
              <a:rPr lang="en-US" sz="2800" dirty="0"/>
              <a:t>If administrative leave without pay is decided upon, it cannot be for “sexual harassment” until the entire grievance process has been completed—i.e., track 2</a:t>
            </a:r>
            <a:endParaRPr lang="en-US" sz="3200" dirty="0"/>
          </a:p>
        </p:txBody>
      </p:sp>
      <p:pic>
        <p:nvPicPr>
          <p:cNvPr id="3" name="Picture 2">
            <a:extLst>
              <a:ext uri="{FF2B5EF4-FFF2-40B4-BE49-F238E27FC236}">
                <a16:creationId xmlns:a16="http://schemas.microsoft.com/office/drawing/2014/main" id="{9147F538-6EBA-4298-9D3E-1FDA89EDB176}"/>
              </a:ext>
            </a:extLst>
          </p:cNvPr>
          <p:cNvPicPr>
            <a:picLocks noChangeAspect="1"/>
          </p:cNvPicPr>
          <p:nvPr/>
        </p:nvPicPr>
        <p:blipFill>
          <a:blip r:embed="rId6"/>
          <a:stretch>
            <a:fillRect/>
          </a:stretch>
        </p:blipFill>
        <p:spPr>
          <a:xfrm>
            <a:off x="432000" y="1876425"/>
            <a:ext cx="3281640" cy="4329443"/>
          </a:xfrm>
          <a:prstGeom prst="rect">
            <a:avLst/>
          </a:prstGeom>
        </p:spPr>
      </p:pic>
    </p:spTree>
    <p:extLst>
      <p:ext uri="{BB962C8B-B14F-4D97-AF65-F5344CB8AC3E}">
        <p14:creationId xmlns:p14="http://schemas.microsoft.com/office/powerpoint/2010/main" val="398711990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594580" y="380257"/>
            <a:ext cx="9198116" cy="1092000"/>
          </a:xfrm>
        </p:spPr>
        <p:txBody>
          <a:bodyPr/>
          <a:lstStyle/>
          <a:p>
            <a:r>
              <a:rPr lang="en-US" sz="3600" dirty="0">
                <a:latin typeface="+mn-lt"/>
              </a:rPr>
              <a:t>No Contact Orders</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244</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1310648"/>
            <a:ext cx="9198116" cy="3183467"/>
          </a:xfrm>
        </p:spPr>
        <p:txBody>
          <a:bodyPr/>
          <a:lstStyle/>
          <a:p>
            <a:pPr>
              <a:buFont typeface="Wingdings" panose="05000000000000000000" pitchFamily="2" charset="2"/>
              <a:buChar char="Ø"/>
            </a:pPr>
            <a:r>
              <a:rPr lang="en-US" sz="3600" dirty="0"/>
              <a:t>Among the permissible “supportive measures” are “</a:t>
            </a:r>
            <a:r>
              <a:rPr lang="en-US" sz="3600" b="1" i="1" dirty="0"/>
              <a:t>mutual restrictions </a:t>
            </a:r>
            <a:r>
              <a:rPr lang="en-US" sz="3600" dirty="0"/>
              <a:t>on contact between the parties” 34 C.C.R. §106.30(a).</a:t>
            </a:r>
          </a:p>
          <a:p>
            <a:pPr>
              <a:buFont typeface="Wingdings" panose="05000000000000000000" pitchFamily="2" charset="2"/>
              <a:buChar char="Ø"/>
            </a:pPr>
            <a:r>
              <a:rPr lang="en-US" sz="3600" dirty="0"/>
              <a:t>This is not retaliation;</a:t>
            </a:r>
          </a:p>
          <a:p>
            <a:pPr>
              <a:buFont typeface="Wingdings" panose="05000000000000000000" pitchFamily="2" charset="2"/>
              <a:buChar char="Ø"/>
            </a:pPr>
            <a:r>
              <a:rPr lang="en-US" sz="3600" dirty="0"/>
              <a:t>This treats both parties equally.</a:t>
            </a:r>
          </a:p>
          <a:p>
            <a:pPr marL="0" indent="0">
              <a:buNone/>
            </a:pPr>
            <a:r>
              <a:rPr lang="en-US" sz="3600" b="1" dirty="0"/>
              <a:t>Note: </a:t>
            </a:r>
            <a:r>
              <a:rPr lang="en-US" sz="3600" dirty="0"/>
              <a:t>the definition of “mutual restrictions” seems to be inconsistent with 34 C.F.R. §106.44 that speaks to offering supportive measures to a complainant—not a respondent.</a:t>
            </a:r>
            <a:endParaRPr lang="en-US" sz="3600" b="1" dirty="0"/>
          </a:p>
        </p:txBody>
      </p:sp>
    </p:spTree>
    <p:extLst>
      <p:ext uri="{BB962C8B-B14F-4D97-AF65-F5344CB8AC3E}">
        <p14:creationId xmlns:p14="http://schemas.microsoft.com/office/powerpoint/2010/main" val="132806867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 calcmode="lin" valueType="num">
                                      <p:cBhvr additive="base">
                                        <p:cTn id="25"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541123"/>
            <a:ext cx="9198116" cy="770268"/>
          </a:xfrm>
        </p:spPr>
        <p:txBody>
          <a:bodyPr/>
          <a:lstStyle/>
          <a:p>
            <a:r>
              <a:rPr lang="en-US" dirty="0"/>
              <a:t>No contact imposed only on one party?</a:t>
            </a:r>
            <a:endParaRPr lang="en-US" sz="3600" dirty="0">
              <a:latin typeface="+mn-lt"/>
            </a:endParaRP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245</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1311391"/>
            <a:ext cx="9198116" cy="3463809"/>
          </a:xfrm>
        </p:spPr>
        <p:txBody>
          <a:bodyPr/>
          <a:lstStyle/>
          <a:p>
            <a:pPr>
              <a:buFont typeface="Wingdings" panose="05000000000000000000" pitchFamily="2" charset="2"/>
              <a:buChar char="Ø"/>
            </a:pPr>
            <a:r>
              <a:rPr lang="en-US" sz="3400" dirty="0"/>
              <a:t> It is questionable whether a “no contact” order can be imposed on only one of the parties—there are arguments pro and con</a:t>
            </a:r>
          </a:p>
          <a:p>
            <a:pPr>
              <a:buFont typeface="Wingdings" panose="05000000000000000000" pitchFamily="2" charset="2"/>
              <a:buChar char="Ø"/>
            </a:pPr>
            <a:r>
              <a:rPr lang="en-US" sz="3400" b="1" dirty="0"/>
              <a:t>Pro Argument</a:t>
            </a:r>
            <a:r>
              <a:rPr lang="en-US" sz="3400" dirty="0"/>
              <a:t>: If you can have an emergency removal of a student, or an administrative leave of an employee, surely you can have a less drastic measure</a:t>
            </a:r>
          </a:p>
          <a:p>
            <a:pPr>
              <a:buFont typeface="Wingdings" panose="05000000000000000000" pitchFamily="2" charset="2"/>
              <a:buChar char="Ø"/>
            </a:pPr>
            <a:r>
              <a:rPr lang="en-US" sz="3400" b="1" dirty="0"/>
              <a:t>Con Argument</a:t>
            </a:r>
            <a:r>
              <a:rPr lang="en-US" sz="3400" dirty="0"/>
              <a:t>: A restriction of contact by only one of the parties is not authorized while you are on the Title IX track</a:t>
            </a:r>
          </a:p>
        </p:txBody>
      </p:sp>
    </p:spTree>
    <p:extLst>
      <p:ext uri="{BB962C8B-B14F-4D97-AF65-F5344CB8AC3E}">
        <p14:creationId xmlns:p14="http://schemas.microsoft.com/office/powerpoint/2010/main" val="211989125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246</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1337732"/>
            <a:ext cx="9198116" cy="4679250"/>
          </a:xfrm>
        </p:spPr>
        <p:txBody>
          <a:bodyPr/>
          <a:lstStyle/>
          <a:p>
            <a:pPr marL="0" indent="0" algn="ctr">
              <a:buNone/>
            </a:pPr>
            <a:r>
              <a:rPr lang="en-US" sz="4400" b="1" dirty="0"/>
              <a:t>We leave you with a pictorial representation of what we endeavored to teach you today—to follow the right track!</a:t>
            </a:r>
          </a:p>
        </p:txBody>
      </p:sp>
    </p:spTree>
    <p:extLst>
      <p:ext uri="{BB962C8B-B14F-4D97-AF65-F5344CB8AC3E}">
        <p14:creationId xmlns:p14="http://schemas.microsoft.com/office/powerpoint/2010/main" val="162202729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247</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See the source image">
            <a:extLst>
              <a:ext uri="{FF2B5EF4-FFF2-40B4-BE49-F238E27FC236}">
                <a16:creationId xmlns:a16="http://schemas.microsoft.com/office/drawing/2014/main" id="{EB439DAE-070F-44B9-B35C-EB23F12BEFEE}"/>
              </a:ext>
            </a:extLst>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594360" y="731521"/>
            <a:ext cx="8732519" cy="5285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8373416"/>
      </p:ext>
    </p:extLst>
  </p:cSld>
  <p:clrMapOvr>
    <a:masterClrMapping/>
  </p:clrMapOvr>
  <p:transition spd="slow">
    <p:push/>
  </p:transition>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F11A6B65-5A20-4F4D-ACBB-ED50132D4571}"/>
              </a:ext>
            </a:extLst>
          </p:cNvPr>
          <p:cNvSpPr>
            <a:spLocks noGrp="1"/>
          </p:cNvSpPr>
          <p:nvPr>
            <p:ph type="ctrTitle"/>
          </p:nvPr>
        </p:nvSpPr>
        <p:spPr>
          <a:xfrm>
            <a:off x="1291905" y="2147581"/>
            <a:ext cx="7680705" cy="1639681"/>
          </a:xfrm>
        </p:spPr>
        <p:txBody>
          <a:bodyPr/>
          <a:lstStyle/>
          <a:p>
            <a:r>
              <a:rPr lang="en-US" dirty="0"/>
              <a:t>THANK YOU and stay safe!</a:t>
            </a:r>
          </a:p>
        </p:txBody>
      </p:sp>
      <p:sp>
        <p:nvSpPr>
          <p:cNvPr id="22" name="TextBox 21">
            <a:extLst>
              <a:ext uri="{FF2B5EF4-FFF2-40B4-BE49-F238E27FC236}">
                <a16:creationId xmlns:a16="http://schemas.microsoft.com/office/drawing/2014/main" id="{19352CF6-0F22-45A8-B28B-37FAFCE5C5D6}"/>
              </a:ext>
            </a:extLst>
          </p:cNvPr>
          <p:cNvSpPr txBox="1"/>
          <p:nvPr/>
        </p:nvSpPr>
        <p:spPr>
          <a:xfrm>
            <a:off x="10251642" y="182562"/>
            <a:ext cx="1662546" cy="404658"/>
          </a:xfrm>
          <a:prstGeom prst="rect">
            <a:avLst/>
          </a:prstGeom>
          <a:noFill/>
        </p:spPr>
        <p:txBody>
          <a:bodyPr wrap="square" lIns="0" tIns="36000" rIns="0" bIns="0" rtlCol="0">
            <a:spAutoFit/>
          </a:bodyPr>
          <a:lstStyle/>
          <a:p>
            <a:pPr algn="r">
              <a:lnSpc>
                <a:spcPts val="1400"/>
              </a:lnSpc>
            </a:pPr>
            <a:r>
              <a:rPr lang="en-US" sz="1600" b="1" spc="-100" dirty="0">
                <a:solidFill>
                  <a:schemeClr val="tx1">
                    <a:lumMod val="50000"/>
                    <a:lumOff val="50000"/>
                  </a:schemeClr>
                </a:solidFill>
                <a:latin typeface="Corbel" panose="020B0503020204020204" pitchFamily="34" charset="0"/>
              </a:rPr>
              <a:t>FIRST UP</a:t>
            </a:r>
            <a:br>
              <a:rPr lang="en-US" sz="1600" b="1" spc="-100" dirty="0">
                <a:solidFill>
                  <a:schemeClr val="tx1">
                    <a:lumMod val="50000"/>
                    <a:lumOff val="50000"/>
                  </a:schemeClr>
                </a:solidFill>
                <a:latin typeface="Corbel" panose="020B0503020204020204" pitchFamily="34" charset="0"/>
              </a:rPr>
            </a:br>
            <a:r>
              <a:rPr lang="en-US" sz="1600" b="1" spc="-100" baseline="0" dirty="0">
                <a:solidFill>
                  <a:schemeClr val="accent1"/>
                </a:solidFill>
                <a:latin typeface="Corbel" panose="020B0503020204020204" pitchFamily="34" charset="0"/>
              </a:rPr>
              <a:t> </a:t>
            </a:r>
            <a:r>
              <a:rPr lang="en-US" sz="1600" b="1" spc="-100" dirty="0">
                <a:latin typeface="Corbel" panose="020B0503020204020204" pitchFamily="34" charset="0"/>
              </a:rPr>
              <a:t>CONSULTANTS</a:t>
            </a:r>
            <a:endParaRPr lang="en-US" sz="1600" b="1" spc="-100" baseline="0" dirty="0">
              <a:solidFill>
                <a:schemeClr val="tx1"/>
              </a:solidFill>
              <a:latin typeface="Corbel" panose="020B0503020204020204" pitchFamily="34" charset="0"/>
            </a:endParaRPr>
          </a:p>
        </p:txBody>
      </p:sp>
      <p:sp>
        <p:nvSpPr>
          <p:cNvPr id="12" name="Slide Number Placeholder 11">
            <a:extLst>
              <a:ext uri="{FF2B5EF4-FFF2-40B4-BE49-F238E27FC236}">
                <a16:creationId xmlns:a16="http://schemas.microsoft.com/office/drawing/2014/main" id="{91814EC9-246A-4C6E-941E-5774FE72F08E}"/>
              </a:ext>
            </a:extLst>
          </p:cNvPr>
          <p:cNvSpPr>
            <a:spLocks noGrp="1"/>
          </p:cNvSpPr>
          <p:nvPr>
            <p:ph type="sldNum" sz="quarter" idx="4294967295"/>
          </p:nvPr>
        </p:nvSpPr>
        <p:spPr>
          <a:xfrm>
            <a:off x="11914188" y="6402388"/>
            <a:ext cx="277812" cy="273050"/>
          </a:xfrm>
        </p:spPr>
        <p:txBody>
          <a:bodyPr/>
          <a:lstStyle/>
          <a:p>
            <a:fld id="{19B51A1E-902D-48AF-9020-955120F399B6}" type="slidenum">
              <a:rPr lang="en-US" smtClean="0"/>
              <a:pPr/>
              <a:t>248</a:t>
            </a:fld>
            <a:endParaRPr lang="en-US" dirty="0"/>
          </a:p>
        </p:txBody>
      </p:sp>
      <p:pic>
        <p:nvPicPr>
          <p:cNvPr id="13" name="Picture Placeholder 17" descr="decorative element">
            <a:extLst>
              <a:ext uri="{FF2B5EF4-FFF2-40B4-BE49-F238E27FC236}">
                <a16:creationId xmlns:a16="http://schemas.microsoft.com/office/drawing/2014/main" id="{E58E3002-A7D8-4A12-9F80-0CD2F8E8C9C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9972326" y="1659468"/>
            <a:ext cx="2211387" cy="3640666"/>
          </a:xfrm>
          <a:prstGeom prst="rect">
            <a:avLst/>
          </a:prstGeom>
        </p:spPr>
      </p:pic>
      <p:pic>
        <p:nvPicPr>
          <p:cNvPr id="14" name="Picture 13" descr="2010-12-01 LLG Logo">
            <a:extLst>
              <a:ext uri="{FF2B5EF4-FFF2-40B4-BE49-F238E27FC236}">
                <a16:creationId xmlns:a16="http://schemas.microsoft.com/office/drawing/2014/main" id="{C806307E-1EE2-4865-8EC4-FB0C301C97A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72326" y="0"/>
            <a:ext cx="2211524" cy="1852515"/>
          </a:xfrm>
          <a:prstGeom prst="rect">
            <a:avLst/>
          </a:prstGeom>
          <a:noFill/>
          <a:ln>
            <a:noFill/>
          </a:ln>
        </p:spPr>
      </p:pic>
      <p:pic>
        <p:nvPicPr>
          <p:cNvPr id="7" name="Picture 1" descr="hall of fame logo">
            <a:extLst>
              <a:ext uri="{FF2B5EF4-FFF2-40B4-BE49-F238E27FC236}">
                <a16:creationId xmlns:a16="http://schemas.microsoft.com/office/drawing/2014/main" id="{3226E2B2-D856-4ED4-AA63-111AAA78E93C}"/>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3678306"/>
      </p:ext>
    </p:extLst>
  </p:cSld>
  <p:clrMapOvr>
    <a:masterClrMapping/>
  </p:clrMapOvr>
  <p:transition spd="slow">
    <p:push/>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51A69-A90B-467B-8532-B90E5C2D7D69}"/>
              </a:ext>
            </a:extLst>
          </p:cNvPr>
          <p:cNvSpPr>
            <a:spLocks noGrp="1"/>
          </p:cNvSpPr>
          <p:nvPr>
            <p:ph type="title"/>
          </p:nvPr>
        </p:nvSpPr>
        <p:spPr>
          <a:xfrm>
            <a:off x="432000" y="654116"/>
            <a:ext cx="9198116" cy="432000"/>
          </a:xfrm>
        </p:spPr>
        <p:txBody>
          <a:bodyPr/>
          <a:lstStyle/>
          <a:p>
            <a:r>
              <a:rPr lang="en-US" dirty="0">
                <a:latin typeface="+mn-lt"/>
              </a:rPr>
              <a:t>A short history:  first supreme court case</a:t>
            </a:r>
          </a:p>
        </p:txBody>
      </p:sp>
      <p:sp>
        <p:nvSpPr>
          <p:cNvPr id="4" name="Content Placeholder 3">
            <a:extLst>
              <a:ext uri="{FF2B5EF4-FFF2-40B4-BE49-F238E27FC236}">
                <a16:creationId xmlns:a16="http://schemas.microsoft.com/office/drawing/2014/main" id="{719DD51A-0E85-4FC6-A9F8-B4322CD2C118}"/>
              </a:ext>
            </a:extLst>
          </p:cNvPr>
          <p:cNvSpPr>
            <a:spLocks noGrp="1"/>
          </p:cNvSpPr>
          <p:nvPr>
            <p:ph idx="1"/>
          </p:nvPr>
        </p:nvSpPr>
        <p:spPr/>
        <p:txBody>
          <a:bodyPr/>
          <a:lstStyle/>
          <a:p>
            <a:pPr marL="0" indent="0">
              <a:buNone/>
            </a:pPr>
            <a:r>
              <a:rPr lang="en-US" sz="3400" dirty="0"/>
              <a:t>‘Sexual harassment which creates</a:t>
            </a:r>
            <a:r>
              <a:rPr lang="en-US" sz="3400" b="1" i="1" dirty="0"/>
              <a:t> a hostile or offensive environment</a:t>
            </a:r>
            <a:r>
              <a:rPr lang="en-US" sz="3400" dirty="0"/>
              <a:t> for members of one sex is every bit the arbitrary barrier to sexual equality at the workplace that racial harassment is to racial equality. Surely, a requirement that a man or woman run a gauntlet of sexual abuse in return for the privilege of being allowed to work and make a living can be as demeaning and disconcerting as the harshest of racial epithets.’ ”  </a:t>
            </a:r>
            <a:r>
              <a:rPr lang="en-US" sz="3400" i="1" dirty="0"/>
              <a:t>Meritor Sav. Bank, FSB v. Vinson</a:t>
            </a:r>
            <a:r>
              <a:rPr lang="en-US" sz="3400" dirty="0"/>
              <a:t>, 477 U.S. 57(1986).</a:t>
            </a:r>
            <a:endParaRPr lang="en-US" dirty="0"/>
          </a:p>
        </p:txBody>
      </p:sp>
      <p:sp>
        <p:nvSpPr>
          <p:cNvPr id="5" name="Footer Placeholder 4">
            <a:extLst>
              <a:ext uri="{FF2B5EF4-FFF2-40B4-BE49-F238E27FC236}">
                <a16:creationId xmlns:a16="http://schemas.microsoft.com/office/drawing/2014/main" id="{2F275A73-541D-410C-8E60-AFEFDA7867F1}"/>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C4BEED56-F194-435F-9AA4-0191404AE176}"/>
              </a:ext>
            </a:extLst>
          </p:cNvPr>
          <p:cNvSpPr>
            <a:spLocks noGrp="1"/>
          </p:cNvSpPr>
          <p:nvPr>
            <p:ph type="sldNum" sz="quarter" idx="33"/>
          </p:nvPr>
        </p:nvSpPr>
        <p:spPr/>
        <p:txBody>
          <a:bodyPr/>
          <a:lstStyle/>
          <a:p>
            <a:fld id="{19B51A1E-902D-48AF-9020-955120F399B6}" type="slidenum">
              <a:rPr lang="en-US" noProof="0" smtClean="0"/>
              <a:pPr/>
              <a:t>25</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10099009" y="1852515"/>
            <a:ext cx="2211524" cy="337988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C806307E-1EE2-4865-8EC4-FB0C301C97A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0E69EA29-3C58-46E3-BDA4-8E35CB48F078}"/>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1132441"/>
      </p:ext>
    </p:extLst>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1999"/>
            <a:ext cx="9198116" cy="1024267"/>
          </a:xfrm>
        </p:spPr>
        <p:txBody>
          <a:bodyPr/>
          <a:lstStyle/>
          <a:p>
            <a:r>
              <a:rPr lang="en-US" dirty="0">
                <a:latin typeface="+mn-lt"/>
              </a:rPr>
              <a:t>A short history: major holdings</a:t>
            </a:r>
            <a:br>
              <a:rPr lang="en-US" dirty="0">
                <a:latin typeface="+mn-lt"/>
              </a:rPr>
            </a:br>
            <a:endParaRPr lang="en-US" dirty="0">
              <a:latin typeface="+mn-lt"/>
            </a:endParaRPr>
          </a:p>
        </p:txBody>
      </p:sp>
      <p:sp>
        <p:nvSpPr>
          <p:cNvPr id="4" name="Content Placeholder 3">
            <a:extLst>
              <a:ext uri="{FF2B5EF4-FFF2-40B4-BE49-F238E27FC236}">
                <a16:creationId xmlns:a16="http://schemas.microsoft.com/office/drawing/2014/main" id="{0CC5C85B-4C13-4635-85EB-7F578B29D3E9}"/>
              </a:ext>
            </a:extLst>
          </p:cNvPr>
          <p:cNvSpPr>
            <a:spLocks noGrp="1"/>
          </p:cNvSpPr>
          <p:nvPr>
            <p:ph idx="1"/>
          </p:nvPr>
        </p:nvSpPr>
        <p:spPr>
          <a:xfrm>
            <a:off x="432000" y="1320799"/>
            <a:ext cx="9198116" cy="4447825"/>
          </a:xfrm>
        </p:spPr>
        <p:txBody>
          <a:bodyPr/>
          <a:lstStyle/>
          <a:p>
            <a:pPr>
              <a:buFont typeface="Wingdings" panose="05000000000000000000" pitchFamily="2" charset="2"/>
              <a:buChar char="Ø"/>
            </a:pPr>
            <a:r>
              <a:rPr lang="en-US" sz="4400" dirty="0"/>
              <a:t>Title IX applies to employment discrimination; not just student discrimination. </a:t>
            </a:r>
            <a:r>
              <a:rPr lang="en-US" sz="4400" i="1" dirty="0"/>
              <a:t>Cannon v. Univ. of Chicago</a:t>
            </a:r>
            <a:r>
              <a:rPr lang="en-US" sz="4400" dirty="0"/>
              <a:t>, 441 U.S. 677 (1979);</a:t>
            </a:r>
          </a:p>
          <a:p>
            <a:pPr>
              <a:buFont typeface="Wingdings" panose="05000000000000000000" pitchFamily="2" charset="2"/>
              <a:buChar char="Ø"/>
            </a:pPr>
            <a:r>
              <a:rPr lang="en-US" sz="4400" dirty="0"/>
              <a:t>Students can sue for money damages under Title IX. </a:t>
            </a:r>
            <a:r>
              <a:rPr lang="en-US" sz="4400" i="1" dirty="0"/>
              <a:t>Franklin v. Gwinnett Cty. Pub. Sch</a:t>
            </a:r>
            <a:r>
              <a:rPr lang="en-US" sz="4400" dirty="0"/>
              <a:t>., 503 U.S. 60 (1992);</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26</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828800"/>
            <a:ext cx="2211524" cy="3403600"/>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C806307E-1EE2-4865-8EC4-FB0C301C97A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17874"/>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E5DBCE0B-5C02-4E7B-9523-2C46873E6894}"/>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000153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latin typeface="+mn-lt"/>
              </a:rPr>
              <a:t>A short history: major holdings</a:t>
            </a:r>
          </a:p>
        </p:txBody>
      </p:sp>
      <p:sp>
        <p:nvSpPr>
          <p:cNvPr id="4" name="Content Placeholder 3">
            <a:extLst>
              <a:ext uri="{FF2B5EF4-FFF2-40B4-BE49-F238E27FC236}">
                <a16:creationId xmlns:a16="http://schemas.microsoft.com/office/drawing/2014/main" id="{0CC5C85B-4C13-4635-85EB-7F578B29D3E9}"/>
              </a:ext>
            </a:extLst>
          </p:cNvPr>
          <p:cNvSpPr>
            <a:spLocks noGrp="1"/>
          </p:cNvSpPr>
          <p:nvPr>
            <p:ph idx="1"/>
          </p:nvPr>
        </p:nvSpPr>
        <p:spPr>
          <a:xfrm>
            <a:off x="432000" y="1388532"/>
            <a:ext cx="9198116" cy="4967817"/>
          </a:xfrm>
        </p:spPr>
        <p:txBody>
          <a:bodyPr/>
          <a:lstStyle/>
          <a:p>
            <a:pPr>
              <a:buFont typeface="Wingdings" panose="05000000000000000000" pitchFamily="2" charset="2"/>
              <a:buChar char="Ø"/>
            </a:pPr>
            <a:r>
              <a:rPr lang="en-US" sz="4400" dirty="0"/>
              <a:t>Same sex sexual harassment is actionable. </a:t>
            </a:r>
            <a:r>
              <a:rPr lang="en-US" sz="4400" i="1" dirty="0"/>
              <a:t>Oncale v. Sundowner Offshore Servs., Inc., </a:t>
            </a:r>
            <a:r>
              <a:rPr lang="en-US" sz="4400" dirty="0"/>
              <a:t>523 U.S. 75 (1998);</a:t>
            </a:r>
          </a:p>
          <a:p>
            <a:pPr>
              <a:buFont typeface="Wingdings" panose="05000000000000000000" pitchFamily="2" charset="2"/>
              <a:buChar char="Ø"/>
            </a:pPr>
            <a:r>
              <a:rPr lang="en-US" sz="4400" dirty="0"/>
              <a:t>Title IX case will not lie by reason of teacher's sexual harassment of student in absence of </a:t>
            </a:r>
            <a:r>
              <a:rPr lang="en-US" sz="4400" b="1" i="1" dirty="0"/>
              <a:t>actual notice on part of school district</a:t>
            </a:r>
            <a:r>
              <a:rPr lang="en-US" sz="4400" dirty="0"/>
              <a:t>;</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27</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625600"/>
            <a:ext cx="2211524" cy="3640667"/>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C806307E-1EE2-4865-8EC4-FB0C301C97A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181926"/>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4572B24B-C7D1-44E2-80BA-AF7CF9F02E64}"/>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067157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latin typeface="+mn-lt"/>
              </a:rPr>
              <a:t>A short history: major holdings</a:t>
            </a:r>
          </a:p>
        </p:txBody>
      </p:sp>
      <p:sp>
        <p:nvSpPr>
          <p:cNvPr id="4" name="Content Placeholder 3">
            <a:extLst>
              <a:ext uri="{FF2B5EF4-FFF2-40B4-BE49-F238E27FC236}">
                <a16:creationId xmlns:a16="http://schemas.microsoft.com/office/drawing/2014/main" id="{0CC5C85B-4C13-4635-85EB-7F578B29D3E9}"/>
              </a:ext>
            </a:extLst>
          </p:cNvPr>
          <p:cNvSpPr>
            <a:spLocks noGrp="1"/>
          </p:cNvSpPr>
          <p:nvPr>
            <p:ph idx="1"/>
          </p:nvPr>
        </p:nvSpPr>
        <p:spPr>
          <a:xfrm>
            <a:off x="432000" y="1439333"/>
            <a:ext cx="9198116" cy="4329292"/>
          </a:xfrm>
        </p:spPr>
        <p:txBody>
          <a:bodyPr/>
          <a:lstStyle/>
          <a:p>
            <a:pPr marL="0" indent="0">
              <a:buNone/>
            </a:pPr>
            <a:r>
              <a:rPr lang="en-US" sz="4800" dirty="0"/>
              <a:t>A private right of action will not lie in absence of district’s </a:t>
            </a:r>
            <a:r>
              <a:rPr lang="en-US" sz="4800" b="1" dirty="0"/>
              <a:t>[1]</a:t>
            </a:r>
            <a:r>
              <a:rPr lang="en-US" sz="4800" dirty="0"/>
              <a:t> </a:t>
            </a:r>
            <a:r>
              <a:rPr lang="en-US" sz="4800" b="1" i="1" dirty="0">
                <a:solidFill>
                  <a:srgbClr val="FF0000"/>
                </a:solidFill>
              </a:rPr>
              <a:t>deliberate indifference</a:t>
            </a:r>
            <a:r>
              <a:rPr lang="en-US" sz="4800" dirty="0"/>
              <a:t> to teacher's conduct upon </a:t>
            </a:r>
            <a:r>
              <a:rPr lang="en-US" sz="4800" b="1" dirty="0"/>
              <a:t>[2] </a:t>
            </a:r>
            <a:r>
              <a:rPr lang="en-US" sz="4800" b="1" i="1" dirty="0">
                <a:solidFill>
                  <a:srgbClr val="FF0000"/>
                </a:solidFill>
              </a:rPr>
              <a:t>receipt of actual notice </a:t>
            </a:r>
            <a:r>
              <a:rPr lang="en-US" sz="4800" dirty="0"/>
              <a:t>thereof. </a:t>
            </a:r>
            <a:r>
              <a:rPr lang="en-US" sz="4800" i="1" dirty="0"/>
              <a:t>Gebser v. Lago Vista Indep. Sch. Dist</a:t>
            </a:r>
            <a:r>
              <a:rPr lang="en-US" sz="4800" dirty="0"/>
              <a:t>., 524 U.S. 274 (1998).</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28</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852516"/>
            <a:ext cx="2211524" cy="3447617"/>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C806307E-1EE2-4865-8EC4-FB0C301C97A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B8319454-39A8-4C47-BB66-C64E68DF17EE}"/>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9255211"/>
      </p:ext>
    </p:extLst>
  </p:cSld>
  <p:clrMapOvr>
    <a:masterClrMapping/>
  </p:clrMapOvr>
  <p:transition spd="slow">
    <p:push/>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latin typeface="+mn-lt"/>
              </a:rPr>
              <a:t>A short history: major holdings</a:t>
            </a:r>
          </a:p>
        </p:txBody>
      </p:sp>
      <p:sp>
        <p:nvSpPr>
          <p:cNvPr id="4" name="Content Placeholder 3">
            <a:extLst>
              <a:ext uri="{FF2B5EF4-FFF2-40B4-BE49-F238E27FC236}">
                <a16:creationId xmlns:a16="http://schemas.microsoft.com/office/drawing/2014/main" id="{0CC5C85B-4C13-4635-85EB-7F578B29D3E9}"/>
              </a:ext>
            </a:extLst>
          </p:cNvPr>
          <p:cNvSpPr>
            <a:spLocks noGrp="1"/>
          </p:cNvSpPr>
          <p:nvPr>
            <p:ph idx="1"/>
          </p:nvPr>
        </p:nvSpPr>
        <p:spPr>
          <a:xfrm>
            <a:off x="432000" y="1089375"/>
            <a:ext cx="9548476" cy="4679250"/>
          </a:xfrm>
        </p:spPr>
        <p:txBody>
          <a:bodyPr/>
          <a:lstStyle/>
          <a:p>
            <a:pPr marL="0" indent="0">
              <a:buNone/>
            </a:pPr>
            <a:r>
              <a:rPr lang="en-US" sz="4000" dirty="0"/>
              <a:t>A private damages action may lie against a school board under Title IX in cases of </a:t>
            </a:r>
            <a:r>
              <a:rPr lang="en-US" sz="4000" u="sng" dirty="0"/>
              <a:t>student-on-student harassment</a:t>
            </a:r>
            <a:r>
              <a:rPr lang="en-US" sz="4000" dirty="0"/>
              <a:t>, but only where the funding recipient acts with </a:t>
            </a:r>
            <a:r>
              <a:rPr lang="en-US" sz="4000" b="1" dirty="0"/>
              <a:t>[1]</a:t>
            </a:r>
            <a:r>
              <a:rPr lang="en-US" sz="4000" dirty="0"/>
              <a:t> </a:t>
            </a:r>
            <a:r>
              <a:rPr lang="en-US" sz="4000" b="1" i="1" dirty="0">
                <a:solidFill>
                  <a:srgbClr val="FF0000"/>
                </a:solidFill>
              </a:rPr>
              <a:t>deliberate indifference and </a:t>
            </a:r>
            <a:r>
              <a:rPr lang="en-US" sz="4000" b="1" dirty="0">
                <a:solidFill>
                  <a:schemeClr val="tx1"/>
                </a:solidFill>
              </a:rPr>
              <a:t>[2]</a:t>
            </a:r>
            <a:r>
              <a:rPr lang="en-US" sz="4000" b="1" i="1" dirty="0">
                <a:solidFill>
                  <a:schemeClr val="tx1"/>
                </a:solidFill>
              </a:rPr>
              <a:t> </a:t>
            </a:r>
            <a:r>
              <a:rPr lang="en-US" sz="4000" b="1" i="1" dirty="0">
                <a:solidFill>
                  <a:srgbClr val="FF0000"/>
                </a:solidFill>
              </a:rPr>
              <a:t>the harassment is so severe that it effectively bars the victim's access to an educational opportunity or benefit</a:t>
            </a:r>
            <a:r>
              <a:rPr lang="en-US" sz="4000" b="1" i="1" dirty="0"/>
              <a:t>. </a:t>
            </a:r>
            <a:r>
              <a:rPr lang="en-US" sz="4000" i="1" dirty="0"/>
              <a:t>Davis  v. Monroe Cty. Bd. of Educ</a:t>
            </a:r>
            <a:r>
              <a:rPr lang="en-US" sz="4000" dirty="0"/>
              <a:t>., 526 U.S. 629 (1999).</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29</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557866"/>
            <a:ext cx="2211524" cy="3742267"/>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C806307E-1EE2-4865-8EC4-FB0C301C97A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2899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3CE7A8FB-457E-49E0-8CE8-E07F271D5060}"/>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1876136"/>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0F281-4FF6-4617-A809-AC9C15ECF18A}"/>
              </a:ext>
            </a:extLst>
          </p:cNvPr>
          <p:cNvSpPr>
            <a:spLocks noGrp="1"/>
          </p:cNvSpPr>
          <p:nvPr>
            <p:ph type="title"/>
          </p:nvPr>
        </p:nvSpPr>
        <p:spPr/>
        <p:txBody>
          <a:bodyPr/>
          <a:lstStyle/>
          <a:p>
            <a:r>
              <a:rPr lang="en-US" dirty="0">
                <a:latin typeface="Times New Roman" panose="02020603050405020304" pitchFamily="18" charset="0"/>
              </a:rPr>
              <a:t>Disclaimers</a:t>
            </a:r>
          </a:p>
        </p:txBody>
      </p:sp>
      <p:sp>
        <p:nvSpPr>
          <p:cNvPr id="4" name="Content Placeholder 3">
            <a:extLst>
              <a:ext uri="{FF2B5EF4-FFF2-40B4-BE49-F238E27FC236}">
                <a16:creationId xmlns:a16="http://schemas.microsoft.com/office/drawing/2014/main" id="{D355C61F-C8F1-4977-8E1F-F16C0D9EA88C}"/>
              </a:ext>
            </a:extLst>
          </p:cNvPr>
          <p:cNvSpPr>
            <a:spLocks noGrp="1"/>
          </p:cNvSpPr>
          <p:nvPr>
            <p:ph idx="1"/>
          </p:nvPr>
        </p:nvSpPr>
        <p:spPr>
          <a:xfrm>
            <a:off x="432000" y="1035869"/>
            <a:ext cx="9198116" cy="5006394"/>
          </a:xfrm>
        </p:spPr>
        <p:txBody>
          <a:bodyPr/>
          <a:lstStyle/>
          <a:p>
            <a:pPr>
              <a:buFont typeface="Wingdings" panose="05000000000000000000" pitchFamily="2" charset="2"/>
              <a:buChar char="Ø"/>
            </a:pPr>
            <a:r>
              <a:rPr lang="en-US" sz="4000" dirty="0"/>
              <a:t>Although we have worked hard to ensure that the information in this training module is accurate, it does not constitute legal advice.</a:t>
            </a:r>
          </a:p>
          <a:p>
            <a:pPr>
              <a:buFont typeface="Wingdings" panose="05000000000000000000" pitchFamily="2" charset="2"/>
              <a:buChar char="Ø"/>
            </a:pPr>
            <a:r>
              <a:rPr lang="en-US" sz="4000" dirty="0"/>
              <a:t>We are not creating an attorney-client relationship through this training.</a:t>
            </a:r>
          </a:p>
          <a:p>
            <a:pPr>
              <a:buFont typeface="Wingdings" panose="05000000000000000000" pitchFamily="2" charset="2"/>
              <a:buChar char="Ø"/>
            </a:pPr>
            <a:r>
              <a:rPr lang="en-US" sz="4000" dirty="0"/>
              <a:t>The application of any of the rules to any particular fact pattern must be made by an attorney who is given all relevant facts.</a:t>
            </a:r>
            <a:endParaRPr lang="en-US" sz="2400" dirty="0"/>
          </a:p>
        </p:txBody>
      </p:sp>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33"/>
          </p:nvPr>
        </p:nvSpPr>
        <p:spPr/>
        <p:txBody>
          <a:bodyPr/>
          <a:lstStyle/>
          <a:p>
            <a:fld id="{19B51A1E-902D-48AF-9020-955120F399B6}" type="slidenum">
              <a:rPr lang="en-US" smtClean="0"/>
              <a:pPr/>
              <a:t>3</a:t>
            </a:fld>
            <a:endParaRPr lang="en-US" dirty="0"/>
          </a:p>
        </p:txBody>
      </p:sp>
      <p:pic>
        <p:nvPicPr>
          <p:cNvPr id="18" name="Picture Placeholder 17" descr="decorative element">
            <a:extLst>
              <a:ext uri="{FF2B5EF4-FFF2-40B4-BE49-F238E27FC236}">
                <a16:creationId xmlns:a16="http://schemas.microsoft.com/office/drawing/2014/main" id="{40103AEC-DE5B-544B-A074-043639D164F6}"/>
              </a:ext>
            </a:extLst>
          </p:cNvPr>
          <p:cNvPicPr>
            <a:picLocks noGrp="1" noChangeAspect="1"/>
          </p:cNvPicPr>
          <p:nvPr>
            <p:ph type="pic" sz="quarter" idx="4294967295"/>
          </p:nvPr>
        </p:nvPicPr>
        <p:blipFill>
          <a:blip r:embed="rId2">
            <a:extLst>
              <a:ext uri="{28A0092B-C50C-407E-A947-70E740481C1C}">
                <a14:useLocalDpi xmlns:a14="http://schemas.microsoft.com/office/drawing/2010/main" val="0"/>
              </a:ext>
            </a:extLst>
          </a:blip>
          <a:srcRect/>
          <a:stretch>
            <a:fillRect/>
          </a:stretch>
        </p:blipFill>
        <p:spPr>
          <a:xfrm>
            <a:off x="9980613" y="1710266"/>
            <a:ext cx="2211387" cy="3657601"/>
          </a:xfrm>
        </p:spPr>
      </p:pic>
      <p:sp>
        <p:nvSpPr>
          <p:cNvPr id="8" name="Footer Placeholder 7">
            <a:extLst>
              <a:ext uri="{FF2B5EF4-FFF2-40B4-BE49-F238E27FC236}">
                <a16:creationId xmlns:a16="http://schemas.microsoft.com/office/drawing/2014/main" id="{69120B6C-F7C5-4BF0-9F3D-EE3F0BA1B9BF}"/>
              </a:ext>
            </a:extLst>
          </p:cNvPr>
          <p:cNvSpPr>
            <a:spLocks noGrp="1"/>
          </p:cNvSpPr>
          <p:nvPr>
            <p:ph type="ftr" sz="quarter" idx="12"/>
          </p:nvPr>
        </p:nvSpPr>
        <p:spPr/>
        <p:txBody>
          <a:bodyPr/>
          <a:lstStyle/>
          <a:p>
            <a:r>
              <a:rPr lang="en-US" noProof="0" dirty="0"/>
              <a:t>Copyright 2020, Levin Legal Group, P.C. and Beard Legal Group</a:t>
            </a:r>
          </a:p>
        </p:txBody>
      </p:sp>
      <p:pic>
        <p:nvPicPr>
          <p:cNvPr id="7" name="Picture 6" descr="2010-12-01 LLG Logo">
            <a:extLst>
              <a:ext uri="{FF2B5EF4-FFF2-40B4-BE49-F238E27FC236}">
                <a16:creationId xmlns:a16="http://schemas.microsoft.com/office/drawing/2014/main" id="{C806307E-1EE2-4865-8EC4-FB0C301C97A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778CDFAE-16AC-4ABF-A9D6-EA5CBB53610E}"/>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027189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latin typeface="+mn-lt"/>
              </a:rPr>
              <a:t>A short history: major holdings</a:t>
            </a:r>
          </a:p>
        </p:txBody>
      </p:sp>
      <p:sp>
        <p:nvSpPr>
          <p:cNvPr id="4" name="Content Placeholder 3">
            <a:extLst>
              <a:ext uri="{FF2B5EF4-FFF2-40B4-BE49-F238E27FC236}">
                <a16:creationId xmlns:a16="http://schemas.microsoft.com/office/drawing/2014/main" id="{0CC5C85B-4C13-4635-85EB-7F578B29D3E9}"/>
              </a:ext>
            </a:extLst>
          </p:cNvPr>
          <p:cNvSpPr>
            <a:spLocks noGrp="1"/>
          </p:cNvSpPr>
          <p:nvPr>
            <p:ph idx="1"/>
          </p:nvPr>
        </p:nvSpPr>
        <p:spPr>
          <a:xfrm>
            <a:off x="432000" y="1219199"/>
            <a:ext cx="9198116" cy="5012268"/>
          </a:xfrm>
        </p:spPr>
        <p:txBody>
          <a:bodyPr/>
          <a:lstStyle/>
          <a:p>
            <a:pPr fontAlgn="base">
              <a:buFont typeface="Wingdings" panose="05000000000000000000" pitchFamily="2" charset="2"/>
              <a:buChar char="Ø"/>
            </a:pPr>
            <a:r>
              <a:rPr lang="en-US" sz="3200" dirty="0"/>
              <a:t>Title IX prohibits retaliation against those who  complain of sex  discrimination. </a:t>
            </a:r>
            <a:r>
              <a:rPr lang="en-US" sz="3200" i="1" dirty="0"/>
              <a:t>Jackson v. Birmingham Bd. of Educ.</a:t>
            </a:r>
            <a:r>
              <a:rPr lang="en-US" sz="3200" dirty="0"/>
              <a:t>, 544 U.S. 167 (2005);</a:t>
            </a:r>
          </a:p>
          <a:p>
            <a:pPr fontAlgn="base">
              <a:buFont typeface="Wingdings" panose="05000000000000000000" pitchFamily="2" charset="2"/>
              <a:buChar char="Ø"/>
            </a:pPr>
            <a:r>
              <a:rPr lang="en-US" sz="3200" dirty="0"/>
              <a:t>Title IX was not the exclusive mechanism for addressing gender discrimination in schools, or a substitute for § 1983 suits as a means of enforcing constitutional rights, and thus § 1983 suits based on the Equal Protection Clause were available in lawsuits alleging unconstitutional gender discrimination in schools. </a:t>
            </a:r>
            <a:r>
              <a:rPr lang="en-US" sz="3200" i="1" dirty="0"/>
              <a:t>Fitzgerald v. Barnstable Sch. Comm</a:t>
            </a:r>
            <a:r>
              <a:rPr lang="en-US" sz="3200" dirty="0"/>
              <a:t>., 555 U.S. 246 (2009).</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30</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659467"/>
            <a:ext cx="2211524" cy="3674534"/>
          </a:xfrm>
          <a:prstGeom prst="rect">
            <a:avLst/>
          </a:prstGeom>
          <a:solidFill>
            <a:schemeClr val="bg1">
              <a:lumMod val="95000"/>
            </a:schemeClr>
          </a:solidFill>
        </p:spPr>
      </p:pic>
      <p:pic>
        <p:nvPicPr>
          <p:cNvPr id="9" name="Picture 8" descr="2010-12-01 LLG Logo">
            <a:extLst>
              <a:ext uri="{FF2B5EF4-FFF2-40B4-BE49-F238E27FC236}">
                <a16:creationId xmlns:a16="http://schemas.microsoft.com/office/drawing/2014/main" id="{C806307E-1EE2-4865-8EC4-FB0C301C97A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8" name="Picture 1" descr="hall of fame logo">
            <a:extLst>
              <a:ext uri="{FF2B5EF4-FFF2-40B4-BE49-F238E27FC236}">
                <a16:creationId xmlns:a16="http://schemas.microsoft.com/office/drawing/2014/main" id="{28022538-BB4D-4BD3-BC5A-58B44B3992C9}"/>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821361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latin typeface="+mn-lt"/>
              </a:rPr>
              <a:t>A short history: major holdings</a:t>
            </a:r>
          </a:p>
        </p:txBody>
      </p:sp>
      <p:sp>
        <p:nvSpPr>
          <p:cNvPr id="4" name="Content Placeholder 3">
            <a:extLst>
              <a:ext uri="{FF2B5EF4-FFF2-40B4-BE49-F238E27FC236}">
                <a16:creationId xmlns:a16="http://schemas.microsoft.com/office/drawing/2014/main" id="{0CC5C85B-4C13-4635-85EB-7F578B29D3E9}"/>
              </a:ext>
            </a:extLst>
          </p:cNvPr>
          <p:cNvSpPr>
            <a:spLocks noGrp="1"/>
          </p:cNvSpPr>
          <p:nvPr>
            <p:ph idx="1"/>
          </p:nvPr>
        </p:nvSpPr>
        <p:spPr>
          <a:xfrm>
            <a:off x="432000" y="1408287"/>
            <a:ext cx="9198116" cy="4041425"/>
          </a:xfrm>
        </p:spPr>
        <p:txBody>
          <a:bodyPr/>
          <a:lstStyle/>
          <a:p>
            <a:pPr marL="0" indent="0">
              <a:buNone/>
            </a:pPr>
            <a:r>
              <a:rPr lang="en-US" sz="4400" dirty="0"/>
              <a:t>An employer violates Title VII, which makes it unlawful to discriminate against an individual “because of” the individual’s sex, by firing an individual for being homosexual or being a transgender person. </a:t>
            </a:r>
            <a:r>
              <a:rPr lang="en-US" sz="4400" i="1" dirty="0"/>
              <a:t>Bostock v. Clayton Cty., Georgia</a:t>
            </a:r>
            <a:r>
              <a:rPr lang="en-US" sz="4400" dirty="0"/>
              <a:t>, 140 S.Ct. 1731 (2020).</a:t>
            </a:r>
            <a:endParaRPr lang="en-US" sz="4000" dirty="0"/>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31</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852515"/>
            <a:ext cx="2211524" cy="3430685"/>
          </a:xfrm>
          <a:prstGeom prst="rect">
            <a:avLst/>
          </a:prstGeom>
          <a:solidFill>
            <a:schemeClr val="bg1">
              <a:lumMod val="95000"/>
            </a:schemeClr>
          </a:solidFill>
        </p:spPr>
      </p:pic>
      <p:sp>
        <p:nvSpPr>
          <p:cNvPr id="8" name="Rectangle 7">
            <a:extLst>
              <a:ext uri="{FF2B5EF4-FFF2-40B4-BE49-F238E27FC236}">
                <a16:creationId xmlns:a16="http://schemas.microsoft.com/office/drawing/2014/main" id="{C2996A21-2ED9-40E0-93E6-EB991CB13ECE}"/>
              </a:ext>
            </a:extLst>
          </p:cNvPr>
          <p:cNvSpPr/>
          <p:nvPr/>
        </p:nvSpPr>
        <p:spPr>
          <a:xfrm>
            <a:off x="4530379" y="3244334"/>
            <a:ext cx="3131242" cy="369332"/>
          </a:xfrm>
          <a:prstGeom prst="rect">
            <a:avLst/>
          </a:prstGeom>
        </p:spPr>
        <p:txBody>
          <a:bodyPr wrap="none">
            <a:spAutoFit/>
          </a:bodyPr>
          <a:lstStyle/>
          <a:p>
            <a:r>
              <a:rPr lang="en-US" dirty="0">
                <a:solidFill>
                  <a:srgbClr val="C2C2C2"/>
                </a:solidFill>
                <a:latin typeface="Merriweather Sans"/>
              </a:rPr>
              <a:t>Selinsgrove Area School District</a:t>
            </a:r>
            <a:endParaRPr lang="en-US" b="0" i="0" dirty="0">
              <a:solidFill>
                <a:srgbClr val="C2C2C2"/>
              </a:solidFill>
              <a:effectLst/>
              <a:latin typeface="Merriweather Sans"/>
            </a:endParaRPr>
          </a:p>
        </p:txBody>
      </p:sp>
      <p:pic>
        <p:nvPicPr>
          <p:cNvPr id="9" name="Picture 8" descr="2010-12-01 LLG Logo">
            <a:extLst>
              <a:ext uri="{FF2B5EF4-FFF2-40B4-BE49-F238E27FC236}">
                <a16:creationId xmlns:a16="http://schemas.microsoft.com/office/drawing/2014/main" id="{C806307E-1EE2-4865-8EC4-FB0C301C97A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10" name="Picture 1" descr="hall of fame logo">
            <a:extLst>
              <a:ext uri="{FF2B5EF4-FFF2-40B4-BE49-F238E27FC236}">
                <a16:creationId xmlns:a16="http://schemas.microsoft.com/office/drawing/2014/main" id="{1A05FB39-F971-4CCA-B092-03A1AE9DF2E4}"/>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4455693"/>
      </p:ext>
    </p:extLst>
  </p:cSld>
  <p:clrMapOvr>
    <a:masterClrMapping/>
  </p:clrMapOvr>
  <p:transition spd="slow">
    <p:push/>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3077C-F39B-4A8E-B142-71CD1770EDDF}"/>
              </a:ext>
            </a:extLst>
          </p:cNvPr>
          <p:cNvSpPr>
            <a:spLocks noGrp="1"/>
          </p:cNvSpPr>
          <p:nvPr>
            <p:ph type="title"/>
          </p:nvPr>
        </p:nvSpPr>
        <p:spPr>
          <a:xfrm>
            <a:off x="550533" y="2108399"/>
            <a:ext cx="9198116" cy="914900"/>
          </a:xfrm>
        </p:spPr>
        <p:txBody>
          <a:bodyPr/>
          <a:lstStyle/>
          <a:p>
            <a:pPr algn="ctr">
              <a:lnSpc>
                <a:spcPct val="200000"/>
              </a:lnSpc>
            </a:pPr>
            <a:r>
              <a:rPr lang="en-US" dirty="0">
                <a:latin typeface="+mn-lt"/>
              </a:rPr>
              <a:t>Part ii</a:t>
            </a:r>
            <a:br>
              <a:rPr lang="en-US" dirty="0">
                <a:latin typeface="+mn-lt"/>
              </a:rPr>
            </a:br>
            <a:r>
              <a:rPr lang="en-US" dirty="0">
                <a:latin typeface="+mn-lt"/>
              </a:rPr>
              <a:t>the  new  regulations:  a  Deep   Dive into the New Regulations</a:t>
            </a:r>
          </a:p>
        </p:txBody>
      </p:sp>
      <p:sp>
        <p:nvSpPr>
          <p:cNvPr id="5" name="Footer Placeholder 4">
            <a:extLst>
              <a:ext uri="{FF2B5EF4-FFF2-40B4-BE49-F238E27FC236}">
                <a16:creationId xmlns:a16="http://schemas.microsoft.com/office/drawing/2014/main" id="{C16E052A-C684-4011-B619-79279C3C38F1}"/>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8C88A273-8AD4-4999-9D8E-AC82F839CE05}"/>
              </a:ext>
            </a:extLst>
          </p:cNvPr>
          <p:cNvSpPr>
            <a:spLocks noGrp="1"/>
          </p:cNvSpPr>
          <p:nvPr>
            <p:ph type="sldNum" sz="quarter" idx="33"/>
          </p:nvPr>
        </p:nvSpPr>
        <p:spPr/>
        <p:txBody>
          <a:bodyPr/>
          <a:lstStyle/>
          <a:p>
            <a:fld id="{19B51A1E-902D-48AF-9020-955120F399B6}" type="slidenum">
              <a:rPr lang="en-US" noProof="0" smtClean="0"/>
              <a:pPr/>
              <a:t>32</a:t>
            </a:fld>
            <a:endParaRPr lang="en-US" noProof="0" dirty="0"/>
          </a:p>
        </p:txBody>
      </p:sp>
      <p:pic>
        <p:nvPicPr>
          <p:cNvPr id="7" name="Picture Placeholder 17">
            <a:extLst>
              <a:ext uri="{FF2B5EF4-FFF2-40B4-BE49-F238E27FC236}">
                <a16:creationId xmlns:a16="http://schemas.microsoft.com/office/drawing/2014/main" id="{A300835F-4AD1-4B90-B48B-2A6F4652967B}"/>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608667"/>
            <a:ext cx="2211524" cy="3606800"/>
          </a:xfrm>
          <a:prstGeom prst="rect">
            <a:avLst/>
          </a:prstGeom>
        </p:spPr>
      </p:pic>
      <p:pic>
        <p:nvPicPr>
          <p:cNvPr id="8" name="Picture 7" descr="2010-12-01 LLG Logo">
            <a:extLst>
              <a:ext uri="{FF2B5EF4-FFF2-40B4-BE49-F238E27FC236}">
                <a16:creationId xmlns:a16="http://schemas.microsoft.com/office/drawing/2014/main" id="{C806307E-1EE2-4865-8EC4-FB0C301C97A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70CDBA-C4B1-46F6-865F-5EA12E623F60}"/>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7032379"/>
      </p:ext>
    </p:extLst>
  </p:cSld>
  <p:clrMapOvr>
    <a:masterClrMapping/>
  </p:clrMapOvr>
  <p:transition spd="slow">
    <p:push/>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t>SEXUAL WRONGDOING vs. SEXUAL HARASSMENT</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33</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1693332"/>
            <a:ext cx="9198116" cy="4679250"/>
          </a:xfrm>
        </p:spPr>
        <p:txBody>
          <a:bodyPr/>
          <a:lstStyle/>
          <a:p>
            <a:pPr>
              <a:buFont typeface="Wingdings" panose="05000000000000000000" pitchFamily="2" charset="2"/>
              <a:buChar char="Ø"/>
            </a:pPr>
            <a:r>
              <a:rPr lang="en-US" sz="3200" dirty="0"/>
              <a:t>Fundamental Premise #1:  Not all sexualized conduct constitutes “sexual harassment.”</a:t>
            </a:r>
          </a:p>
          <a:p>
            <a:pPr>
              <a:buFont typeface="Wingdings" panose="05000000000000000000" pitchFamily="2" charset="2"/>
              <a:buChar char="Ø"/>
            </a:pPr>
            <a:r>
              <a:rPr lang="en-US" sz="3200" dirty="0"/>
              <a:t>Fundamental Premise #2: Sexualized conduct </a:t>
            </a:r>
            <a:r>
              <a:rPr lang="en-US" sz="3200" b="1" dirty="0"/>
              <a:t>must not</a:t>
            </a:r>
            <a:r>
              <a:rPr lang="en-US" sz="3200" dirty="0"/>
              <a:t> be called “sexual harassment” by school or school officials until the process has been completed and the decision-maker concludes the conduct is sexual harassment.</a:t>
            </a:r>
          </a:p>
          <a:p>
            <a:pPr>
              <a:buFont typeface="Wingdings" panose="05000000000000000000" pitchFamily="2" charset="2"/>
              <a:buChar char="Ø"/>
            </a:pPr>
            <a:r>
              <a:rPr lang="en-US" sz="3200" dirty="0"/>
              <a:t>We will use the phrase “sexual wrongdoing” to refer to sexualized misconduct that may or may not rise to the level of sexual harassment.</a:t>
            </a:r>
            <a:endParaRPr lang="en-US" sz="4400" dirty="0"/>
          </a:p>
        </p:txBody>
      </p:sp>
    </p:spTree>
    <p:extLst>
      <p:ext uri="{BB962C8B-B14F-4D97-AF65-F5344CB8AC3E}">
        <p14:creationId xmlns:p14="http://schemas.microsoft.com/office/powerpoint/2010/main" val="82818909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830FD-A774-47D3-9A15-7A63996C8CBE}"/>
              </a:ext>
            </a:extLst>
          </p:cNvPr>
          <p:cNvSpPr>
            <a:spLocks noGrp="1"/>
          </p:cNvSpPr>
          <p:nvPr>
            <p:ph type="title"/>
          </p:nvPr>
        </p:nvSpPr>
        <p:spPr>
          <a:xfrm>
            <a:off x="432000" y="434990"/>
            <a:ext cx="9198000" cy="432000"/>
          </a:xfrm>
        </p:spPr>
        <p:txBody>
          <a:bodyPr anchor="ctr">
            <a:normAutofit/>
          </a:bodyPr>
          <a:lstStyle/>
          <a:p>
            <a:r>
              <a:rPr lang="en-US" sz="3000" dirty="0"/>
              <a:t>The New Regulations</a:t>
            </a:r>
          </a:p>
        </p:txBody>
      </p:sp>
      <p:sp>
        <p:nvSpPr>
          <p:cNvPr id="5" name="Footer Placeholder 4">
            <a:extLst>
              <a:ext uri="{FF2B5EF4-FFF2-40B4-BE49-F238E27FC236}">
                <a16:creationId xmlns:a16="http://schemas.microsoft.com/office/drawing/2014/main" id="{38E56DE7-EF1B-4F78-B0E6-7617648377D7}"/>
              </a:ext>
            </a:extLst>
          </p:cNvPr>
          <p:cNvSpPr>
            <a:spLocks noGrp="1"/>
          </p:cNvSpPr>
          <p:nvPr>
            <p:ph type="ftr" sz="quarter" idx="14"/>
          </p:nvPr>
        </p:nvSpPr>
        <p:spPr>
          <a:xfrm>
            <a:off x="432000" y="6356350"/>
            <a:ext cx="4114800" cy="365125"/>
          </a:xfrm>
        </p:spPr>
        <p:txBody>
          <a:bodyPr anchor="ctr">
            <a:normAutofit/>
          </a:bodyPr>
          <a:lstStyle/>
          <a:p>
            <a:pPr>
              <a:spcAft>
                <a:spcPts val="600"/>
              </a:spcAft>
            </a:pPr>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A6999190-7931-4257-87C6-DCFDFE220A29}"/>
              </a:ext>
            </a:extLst>
          </p:cNvPr>
          <p:cNvSpPr>
            <a:spLocks noGrp="1"/>
          </p:cNvSpPr>
          <p:nvPr>
            <p:ph type="sldNum" sz="quarter" idx="33"/>
          </p:nvPr>
        </p:nvSpPr>
        <p:spPr>
          <a:xfrm>
            <a:off x="11447502" y="6401750"/>
            <a:ext cx="278418" cy="274324"/>
          </a:xfrm>
        </p:spPr>
        <p:txBody>
          <a:bodyPr anchor="ctr">
            <a:normAutofit/>
          </a:bodyPr>
          <a:lstStyle/>
          <a:p>
            <a:pPr>
              <a:spcAft>
                <a:spcPts val="600"/>
              </a:spcAft>
            </a:pPr>
            <a:fld id="{19B51A1E-902D-48AF-9020-955120F399B6}" type="slidenum">
              <a:rPr lang="en-US" noProof="0" smtClean="0"/>
              <a:pPr>
                <a:spcAft>
                  <a:spcPts val="600"/>
                </a:spcAft>
              </a:pPr>
              <a:t>34</a:t>
            </a:fld>
            <a:endParaRPr lang="en-US" noProof="0" dirty="0"/>
          </a:p>
        </p:txBody>
      </p:sp>
      <p:sp>
        <p:nvSpPr>
          <p:cNvPr id="4" name="Content Placeholder 3">
            <a:extLst>
              <a:ext uri="{FF2B5EF4-FFF2-40B4-BE49-F238E27FC236}">
                <a16:creationId xmlns:a16="http://schemas.microsoft.com/office/drawing/2014/main" id="{1CB58BB1-62B2-4ED1-8344-7FE0573088D2}"/>
              </a:ext>
            </a:extLst>
          </p:cNvPr>
          <p:cNvSpPr>
            <a:spLocks noGrp="1"/>
          </p:cNvSpPr>
          <p:nvPr>
            <p:ph sz="half" idx="2"/>
          </p:nvPr>
        </p:nvSpPr>
        <p:spPr>
          <a:xfrm>
            <a:off x="432001" y="1046376"/>
            <a:ext cx="8593466" cy="5130588"/>
          </a:xfrm>
        </p:spPr>
        <p:txBody>
          <a:bodyPr>
            <a:normAutofit/>
          </a:bodyPr>
          <a:lstStyle/>
          <a:p>
            <a:pPr>
              <a:buFont typeface="Wingdings" panose="05000000000000000000" pitchFamily="2" charset="2"/>
              <a:buChar char="Ø"/>
            </a:pPr>
            <a:endParaRPr lang="en-US" sz="4800" dirty="0"/>
          </a:p>
          <a:p>
            <a:pPr>
              <a:buFont typeface="Wingdings" panose="05000000000000000000" pitchFamily="2" charset="2"/>
              <a:buChar char="Ø"/>
            </a:pPr>
            <a:r>
              <a:rPr lang="en-US" sz="4800" dirty="0"/>
              <a:t>Adopted: May 6, 2020</a:t>
            </a:r>
          </a:p>
          <a:p>
            <a:pPr>
              <a:buFont typeface="Wingdings" panose="05000000000000000000" pitchFamily="2" charset="2"/>
              <a:buChar char="Ø"/>
            </a:pPr>
            <a:endParaRPr lang="en-US" sz="4800" dirty="0"/>
          </a:p>
          <a:p>
            <a:pPr>
              <a:buFont typeface="Wingdings" panose="05000000000000000000" pitchFamily="2" charset="2"/>
              <a:buChar char="Ø"/>
            </a:pPr>
            <a:r>
              <a:rPr lang="en-US" sz="4800" dirty="0"/>
              <a:t>Effective: August 14,  2020</a:t>
            </a:r>
            <a:endParaRPr lang="en-US" dirty="0"/>
          </a:p>
        </p:txBody>
      </p:sp>
      <p:pic>
        <p:nvPicPr>
          <p:cNvPr id="7" name="Picture Placeholder 17" descr="decorative element">
            <a:extLst>
              <a:ext uri="{FF2B5EF4-FFF2-40B4-BE49-F238E27FC236}">
                <a16:creationId xmlns:a16="http://schemas.microsoft.com/office/drawing/2014/main" id="{6FAFF14C-4665-4F07-A5CF-8775041F861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9980613" y="1659468"/>
            <a:ext cx="2211387" cy="3606800"/>
          </a:xfrm>
          <a:prstGeom prst="rect">
            <a:avLst/>
          </a:prstGeom>
        </p:spPr>
      </p:pic>
      <p:pic>
        <p:nvPicPr>
          <p:cNvPr id="9" name="Picture 8" descr="2010-12-01 LLG Logo">
            <a:extLst>
              <a:ext uri="{FF2B5EF4-FFF2-40B4-BE49-F238E27FC236}">
                <a16:creationId xmlns:a16="http://schemas.microsoft.com/office/drawing/2014/main" id="{C806307E-1EE2-4865-8EC4-FB0C301C97A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59268"/>
            <a:ext cx="2211524" cy="1852515"/>
          </a:xfrm>
          <a:prstGeom prst="rect">
            <a:avLst/>
          </a:prstGeom>
          <a:noFill/>
          <a:ln>
            <a:noFill/>
          </a:ln>
        </p:spPr>
      </p:pic>
      <p:pic>
        <p:nvPicPr>
          <p:cNvPr id="8" name="Picture 1" descr="hall of fame logo">
            <a:extLst>
              <a:ext uri="{FF2B5EF4-FFF2-40B4-BE49-F238E27FC236}">
                <a16:creationId xmlns:a16="http://schemas.microsoft.com/office/drawing/2014/main" id="{9342DCB1-3837-4A54-8768-514E84CFCF84}"/>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64516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 calcmode="lin" valueType="num">
                                      <p:cBhvr additive="base">
                                        <p:cTn id="1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199"/>
          </a:xfrm>
        </p:spPr>
        <p:txBody>
          <a:bodyPr/>
          <a:lstStyle/>
          <a:p>
            <a:r>
              <a:rPr lang="en-US" dirty="0"/>
              <a:t>The New Regulations:  Roles and Responsibilities</a:t>
            </a:r>
            <a:endParaRPr lang="en-US" dirty="0">
              <a:latin typeface="+mn-lt"/>
            </a:endParaRPr>
          </a:p>
        </p:txBody>
      </p:sp>
      <p:sp>
        <p:nvSpPr>
          <p:cNvPr id="4" name="Content Placeholder 3">
            <a:extLst>
              <a:ext uri="{FF2B5EF4-FFF2-40B4-BE49-F238E27FC236}">
                <a16:creationId xmlns:a16="http://schemas.microsoft.com/office/drawing/2014/main" id="{0CC5C85B-4C13-4635-85EB-7F578B29D3E9}"/>
              </a:ext>
            </a:extLst>
          </p:cNvPr>
          <p:cNvSpPr>
            <a:spLocks noGrp="1"/>
          </p:cNvSpPr>
          <p:nvPr>
            <p:ph idx="1"/>
          </p:nvPr>
        </p:nvSpPr>
        <p:spPr>
          <a:xfrm>
            <a:off x="432000" y="1665462"/>
            <a:ext cx="9198116" cy="4244625"/>
          </a:xfrm>
        </p:spPr>
        <p:txBody>
          <a:bodyPr/>
          <a:lstStyle/>
          <a:p>
            <a:pPr marL="742950" indent="-742950">
              <a:buFont typeface="+mj-lt"/>
              <a:buAutoNum type="arabicPeriod"/>
            </a:pPr>
            <a:r>
              <a:rPr lang="en-US" sz="4400" dirty="0"/>
              <a:t>Title IX Coordinator;</a:t>
            </a:r>
          </a:p>
          <a:p>
            <a:pPr marL="742950" indent="-742950">
              <a:buFont typeface="+mj-lt"/>
              <a:buAutoNum type="arabicPeriod"/>
            </a:pPr>
            <a:r>
              <a:rPr lang="en-US" sz="4400" dirty="0"/>
              <a:t>Investigator;</a:t>
            </a:r>
          </a:p>
          <a:p>
            <a:pPr marL="742950" indent="-742950">
              <a:buFont typeface="+mj-lt"/>
              <a:buAutoNum type="arabicPeriod"/>
            </a:pPr>
            <a:r>
              <a:rPr lang="en-US" sz="4400" dirty="0"/>
              <a:t>Informal Facilitator;</a:t>
            </a:r>
          </a:p>
          <a:p>
            <a:pPr marL="742950" indent="-742950">
              <a:buFont typeface="+mj-lt"/>
              <a:buAutoNum type="arabicPeriod"/>
            </a:pPr>
            <a:r>
              <a:rPr lang="en-US" sz="4400" dirty="0"/>
              <a:t>First-level Decisionmaker;</a:t>
            </a:r>
          </a:p>
          <a:p>
            <a:pPr marL="742950" indent="-742950">
              <a:buFont typeface="+mj-lt"/>
              <a:buAutoNum type="arabicPeriod"/>
            </a:pPr>
            <a:r>
              <a:rPr lang="en-US" sz="4400" dirty="0"/>
              <a:t>Appeal Decisionmaker.</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35</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522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DD4C36B7-A195-4DC0-8F32-CF124013E2EA}"/>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384621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t>Aides to understanding these slides</a:t>
            </a:r>
            <a:endParaRPr lang="en-US" dirty="0">
              <a:latin typeface="+mn-lt"/>
            </a:endParaRP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36</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1693332"/>
            <a:ext cx="9198116" cy="4679250"/>
          </a:xfrm>
        </p:spPr>
        <p:txBody>
          <a:bodyPr/>
          <a:lstStyle/>
          <a:p>
            <a:pPr algn="ctr">
              <a:buFont typeface="Wingdings" panose="05000000000000000000" pitchFamily="2" charset="2"/>
              <a:buChar char="Ø"/>
            </a:pPr>
            <a:endParaRPr lang="en-US" sz="4400" dirty="0"/>
          </a:p>
          <a:p>
            <a:pPr algn="ctr">
              <a:buFont typeface="Wingdings" panose="05000000000000000000" pitchFamily="2" charset="2"/>
              <a:buChar char="Ø"/>
            </a:pPr>
            <a:r>
              <a:rPr lang="en-US" sz="4400" dirty="0"/>
              <a:t>Defined terms will be in </a:t>
            </a:r>
            <a:r>
              <a:rPr lang="en-US" sz="4800" b="1" dirty="0">
                <a:solidFill>
                  <a:srgbClr val="0070C0"/>
                </a:solidFill>
              </a:rPr>
              <a:t>blue font</a:t>
            </a:r>
            <a:r>
              <a:rPr lang="en-US" sz="4400" dirty="0"/>
              <a:t>;</a:t>
            </a:r>
          </a:p>
          <a:p>
            <a:pPr algn="ctr">
              <a:buFont typeface="Wingdings" panose="05000000000000000000" pitchFamily="2" charset="2"/>
              <a:buChar char="Ø"/>
            </a:pPr>
            <a:r>
              <a:rPr lang="en-US" sz="4400" dirty="0"/>
              <a:t>Action requirements will be in </a:t>
            </a:r>
            <a:r>
              <a:rPr lang="en-US" sz="4400" b="1" dirty="0">
                <a:solidFill>
                  <a:srgbClr val="C00000"/>
                </a:solidFill>
              </a:rPr>
              <a:t>red font.</a:t>
            </a:r>
          </a:p>
        </p:txBody>
      </p:sp>
    </p:spTree>
    <p:extLst>
      <p:ext uri="{BB962C8B-B14F-4D97-AF65-F5344CB8AC3E}">
        <p14:creationId xmlns:p14="http://schemas.microsoft.com/office/powerpoint/2010/main" val="293570370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 calcmode="lin" valueType="num">
                                      <p:cBhvr additive="base">
                                        <p:cTn id="7"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 calcmode="lin" valueType="num">
                                      <p:cBhvr additive="base">
                                        <p:cTn id="13"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1999"/>
            <a:ext cx="9198116" cy="1125867"/>
          </a:xfrm>
        </p:spPr>
        <p:txBody>
          <a:bodyPr/>
          <a:lstStyle/>
          <a:p>
            <a:r>
              <a:rPr lang="en-US" dirty="0">
                <a:latin typeface="+mn-lt"/>
              </a:rPr>
              <a:t>The New Regulations: Fundamental Premise</a:t>
            </a:r>
          </a:p>
        </p:txBody>
      </p:sp>
      <p:sp>
        <p:nvSpPr>
          <p:cNvPr id="4" name="Content Placeholder 3">
            <a:extLst>
              <a:ext uri="{FF2B5EF4-FFF2-40B4-BE49-F238E27FC236}">
                <a16:creationId xmlns:a16="http://schemas.microsoft.com/office/drawing/2014/main" id="{0CC5C85B-4C13-4635-85EB-7F578B29D3E9}"/>
              </a:ext>
            </a:extLst>
          </p:cNvPr>
          <p:cNvSpPr>
            <a:spLocks noGrp="1"/>
          </p:cNvSpPr>
          <p:nvPr>
            <p:ph idx="1"/>
          </p:nvPr>
        </p:nvSpPr>
        <p:spPr>
          <a:xfrm>
            <a:off x="432000" y="1710267"/>
            <a:ext cx="9198116" cy="4058357"/>
          </a:xfrm>
        </p:spPr>
        <p:txBody>
          <a:bodyPr/>
          <a:lstStyle/>
          <a:p>
            <a:pPr marL="0" indent="0">
              <a:buNone/>
            </a:pPr>
            <a:r>
              <a:rPr lang="en-US" sz="4400" dirty="0"/>
              <a:t>The regulations are premised on setting forth clear legal obligations that require schools to: </a:t>
            </a:r>
          </a:p>
          <a:p>
            <a:pPr marL="0" indent="0">
              <a:buNone/>
            </a:pPr>
            <a:r>
              <a:rPr lang="en-US" sz="4400" b="1" dirty="0"/>
              <a:t>[1] </a:t>
            </a:r>
            <a:r>
              <a:rPr lang="en-US" sz="4400" b="1" dirty="0">
                <a:solidFill>
                  <a:srgbClr val="FF0000"/>
                </a:solidFill>
              </a:rPr>
              <a:t>promptly respond </a:t>
            </a:r>
            <a:r>
              <a:rPr lang="en-US" sz="4400" dirty="0"/>
              <a:t>to individuals who are </a:t>
            </a:r>
            <a:r>
              <a:rPr lang="en-US" sz="4400" b="1" dirty="0"/>
              <a:t>alleged</a:t>
            </a:r>
            <a:r>
              <a:rPr lang="en-US" sz="4400" dirty="0"/>
              <a:t> to be victims of </a:t>
            </a:r>
            <a:r>
              <a:rPr lang="en-US" sz="4400" b="1" dirty="0">
                <a:solidFill>
                  <a:schemeClr val="accent5"/>
                </a:solidFill>
              </a:rPr>
              <a:t>sexual harassment</a:t>
            </a:r>
            <a:r>
              <a:rPr lang="en-US" sz="4400" b="1" dirty="0"/>
              <a:t> </a:t>
            </a:r>
            <a:r>
              <a:rPr lang="en-US" sz="4400" dirty="0"/>
              <a:t>by </a:t>
            </a:r>
            <a:r>
              <a:rPr lang="en-US" sz="4400" b="1" dirty="0"/>
              <a:t>[2] </a:t>
            </a:r>
            <a:r>
              <a:rPr lang="en-US" sz="4400" b="1" dirty="0">
                <a:solidFill>
                  <a:srgbClr val="FF0000"/>
                </a:solidFill>
              </a:rPr>
              <a:t>offering</a:t>
            </a:r>
            <a:r>
              <a:rPr lang="en-US" sz="4400" dirty="0"/>
              <a:t> </a:t>
            </a:r>
            <a:r>
              <a:rPr lang="en-US" sz="4400" b="1" dirty="0">
                <a:solidFill>
                  <a:schemeClr val="accent5"/>
                </a:solidFill>
              </a:rPr>
              <a:t>supportive measures</a:t>
            </a:r>
            <a:r>
              <a:rPr lang="en-US" sz="4400" b="1" dirty="0"/>
              <a:t>; </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37</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557866"/>
            <a:ext cx="2211524" cy="3691467"/>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C806307E-1EE2-4865-8EC4-FB0C301C97A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5B5E287C-3157-4159-B3D5-8E7F9606DF86}"/>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200986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latin typeface="+mn-lt"/>
              </a:rPr>
              <a:t>The New Regulations:  Fundamental Premise</a:t>
            </a:r>
          </a:p>
        </p:txBody>
      </p:sp>
      <p:sp>
        <p:nvSpPr>
          <p:cNvPr id="4" name="Content Placeholder 3">
            <a:extLst>
              <a:ext uri="{FF2B5EF4-FFF2-40B4-BE49-F238E27FC236}">
                <a16:creationId xmlns:a16="http://schemas.microsoft.com/office/drawing/2014/main" id="{0CC5C85B-4C13-4635-85EB-7F578B29D3E9}"/>
              </a:ext>
            </a:extLst>
          </p:cNvPr>
          <p:cNvSpPr>
            <a:spLocks noGrp="1"/>
          </p:cNvSpPr>
          <p:nvPr>
            <p:ph idx="1"/>
          </p:nvPr>
        </p:nvSpPr>
        <p:spPr>
          <a:xfrm>
            <a:off x="432000" y="1591733"/>
            <a:ext cx="9198116" cy="4176892"/>
          </a:xfrm>
        </p:spPr>
        <p:txBody>
          <a:bodyPr/>
          <a:lstStyle/>
          <a:p>
            <a:pPr marL="0" indent="0">
              <a:buNone/>
            </a:pPr>
            <a:r>
              <a:rPr lang="en-US" sz="4400" b="1" dirty="0"/>
              <a:t>[2] </a:t>
            </a:r>
            <a:r>
              <a:rPr lang="en-US" sz="4400" b="1" dirty="0">
                <a:solidFill>
                  <a:srgbClr val="C00000"/>
                </a:solidFill>
              </a:rPr>
              <a:t>follow</a:t>
            </a:r>
            <a:r>
              <a:rPr lang="en-US" sz="4400" dirty="0">
                <a:solidFill>
                  <a:srgbClr val="FF0000"/>
                </a:solidFill>
              </a:rPr>
              <a:t> </a:t>
            </a:r>
            <a:r>
              <a:rPr lang="en-US" sz="4400" dirty="0">
                <a:solidFill>
                  <a:schemeClr val="tx1"/>
                </a:solidFill>
              </a:rPr>
              <a:t>a fair </a:t>
            </a:r>
            <a:r>
              <a:rPr lang="en-US" sz="4400" b="1" dirty="0">
                <a:solidFill>
                  <a:srgbClr val="0070C0"/>
                </a:solidFill>
              </a:rPr>
              <a:t>grievance process </a:t>
            </a:r>
            <a:r>
              <a:rPr lang="en-US" sz="4400" dirty="0"/>
              <a:t>to resolve </a:t>
            </a:r>
            <a:r>
              <a:rPr lang="en-US" sz="4400" b="1" dirty="0">
                <a:solidFill>
                  <a:srgbClr val="0070C0"/>
                </a:solidFill>
              </a:rPr>
              <a:t>sexual harassment</a:t>
            </a:r>
            <a:r>
              <a:rPr lang="en-US" sz="4400" dirty="0"/>
              <a:t> allegations </a:t>
            </a:r>
            <a:r>
              <a:rPr lang="en-US" sz="4400" b="1" dirty="0"/>
              <a:t>[a] </a:t>
            </a:r>
            <a:r>
              <a:rPr lang="en-US" sz="4400" dirty="0"/>
              <a:t>when a </a:t>
            </a:r>
            <a:r>
              <a:rPr lang="en-US" sz="4400" b="1" dirty="0">
                <a:solidFill>
                  <a:srgbClr val="0070C0"/>
                </a:solidFill>
              </a:rPr>
              <a:t>complainant</a:t>
            </a:r>
            <a:r>
              <a:rPr lang="en-US" sz="4400" dirty="0"/>
              <a:t> requests an investigation or </a:t>
            </a:r>
            <a:r>
              <a:rPr lang="en-US" sz="4400" b="1" dirty="0"/>
              <a:t>[b] </a:t>
            </a:r>
            <a:r>
              <a:rPr lang="en-US" sz="4400" dirty="0"/>
              <a:t>a </a:t>
            </a:r>
            <a:r>
              <a:rPr lang="en-US" sz="4400" b="1" dirty="0">
                <a:solidFill>
                  <a:srgbClr val="0070C0"/>
                </a:solidFill>
              </a:rPr>
              <a:t>Title IX Coordinator</a:t>
            </a:r>
            <a:r>
              <a:rPr lang="en-US" sz="4400" dirty="0"/>
              <a:t> decides on the school’s behalf that an investigation is necessary;</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38</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27200"/>
            <a:ext cx="2211524" cy="3572933"/>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C806307E-1EE2-4865-8EC4-FB0C301C97A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5329F7CD-93FF-4F34-8728-2D2B40ED8BCC}"/>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8083251"/>
      </p:ext>
    </p:extLst>
  </p:cSld>
  <p:clrMapOvr>
    <a:masterClrMapping/>
  </p:clrMapOvr>
  <p:transition spd="slow">
    <p:push/>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t>The New Regulations:  Fundamental Premise</a:t>
            </a:r>
            <a:endParaRPr lang="en-US" dirty="0">
              <a:latin typeface="+mn-lt"/>
            </a:endParaRPr>
          </a:p>
        </p:txBody>
      </p:sp>
      <p:sp>
        <p:nvSpPr>
          <p:cNvPr id="4" name="Content Placeholder 3">
            <a:extLst>
              <a:ext uri="{FF2B5EF4-FFF2-40B4-BE49-F238E27FC236}">
                <a16:creationId xmlns:a16="http://schemas.microsoft.com/office/drawing/2014/main" id="{0CC5C85B-4C13-4635-85EB-7F578B29D3E9}"/>
              </a:ext>
            </a:extLst>
          </p:cNvPr>
          <p:cNvSpPr>
            <a:spLocks noGrp="1"/>
          </p:cNvSpPr>
          <p:nvPr>
            <p:ph idx="1"/>
          </p:nvPr>
        </p:nvSpPr>
        <p:spPr>
          <a:xfrm>
            <a:off x="460916" y="1625598"/>
            <a:ext cx="9198116" cy="4143025"/>
          </a:xfrm>
        </p:spPr>
        <p:txBody>
          <a:bodyPr/>
          <a:lstStyle/>
          <a:p>
            <a:pPr marL="0" indent="0">
              <a:buNone/>
            </a:pPr>
            <a:r>
              <a:rPr lang="en-US" sz="4000" dirty="0"/>
              <a:t>and </a:t>
            </a:r>
            <a:r>
              <a:rPr lang="en-US" sz="4000" b="1" dirty="0"/>
              <a:t>[3]</a:t>
            </a:r>
            <a:r>
              <a:rPr lang="en-US" sz="4000" dirty="0"/>
              <a:t> </a:t>
            </a:r>
            <a:r>
              <a:rPr lang="en-US" sz="4000" b="1" dirty="0">
                <a:solidFill>
                  <a:srgbClr val="C00000"/>
                </a:solidFill>
              </a:rPr>
              <a:t>provide remedies </a:t>
            </a:r>
            <a:r>
              <a:rPr lang="en-US" sz="4000" dirty="0"/>
              <a:t>to victims of </a:t>
            </a:r>
            <a:r>
              <a:rPr lang="en-US" sz="4000" b="1" dirty="0">
                <a:solidFill>
                  <a:srgbClr val="0070C0"/>
                </a:solidFill>
              </a:rPr>
              <a:t>sexual harassment</a:t>
            </a:r>
            <a:r>
              <a:rPr lang="en-US" sz="4000" dirty="0"/>
              <a:t>.</a:t>
            </a:r>
          </a:p>
          <a:p>
            <a:pPr>
              <a:buFont typeface="Wingdings" panose="05000000000000000000" pitchFamily="2" charset="2"/>
              <a:buChar char="Ø"/>
            </a:pPr>
            <a:r>
              <a:rPr lang="en-US" sz="4000" b="1" dirty="0"/>
              <a:t>Observations: </a:t>
            </a:r>
          </a:p>
          <a:p>
            <a:pPr marL="742950" indent="-742950">
              <a:buFont typeface="+mj-lt"/>
              <a:buAutoNum type="arabicPeriod"/>
            </a:pPr>
            <a:r>
              <a:rPr lang="en-US" sz="4000" dirty="0"/>
              <a:t>Conspicuously absent is reference to the alleged </a:t>
            </a:r>
            <a:r>
              <a:rPr lang="en-US" sz="4000" dirty="0">
                <a:solidFill>
                  <a:schemeClr val="tx1"/>
                </a:solidFill>
              </a:rPr>
              <a:t>perpetrator—i.e., the  “</a:t>
            </a:r>
            <a:r>
              <a:rPr lang="en-US" sz="4000" b="1" dirty="0">
                <a:solidFill>
                  <a:srgbClr val="0070C0"/>
                </a:solidFill>
              </a:rPr>
              <a:t>respondent</a:t>
            </a:r>
            <a:r>
              <a:rPr lang="en-US" sz="4000" dirty="0">
                <a:solidFill>
                  <a:schemeClr val="tx1"/>
                </a:solidFill>
              </a:rPr>
              <a:t>”</a:t>
            </a:r>
            <a:r>
              <a:rPr lang="en-US" sz="4000" dirty="0"/>
              <a:t>;</a:t>
            </a:r>
          </a:p>
          <a:p>
            <a:pPr marL="742950" indent="-742950">
              <a:buFont typeface="+mj-lt"/>
              <a:buAutoNum type="arabicPeriod"/>
            </a:pPr>
            <a:r>
              <a:rPr lang="en-US" sz="4000" dirty="0"/>
              <a:t>Remember, a witness may be a victim.</a:t>
            </a:r>
            <a:endParaRPr lang="en-US" sz="4400" b="1" dirty="0"/>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39</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625599"/>
            <a:ext cx="2211524" cy="3657602"/>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C806307E-1EE2-4865-8EC4-FB0C301C97A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BE5BCD38-911E-4FF0-9F29-6CB7E39A4704}"/>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828425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1092000"/>
          </a:xfrm>
        </p:spPr>
        <p:txBody>
          <a:bodyPr/>
          <a:lstStyle/>
          <a:p>
            <a:r>
              <a:rPr lang="en-US" sz="3600" dirty="0">
                <a:latin typeface="+mn-lt"/>
              </a:rPr>
              <a:t>Disclaimers</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4</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1488798"/>
            <a:ext cx="9198116" cy="4679250"/>
          </a:xfrm>
        </p:spPr>
        <p:txBody>
          <a:bodyPr/>
          <a:lstStyle/>
          <a:p>
            <a:pPr>
              <a:buFont typeface="Wingdings" panose="05000000000000000000" pitchFamily="2" charset="2"/>
              <a:buChar char="Ø"/>
            </a:pPr>
            <a:r>
              <a:rPr lang="en-US" sz="3200" dirty="0"/>
              <a:t>There are exceptions to almost every rule!</a:t>
            </a:r>
          </a:p>
          <a:p>
            <a:pPr>
              <a:buFont typeface="Wingdings" panose="05000000000000000000" pitchFamily="2" charset="2"/>
              <a:buChar char="Ø"/>
            </a:pPr>
            <a:r>
              <a:rPr lang="en-US" sz="3200" dirty="0"/>
              <a:t>Training and recommendations are subject to change with time and the issuance of court decisions and administrative guidance.</a:t>
            </a:r>
          </a:p>
          <a:p>
            <a:pPr>
              <a:buFont typeface="Wingdings" panose="05000000000000000000" pitchFamily="2" charset="2"/>
              <a:buChar char="Ø"/>
            </a:pPr>
            <a:r>
              <a:rPr lang="en-US" sz="3200" dirty="0"/>
              <a:t>When we refer to Title IX and the Title IX regulations in this training, we are limiting our comments to the new sexual harassment requirements.</a:t>
            </a:r>
          </a:p>
          <a:p>
            <a:pPr>
              <a:buFont typeface="Wingdings" panose="05000000000000000000" pitchFamily="2" charset="2"/>
              <a:buChar char="Ø"/>
            </a:pPr>
            <a:r>
              <a:rPr lang="en-US" sz="3200" dirty="0"/>
              <a:t>Remember—Title IX applies to much more than sexual harassment!</a:t>
            </a:r>
          </a:p>
        </p:txBody>
      </p:sp>
    </p:spTree>
    <p:extLst>
      <p:ext uri="{BB962C8B-B14F-4D97-AF65-F5344CB8AC3E}">
        <p14:creationId xmlns:p14="http://schemas.microsoft.com/office/powerpoint/2010/main" val="291218172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 calcmode="lin" valueType="num">
                                      <p:cBhvr additive="base">
                                        <p:cTn id="25"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t>“complainant” defined:</a:t>
            </a:r>
            <a:endParaRPr lang="en-US" dirty="0">
              <a:latin typeface="+mn-lt"/>
            </a:endParaRP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40</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1292574"/>
            <a:ext cx="9198116" cy="4679250"/>
          </a:xfrm>
        </p:spPr>
        <p:txBody>
          <a:bodyPr/>
          <a:lstStyle/>
          <a:p>
            <a:pPr>
              <a:buFont typeface="Wingdings" panose="05000000000000000000" pitchFamily="2" charset="2"/>
              <a:buChar char="Ø"/>
            </a:pPr>
            <a:r>
              <a:rPr lang="en-US" sz="4400" dirty="0"/>
              <a:t>“</a:t>
            </a:r>
            <a:r>
              <a:rPr lang="en-US" sz="4400" b="1" dirty="0">
                <a:solidFill>
                  <a:srgbClr val="0070C0"/>
                </a:solidFill>
              </a:rPr>
              <a:t>Complainant</a:t>
            </a:r>
            <a:r>
              <a:rPr lang="en-US" sz="4400" dirty="0"/>
              <a:t> means an individual who is alleged to be the </a:t>
            </a:r>
            <a:r>
              <a:rPr lang="en-US" sz="4400" b="1" dirty="0"/>
              <a:t>victim</a:t>
            </a:r>
            <a:r>
              <a:rPr lang="en-US" sz="4400" dirty="0"/>
              <a:t> of conduct that could constitute sexual harassment.”</a:t>
            </a:r>
          </a:p>
          <a:p>
            <a:pPr>
              <a:buFont typeface="Wingdings" panose="05000000000000000000" pitchFamily="2" charset="2"/>
              <a:buChar char="Ø"/>
            </a:pPr>
            <a:r>
              <a:rPr lang="en-US" sz="4400" dirty="0"/>
              <a:t>Can a witness to conduct that could constitute sexual harassment be a </a:t>
            </a:r>
            <a:r>
              <a:rPr lang="en-US" sz="4400" b="1" dirty="0">
                <a:solidFill>
                  <a:srgbClr val="0070C0"/>
                </a:solidFill>
              </a:rPr>
              <a:t>complainant</a:t>
            </a:r>
            <a:r>
              <a:rPr lang="en-US" sz="4400" dirty="0"/>
              <a:t>?</a:t>
            </a:r>
          </a:p>
          <a:p>
            <a:pPr>
              <a:buFont typeface="Wingdings" panose="05000000000000000000" pitchFamily="2" charset="2"/>
              <a:buChar char="Ø"/>
            </a:pPr>
            <a:r>
              <a:rPr lang="en-US" sz="4400" dirty="0"/>
              <a:t>Yes.</a:t>
            </a:r>
          </a:p>
        </p:txBody>
      </p:sp>
    </p:spTree>
    <p:extLst>
      <p:ext uri="{BB962C8B-B14F-4D97-AF65-F5344CB8AC3E}">
        <p14:creationId xmlns:p14="http://schemas.microsoft.com/office/powerpoint/2010/main" val="33341022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t>What have we learned?</a:t>
            </a:r>
            <a:endParaRPr lang="en-US" dirty="0">
              <a:latin typeface="+mn-lt"/>
            </a:endParaRP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41</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1219200"/>
            <a:ext cx="9198116" cy="5153382"/>
          </a:xfrm>
        </p:spPr>
        <p:txBody>
          <a:bodyPr/>
          <a:lstStyle/>
          <a:p>
            <a:pPr>
              <a:buFont typeface="Wingdings" panose="05000000000000000000" pitchFamily="2" charset="2"/>
              <a:buChar char="Ø"/>
            </a:pPr>
            <a:r>
              <a:rPr lang="en-US" sz="4400" dirty="0"/>
              <a:t>A </a:t>
            </a:r>
            <a:r>
              <a:rPr lang="en-US" sz="4400" b="1" dirty="0">
                <a:solidFill>
                  <a:srgbClr val="0070C0"/>
                </a:solidFill>
              </a:rPr>
              <a:t>formal complaint </a:t>
            </a:r>
            <a:r>
              <a:rPr lang="en-US" sz="4400" dirty="0"/>
              <a:t>can only be made by:</a:t>
            </a:r>
          </a:p>
          <a:p>
            <a:pPr marL="742950" indent="-742950">
              <a:buFont typeface="+mj-lt"/>
              <a:buAutoNum type="arabicPeriod"/>
            </a:pPr>
            <a:r>
              <a:rPr lang="en-US" sz="4400" dirty="0"/>
              <a:t>The </a:t>
            </a:r>
            <a:r>
              <a:rPr lang="en-US" sz="4400" b="1" dirty="0">
                <a:solidFill>
                  <a:srgbClr val="0070C0"/>
                </a:solidFill>
              </a:rPr>
              <a:t>Complainant</a:t>
            </a:r>
            <a:r>
              <a:rPr lang="en-US" sz="4400" dirty="0"/>
              <a:t>; or</a:t>
            </a:r>
          </a:p>
          <a:p>
            <a:pPr marL="742950" indent="-742950">
              <a:buFont typeface="+mj-lt"/>
              <a:buAutoNum type="arabicPeriod"/>
            </a:pPr>
            <a:r>
              <a:rPr lang="en-US" sz="4400" dirty="0"/>
              <a:t>A </a:t>
            </a:r>
            <a:r>
              <a:rPr lang="en-US" sz="4400" b="1" dirty="0">
                <a:solidFill>
                  <a:srgbClr val="0070C0"/>
                </a:solidFill>
              </a:rPr>
              <a:t>Title IX Coordinator</a:t>
            </a:r>
            <a:r>
              <a:rPr lang="en-US" sz="4400" dirty="0"/>
              <a:t>.</a:t>
            </a:r>
          </a:p>
          <a:p>
            <a:pPr>
              <a:buFont typeface="Wingdings" panose="05000000000000000000" pitchFamily="2" charset="2"/>
              <a:buChar char="Ø"/>
            </a:pPr>
            <a:r>
              <a:rPr lang="en-US" sz="4400" dirty="0"/>
              <a:t>Why is this important?</a:t>
            </a:r>
          </a:p>
          <a:p>
            <a:pPr>
              <a:buFont typeface="Wingdings" panose="05000000000000000000" pitchFamily="2" charset="2"/>
              <a:buChar char="Ø"/>
            </a:pPr>
            <a:r>
              <a:rPr lang="en-US" sz="4400" dirty="0"/>
              <a:t>No </a:t>
            </a:r>
            <a:r>
              <a:rPr lang="en-US" sz="4400" b="1" dirty="0">
                <a:solidFill>
                  <a:srgbClr val="0070C0"/>
                </a:solidFill>
              </a:rPr>
              <a:t>formal complaint</a:t>
            </a:r>
            <a:r>
              <a:rPr lang="en-US" sz="4400" dirty="0"/>
              <a:t>, the </a:t>
            </a:r>
            <a:r>
              <a:rPr lang="en-US" sz="4400" b="1" dirty="0">
                <a:solidFill>
                  <a:srgbClr val="0070C0"/>
                </a:solidFill>
              </a:rPr>
              <a:t>grievance process</a:t>
            </a:r>
            <a:r>
              <a:rPr lang="en-US" sz="4400" dirty="0"/>
              <a:t> does not need to be followed.</a:t>
            </a:r>
          </a:p>
        </p:txBody>
      </p:sp>
    </p:spTree>
    <p:extLst>
      <p:ext uri="{BB962C8B-B14F-4D97-AF65-F5344CB8AC3E}">
        <p14:creationId xmlns:p14="http://schemas.microsoft.com/office/powerpoint/2010/main" val="272199823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 calcmode="lin" valueType="num">
                                      <p:cBhvr additive="base">
                                        <p:cTn id="25"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xEl>
                                              <p:pRg st="4" end="4"/>
                                            </p:txEl>
                                          </p:spTgt>
                                        </p:tgtEl>
                                        <p:attrNameLst>
                                          <p:attrName>style.visibility</p:attrName>
                                        </p:attrNameLst>
                                      </p:cBhvr>
                                      <p:to>
                                        <p:strVal val="visible"/>
                                      </p:to>
                                    </p:set>
                                    <p:anim calcmode="lin" valueType="num">
                                      <p:cBhvr additive="base">
                                        <p:cTn id="31"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t>The New Regulations:  The Basic Requirement</a:t>
            </a:r>
            <a:endParaRPr lang="en-US" dirty="0">
              <a:latin typeface="+mn-lt"/>
            </a:endParaRPr>
          </a:p>
        </p:txBody>
      </p:sp>
      <p:sp>
        <p:nvSpPr>
          <p:cNvPr id="4" name="Content Placeholder 3">
            <a:extLst>
              <a:ext uri="{FF2B5EF4-FFF2-40B4-BE49-F238E27FC236}">
                <a16:creationId xmlns:a16="http://schemas.microsoft.com/office/drawing/2014/main" id="{0CC5C85B-4C13-4635-85EB-7F578B29D3E9}"/>
              </a:ext>
            </a:extLst>
          </p:cNvPr>
          <p:cNvSpPr>
            <a:spLocks noGrp="1"/>
          </p:cNvSpPr>
          <p:nvPr>
            <p:ph idx="1"/>
          </p:nvPr>
        </p:nvSpPr>
        <p:spPr>
          <a:xfrm>
            <a:off x="432000" y="1546929"/>
            <a:ext cx="9198116" cy="4244625"/>
          </a:xfrm>
        </p:spPr>
        <p:txBody>
          <a:bodyPr/>
          <a:lstStyle/>
          <a:p>
            <a:pPr marL="0" indent="0">
              <a:buNone/>
            </a:pPr>
            <a:r>
              <a:rPr lang="en-US" sz="4800" dirty="0"/>
              <a:t>A School Entity with </a:t>
            </a:r>
            <a:r>
              <a:rPr lang="en-US" sz="4800" b="1" dirty="0">
                <a:solidFill>
                  <a:srgbClr val="0070C0"/>
                </a:solidFill>
              </a:rPr>
              <a:t>actual knowledge</a:t>
            </a:r>
            <a:r>
              <a:rPr lang="en-US" sz="4800" dirty="0">
                <a:solidFill>
                  <a:srgbClr val="FF0000"/>
                </a:solidFill>
              </a:rPr>
              <a:t> </a:t>
            </a:r>
            <a:r>
              <a:rPr lang="en-US" sz="4800" dirty="0"/>
              <a:t>of </a:t>
            </a:r>
            <a:r>
              <a:rPr lang="en-US" sz="4800" b="1" dirty="0">
                <a:solidFill>
                  <a:srgbClr val="0070C0"/>
                </a:solidFill>
              </a:rPr>
              <a:t>sexual harassment </a:t>
            </a:r>
            <a:r>
              <a:rPr lang="en-US" sz="4800" dirty="0"/>
              <a:t>in an education program or activity of the School Entity against a person in the United States, </a:t>
            </a:r>
            <a:r>
              <a:rPr lang="en-US" sz="4800" b="1" dirty="0">
                <a:solidFill>
                  <a:srgbClr val="C00000"/>
                </a:solidFill>
              </a:rPr>
              <a:t>must respond </a:t>
            </a:r>
            <a:r>
              <a:rPr lang="en-US" sz="4800" dirty="0"/>
              <a:t>promptly in a manner that is not </a:t>
            </a:r>
            <a:r>
              <a:rPr lang="en-US" sz="4800" b="1" dirty="0">
                <a:solidFill>
                  <a:srgbClr val="0070C0"/>
                </a:solidFill>
              </a:rPr>
              <a:t>deliberately indifferent</a:t>
            </a:r>
            <a:r>
              <a:rPr lang="en-US" sz="4800" dirty="0"/>
              <a:t>.</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42</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3"/>
            <a:ext cx="2211524" cy="3488268"/>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76D87A1-323C-47FA-8900-1300CAB215B0}"/>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4246332"/>
      </p:ext>
    </p:extLst>
  </p:cSld>
  <p:clrMapOvr>
    <a:masterClrMapping/>
  </p:clrMapOvr>
  <p:transition spd="slow">
    <p:push/>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t>The New Regulations:  Defining Sexual Harassment</a:t>
            </a:r>
            <a:endParaRPr lang="en-US" dirty="0">
              <a:latin typeface="+mn-lt"/>
            </a:endParaRPr>
          </a:p>
        </p:txBody>
      </p:sp>
      <p:sp>
        <p:nvSpPr>
          <p:cNvPr id="4" name="Content Placeholder 3">
            <a:extLst>
              <a:ext uri="{FF2B5EF4-FFF2-40B4-BE49-F238E27FC236}">
                <a16:creationId xmlns:a16="http://schemas.microsoft.com/office/drawing/2014/main" id="{0CC5C85B-4C13-4635-85EB-7F578B29D3E9}"/>
              </a:ext>
            </a:extLst>
          </p:cNvPr>
          <p:cNvSpPr>
            <a:spLocks noGrp="1"/>
          </p:cNvSpPr>
          <p:nvPr>
            <p:ph idx="1"/>
          </p:nvPr>
        </p:nvSpPr>
        <p:spPr>
          <a:xfrm>
            <a:off x="432000" y="1727199"/>
            <a:ext cx="9198116" cy="4041425"/>
          </a:xfrm>
        </p:spPr>
        <p:txBody>
          <a:bodyPr/>
          <a:lstStyle/>
          <a:p>
            <a:pPr>
              <a:buFont typeface="Wingdings" panose="05000000000000000000" pitchFamily="2" charset="2"/>
              <a:buChar char="Ø"/>
            </a:pPr>
            <a:r>
              <a:rPr lang="en-US" sz="4000" b="1" dirty="0">
                <a:solidFill>
                  <a:srgbClr val="0070C0"/>
                </a:solidFill>
              </a:rPr>
              <a:t>Sexual harassment </a:t>
            </a:r>
            <a:r>
              <a:rPr lang="en-US" sz="4000" dirty="0"/>
              <a:t>means conduct on the basis of sex that satisfies one or more of the following:</a:t>
            </a:r>
          </a:p>
          <a:p>
            <a:pPr>
              <a:buFont typeface="Wingdings" panose="05000000000000000000" pitchFamily="2" charset="2"/>
              <a:buChar char="Ø"/>
            </a:pPr>
            <a:r>
              <a:rPr lang="en-US" sz="4000" dirty="0"/>
              <a:t>(1) An employee of the school conditioning the provision of an aid, benefit, or service of the school on an individual’s participation in unwelcome sexual conduct [i.e., quid pro quo];</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43</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27198"/>
            <a:ext cx="2211524" cy="35729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C806307E-1EE2-4865-8EC4-FB0C301C97A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CB975E78-A515-4657-8AD2-5CF803DA50E3}"/>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440909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686000" y="695776"/>
            <a:ext cx="8952783" cy="787200"/>
          </a:xfrm>
        </p:spPr>
        <p:txBody>
          <a:bodyPr/>
          <a:lstStyle/>
          <a:p>
            <a:r>
              <a:rPr lang="en-US" dirty="0"/>
              <a:t>The New Regulations:  Defining Sexual Harassment</a:t>
            </a:r>
            <a:endParaRPr lang="en-US" dirty="0">
              <a:latin typeface="+mn-lt"/>
            </a:endParaRPr>
          </a:p>
        </p:txBody>
      </p:sp>
      <p:sp>
        <p:nvSpPr>
          <p:cNvPr id="4" name="Content Placeholder 3">
            <a:extLst>
              <a:ext uri="{FF2B5EF4-FFF2-40B4-BE49-F238E27FC236}">
                <a16:creationId xmlns:a16="http://schemas.microsoft.com/office/drawing/2014/main" id="{0CC5C85B-4C13-4635-85EB-7F578B29D3E9}"/>
              </a:ext>
            </a:extLst>
          </p:cNvPr>
          <p:cNvSpPr>
            <a:spLocks noGrp="1"/>
          </p:cNvSpPr>
          <p:nvPr>
            <p:ph idx="1"/>
          </p:nvPr>
        </p:nvSpPr>
        <p:spPr>
          <a:xfrm>
            <a:off x="432000" y="2031999"/>
            <a:ext cx="9198116" cy="3736625"/>
          </a:xfrm>
        </p:spPr>
        <p:txBody>
          <a:bodyPr/>
          <a:lstStyle/>
          <a:p>
            <a:pPr marL="0" indent="0">
              <a:buNone/>
            </a:pPr>
            <a:r>
              <a:rPr lang="en-US" sz="4400" dirty="0"/>
              <a:t>(2) </a:t>
            </a:r>
            <a:r>
              <a:rPr lang="en-US" sz="4400" b="1" dirty="0"/>
              <a:t>[1]Unwelcome</a:t>
            </a:r>
            <a:r>
              <a:rPr lang="en-US" sz="4400" dirty="0"/>
              <a:t> conduct determined by a reasonable person to be </a:t>
            </a:r>
            <a:r>
              <a:rPr lang="en-US" sz="4400" b="1" dirty="0"/>
              <a:t>[2] so severe, pervasive, and objectively offensive </a:t>
            </a:r>
            <a:r>
              <a:rPr lang="en-US" sz="4400" dirty="0"/>
              <a:t>that </a:t>
            </a:r>
            <a:r>
              <a:rPr lang="en-US" sz="4400" b="1" dirty="0"/>
              <a:t>[3]</a:t>
            </a:r>
            <a:r>
              <a:rPr lang="en-US" sz="4400" dirty="0"/>
              <a:t>it effectively denies a person equal access to the school’s education program or activity (i.e., “hostile environment”); or</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44</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482976"/>
            <a:ext cx="2211524" cy="373662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C806307E-1EE2-4865-8EC4-FB0C301C97A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9143"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E1672BCA-A77C-4F71-A737-AE4255DA5E1F}"/>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0283900"/>
      </p:ext>
    </p:extLst>
  </p:cSld>
  <p:clrMapOvr>
    <a:masterClrMapping/>
  </p:clrMapOvr>
  <p:transition spd="slow">
    <p:push/>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t>The New Regulations:  Defining Sexual Harassment</a:t>
            </a:r>
            <a:endParaRPr lang="en-US" dirty="0">
              <a:latin typeface="+mn-lt"/>
            </a:endParaRPr>
          </a:p>
        </p:txBody>
      </p:sp>
      <p:sp>
        <p:nvSpPr>
          <p:cNvPr id="4" name="Content Placeholder 3">
            <a:extLst>
              <a:ext uri="{FF2B5EF4-FFF2-40B4-BE49-F238E27FC236}">
                <a16:creationId xmlns:a16="http://schemas.microsoft.com/office/drawing/2014/main" id="{0CC5C85B-4C13-4635-85EB-7F578B29D3E9}"/>
              </a:ext>
            </a:extLst>
          </p:cNvPr>
          <p:cNvSpPr>
            <a:spLocks noGrp="1"/>
          </p:cNvSpPr>
          <p:nvPr>
            <p:ph idx="1"/>
          </p:nvPr>
        </p:nvSpPr>
        <p:spPr>
          <a:xfrm>
            <a:off x="432000" y="1591733"/>
            <a:ext cx="9198116" cy="4176892"/>
          </a:xfrm>
        </p:spPr>
        <p:txBody>
          <a:bodyPr/>
          <a:lstStyle/>
          <a:p>
            <a:pPr marL="0" indent="0">
              <a:buNone/>
            </a:pPr>
            <a:r>
              <a:rPr lang="en-US" sz="4400" dirty="0"/>
              <a:t>(3) “</a:t>
            </a:r>
            <a:r>
              <a:rPr lang="en-US" sz="4400" b="1" dirty="0">
                <a:solidFill>
                  <a:srgbClr val="0070C0"/>
                </a:solidFill>
              </a:rPr>
              <a:t>Sexual assault</a:t>
            </a:r>
            <a:r>
              <a:rPr lang="en-US" sz="4400" dirty="0"/>
              <a:t>” as defined in 20 U.S.C. 1092(f)(6)(A)(v), “</a:t>
            </a:r>
            <a:r>
              <a:rPr lang="en-US" sz="4400" b="1" dirty="0">
                <a:solidFill>
                  <a:srgbClr val="0070C0"/>
                </a:solidFill>
              </a:rPr>
              <a:t>dating violence</a:t>
            </a:r>
            <a:r>
              <a:rPr lang="en-US" sz="4400" dirty="0"/>
              <a:t>” as defined in 34 U.S.C. 12291(a)(10),  “</a:t>
            </a:r>
            <a:r>
              <a:rPr lang="en-US" sz="4400" b="1" dirty="0">
                <a:solidFill>
                  <a:srgbClr val="0070C0"/>
                </a:solidFill>
              </a:rPr>
              <a:t>domestic violence</a:t>
            </a:r>
            <a:r>
              <a:rPr lang="en-US" sz="4400" dirty="0"/>
              <a:t>” as defined in 34 U.S.C. 12291(a)(8), or “</a:t>
            </a:r>
            <a:r>
              <a:rPr lang="en-US" sz="4400" b="1" dirty="0">
                <a:solidFill>
                  <a:srgbClr val="0070C0"/>
                </a:solidFill>
              </a:rPr>
              <a:t>stalking</a:t>
            </a:r>
            <a:r>
              <a:rPr lang="en-US" sz="4400" dirty="0"/>
              <a:t>” as defined in 34 U.S.C. 12291(a)(30).</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45</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591734"/>
            <a:ext cx="2211524" cy="3708400"/>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C806307E-1EE2-4865-8EC4-FB0C301C97A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5F0F0CF1-4BCF-4353-B807-7B1EBB4E5A14}"/>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6055524"/>
      </p:ext>
    </p:extLst>
  </p:cSld>
  <p:clrMapOvr>
    <a:masterClrMapping/>
  </p:clrMapOvr>
  <p:transition spd="slow">
    <p:push/>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1999"/>
            <a:ext cx="9198116" cy="1159733"/>
          </a:xfrm>
        </p:spPr>
        <p:txBody>
          <a:bodyPr/>
          <a:lstStyle/>
          <a:p>
            <a:r>
              <a:rPr lang="en-US" dirty="0"/>
              <a:t>The New Regulations:  Defining Sexual Harassment</a:t>
            </a:r>
            <a:endParaRPr lang="en-US" dirty="0">
              <a:latin typeface="+mn-lt"/>
            </a:endParaRPr>
          </a:p>
        </p:txBody>
      </p:sp>
      <p:sp>
        <p:nvSpPr>
          <p:cNvPr id="4" name="Content Placeholder 3">
            <a:extLst>
              <a:ext uri="{FF2B5EF4-FFF2-40B4-BE49-F238E27FC236}">
                <a16:creationId xmlns:a16="http://schemas.microsoft.com/office/drawing/2014/main" id="{0CC5C85B-4C13-4635-85EB-7F578B29D3E9}"/>
              </a:ext>
            </a:extLst>
          </p:cNvPr>
          <p:cNvSpPr>
            <a:spLocks noGrp="1"/>
          </p:cNvSpPr>
          <p:nvPr>
            <p:ph idx="1"/>
          </p:nvPr>
        </p:nvSpPr>
        <p:spPr>
          <a:xfrm>
            <a:off x="432000" y="1896533"/>
            <a:ext cx="9198116" cy="3872092"/>
          </a:xfrm>
        </p:spPr>
        <p:txBody>
          <a:bodyPr/>
          <a:lstStyle/>
          <a:p>
            <a:pPr marL="0" indent="0">
              <a:buNone/>
            </a:pPr>
            <a:r>
              <a:rPr lang="en-US" sz="4400" dirty="0"/>
              <a:t>“</a:t>
            </a:r>
            <a:r>
              <a:rPr lang="en-US" sz="4400" b="1" dirty="0">
                <a:solidFill>
                  <a:srgbClr val="0070C0"/>
                </a:solidFill>
              </a:rPr>
              <a:t>Sexual assault</a:t>
            </a:r>
            <a:r>
              <a:rPr lang="en-US" sz="4400" dirty="0"/>
              <a:t>” means an offense classified as a </a:t>
            </a:r>
            <a:r>
              <a:rPr lang="en-US" sz="4400" b="1" dirty="0">
                <a:solidFill>
                  <a:srgbClr val="0070C0"/>
                </a:solidFill>
              </a:rPr>
              <a:t>forcible</a:t>
            </a:r>
            <a:r>
              <a:rPr lang="en-US" sz="4400" dirty="0"/>
              <a:t> or </a:t>
            </a:r>
            <a:r>
              <a:rPr lang="en-US" sz="4400" b="1" dirty="0">
                <a:solidFill>
                  <a:srgbClr val="0070C0"/>
                </a:solidFill>
              </a:rPr>
              <a:t>nonforcible</a:t>
            </a:r>
            <a:r>
              <a:rPr lang="en-US" sz="4400" dirty="0"/>
              <a:t> sex offense under the uniform crime reporting system of the Federal Bureau of Investigation. 20 U.S.C.A. § 1092 (f)(6)(A)(v).</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46</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439333"/>
            <a:ext cx="2211524" cy="3872092"/>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C806307E-1EE2-4865-8EC4-FB0C301C97A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2819C337-9889-44C6-BF65-A21CCA752F82}"/>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6519533"/>
      </p:ext>
    </p:extLst>
  </p:cSld>
  <p:clrMapOvr>
    <a:masterClrMapping/>
  </p:clrMapOvr>
  <p:transition spd="slow">
    <p:push/>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t>The New Regulations:  Defining Sexual Harassment</a:t>
            </a:r>
            <a:endParaRPr lang="en-US" dirty="0">
              <a:latin typeface="+mn-lt"/>
            </a:endParaRPr>
          </a:p>
        </p:txBody>
      </p:sp>
      <p:sp>
        <p:nvSpPr>
          <p:cNvPr id="4" name="Content Placeholder 3">
            <a:extLst>
              <a:ext uri="{FF2B5EF4-FFF2-40B4-BE49-F238E27FC236}">
                <a16:creationId xmlns:a16="http://schemas.microsoft.com/office/drawing/2014/main" id="{0CC5C85B-4C13-4635-85EB-7F578B29D3E9}"/>
              </a:ext>
            </a:extLst>
          </p:cNvPr>
          <p:cNvSpPr>
            <a:spLocks noGrp="1"/>
          </p:cNvSpPr>
          <p:nvPr>
            <p:ph idx="1"/>
          </p:nvPr>
        </p:nvSpPr>
        <p:spPr>
          <a:xfrm>
            <a:off x="432000" y="1761067"/>
            <a:ext cx="9198116" cy="4007558"/>
          </a:xfrm>
        </p:spPr>
        <p:txBody>
          <a:bodyPr/>
          <a:lstStyle/>
          <a:p>
            <a:pPr>
              <a:buFont typeface="Wingdings" panose="05000000000000000000" pitchFamily="2" charset="2"/>
              <a:buChar char="Ø"/>
            </a:pPr>
            <a:r>
              <a:rPr lang="en-US" sz="4000" b="1" dirty="0">
                <a:solidFill>
                  <a:srgbClr val="0070C0"/>
                </a:solidFill>
              </a:rPr>
              <a:t>Forcible</a:t>
            </a:r>
            <a:r>
              <a:rPr lang="en-US" sz="4000" dirty="0"/>
              <a:t>: Any sexual act directed against another person, without consent or where the victim is incapable of consent; includes:</a:t>
            </a:r>
          </a:p>
          <a:p>
            <a:pPr lvl="1">
              <a:buFont typeface="Wingdings" panose="05000000000000000000" pitchFamily="2" charset="2"/>
              <a:buChar char="Ø"/>
            </a:pPr>
            <a:r>
              <a:rPr lang="en-US" sz="3800" dirty="0"/>
              <a:t>Forcible Rape;</a:t>
            </a:r>
          </a:p>
          <a:p>
            <a:pPr lvl="1">
              <a:buFont typeface="Wingdings" panose="05000000000000000000" pitchFamily="2" charset="2"/>
              <a:buChar char="Ø"/>
            </a:pPr>
            <a:r>
              <a:rPr lang="en-US" sz="3800" dirty="0"/>
              <a:t>Forcible Sodomy;</a:t>
            </a:r>
          </a:p>
          <a:p>
            <a:pPr lvl="1">
              <a:buFont typeface="Wingdings" panose="05000000000000000000" pitchFamily="2" charset="2"/>
              <a:buChar char="Ø"/>
            </a:pPr>
            <a:r>
              <a:rPr lang="en-US" sz="3800" dirty="0"/>
              <a:t>Sexual assault with an object; and/or</a:t>
            </a:r>
          </a:p>
          <a:p>
            <a:pPr lvl="1">
              <a:buFont typeface="Wingdings" panose="05000000000000000000" pitchFamily="2" charset="2"/>
              <a:buChar char="Ø"/>
            </a:pPr>
            <a:r>
              <a:rPr lang="en-US" sz="3800" dirty="0"/>
              <a:t>Forcible fondling;</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47</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846874"/>
            <a:ext cx="2211524" cy="3351660"/>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C806307E-1EE2-4865-8EC4-FB0C301C97A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331845C8-7CCD-4F92-89C9-B969CFBE5782}"/>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0936729"/>
      </p:ext>
    </p:extLst>
  </p:cSld>
  <p:clrMapOvr>
    <a:masterClrMapping/>
  </p:clrMapOvr>
  <p:transition spd="slow">
    <p:push/>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t>The New Regulations:  Defining Sexual Harassment</a:t>
            </a:r>
            <a:endParaRPr lang="en-US" dirty="0">
              <a:latin typeface="+mn-lt"/>
            </a:endParaRPr>
          </a:p>
        </p:txBody>
      </p:sp>
      <p:sp>
        <p:nvSpPr>
          <p:cNvPr id="4" name="Content Placeholder 3">
            <a:extLst>
              <a:ext uri="{FF2B5EF4-FFF2-40B4-BE49-F238E27FC236}">
                <a16:creationId xmlns:a16="http://schemas.microsoft.com/office/drawing/2014/main" id="{0CC5C85B-4C13-4635-85EB-7F578B29D3E9}"/>
              </a:ext>
            </a:extLst>
          </p:cNvPr>
          <p:cNvSpPr>
            <a:spLocks noGrp="1"/>
          </p:cNvSpPr>
          <p:nvPr>
            <p:ph idx="1"/>
          </p:nvPr>
        </p:nvSpPr>
        <p:spPr>
          <a:xfrm>
            <a:off x="228800" y="1422400"/>
            <a:ext cx="9198116" cy="4329292"/>
          </a:xfrm>
        </p:spPr>
        <p:txBody>
          <a:bodyPr/>
          <a:lstStyle/>
          <a:p>
            <a:pPr marL="0" indent="0">
              <a:buNone/>
            </a:pPr>
            <a:r>
              <a:rPr lang="en-US" sz="5400" b="1" dirty="0">
                <a:solidFill>
                  <a:srgbClr val="0070C0"/>
                </a:solidFill>
              </a:rPr>
              <a:t>Nonforcible</a:t>
            </a:r>
            <a:r>
              <a:rPr lang="en-US" sz="5400" dirty="0"/>
              <a:t>: unlawful, nonforcible sexual intercourse includes:</a:t>
            </a:r>
          </a:p>
          <a:p>
            <a:pPr lvl="1">
              <a:buFont typeface="Wingdings" panose="05000000000000000000" pitchFamily="2" charset="2"/>
              <a:buChar char="Ø"/>
            </a:pPr>
            <a:r>
              <a:rPr lang="en-US" sz="4800" dirty="0"/>
              <a:t>Incest; and</a:t>
            </a:r>
          </a:p>
          <a:p>
            <a:pPr lvl="1">
              <a:buFont typeface="Wingdings" panose="05000000000000000000" pitchFamily="2" charset="2"/>
              <a:buChar char="Ø"/>
            </a:pPr>
            <a:r>
              <a:rPr lang="en-US" sz="4800" dirty="0"/>
              <a:t>Statutory rape.</a:t>
            </a:r>
            <a:endParaRPr lang="en-US" sz="4000" dirty="0"/>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48</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625600"/>
            <a:ext cx="2211524" cy="3657600"/>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C806307E-1EE2-4865-8EC4-FB0C301C97A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8467"/>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EF081EB2-FAC9-4538-8607-4F63A1D4129F}"/>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0543552"/>
      </p:ext>
    </p:extLst>
  </p:cSld>
  <p:clrMapOvr>
    <a:masterClrMapping/>
  </p:clrMapOvr>
  <p:transition spd="slow">
    <p:push/>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t>The New Regulations:  Defining Sexual Harassment</a:t>
            </a:r>
            <a:endParaRPr lang="en-US" dirty="0">
              <a:latin typeface="+mn-lt"/>
            </a:endParaRPr>
          </a:p>
        </p:txBody>
      </p:sp>
      <p:sp>
        <p:nvSpPr>
          <p:cNvPr id="4" name="Content Placeholder 3">
            <a:extLst>
              <a:ext uri="{FF2B5EF4-FFF2-40B4-BE49-F238E27FC236}">
                <a16:creationId xmlns:a16="http://schemas.microsoft.com/office/drawing/2014/main" id="{0CC5C85B-4C13-4635-85EB-7F578B29D3E9}"/>
              </a:ext>
            </a:extLst>
          </p:cNvPr>
          <p:cNvSpPr>
            <a:spLocks noGrp="1"/>
          </p:cNvSpPr>
          <p:nvPr>
            <p:ph idx="1"/>
          </p:nvPr>
        </p:nvSpPr>
        <p:spPr>
          <a:xfrm>
            <a:off x="432000" y="1727199"/>
            <a:ext cx="9198116" cy="4041425"/>
          </a:xfrm>
        </p:spPr>
        <p:txBody>
          <a:bodyPr/>
          <a:lstStyle/>
          <a:p>
            <a:pPr marL="0" indent="0" fontAlgn="base">
              <a:buNone/>
            </a:pPr>
            <a:r>
              <a:rPr lang="en-US" sz="2800" dirty="0"/>
              <a:t>“</a:t>
            </a:r>
            <a:r>
              <a:rPr lang="en-US" sz="2800" b="1" dirty="0">
                <a:solidFill>
                  <a:srgbClr val="0070C0"/>
                </a:solidFill>
              </a:rPr>
              <a:t>Dating violence</a:t>
            </a:r>
            <a:r>
              <a:rPr lang="en-US" sz="2800" dirty="0"/>
              <a:t>” means </a:t>
            </a:r>
            <a:r>
              <a:rPr lang="en-US" sz="2800" b="1" i="1" dirty="0"/>
              <a:t>violence</a:t>
            </a:r>
            <a:r>
              <a:rPr lang="en-US" sz="2800" dirty="0"/>
              <a:t> committed by a person--</a:t>
            </a:r>
          </a:p>
          <a:p>
            <a:pPr marL="0" indent="0" fontAlgn="base">
              <a:buNone/>
            </a:pPr>
            <a:r>
              <a:rPr lang="en-US" sz="2800" b="1" dirty="0"/>
              <a:t>(A)</a:t>
            </a:r>
            <a:r>
              <a:rPr lang="en-US" sz="2800" dirty="0"/>
              <a:t> who is or has been in a social relationship of a romantic or intimate nature with the victim; and</a:t>
            </a:r>
          </a:p>
          <a:p>
            <a:pPr marL="0" indent="0" fontAlgn="base">
              <a:buNone/>
            </a:pPr>
            <a:r>
              <a:rPr lang="en-US" sz="2800" b="1" dirty="0"/>
              <a:t>(B)</a:t>
            </a:r>
            <a:r>
              <a:rPr lang="en-US" sz="2800" dirty="0"/>
              <a:t> where the existence of such a relationship shall be determined based on a consideration of the following factors:</a:t>
            </a:r>
          </a:p>
          <a:p>
            <a:pPr marL="0" indent="0" fontAlgn="base">
              <a:buNone/>
            </a:pPr>
            <a:r>
              <a:rPr lang="en-US" sz="2800" b="1" dirty="0"/>
              <a:t>(i)</a:t>
            </a:r>
            <a:r>
              <a:rPr lang="en-US" sz="2800" dirty="0"/>
              <a:t> The length of the relationship.</a:t>
            </a:r>
          </a:p>
          <a:p>
            <a:pPr marL="0" indent="0" fontAlgn="base">
              <a:buNone/>
            </a:pPr>
            <a:r>
              <a:rPr lang="en-US" sz="2800" b="1" dirty="0"/>
              <a:t>(ii)</a:t>
            </a:r>
            <a:r>
              <a:rPr lang="en-US" sz="2800" dirty="0"/>
              <a:t> The type of relationship.</a:t>
            </a:r>
          </a:p>
          <a:p>
            <a:pPr marL="0" indent="0" fontAlgn="base">
              <a:buNone/>
            </a:pPr>
            <a:r>
              <a:rPr lang="en-US" sz="2800" b="1" dirty="0"/>
              <a:t>(iii)</a:t>
            </a:r>
            <a:r>
              <a:rPr lang="en-US" sz="2800" dirty="0"/>
              <a:t> The frequency of interaction between the persons involved in the relationship. 34 U.S.C.A. § 12291.</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49</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862668"/>
            <a:ext cx="2211524" cy="3437466"/>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C806307E-1EE2-4865-8EC4-FB0C301C97A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A4F98952-4D23-446B-B5E7-A83EF7FA6872}"/>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4455486"/>
      </p:ext>
    </p:extLst>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1092000"/>
          </a:xfrm>
        </p:spPr>
        <p:txBody>
          <a:bodyPr/>
          <a:lstStyle/>
          <a:p>
            <a:r>
              <a:rPr lang="en-US" sz="3600" dirty="0">
                <a:latin typeface="+mn-lt"/>
              </a:rPr>
              <a:t>Practical tips</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Levin Legal Group, P.C.</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5</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10">
            <a:extLst>
              <a:ext uri="{FF2B5EF4-FFF2-40B4-BE49-F238E27FC236}">
                <a16:creationId xmlns:a16="http://schemas.microsoft.com/office/drawing/2014/main" id="{4F32F5DD-293E-4287-9115-238DED4AFC3F}"/>
              </a:ext>
            </a:extLst>
          </p:cNvPr>
          <p:cNvSpPr>
            <a:spLocks noGrp="1"/>
          </p:cNvSpPr>
          <p:nvPr>
            <p:ph idx="1"/>
          </p:nvPr>
        </p:nvSpPr>
        <p:spPr>
          <a:xfrm>
            <a:off x="3420533" y="1524000"/>
            <a:ext cx="6209583" cy="4679250"/>
          </a:xfrm>
        </p:spPr>
        <p:txBody>
          <a:bodyPr/>
          <a:lstStyle/>
          <a:p>
            <a:pPr marL="0" indent="0">
              <a:buNone/>
            </a:pPr>
            <a:r>
              <a:rPr lang="en-US" sz="4800" dirty="0"/>
              <a:t>Throughout this training we will provide practical tips.  When you see the stop sign, “really” pay attention—it will be on the test!</a:t>
            </a:r>
          </a:p>
          <a:p>
            <a:pPr marL="0" indent="0">
              <a:buNone/>
            </a:pPr>
            <a:endParaRPr lang="en-US" sz="4400" dirty="0"/>
          </a:p>
        </p:txBody>
      </p:sp>
      <p:pic>
        <p:nvPicPr>
          <p:cNvPr id="12" name="Content Placeholder 2">
            <a:extLst>
              <a:ext uri="{FF2B5EF4-FFF2-40B4-BE49-F238E27FC236}">
                <a16:creationId xmlns:a16="http://schemas.microsoft.com/office/drawing/2014/main" id="{1BF59F25-2A66-4C98-B5A4-3EA5DF1C3285}"/>
              </a:ext>
            </a:extLst>
          </p:cNvPr>
          <p:cNvPicPr>
            <a:picLocks noChangeAspect="1"/>
          </p:cNvPicPr>
          <p:nvPr/>
        </p:nvPicPr>
        <p:blipFill>
          <a:blip r:embed="rId6"/>
          <a:stretch>
            <a:fillRect/>
          </a:stretch>
        </p:blipFill>
        <p:spPr>
          <a:xfrm>
            <a:off x="309172" y="1378609"/>
            <a:ext cx="1979801" cy="2071953"/>
          </a:xfrm>
          <a:prstGeom prst="rect">
            <a:avLst/>
          </a:prstGeom>
        </p:spPr>
      </p:pic>
      <p:pic>
        <p:nvPicPr>
          <p:cNvPr id="4" name="Picture 3">
            <a:extLst>
              <a:ext uri="{FF2B5EF4-FFF2-40B4-BE49-F238E27FC236}">
                <a16:creationId xmlns:a16="http://schemas.microsoft.com/office/drawing/2014/main" id="{B79AED1D-1482-42FD-88B2-15863C2C5FDE}"/>
              </a:ext>
            </a:extLst>
          </p:cNvPr>
          <p:cNvPicPr>
            <a:picLocks noChangeAspect="1"/>
          </p:cNvPicPr>
          <p:nvPr/>
        </p:nvPicPr>
        <p:blipFill>
          <a:blip r:embed="rId7"/>
          <a:stretch>
            <a:fillRect/>
          </a:stretch>
        </p:blipFill>
        <p:spPr>
          <a:xfrm>
            <a:off x="482800" y="3640666"/>
            <a:ext cx="2450800" cy="2071952"/>
          </a:xfrm>
          <a:prstGeom prst="rect">
            <a:avLst/>
          </a:prstGeom>
        </p:spPr>
      </p:pic>
    </p:spTree>
    <p:extLst>
      <p:ext uri="{BB962C8B-B14F-4D97-AF65-F5344CB8AC3E}">
        <p14:creationId xmlns:p14="http://schemas.microsoft.com/office/powerpoint/2010/main" val="99042792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t>The New Regulations:  Defining Sexual Harassment</a:t>
            </a:r>
            <a:endParaRPr lang="en-US" dirty="0">
              <a:latin typeface="+mn-lt"/>
            </a:endParaRPr>
          </a:p>
        </p:txBody>
      </p:sp>
      <p:sp>
        <p:nvSpPr>
          <p:cNvPr id="4" name="Content Placeholder 3">
            <a:extLst>
              <a:ext uri="{FF2B5EF4-FFF2-40B4-BE49-F238E27FC236}">
                <a16:creationId xmlns:a16="http://schemas.microsoft.com/office/drawing/2014/main" id="{0CC5C85B-4C13-4635-85EB-7F578B29D3E9}"/>
              </a:ext>
            </a:extLst>
          </p:cNvPr>
          <p:cNvSpPr>
            <a:spLocks noGrp="1"/>
          </p:cNvSpPr>
          <p:nvPr>
            <p:ph idx="1"/>
          </p:nvPr>
        </p:nvSpPr>
        <p:spPr>
          <a:xfrm>
            <a:off x="432000" y="1557867"/>
            <a:ext cx="9198116" cy="4210758"/>
          </a:xfrm>
        </p:spPr>
        <p:txBody>
          <a:bodyPr/>
          <a:lstStyle/>
          <a:p>
            <a:pPr marL="0" indent="0">
              <a:buNone/>
            </a:pPr>
            <a:r>
              <a:rPr lang="en-US" sz="4800" dirty="0"/>
              <a:t>“</a:t>
            </a:r>
            <a:r>
              <a:rPr lang="en-US" sz="4800" b="1" dirty="0">
                <a:solidFill>
                  <a:srgbClr val="0070C0"/>
                </a:solidFill>
              </a:rPr>
              <a:t>Domestic violence</a:t>
            </a:r>
            <a:r>
              <a:rPr lang="en-US" sz="4800" dirty="0"/>
              <a:t>” includes felony or misdemeanor crimes of violence committed by a current or former spouse or intimate partner of the victim, . . .”  34 U.S.C.A. § 12291.</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50</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10043114" y="1879600"/>
            <a:ext cx="2211524" cy="3556000"/>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C806307E-1EE2-4865-8EC4-FB0C301C97A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27085"/>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90598A9A-AC8F-4406-8F8C-B35D0859149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8369592"/>
      </p:ext>
    </p:extLst>
  </p:cSld>
  <p:clrMapOvr>
    <a:masterClrMapping/>
  </p:clrMapOvr>
  <p:transition spd="slow">
    <p:push/>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t>The New Regulations:  Defining Sexual Harassment</a:t>
            </a:r>
            <a:endParaRPr lang="en-US" dirty="0">
              <a:latin typeface="+mn-lt"/>
            </a:endParaRPr>
          </a:p>
        </p:txBody>
      </p:sp>
      <p:sp>
        <p:nvSpPr>
          <p:cNvPr id="4" name="Content Placeholder 3">
            <a:extLst>
              <a:ext uri="{FF2B5EF4-FFF2-40B4-BE49-F238E27FC236}">
                <a16:creationId xmlns:a16="http://schemas.microsoft.com/office/drawing/2014/main" id="{0CC5C85B-4C13-4635-85EB-7F578B29D3E9}"/>
              </a:ext>
            </a:extLst>
          </p:cNvPr>
          <p:cNvSpPr>
            <a:spLocks noGrp="1"/>
          </p:cNvSpPr>
          <p:nvPr>
            <p:ph idx="1"/>
          </p:nvPr>
        </p:nvSpPr>
        <p:spPr>
          <a:xfrm>
            <a:off x="432000" y="1473199"/>
            <a:ext cx="9198116" cy="4295425"/>
          </a:xfrm>
        </p:spPr>
        <p:txBody>
          <a:bodyPr/>
          <a:lstStyle/>
          <a:p>
            <a:pPr marL="0" indent="0">
              <a:buNone/>
            </a:pPr>
            <a:r>
              <a:rPr lang="en-US" sz="4000" dirty="0"/>
              <a:t>“</a:t>
            </a:r>
            <a:r>
              <a:rPr lang="en-US" sz="4000" b="1" dirty="0">
                <a:solidFill>
                  <a:srgbClr val="0070C0"/>
                </a:solidFill>
              </a:rPr>
              <a:t>Stalking</a:t>
            </a:r>
            <a:r>
              <a:rPr lang="en-US" sz="4000" dirty="0"/>
              <a:t>” means engaging in a course of conduct directed at a specific person that would cause a reasonable person to--</a:t>
            </a:r>
          </a:p>
          <a:p>
            <a:pPr marL="0" indent="0">
              <a:buNone/>
            </a:pPr>
            <a:r>
              <a:rPr lang="en-US" sz="4000" dirty="0"/>
              <a:t>(A) fear for his or her safety or the safety of others; or</a:t>
            </a:r>
          </a:p>
          <a:p>
            <a:pPr marL="0" indent="0">
              <a:buNone/>
            </a:pPr>
            <a:r>
              <a:rPr lang="en-US" sz="4000" dirty="0"/>
              <a:t>(B) suffer substantial emotional distress. 34 U.S.C.A. § 12291.</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51</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810183"/>
            <a:ext cx="2211524" cy="3473018"/>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C806307E-1EE2-4865-8EC4-FB0C301C97A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42333"/>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9C07932-1068-4660-A2D5-BE902EBE21DC}"/>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5815568"/>
      </p:ext>
    </p:extLst>
  </p:cSld>
  <p:clrMapOvr>
    <a:masterClrMapping/>
  </p:clrMapOvr>
  <p:transition spd="slow">
    <p:push/>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t>The New Regulations:  Actual Knowledge</a:t>
            </a:r>
            <a:endParaRPr lang="en-US" dirty="0">
              <a:latin typeface="+mn-lt"/>
            </a:endParaRPr>
          </a:p>
        </p:txBody>
      </p:sp>
      <p:sp>
        <p:nvSpPr>
          <p:cNvPr id="4" name="Content Placeholder 3">
            <a:extLst>
              <a:ext uri="{FF2B5EF4-FFF2-40B4-BE49-F238E27FC236}">
                <a16:creationId xmlns:a16="http://schemas.microsoft.com/office/drawing/2014/main" id="{0CC5C85B-4C13-4635-85EB-7F578B29D3E9}"/>
              </a:ext>
            </a:extLst>
          </p:cNvPr>
          <p:cNvSpPr>
            <a:spLocks noGrp="1"/>
          </p:cNvSpPr>
          <p:nvPr>
            <p:ph idx="1"/>
          </p:nvPr>
        </p:nvSpPr>
        <p:spPr>
          <a:xfrm>
            <a:off x="432000" y="1306687"/>
            <a:ext cx="9198116" cy="4244625"/>
          </a:xfrm>
        </p:spPr>
        <p:txBody>
          <a:bodyPr/>
          <a:lstStyle/>
          <a:p>
            <a:pPr marL="0" indent="0">
              <a:buNone/>
            </a:pPr>
            <a:r>
              <a:rPr lang="en-US" sz="4800" dirty="0"/>
              <a:t>“</a:t>
            </a:r>
            <a:r>
              <a:rPr lang="en-US" sz="4800" b="1" dirty="0">
                <a:solidFill>
                  <a:srgbClr val="0070C0"/>
                </a:solidFill>
              </a:rPr>
              <a:t>Actual knowledge</a:t>
            </a:r>
            <a:r>
              <a:rPr lang="en-US" sz="4800" dirty="0"/>
              <a:t>” means:</a:t>
            </a:r>
          </a:p>
          <a:p>
            <a:pPr marL="914400" indent="-914400">
              <a:buFont typeface="+mj-lt"/>
              <a:buAutoNum type="arabicPeriod"/>
            </a:pPr>
            <a:r>
              <a:rPr lang="en-US" sz="4800" dirty="0"/>
              <a:t>notice of </a:t>
            </a:r>
            <a:r>
              <a:rPr lang="en-US" sz="4800" b="1" dirty="0">
                <a:solidFill>
                  <a:srgbClr val="0070C0"/>
                </a:solidFill>
              </a:rPr>
              <a:t>sexual harassment</a:t>
            </a:r>
            <a:r>
              <a:rPr lang="en-US" sz="4800" dirty="0"/>
              <a:t>; or </a:t>
            </a:r>
          </a:p>
          <a:p>
            <a:pPr marL="914400" indent="-914400">
              <a:buFont typeface="+mj-lt"/>
              <a:buAutoNum type="arabicPeriod"/>
            </a:pPr>
            <a:r>
              <a:rPr lang="en-US" sz="4800" dirty="0"/>
              <a:t>notice of </a:t>
            </a:r>
            <a:r>
              <a:rPr lang="en-US" sz="4800" b="1" dirty="0"/>
              <a:t> </a:t>
            </a:r>
            <a:r>
              <a:rPr lang="en-US" sz="4800" dirty="0"/>
              <a:t>allegations of </a:t>
            </a:r>
            <a:r>
              <a:rPr lang="en-US" sz="4800" b="1" dirty="0">
                <a:solidFill>
                  <a:srgbClr val="0070C0"/>
                </a:solidFill>
              </a:rPr>
              <a:t>sexual harassment</a:t>
            </a:r>
          </a:p>
          <a:p>
            <a:pPr>
              <a:buFont typeface="Wingdings" panose="05000000000000000000" pitchFamily="2" charset="2"/>
              <a:buChar char="Ø"/>
            </a:pPr>
            <a:r>
              <a:rPr lang="en-US" sz="4800" dirty="0">
                <a:solidFill>
                  <a:schemeClr val="tx1"/>
                </a:solidFill>
              </a:rPr>
              <a:t>What’s the difference between the two?</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52</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556001"/>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DE46D3B8-C526-4C11-B70C-97C2FF54F81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565584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 calcmode="lin" valueType="num">
                                      <p:cBhvr additive="base">
                                        <p:cTn id="2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t>The New Regulations:  Actual Knowledge</a:t>
            </a:r>
            <a:endParaRPr lang="en-US" dirty="0">
              <a:latin typeface="+mn-lt"/>
            </a:endParaRP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53</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81904" y="1253066"/>
            <a:ext cx="9198116" cy="4679250"/>
          </a:xfrm>
        </p:spPr>
        <p:txBody>
          <a:bodyPr/>
          <a:lstStyle/>
          <a:p>
            <a:pPr marL="0" indent="0">
              <a:buNone/>
            </a:pPr>
            <a:r>
              <a:rPr lang="en-US" sz="3600" dirty="0"/>
              <a:t>Notice to any of the following constitutes notice to the school:</a:t>
            </a:r>
          </a:p>
          <a:p>
            <a:pPr marL="742950" indent="-742950">
              <a:buFont typeface="+mj-lt"/>
              <a:buAutoNum type="arabicPeriod"/>
            </a:pPr>
            <a:r>
              <a:rPr lang="en-US" sz="3600" b="1" dirty="0">
                <a:solidFill>
                  <a:srgbClr val="0070C0"/>
                </a:solidFill>
              </a:rPr>
              <a:t>Title IX Coordinator</a:t>
            </a:r>
            <a:r>
              <a:rPr lang="en-US" sz="3600" dirty="0"/>
              <a:t>;</a:t>
            </a:r>
          </a:p>
          <a:p>
            <a:pPr marL="742950" indent="-742950">
              <a:buFont typeface="+mj-lt"/>
              <a:buAutoNum type="arabicPeriod"/>
            </a:pPr>
            <a:r>
              <a:rPr lang="en-US" sz="3600" dirty="0"/>
              <a:t>Any official of the school who has authority to institute corrective measures on behalf of the school; or</a:t>
            </a:r>
          </a:p>
          <a:p>
            <a:pPr marL="742950" indent="-742950">
              <a:buFont typeface="+mj-lt"/>
              <a:buAutoNum type="arabicPeriod"/>
            </a:pPr>
            <a:r>
              <a:rPr lang="en-US" sz="3600" b="1" i="1" dirty="0"/>
              <a:t>Any employee of an elementary and secondary school, including custodians, bus drivers, cafeteria workers, etc. </a:t>
            </a:r>
            <a:endParaRPr lang="en-US" sz="3800" dirty="0"/>
          </a:p>
        </p:txBody>
      </p:sp>
    </p:spTree>
    <p:extLst>
      <p:ext uri="{BB962C8B-B14F-4D97-AF65-F5344CB8AC3E}">
        <p14:creationId xmlns:p14="http://schemas.microsoft.com/office/powerpoint/2010/main" val="237701529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 calcmode="lin" valueType="num">
                                      <p:cBhvr additive="base">
                                        <p:cTn id="25"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t>The New Regulations:  Formal complaint</a:t>
            </a:r>
            <a:endParaRPr lang="en-US" dirty="0">
              <a:latin typeface="+mn-lt"/>
            </a:endParaRPr>
          </a:p>
        </p:txBody>
      </p:sp>
      <p:sp>
        <p:nvSpPr>
          <p:cNvPr id="4" name="Content Placeholder 3">
            <a:extLst>
              <a:ext uri="{FF2B5EF4-FFF2-40B4-BE49-F238E27FC236}">
                <a16:creationId xmlns:a16="http://schemas.microsoft.com/office/drawing/2014/main" id="{0CC5C85B-4C13-4635-85EB-7F578B29D3E9}"/>
              </a:ext>
            </a:extLst>
          </p:cNvPr>
          <p:cNvSpPr>
            <a:spLocks noGrp="1"/>
          </p:cNvSpPr>
          <p:nvPr>
            <p:ph idx="1"/>
          </p:nvPr>
        </p:nvSpPr>
        <p:spPr>
          <a:xfrm>
            <a:off x="481904" y="1306687"/>
            <a:ext cx="9198116" cy="4244625"/>
          </a:xfrm>
        </p:spPr>
        <p:txBody>
          <a:bodyPr/>
          <a:lstStyle/>
          <a:p>
            <a:pPr marL="0" indent="0">
              <a:buNone/>
            </a:pPr>
            <a:r>
              <a:rPr lang="en-US" sz="4000" b="1" dirty="0">
                <a:solidFill>
                  <a:srgbClr val="0070C0"/>
                </a:solidFill>
              </a:rPr>
              <a:t>Formal complaint </a:t>
            </a:r>
            <a:r>
              <a:rPr lang="en-US" sz="4000" dirty="0"/>
              <a:t>means:</a:t>
            </a:r>
          </a:p>
          <a:p>
            <a:pPr marL="0" indent="0">
              <a:buNone/>
            </a:pPr>
            <a:r>
              <a:rPr lang="en-US" sz="4000" b="1" dirty="0"/>
              <a:t>[1] a </a:t>
            </a:r>
            <a:r>
              <a:rPr lang="en-US" sz="4000" dirty="0"/>
              <a:t>document </a:t>
            </a:r>
            <a:r>
              <a:rPr lang="en-US" sz="4000" b="1" dirty="0"/>
              <a:t>[a]</a:t>
            </a:r>
            <a:r>
              <a:rPr lang="en-US" sz="4000" dirty="0"/>
              <a:t>filed by a </a:t>
            </a:r>
            <a:r>
              <a:rPr lang="en-US" sz="4000" b="1" dirty="0">
                <a:solidFill>
                  <a:srgbClr val="0070C0"/>
                </a:solidFill>
              </a:rPr>
              <a:t>complainant</a:t>
            </a:r>
            <a:r>
              <a:rPr lang="en-US" sz="4000" dirty="0"/>
              <a:t> or </a:t>
            </a:r>
            <a:r>
              <a:rPr lang="en-US" sz="4000" b="1" dirty="0"/>
              <a:t>[b]</a:t>
            </a:r>
            <a:r>
              <a:rPr lang="en-US" sz="4000" dirty="0"/>
              <a:t>signed by the </a:t>
            </a:r>
            <a:r>
              <a:rPr lang="en-US" sz="4000" b="1" dirty="0">
                <a:solidFill>
                  <a:srgbClr val="0070C0"/>
                </a:solidFill>
              </a:rPr>
              <a:t>Title IX Coordinator;</a:t>
            </a:r>
          </a:p>
          <a:p>
            <a:pPr marL="0" indent="0">
              <a:buNone/>
            </a:pPr>
            <a:r>
              <a:rPr lang="en-US" sz="4000" b="1" dirty="0"/>
              <a:t>[2]</a:t>
            </a:r>
            <a:r>
              <a:rPr lang="en-US" sz="4000" dirty="0"/>
              <a:t>alleging </a:t>
            </a:r>
            <a:r>
              <a:rPr lang="en-US" sz="4000" b="1" dirty="0">
                <a:solidFill>
                  <a:srgbClr val="0070C0"/>
                </a:solidFill>
              </a:rPr>
              <a:t>sexual harassment</a:t>
            </a:r>
            <a:r>
              <a:rPr lang="en-US" sz="4000" dirty="0"/>
              <a:t> against a </a:t>
            </a:r>
            <a:r>
              <a:rPr lang="en-US" sz="4000" b="1" dirty="0">
                <a:solidFill>
                  <a:srgbClr val="0070C0"/>
                </a:solidFill>
              </a:rPr>
              <a:t>respondent;</a:t>
            </a:r>
            <a:r>
              <a:rPr lang="en-US" sz="4000" dirty="0"/>
              <a:t> and</a:t>
            </a:r>
          </a:p>
          <a:p>
            <a:pPr marL="0" indent="0">
              <a:buNone/>
            </a:pPr>
            <a:r>
              <a:rPr lang="en-US" sz="4000" b="1" dirty="0"/>
              <a:t>[3]</a:t>
            </a:r>
            <a:r>
              <a:rPr lang="en-US" sz="4000" dirty="0"/>
              <a:t>requesting that the school </a:t>
            </a:r>
            <a:r>
              <a:rPr lang="en-US" sz="4000" b="1" dirty="0">
                <a:solidFill>
                  <a:srgbClr val="C00000"/>
                </a:solidFill>
              </a:rPr>
              <a:t>investigate</a:t>
            </a:r>
            <a:r>
              <a:rPr lang="en-US" sz="4000" dirty="0"/>
              <a:t> the allegation of sexual harassment.</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54</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3"/>
            <a:ext cx="2211524" cy="3539068"/>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C42CC76E-0CCE-4EE3-8121-CF9E66B2CC9B}"/>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922232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t>The New Regulations:  Formal complaint</a:t>
            </a:r>
            <a:endParaRPr lang="en-US" dirty="0">
              <a:latin typeface="+mn-lt"/>
            </a:endParaRPr>
          </a:p>
        </p:txBody>
      </p:sp>
      <p:sp>
        <p:nvSpPr>
          <p:cNvPr id="4" name="Content Placeholder 3">
            <a:extLst>
              <a:ext uri="{FF2B5EF4-FFF2-40B4-BE49-F238E27FC236}">
                <a16:creationId xmlns:a16="http://schemas.microsoft.com/office/drawing/2014/main" id="{0CC5C85B-4C13-4635-85EB-7F578B29D3E9}"/>
              </a:ext>
            </a:extLst>
          </p:cNvPr>
          <p:cNvSpPr>
            <a:spLocks noGrp="1"/>
          </p:cNvSpPr>
          <p:nvPr>
            <p:ph idx="1"/>
          </p:nvPr>
        </p:nvSpPr>
        <p:spPr>
          <a:xfrm>
            <a:off x="432000" y="1523999"/>
            <a:ext cx="9198116" cy="4244625"/>
          </a:xfrm>
        </p:spPr>
        <p:txBody>
          <a:bodyPr/>
          <a:lstStyle/>
          <a:p>
            <a:pPr marL="0" indent="0">
              <a:buNone/>
            </a:pPr>
            <a:r>
              <a:rPr lang="en-US" sz="4800" dirty="0"/>
              <a:t>“At the time of filing a </a:t>
            </a:r>
            <a:r>
              <a:rPr lang="en-US" sz="4800" b="1" dirty="0">
                <a:solidFill>
                  <a:srgbClr val="0070C0"/>
                </a:solidFill>
              </a:rPr>
              <a:t>formal complaint</a:t>
            </a:r>
            <a:r>
              <a:rPr lang="en-US" sz="4800" dirty="0"/>
              <a:t>, a </a:t>
            </a:r>
            <a:r>
              <a:rPr lang="en-US" sz="4800" b="1" dirty="0">
                <a:solidFill>
                  <a:srgbClr val="0070C0"/>
                </a:solidFill>
              </a:rPr>
              <a:t>complainant</a:t>
            </a:r>
            <a:r>
              <a:rPr lang="en-US" sz="4800" dirty="0"/>
              <a:t> must be participating in or attempting to participate in the education program or activity of the School Entity with which the formal complaint is filed.”</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55</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3"/>
            <a:ext cx="2211524" cy="3589868"/>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097C9CE3-8871-4DFF-AEEE-71DEA47D1EB5}"/>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2824712"/>
      </p:ext>
    </p:extLst>
  </p:cSld>
  <p:clrMapOvr>
    <a:masterClrMapping/>
  </p:clrMapOvr>
  <p:transition spd="slow">
    <p:push/>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t>The New Regulations:  Formal complaint</a:t>
            </a:r>
            <a:endParaRPr lang="en-US" dirty="0">
              <a:latin typeface="+mn-lt"/>
            </a:endParaRPr>
          </a:p>
        </p:txBody>
      </p:sp>
      <p:sp>
        <p:nvSpPr>
          <p:cNvPr id="4" name="Content Placeholder 3">
            <a:extLst>
              <a:ext uri="{FF2B5EF4-FFF2-40B4-BE49-F238E27FC236}">
                <a16:creationId xmlns:a16="http://schemas.microsoft.com/office/drawing/2014/main" id="{0CC5C85B-4C13-4635-85EB-7F578B29D3E9}"/>
              </a:ext>
            </a:extLst>
          </p:cNvPr>
          <p:cNvSpPr>
            <a:spLocks noGrp="1"/>
          </p:cNvSpPr>
          <p:nvPr>
            <p:ph idx="1"/>
          </p:nvPr>
        </p:nvSpPr>
        <p:spPr>
          <a:xfrm>
            <a:off x="432000" y="1523999"/>
            <a:ext cx="9198116" cy="4244625"/>
          </a:xfrm>
        </p:spPr>
        <p:txBody>
          <a:bodyPr/>
          <a:lstStyle/>
          <a:p>
            <a:pPr marL="0" indent="0">
              <a:buNone/>
            </a:pPr>
            <a:r>
              <a:rPr lang="en-US" sz="4000" dirty="0"/>
              <a:t>A </a:t>
            </a:r>
            <a:r>
              <a:rPr lang="en-US" sz="4000" b="1" dirty="0">
                <a:solidFill>
                  <a:srgbClr val="0070C0"/>
                </a:solidFill>
              </a:rPr>
              <a:t>formal complaint </a:t>
            </a:r>
            <a:r>
              <a:rPr lang="en-US" sz="4000" dirty="0"/>
              <a:t>may be filed with the </a:t>
            </a:r>
            <a:r>
              <a:rPr lang="en-US" sz="4000" b="1" dirty="0">
                <a:solidFill>
                  <a:srgbClr val="0070C0"/>
                </a:solidFill>
              </a:rPr>
              <a:t>Title IX Coordinator </a:t>
            </a:r>
            <a:r>
              <a:rPr lang="en-US" sz="4000" b="1" dirty="0"/>
              <a:t>[1] </a:t>
            </a:r>
            <a:r>
              <a:rPr lang="en-US" sz="4000" dirty="0"/>
              <a:t>in person, </a:t>
            </a:r>
            <a:r>
              <a:rPr lang="en-US" sz="4000" b="1" dirty="0"/>
              <a:t>[2] </a:t>
            </a:r>
            <a:r>
              <a:rPr lang="en-US" sz="4000" dirty="0"/>
              <a:t>by mail, or </a:t>
            </a:r>
            <a:r>
              <a:rPr lang="en-US" sz="4000" b="1" dirty="0"/>
              <a:t>[3] </a:t>
            </a:r>
            <a:r>
              <a:rPr lang="en-US" sz="4000" dirty="0"/>
              <a:t>by electronic mail, by using the contact information required to be listed for the </a:t>
            </a:r>
            <a:r>
              <a:rPr lang="en-US" sz="4000" b="1" dirty="0">
                <a:solidFill>
                  <a:srgbClr val="0070C0"/>
                </a:solidFill>
              </a:rPr>
              <a:t>Title IX Coordinator </a:t>
            </a:r>
            <a:r>
              <a:rPr lang="en-US" sz="4000" dirty="0"/>
              <a:t>under § 106.8(a), and by any additional method designated by the school.</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56</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4713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F54745-FB4F-4FD3-8C05-895C8A4F74CC}"/>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9622427"/>
      </p:ext>
    </p:extLst>
  </p:cSld>
  <p:clrMapOvr>
    <a:masterClrMapping/>
  </p:clrMapOvr>
  <p:transition spd="slow">
    <p:push/>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t>The New Regulations:  Formal complaint</a:t>
            </a:r>
            <a:endParaRPr lang="en-US" dirty="0">
              <a:latin typeface="+mn-lt"/>
            </a:endParaRPr>
          </a:p>
        </p:txBody>
      </p:sp>
      <p:sp>
        <p:nvSpPr>
          <p:cNvPr id="4" name="Content Placeholder 3">
            <a:extLst>
              <a:ext uri="{FF2B5EF4-FFF2-40B4-BE49-F238E27FC236}">
                <a16:creationId xmlns:a16="http://schemas.microsoft.com/office/drawing/2014/main" id="{0CC5C85B-4C13-4635-85EB-7F578B29D3E9}"/>
              </a:ext>
            </a:extLst>
          </p:cNvPr>
          <p:cNvSpPr>
            <a:spLocks noGrp="1"/>
          </p:cNvSpPr>
          <p:nvPr>
            <p:ph idx="1"/>
          </p:nvPr>
        </p:nvSpPr>
        <p:spPr>
          <a:xfrm>
            <a:off x="432000" y="1306687"/>
            <a:ext cx="9198116" cy="4244625"/>
          </a:xfrm>
        </p:spPr>
        <p:txBody>
          <a:bodyPr/>
          <a:lstStyle/>
          <a:p>
            <a:pPr marL="0" indent="0">
              <a:buNone/>
            </a:pPr>
            <a:r>
              <a:rPr lang="en-US" sz="4000" dirty="0"/>
              <a:t>[T]he phrase “</a:t>
            </a:r>
            <a:r>
              <a:rPr lang="en-US" sz="4000" b="1" dirty="0">
                <a:solidFill>
                  <a:srgbClr val="0070C0"/>
                </a:solidFill>
              </a:rPr>
              <a:t>document filed by a complainant</a:t>
            </a:r>
            <a:r>
              <a:rPr lang="en-US" sz="4000" dirty="0"/>
              <a:t>” means a document or electronic submission (such as by electronic mail or through an online portal provided for this purpose by the school) that contains the </a:t>
            </a:r>
            <a:r>
              <a:rPr lang="en-US" sz="4000" b="1" dirty="0">
                <a:solidFill>
                  <a:srgbClr val="0070C0"/>
                </a:solidFill>
              </a:rPr>
              <a:t>complainant’s</a:t>
            </a:r>
            <a:r>
              <a:rPr lang="en-US" sz="4000" dirty="0"/>
              <a:t> physical or digital signature, or otherwise indicates that the </a:t>
            </a:r>
            <a:r>
              <a:rPr lang="en-US" sz="4000" b="1" dirty="0">
                <a:solidFill>
                  <a:srgbClr val="0070C0"/>
                </a:solidFill>
              </a:rPr>
              <a:t>complainant</a:t>
            </a:r>
            <a:r>
              <a:rPr lang="en-US" sz="4000" dirty="0"/>
              <a:t> is the person filing the </a:t>
            </a:r>
            <a:r>
              <a:rPr lang="en-US" sz="4000" b="1" dirty="0">
                <a:solidFill>
                  <a:srgbClr val="0070C0"/>
                </a:solidFill>
              </a:rPr>
              <a:t>formal complaint</a:t>
            </a:r>
            <a:r>
              <a:rPr lang="en-US" sz="4000" dirty="0"/>
              <a:t>.</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57</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3"/>
            <a:ext cx="2211524" cy="3589868"/>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7F79E836-3B42-4884-B323-B98CD1FC7A99}"/>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3073580"/>
      </p:ext>
    </p:extLst>
  </p:cSld>
  <p:clrMapOvr>
    <a:masterClrMapping/>
  </p:clrMapOvr>
  <p:transition spd="slow">
    <p:push/>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1092000"/>
          </a:xfrm>
        </p:spPr>
        <p:txBody>
          <a:bodyPr/>
          <a:lstStyle/>
          <a:p>
            <a:r>
              <a:rPr lang="en-US" sz="3600" dirty="0">
                <a:latin typeface="+mn-lt"/>
              </a:rPr>
              <a:t>Practical tips</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Levin Legal Group, P.C.</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58</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10">
            <a:extLst>
              <a:ext uri="{FF2B5EF4-FFF2-40B4-BE49-F238E27FC236}">
                <a16:creationId xmlns:a16="http://schemas.microsoft.com/office/drawing/2014/main" id="{4F32F5DD-293E-4287-9115-238DED4AFC3F}"/>
              </a:ext>
            </a:extLst>
          </p:cNvPr>
          <p:cNvSpPr>
            <a:spLocks noGrp="1"/>
          </p:cNvSpPr>
          <p:nvPr>
            <p:ph idx="1"/>
          </p:nvPr>
        </p:nvSpPr>
        <p:spPr>
          <a:xfrm>
            <a:off x="2912244" y="1512000"/>
            <a:ext cx="6717872" cy="4679250"/>
          </a:xfrm>
        </p:spPr>
        <p:txBody>
          <a:bodyPr/>
          <a:lstStyle/>
          <a:p>
            <a:pPr marL="0" indent="0">
              <a:buNone/>
            </a:pPr>
            <a:r>
              <a:rPr lang="en-US" sz="3600" dirty="0"/>
              <a:t>When there is a “formal complaint” do the following:</a:t>
            </a:r>
          </a:p>
          <a:p>
            <a:pPr marL="914400" indent="-914400">
              <a:buAutoNum type="arabicPeriod"/>
            </a:pPr>
            <a:r>
              <a:rPr lang="en-US" sz="3600" dirty="0"/>
              <a:t>Notify school’s insurance broker of a possible claim; and</a:t>
            </a:r>
          </a:p>
          <a:p>
            <a:pPr marL="914400" indent="-914400">
              <a:buAutoNum type="arabicPeriod"/>
            </a:pPr>
            <a:r>
              <a:rPr lang="en-US" sz="3600" dirty="0"/>
              <a:t>Institute “litigation hold procedures”</a:t>
            </a:r>
          </a:p>
          <a:p>
            <a:pPr marL="914400" indent="-914400">
              <a:buAutoNum type="arabicPeriod"/>
            </a:pPr>
            <a:r>
              <a:rPr lang="en-US" sz="3600" dirty="0"/>
              <a:t>These actions may have to be taken even when there is no “formal complaint”</a:t>
            </a:r>
          </a:p>
        </p:txBody>
      </p:sp>
      <p:pic>
        <p:nvPicPr>
          <p:cNvPr id="12" name="Content Placeholder 2">
            <a:extLst>
              <a:ext uri="{FF2B5EF4-FFF2-40B4-BE49-F238E27FC236}">
                <a16:creationId xmlns:a16="http://schemas.microsoft.com/office/drawing/2014/main" id="{1BF59F25-2A66-4C98-B5A4-3EA5DF1C3285}"/>
              </a:ext>
            </a:extLst>
          </p:cNvPr>
          <p:cNvPicPr>
            <a:picLocks noChangeAspect="1"/>
          </p:cNvPicPr>
          <p:nvPr/>
        </p:nvPicPr>
        <p:blipFill>
          <a:blip r:embed="rId6"/>
          <a:stretch>
            <a:fillRect/>
          </a:stretch>
        </p:blipFill>
        <p:spPr>
          <a:xfrm>
            <a:off x="582083" y="1357046"/>
            <a:ext cx="1979801" cy="2071953"/>
          </a:xfrm>
          <a:prstGeom prst="rect">
            <a:avLst/>
          </a:prstGeom>
        </p:spPr>
      </p:pic>
    </p:spTree>
    <p:extLst>
      <p:ext uri="{BB962C8B-B14F-4D97-AF65-F5344CB8AC3E}">
        <p14:creationId xmlns:p14="http://schemas.microsoft.com/office/powerpoint/2010/main" val="64390125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 calcmode="lin" valueType="num">
                                      <p:cBhvr additive="base">
                                        <p:cTn id="13"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anim calcmode="lin" valueType="num">
                                      <p:cBhvr additive="base">
                                        <p:cTn id="19"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xEl>
                                              <p:pRg st="3" end="3"/>
                                            </p:txEl>
                                          </p:spTgt>
                                        </p:tgtEl>
                                        <p:attrNameLst>
                                          <p:attrName>style.visibility</p:attrName>
                                        </p:attrNameLst>
                                      </p:cBhvr>
                                      <p:to>
                                        <p:strVal val="visible"/>
                                      </p:to>
                                    </p:set>
                                    <p:anim calcmode="lin" valueType="num">
                                      <p:cBhvr additive="base">
                                        <p:cTn id="25"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1193600"/>
          </a:xfrm>
        </p:spPr>
        <p:txBody>
          <a:bodyPr/>
          <a:lstStyle/>
          <a:p>
            <a:r>
              <a:rPr lang="en-US" dirty="0"/>
              <a:t>The New Regulations:  Defining Supportive Measures</a:t>
            </a:r>
            <a:endParaRPr lang="en-US" dirty="0">
              <a:latin typeface="+mn-lt"/>
            </a:endParaRPr>
          </a:p>
        </p:txBody>
      </p:sp>
      <p:sp>
        <p:nvSpPr>
          <p:cNvPr id="4" name="Content Placeholder 3">
            <a:extLst>
              <a:ext uri="{FF2B5EF4-FFF2-40B4-BE49-F238E27FC236}">
                <a16:creationId xmlns:a16="http://schemas.microsoft.com/office/drawing/2014/main" id="{0CC5C85B-4C13-4635-85EB-7F578B29D3E9}"/>
              </a:ext>
            </a:extLst>
          </p:cNvPr>
          <p:cNvSpPr>
            <a:spLocks noGrp="1"/>
          </p:cNvSpPr>
          <p:nvPr>
            <p:ph idx="1"/>
          </p:nvPr>
        </p:nvSpPr>
        <p:spPr>
          <a:xfrm>
            <a:off x="432000" y="1625600"/>
            <a:ext cx="9198116" cy="4007558"/>
          </a:xfrm>
        </p:spPr>
        <p:txBody>
          <a:bodyPr/>
          <a:lstStyle/>
          <a:p>
            <a:pPr marL="0" indent="0">
              <a:buNone/>
            </a:pPr>
            <a:r>
              <a:rPr lang="en-US" sz="4000" b="1" dirty="0">
                <a:solidFill>
                  <a:srgbClr val="0070C0"/>
                </a:solidFill>
              </a:rPr>
              <a:t>Supportive measures </a:t>
            </a:r>
            <a:r>
              <a:rPr lang="en-US" sz="4000" dirty="0"/>
              <a:t>means </a:t>
            </a:r>
            <a:r>
              <a:rPr lang="en-US" sz="4000" b="1" dirty="0"/>
              <a:t>[1] </a:t>
            </a:r>
            <a:r>
              <a:rPr lang="en-US" sz="4000" dirty="0"/>
              <a:t>non-disciplinary, </a:t>
            </a:r>
            <a:r>
              <a:rPr lang="en-US" sz="4000" b="1" dirty="0"/>
              <a:t>[2] </a:t>
            </a:r>
            <a:r>
              <a:rPr lang="en-US" sz="4000" dirty="0"/>
              <a:t>non-punitive </a:t>
            </a:r>
            <a:r>
              <a:rPr lang="en-US" sz="4000" b="1" dirty="0"/>
              <a:t>[3] </a:t>
            </a:r>
            <a:r>
              <a:rPr lang="en-US" sz="4000" dirty="0"/>
              <a:t>individualized services offered </a:t>
            </a:r>
            <a:r>
              <a:rPr lang="en-US" sz="4000" b="1" dirty="0"/>
              <a:t>[4] </a:t>
            </a:r>
            <a:r>
              <a:rPr lang="en-US" sz="4000" dirty="0"/>
              <a:t>as appropriate, as reasonably available, and without fee or charge </a:t>
            </a:r>
            <a:r>
              <a:rPr lang="en-US" sz="4000" b="1" dirty="0"/>
              <a:t>[5] </a:t>
            </a:r>
            <a:r>
              <a:rPr lang="en-US" sz="4000" dirty="0"/>
              <a:t>to </a:t>
            </a:r>
            <a:r>
              <a:rPr lang="en-US" sz="4000" b="1" dirty="0"/>
              <a:t>[A] </a:t>
            </a:r>
            <a:r>
              <a:rPr lang="en-US" sz="4000" dirty="0"/>
              <a:t>the </a:t>
            </a:r>
            <a:r>
              <a:rPr lang="en-US" sz="4000" b="1" dirty="0">
                <a:solidFill>
                  <a:srgbClr val="0070C0"/>
                </a:solidFill>
              </a:rPr>
              <a:t>complainant</a:t>
            </a:r>
            <a:r>
              <a:rPr lang="en-US" sz="4000" dirty="0"/>
              <a:t> or </a:t>
            </a:r>
            <a:r>
              <a:rPr lang="en-US" sz="4000" b="1" dirty="0"/>
              <a:t>[B] </a:t>
            </a:r>
            <a:r>
              <a:rPr lang="en-US" sz="4000" dirty="0"/>
              <a:t>the </a:t>
            </a:r>
            <a:r>
              <a:rPr lang="en-US" sz="4000" b="1" dirty="0">
                <a:solidFill>
                  <a:srgbClr val="0070C0"/>
                </a:solidFill>
              </a:rPr>
              <a:t>respondent</a:t>
            </a:r>
            <a:r>
              <a:rPr lang="en-US" sz="4000" dirty="0"/>
              <a:t> before or after the filing of a </a:t>
            </a:r>
            <a:r>
              <a:rPr lang="en-US" sz="4000" b="1" dirty="0">
                <a:solidFill>
                  <a:srgbClr val="0070C0"/>
                </a:solidFill>
              </a:rPr>
              <a:t>formal complaint </a:t>
            </a:r>
            <a:r>
              <a:rPr lang="en-US" sz="4000" dirty="0"/>
              <a:t>or where no </a:t>
            </a:r>
            <a:r>
              <a:rPr lang="en-US" sz="4000" b="1" dirty="0">
                <a:solidFill>
                  <a:srgbClr val="0070C0"/>
                </a:solidFill>
              </a:rPr>
              <a:t>formal complaint </a:t>
            </a:r>
            <a:r>
              <a:rPr lang="en-US" sz="4000" dirty="0"/>
              <a:t>has been filed.</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59</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840091"/>
            <a:ext cx="2211524" cy="3793067"/>
          </a:xfrm>
          <a:prstGeom prst="rect">
            <a:avLst/>
          </a:prstGeom>
          <a:solidFill>
            <a:schemeClr val="bg1">
              <a:lumMod val="95000"/>
            </a:schemeClr>
          </a:solidFill>
        </p:spPr>
      </p:pic>
      <p:pic>
        <p:nvPicPr>
          <p:cNvPr id="8" name="Picture 1" descr="hall of fame logo">
            <a:extLst>
              <a:ext uri="{FF2B5EF4-FFF2-40B4-BE49-F238E27FC236}">
                <a16:creationId xmlns:a16="http://schemas.microsoft.com/office/drawing/2014/main" id="{38340365-532A-4F04-9E3B-7D6A73E087D6}"/>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2010-12-01 LLG Logo">
            <a:extLst>
              <a:ext uri="{FF2B5EF4-FFF2-40B4-BE49-F238E27FC236}">
                <a16:creationId xmlns:a16="http://schemas.microsoft.com/office/drawing/2014/main" id="{53118F42-8067-48A1-B75B-26C1EEF48E57}"/>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spTree>
    <p:extLst>
      <p:ext uri="{BB962C8B-B14F-4D97-AF65-F5344CB8AC3E}">
        <p14:creationId xmlns:p14="http://schemas.microsoft.com/office/powerpoint/2010/main" val="733534920"/>
      </p:ext>
    </p:extLst>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latin typeface="+mn-lt"/>
              </a:rPr>
              <a:t>Training </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6</a:t>
            </a:fld>
            <a:endParaRPr lang="en-US" noProof="0" dirty="0"/>
          </a:p>
        </p:txBody>
      </p:sp>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1337732"/>
            <a:ext cx="9198116" cy="4679250"/>
          </a:xfrm>
        </p:spPr>
        <p:txBody>
          <a:bodyPr/>
          <a:lstStyle/>
          <a:p>
            <a:pPr marL="0" indent="0">
              <a:buNone/>
            </a:pPr>
            <a:r>
              <a:rPr lang="en-US" sz="3600" dirty="0"/>
              <a:t>The Regulations require that you receive training on specific topics.  When you see the professor in a slide, that means that we will take a deeper dive into the required subject subsequently in the training.</a:t>
            </a:r>
          </a:p>
        </p:txBody>
      </p:sp>
      <p:pic>
        <p:nvPicPr>
          <p:cNvPr id="1026" name="Picture 2" descr="See the source image">
            <a:extLst>
              <a:ext uri="{FF2B5EF4-FFF2-40B4-BE49-F238E27FC236}">
                <a16:creationId xmlns:a16="http://schemas.microsoft.com/office/drawing/2014/main" id="{4220DE81-F4F0-4808-B9D6-3D5EDFC90E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80476" y="2034440"/>
            <a:ext cx="2211524" cy="3231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265930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t>The New Regulations:  Defining Supportive Measures</a:t>
            </a:r>
            <a:endParaRPr lang="en-US" dirty="0">
              <a:latin typeface="+mn-lt"/>
            </a:endParaRPr>
          </a:p>
        </p:txBody>
      </p:sp>
      <p:sp>
        <p:nvSpPr>
          <p:cNvPr id="4" name="Content Placeholder 3">
            <a:extLst>
              <a:ext uri="{FF2B5EF4-FFF2-40B4-BE49-F238E27FC236}">
                <a16:creationId xmlns:a16="http://schemas.microsoft.com/office/drawing/2014/main" id="{0CC5C85B-4C13-4635-85EB-7F578B29D3E9}"/>
              </a:ext>
            </a:extLst>
          </p:cNvPr>
          <p:cNvSpPr>
            <a:spLocks noGrp="1"/>
          </p:cNvSpPr>
          <p:nvPr>
            <p:ph idx="1"/>
          </p:nvPr>
        </p:nvSpPr>
        <p:spPr>
          <a:xfrm>
            <a:off x="432000" y="1523999"/>
            <a:ext cx="9198116" cy="4244625"/>
          </a:xfrm>
        </p:spPr>
        <p:txBody>
          <a:bodyPr/>
          <a:lstStyle/>
          <a:p>
            <a:pPr marL="0" indent="0">
              <a:buNone/>
            </a:pPr>
            <a:r>
              <a:rPr lang="en-US" sz="4000" b="1" dirty="0">
                <a:solidFill>
                  <a:srgbClr val="0070C0"/>
                </a:solidFill>
              </a:rPr>
              <a:t>Supportive measures </a:t>
            </a:r>
            <a:r>
              <a:rPr lang="en-US" sz="4000" dirty="0"/>
              <a:t>are designed </a:t>
            </a:r>
            <a:r>
              <a:rPr lang="en-US" sz="4000" b="1" dirty="0"/>
              <a:t>[1] </a:t>
            </a:r>
            <a:r>
              <a:rPr lang="en-US" sz="4000" dirty="0"/>
              <a:t>to restore or preserve equal access to the school’s education program or activity </a:t>
            </a:r>
            <a:r>
              <a:rPr lang="en-US" sz="4000" b="1" i="1" dirty="0"/>
              <a:t>without unreasonably burdening the other party</a:t>
            </a:r>
            <a:r>
              <a:rPr lang="en-US" sz="4000" dirty="0"/>
              <a:t>, including measures designed </a:t>
            </a:r>
            <a:r>
              <a:rPr lang="en-US" sz="4000" b="1" dirty="0"/>
              <a:t>[2] </a:t>
            </a:r>
            <a:r>
              <a:rPr lang="en-US" sz="4000" dirty="0"/>
              <a:t>to protect the safety of all parties or the school’s educational environment, or </a:t>
            </a:r>
            <a:r>
              <a:rPr lang="en-US" sz="4000" b="1" dirty="0"/>
              <a:t>[3] </a:t>
            </a:r>
            <a:r>
              <a:rPr lang="en-US" sz="4000" dirty="0"/>
              <a:t>deter </a:t>
            </a:r>
            <a:r>
              <a:rPr lang="en-US" sz="4000" b="1" dirty="0">
                <a:solidFill>
                  <a:srgbClr val="0070C0"/>
                </a:solidFill>
              </a:rPr>
              <a:t>sexual harassment</a:t>
            </a:r>
            <a:r>
              <a:rPr lang="en-US" sz="4000" dirty="0"/>
              <a:t>.</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60</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522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2FA1A599-7E54-474E-AC32-C9C20F1A11CA}"/>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4935451"/>
      </p:ext>
    </p:extLst>
  </p:cSld>
  <p:clrMapOvr>
    <a:masterClrMapping/>
  </p:clrMapOvr>
  <p:transition spd="slow">
    <p:push/>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t>The New Regulations:  Defining Supportive Measures</a:t>
            </a:r>
            <a:endParaRPr lang="en-US" dirty="0">
              <a:latin typeface="+mn-lt"/>
            </a:endParaRPr>
          </a:p>
        </p:txBody>
      </p:sp>
      <p:sp>
        <p:nvSpPr>
          <p:cNvPr id="4" name="Content Placeholder 3">
            <a:extLst>
              <a:ext uri="{FF2B5EF4-FFF2-40B4-BE49-F238E27FC236}">
                <a16:creationId xmlns:a16="http://schemas.microsoft.com/office/drawing/2014/main" id="{0CC5C85B-4C13-4635-85EB-7F578B29D3E9}"/>
              </a:ext>
            </a:extLst>
          </p:cNvPr>
          <p:cNvSpPr>
            <a:spLocks noGrp="1"/>
          </p:cNvSpPr>
          <p:nvPr>
            <p:ph idx="1"/>
          </p:nvPr>
        </p:nvSpPr>
        <p:spPr>
          <a:xfrm>
            <a:off x="432000" y="1371601"/>
            <a:ext cx="9198116" cy="4397024"/>
          </a:xfrm>
        </p:spPr>
        <p:txBody>
          <a:bodyPr/>
          <a:lstStyle/>
          <a:p>
            <a:pPr marL="0" indent="0">
              <a:buNone/>
            </a:pPr>
            <a:r>
              <a:rPr lang="en-US" sz="3800" b="1" dirty="0">
                <a:solidFill>
                  <a:srgbClr val="0070C0"/>
                </a:solidFill>
              </a:rPr>
              <a:t>Supportive measures </a:t>
            </a:r>
            <a:r>
              <a:rPr lang="en-US" sz="3800" dirty="0"/>
              <a:t>may include </a:t>
            </a:r>
            <a:r>
              <a:rPr lang="en-US" sz="3800" b="1" dirty="0"/>
              <a:t>[1] </a:t>
            </a:r>
            <a:r>
              <a:rPr lang="en-US" sz="3800" dirty="0"/>
              <a:t>counseling, </a:t>
            </a:r>
            <a:r>
              <a:rPr lang="en-US" sz="3800" b="1" dirty="0"/>
              <a:t>[2] </a:t>
            </a:r>
            <a:r>
              <a:rPr lang="en-US" sz="3800" dirty="0"/>
              <a:t>extensions of deadlines or other course-related adjustments, </a:t>
            </a:r>
            <a:r>
              <a:rPr lang="en-US" sz="3800" b="1" dirty="0"/>
              <a:t>[3] </a:t>
            </a:r>
            <a:r>
              <a:rPr lang="en-US" sz="3800" dirty="0"/>
              <a:t>modifications of work or class schedules, </a:t>
            </a:r>
            <a:r>
              <a:rPr lang="en-US" sz="3800" b="1" dirty="0"/>
              <a:t>[4] </a:t>
            </a:r>
            <a:r>
              <a:rPr lang="en-US" sz="3800" dirty="0"/>
              <a:t>campus escort services, </a:t>
            </a:r>
            <a:r>
              <a:rPr lang="en-US" sz="3800" b="1" dirty="0"/>
              <a:t>[5] mutual</a:t>
            </a:r>
            <a:r>
              <a:rPr lang="en-US" sz="3800" dirty="0"/>
              <a:t> restrictions on contact between the parties, </a:t>
            </a:r>
            <a:r>
              <a:rPr lang="en-US" sz="3800" b="1" dirty="0"/>
              <a:t>[6] </a:t>
            </a:r>
            <a:r>
              <a:rPr lang="en-US" sz="3800" dirty="0"/>
              <a:t>changes in work . . . locations, </a:t>
            </a:r>
            <a:r>
              <a:rPr lang="en-US" sz="3800" b="1" dirty="0"/>
              <a:t>[7] </a:t>
            </a:r>
            <a:r>
              <a:rPr lang="en-US" sz="3800" dirty="0"/>
              <a:t>leaves of absence, </a:t>
            </a:r>
            <a:r>
              <a:rPr lang="en-US" sz="3800" b="1" dirty="0"/>
              <a:t>[8] </a:t>
            </a:r>
            <a:r>
              <a:rPr lang="en-US" sz="3800" dirty="0"/>
              <a:t>increased security and </a:t>
            </a:r>
            <a:r>
              <a:rPr lang="en-US" sz="3800" b="1" dirty="0"/>
              <a:t>[9] </a:t>
            </a:r>
            <a:r>
              <a:rPr lang="en-US" sz="3800" dirty="0"/>
              <a:t>monitoring of certain areas of the campus, and other similar measures.</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61</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3"/>
            <a:ext cx="2211524" cy="3539067"/>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CE313D01-7A63-4F61-B2EE-BB61FD69D4C5}"/>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3705815"/>
      </p:ext>
    </p:extLst>
  </p:cSld>
  <p:clrMapOvr>
    <a:masterClrMapping/>
  </p:clrMapOvr>
  <p:transition spd="slow">
    <p:push/>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t>The New Regulations:  Defining Supportive Measures</a:t>
            </a:r>
            <a:endParaRPr lang="en-US" dirty="0">
              <a:latin typeface="+mn-lt"/>
            </a:endParaRPr>
          </a:p>
        </p:txBody>
      </p:sp>
      <p:sp>
        <p:nvSpPr>
          <p:cNvPr id="4" name="Content Placeholder 3">
            <a:extLst>
              <a:ext uri="{FF2B5EF4-FFF2-40B4-BE49-F238E27FC236}">
                <a16:creationId xmlns:a16="http://schemas.microsoft.com/office/drawing/2014/main" id="{0CC5C85B-4C13-4635-85EB-7F578B29D3E9}"/>
              </a:ext>
            </a:extLst>
          </p:cNvPr>
          <p:cNvSpPr>
            <a:spLocks noGrp="1"/>
          </p:cNvSpPr>
          <p:nvPr>
            <p:ph idx="1"/>
          </p:nvPr>
        </p:nvSpPr>
        <p:spPr>
          <a:xfrm>
            <a:off x="432000" y="1523999"/>
            <a:ext cx="9198116" cy="4244625"/>
          </a:xfrm>
        </p:spPr>
        <p:txBody>
          <a:bodyPr/>
          <a:lstStyle/>
          <a:p>
            <a:pPr marL="0" indent="0">
              <a:buNone/>
            </a:pPr>
            <a:r>
              <a:rPr lang="en-US" sz="4400" dirty="0"/>
              <a:t>The school must </a:t>
            </a:r>
            <a:r>
              <a:rPr lang="en-US" sz="4400" b="1" dirty="0">
                <a:solidFill>
                  <a:srgbClr val="C00000"/>
                </a:solidFill>
              </a:rPr>
              <a:t>maintain as confidential </a:t>
            </a:r>
            <a:r>
              <a:rPr lang="en-US" sz="4400" dirty="0"/>
              <a:t>any supportive measures provided to the </a:t>
            </a:r>
            <a:r>
              <a:rPr lang="en-US" sz="4400" b="1" dirty="0">
                <a:solidFill>
                  <a:srgbClr val="0070C0"/>
                </a:solidFill>
              </a:rPr>
              <a:t>complainant</a:t>
            </a:r>
            <a:r>
              <a:rPr lang="en-US" sz="4400" dirty="0"/>
              <a:t> or </a:t>
            </a:r>
            <a:r>
              <a:rPr lang="en-US" sz="4400" b="1" dirty="0">
                <a:solidFill>
                  <a:srgbClr val="0070C0"/>
                </a:solidFill>
              </a:rPr>
              <a:t>respondent</a:t>
            </a:r>
            <a:r>
              <a:rPr lang="en-US" sz="4400" dirty="0"/>
              <a:t>, to the extent that maintaining such confidentiality would not impair the ability of the school to provide the supportive measures.</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62</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5729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CE590CCF-F214-4BB1-8FFD-5C778B35A0D3}"/>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9073388"/>
      </p:ext>
    </p:extLst>
  </p:cSld>
  <p:clrMapOvr>
    <a:masterClrMapping/>
  </p:clrMapOvr>
  <p:transition spd="slow">
    <p:push/>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t>The New Regulations:  Defining “deliberately indifferent”</a:t>
            </a:r>
            <a:endParaRPr lang="en-US" dirty="0">
              <a:latin typeface="+mn-lt"/>
            </a:endParaRPr>
          </a:p>
        </p:txBody>
      </p:sp>
      <p:sp>
        <p:nvSpPr>
          <p:cNvPr id="4" name="Content Placeholder 3">
            <a:extLst>
              <a:ext uri="{FF2B5EF4-FFF2-40B4-BE49-F238E27FC236}">
                <a16:creationId xmlns:a16="http://schemas.microsoft.com/office/drawing/2014/main" id="{0CC5C85B-4C13-4635-85EB-7F578B29D3E9}"/>
              </a:ext>
            </a:extLst>
          </p:cNvPr>
          <p:cNvSpPr>
            <a:spLocks noGrp="1"/>
          </p:cNvSpPr>
          <p:nvPr>
            <p:ph idx="1"/>
          </p:nvPr>
        </p:nvSpPr>
        <p:spPr>
          <a:xfrm>
            <a:off x="432000" y="1523999"/>
            <a:ext cx="9198116" cy="4244625"/>
          </a:xfrm>
        </p:spPr>
        <p:txBody>
          <a:bodyPr/>
          <a:lstStyle/>
          <a:p>
            <a:pPr marL="0" indent="0">
              <a:buNone/>
            </a:pPr>
            <a:r>
              <a:rPr lang="en-US" sz="5400" dirty="0"/>
              <a:t>A school is </a:t>
            </a:r>
            <a:r>
              <a:rPr lang="en-US" sz="5400" b="1" dirty="0">
                <a:solidFill>
                  <a:srgbClr val="0070C0"/>
                </a:solidFill>
              </a:rPr>
              <a:t>deliberately indifferent</a:t>
            </a:r>
            <a:r>
              <a:rPr lang="en-US" sz="5400" dirty="0"/>
              <a:t> only if its </a:t>
            </a:r>
            <a:r>
              <a:rPr lang="en-US" sz="5400" b="1" dirty="0">
                <a:solidFill>
                  <a:srgbClr val="C00000"/>
                </a:solidFill>
              </a:rPr>
              <a:t>response</a:t>
            </a:r>
            <a:r>
              <a:rPr lang="en-US" sz="5400" dirty="0"/>
              <a:t> to </a:t>
            </a:r>
            <a:r>
              <a:rPr lang="en-US" sz="5400" b="1" dirty="0">
                <a:solidFill>
                  <a:srgbClr val="0070C0"/>
                </a:solidFill>
              </a:rPr>
              <a:t>sexual harassment </a:t>
            </a:r>
            <a:r>
              <a:rPr lang="en-US" sz="5400" dirty="0"/>
              <a:t>is </a:t>
            </a:r>
            <a:r>
              <a:rPr lang="en-US" sz="5400" dirty="0">
                <a:solidFill>
                  <a:schemeClr val="tx1"/>
                </a:solidFill>
              </a:rPr>
              <a:t>clearly unreasonable</a:t>
            </a:r>
            <a:r>
              <a:rPr lang="en-US" sz="5400" dirty="0"/>
              <a:t> in light of the known circumstances.</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63</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3"/>
            <a:ext cx="2211524" cy="3539067"/>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E4315573-5668-4B3F-8BE6-D9657B950D75}"/>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6519267"/>
      </p:ext>
    </p:extLst>
  </p:cSld>
  <p:clrMapOvr>
    <a:masterClrMapping/>
  </p:clrMapOvr>
  <p:transition spd="slow">
    <p:push/>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t>The New Regulations:  Responding to sexual wrongdoing</a:t>
            </a:r>
            <a:endParaRPr lang="en-US" dirty="0">
              <a:latin typeface="+mn-lt"/>
            </a:endParaRPr>
          </a:p>
        </p:txBody>
      </p:sp>
      <p:sp>
        <p:nvSpPr>
          <p:cNvPr id="4" name="Content Placeholder 3">
            <a:extLst>
              <a:ext uri="{FF2B5EF4-FFF2-40B4-BE49-F238E27FC236}">
                <a16:creationId xmlns:a16="http://schemas.microsoft.com/office/drawing/2014/main" id="{0CC5C85B-4C13-4635-85EB-7F578B29D3E9}"/>
              </a:ext>
            </a:extLst>
          </p:cNvPr>
          <p:cNvSpPr>
            <a:spLocks noGrp="1"/>
          </p:cNvSpPr>
          <p:nvPr>
            <p:ph idx="1"/>
          </p:nvPr>
        </p:nvSpPr>
        <p:spPr>
          <a:xfrm>
            <a:off x="432000" y="1306687"/>
            <a:ext cx="9198116" cy="4244625"/>
          </a:xfrm>
        </p:spPr>
        <p:txBody>
          <a:bodyPr/>
          <a:lstStyle/>
          <a:p>
            <a:pPr marL="0" indent="0">
              <a:buNone/>
            </a:pPr>
            <a:r>
              <a:rPr lang="en-US" sz="3200" dirty="0"/>
              <a:t>With or without a </a:t>
            </a:r>
            <a:r>
              <a:rPr lang="en-US" sz="3200" b="1" dirty="0">
                <a:solidFill>
                  <a:srgbClr val="0070C0"/>
                </a:solidFill>
              </a:rPr>
              <a:t>formal complaint</a:t>
            </a:r>
            <a:r>
              <a:rPr lang="en-US" sz="3200" dirty="0"/>
              <a:t>, school must do the following:</a:t>
            </a:r>
          </a:p>
          <a:p>
            <a:pPr marL="742950" indent="-742950">
              <a:buFont typeface="+mj-lt"/>
              <a:buAutoNum type="arabicPeriod"/>
            </a:pPr>
            <a:r>
              <a:rPr lang="en-US" sz="2800" b="1" dirty="0">
                <a:solidFill>
                  <a:srgbClr val="C00000"/>
                </a:solidFill>
              </a:rPr>
              <a:t>Promptly respond</a:t>
            </a:r>
            <a:r>
              <a:rPr lang="en-US" sz="2800" dirty="0"/>
              <a:t>;</a:t>
            </a:r>
          </a:p>
          <a:p>
            <a:pPr marL="742950" indent="-742950">
              <a:buFont typeface="+mj-lt"/>
              <a:buAutoNum type="arabicPeriod"/>
            </a:pPr>
            <a:r>
              <a:rPr lang="en-US" sz="2800" dirty="0"/>
              <a:t>Title IX Coordinator must </a:t>
            </a:r>
            <a:r>
              <a:rPr lang="en-US" sz="2800" b="1" dirty="0">
                <a:solidFill>
                  <a:srgbClr val="C00000"/>
                </a:solidFill>
              </a:rPr>
              <a:t>promptly contact </a:t>
            </a:r>
            <a:r>
              <a:rPr lang="en-US" sz="2800" b="1" dirty="0">
                <a:solidFill>
                  <a:srgbClr val="0070C0"/>
                </a:solidFill>
              </a:rPr>
              <a:t>complainant</a:t>
            </a:r>
            <a:r>
              <a:rPr lang="en-US" sz="2800" b="1" dirty="0"/>
              <a:t>;</a:t>
            </a:r>
          </a:p>
          <a:p>
            <a:pPr marL="742950" indent="-742950">
              <a:buFont typeface="+mj-lt"/>
              <a:buAutoNum type="arabicPeriod"/>
            </a:pPr>
            <a:r>
              <a:rPr lang="en-US" sz="2800" dirty="0"/>
              <a:t>Must not be “</a:t>
            </a:r>
            <a:r>
              <a:rPr lang="en-US" sz="2800" b="1" dirty="0">
                <a:solidFill>
                  <a:srgbClr val="0070C0"/>
                </a:solidFill>
              </a:rPr>
              <a:t>deliberately indifferent</a:t>
            </a:r>
            <a:r>
              <a:rPr lang="en-US" sz="2800" dirty="0"/>
              <a:t>”;</a:t>
            </a:r>
          </a:p>
          <a:p>
            <a:pPr marL="742950" indent="-742950">
              <a:buFont typeface="+mj-lt"/>
              <a:buAutoNum type="arabicPeriod"/>
            </a:pPr>
            <a:r>
              <a:rPr lang="en-US" sz="2800" dirty="0"/>
              <a:t>Must </a:t>
            </a:r>
            <a:r>
              <a:rPr lang="en-US" sz="2800" b="1" dirty="0">
                <a:solidFill>
                  <a:srgbClr val="C00000"/>
                </a:solidFill>
              </a:rPr>
              <a:t>treat</a:t>
            </a:r>
            <a:r>
              <a:rPr lang="en-US" sz="2800" dirty="0"/>
              <a:t> </a:t>
            </a:r>
            <a:r>
              <a:rPr lang="en-US" sz="2800" b="1" dirty="0">
                <a:solidFill>
                  <a:srgbClr val="0070C0"/>
                </a:solidFill>
              </a:rPr>
              <a:t>complainant</a:t>
            </a:r>
            <a:r>
              <a:rPr lang="en-US" sz="2800" dirty="0"/>
              <a:t> and </a:t>
            </a:r>
            <a:r>
              <a:rPr lang="en-US" sz="2800" b="1" dirty="0">
                <a:solidFill>
                  <a:srgbClr val="0070C0"/>
                </a:solidFill>
              </a:rPr>
              <a:t>respondents</a:t>
            </a:r>
            <a:r>
              <a:rPr lang="en-US" sz="2800" dirty="0"/>
              <a:t> </a:t>
            </a:r>
            <a:r>
              <a:rPr lang="en-US" sz="2800" b="1" dirty="0">
                <a:solidFill>
                  <a:srgbClr val="C00000"/>
                </a:solidFill>
              </a:rPr>
              <a:t>equitably</a:t>
            </a:r>
            <a:r>
              <a:rPr lang="en-US" sz="2800" dirty="0"/>
              <a:t> by offering </a:t>
            </a:r>
            <a:r>
              <a:rPr lang="en-US" sz="2800" b="1" dirty="0">
                <a:solidFill>
                  <a:srgbClr val="0070C0"/>
                </a:solidFill>
              </a:rPr>
              <a:t>supportive measures </a:t>
            </a:r>
            <a:r>
              <a:rPr lang="en-US" sz="2800" dirty="0"/>
              <a:t>to </a:t>
            </a:r>
            <a:r>
              <a:rPr lang="en-US" sz="2800" b="1" dirty="0">
                <a:solidFill>
                  <a:srgbClr val="0070C0"/>
                </a:solidFill>
              </a:rPr>
              <a:t>complainant</a:t>
            </a:r>
            <a:r>
              <a:rPr lang="en-US" sz="2800" dirty="0"/>
              <a:t>;</a:t>
            </a:r>
          </a:p>
          <a:p>
            <a:pPr marL="742950" indent="-742950">
              <a:buFont typeface="+mj-lt"/>
              <a:buAutoNum type="arabicPeriod"/>
            </a:pPr>
            <a:r>
              <a:rPr lang="en-US" sz="2800" dirty="0"/>
              <a:t>Must </a:t>
            </a:r>
            <a:r>
              <a:rPr lang="en-US" sz="2800" b="1" dirty="0">
                <a:solidFill>
                  <a:srgbClr val="C00000"/>
                </a:solidFill>
              </a:rPr>
              <a:t>follow</a:t>
            </a:r>
            <a:r>
              <a:rPr lang="en-US" sz="2800" dirty="0"/>
              <a:t>  </a:t>
            </a:r>
            <a:r>
              <a:rPr lang="en-US" sz="2800" b="1" dirty="0">
                <a:solidFill>
                  <a:srgbClr val="0070C0"/>
                </a:solidFill>
              </a:rPr>
              <a:t>grievance process </a:t>
            </a:r>
            <a:r>
              <a:rPr lang="en-US" sz="2800" dirty="0">
                <a:solidFill>
                  <a:schemeClr val="tx1"/>
                </a:solidFill>
              </a:rPr>
              <a:t>when </a:t>
            </a:r>
            <a:r>
              <a:rPr lang="en-US" sz="2800" b="1" dirty="0">
                <a:solidFill>
                  <a:srgbClr val="0070C0"/>
                </a:solidFill>
              </a:rPr>
              <a:t>formal complaint</a:t>
            </a:r>
            <a:r>
              <a:rPr lang="en-US" sz="2800" dirty="0">
                <a:solidFill>
                  <a:schemeClr val="tx1"/>
                </a:solidFill>
              </a:rPr>
              <a:t> is filed.</a:t>
            </a:r>
            <a:endParaRPr lang="en-US" sz="2800" b="1" dirty="0">
              <a:solidFill>
                <a:srgbClr val="0070C0"/>
              </a:solidFill>
            </a:endParaRP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64</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4713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A4CA821C-54EB-4F05-975D-BCCE34348D0E}"/>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471006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t>The New Regulations:  Contacting the Complainant</a:t>
            </a:r>
            <a:endParaRPr lang="en-US" dirty="0">
              <a:latin typeface="+mn-lt"/>
            </a:endParaRPr>
          </a:p>
        </p:txBody>
      </p:sp>
      <p:sp>
        <p:nvSpPr>
          <p:cNvPr id="4" name="Content Placeholder 3">
            <a:extLst>
              <a:ext uri="{FF2B5EF4-FFF2-40B4-BE49-F238E27FC236}">
                <a16:creationId xmlns:a16="http://schemas.microsoft.com/office/drawing/2014/main" id="{0CC5C85B-4C13-4635-85EB-7F578B29D3E9}"/>
              </a:ext>
            </a:extLst>
          </p:cNvPr>
          <p:cNvSpPr>
            <a:spLocks noGrp="1"/>
          </p:cNvSpPr>
          <p:nvPr>
            <p:ph idx="1"/>
          </p:nvPr>
        </p:nvSpPr>
        <p:spPr>
          <a:xfrm>
            <a:off x="432000" y="1523999"/>
            <a:ext cx="9198116" cy="4244625"/>
          </a:xfrm>
        </p:spPr>
        <p:txBody>
          <a:bodyPr/>
          <a:lstStyle/>
          <a:p>
            <a:pPr marL="0" indent="0">
              <a:buNone/>
            </a:pPr>
            <a:r>
              <a:rPr lang="en-US" sz="3200" dirty="0"/>
              <a:t>The </a:t>
            </a:r>
            <a:r>
              <a:rPr lang="en-US" sz="3200" b="1" dirty="0">
                <a:solidFill>
                  <a:srgbClr val="0070C0"/>
                </a:solidFill>
              </a:rPr>
              <a:t>Title IX Coordinator </a:t>
            </a:r>
            <a:r>
              <a:rPr lang="en-US" sz="3200" dirty="0"/>
              <a:t>must </a:t>
            </a:r>
            <a:r>
              <a:rPr lang="en-US" sz="3200" b="1" dirty="0">
                <a:solidFill>
                  <a:srgbClr val="C00000"/>
                </a:solidFill>
              </a:rPr>
              <a:t>promptly contact</a:t>
            </a:r>
            <a:r>
              <a:rPr lang="en-US" sz="3200" dirty="0"/>
              <a:t> the </a:t>
            </a:r>
            <a:r>
              <a:rPr lang="en-US" sz="3200" b="1" dirty="0">
                <a:solidFill>
                  <a:srgbClr val="0070C0"/>
                </a:solidFill>
              </a:rPr>
              <a:t>complainant</a:t>
            </a:r>
            <a:r>
              <a:rPr lang="en-US" sz="3200" dirty="0"/>
              <a:t> to </a:t>
            </a:r>
          </a:p>
          <a:p>
            <a:pPr marL="0" indent="0">
              <a:buNone/>
            </a:pPr>
            <a:r>
              <a:rPr lang="en-US" sz="3200" b="1" dirty="0"/>
              <a:t>[1] </a:t>
            </a:r>
            <a:r>
              <a:rPr lang="en-US" sz="3200" dirty="0"/>
              <a:t>discuss the availability of </a:t>
            </a:r>
            <a:r>
              <a:rPr lang="en-US" sz="3200" b="1" dirty="0">
                <a:solidFill>
                  <a:srgbClr val="0070C0"/>
                </a:solidFill>
              </a:rPr>
              <a:t>supportive measures</a:t>
            </a:r>
            <a:r>
              <a:rPr lang="en-US" sz="3200" dirty="0"/>
              <a:t>, </a:t>
            </a:r>
          </a:p>
          <a:p>
            <a:pPr marL="0" indent="0">
              <a:buNone/>
            </a:pPr>
            <a:r>
              <a:rPr lang="en-US" sz="3200" b="1" dirty="0"/>
              <a:t>[2] </a:t>
            </a:r>
            <a:r>
              <a:rPr lang="en-US" sz="3200" dirty="0"/>
              <a:t>consider the </a:t>
            </a:r>
            <a:r>
              <a:rPr lang="en-US" sz="3200" b="1" dirty="0">
                <a:solidFill>
                  <a:srgbClr val="0070C0"/>
                </a:solidFill>
              </a:rPr>
              <a:t>complainant’s</a:t>
            </a:r>
            <a:r>
              <a:rPr lang="en-US" sz="3200" dirty="0"/>
              <a:t> wishes with respect to </a:t>
            </a:r>
            <a:r>
              <a:rPr lang="en-US" sz="3200" b="1" dirty="0">
                <a:solidFill>
                  <a:srgbClr val="0070C0"/>
                </a:solidFill>
              </a:rPr>
              <a:t>supportive measures</a:t>
            </a:r>
            <a:r>
              <a:rPr lang="en-US" sz="3200" dirty="0"/>
              <a:t>, </a:t>
            </a:r>
          </a:p>
          <a:p>
            <a:pPr marL="0" indent="0">
              <a:buNone/>
            </a:pPr>
            <a:r>
              <a:rPr lang="en-US" sz="3200" b="1" dirty="0"/>
              <a:t>[3] </a:t>
            </a:r>
            <a:r>
              <a:rPr lang="en-US" sz="3200" dirty="0"/>
              <a:t>inform the complainant of the availability of </a:t>
            </a:r>
            <a:r>
              <a:rPr lang="en-US" sz="3200" b="1" dirty="0">
                <a:solidFill>
                  <a:srgbClr val="0070C0"/>
                </a:solidFill>
              </a:rPr>
              <a:t>supportive measures </a:t>
            </a:r>
            <a:r>
              <a:rPr lang="en-US" sz="3200" dirty="0"/>
              <a:t>with or without the filing of a </a:t>
            </a:r>
            <a:r>
              <a:rPr lang="en-US" sz="3200" b="1" dirty="0">
                <a:solidFill>
                  <a:srgbClr val="0070C0"/>
                </a:solidFill>
              </a:rPr>
              <a:t>formal complaint</a:t>
            </a:r>
            <a:r>
              <a:rPr lang="en-US" sz="3200" dirty="0"/>
              <a:t>, and </a:t>
            </a:r>
          </a:p>
          <a:p>
            <a:pPr marL="0" indent="0">
              <a:buNone/>
            </a:pPr>
            <a:r>
              <a:rPr lang="en-US" sz="3200" b="1" dirty="0"/>
              <a:t>[4] </a:t>
            </a:r>
            <a:r>
              <a:rPr lang="en-US" sz="3200" dirty="0"/>
              <a:t>explain to the </a:t>
            </a:r>
            <a:r>
              <a:rPr lang="en-US" sz="3200" b="1" dirty="0">
                <a:solidFill>
                  <a:srgbClr val="0070C0"/>
                </a:solidFill>
              </a:rPr>
              <a:t>complainant</a:t>
            </a:r>
            <a:r>
              <a:rPr lang="en-US" sz="3200" dirty="0"/>
              <a:t> the process for filing a </a:t>
            </a:r>
            <a:r>
              <a:rPr lang="en-US" sz="3200" b="1" dirty="0">
                <a:solidFill>
                  <a:srgbClr val="0070C0"/>
                </a:solidFill>
              </a:rPr>
              <a:t>formal complaint</a:t>
            </a:r>
            <a:r>
              <a:rPr lang="en-US" sz="3200" dirty="0"/>
              <a:t>.</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65</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4713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DC342BA6-EEA4-46DA-BF94-0DCBD5E4F290}"/>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599588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t>The New Regulations: Authorized Actions</a:t>
            </a:r>
            <a:endParaRPr lang="en-US" dirty="0">
              <a:latin typeface="+mn-lt"/>
            </a:endParaRPr>
          </a:p>
        </p:txBody>
      </p:sp>
      <p:sp>
        <p:nvSpPr>
          <p:cNvPr id="4" name="Content Placeholder 3">
            <a:extLst>
              <a:ext uri="{FF2B5EF4-FFF2-40B4-BE49-F238E27FC236}">
                <a16:creationId xmlns:a16="http://schemas.microsoft.com/office/drawing/2014/main" id="{0CC5C85B-4C13-4635-85EB-7F578B29D3E9}"/>
              </a:ext>
            </a:extLst>
          </p:cNvPr>
          <p:cNvSpPr>
            <a:spLocks noGrp="1"/>
          </p:cNvSpPr>
          <p:nvPr>
            <p:ph idx="1"/>
          </p:nvPr>
        </p:nvSpPr>
        <p:spPr>
          <a:xfrm>
            <a:off x="432000" y="1219201"/>
            <a:ext cx="9198116" cy="4549424"/>
          </a:xfrm>
        </p:spPr>
        <p:txBody>
          <a:bodyPr/>
          <a:lstStyle/>
          <a:p>
            <a:pPr marL="0" indent="0">
              <a:buNone/>
            </a:pPr>
            <a:r>
              <a:rPr lang="en-US" sz="3000" dirty="0"/>
              <a:t>“</a:t>
            </a:r>
            <a:r>
              <a:rPr lang="en-US" sz="3000" b="1" dirty="0">
                <a:solidFill>
                  <a:srgbClr val="0070C0"/>
                </a:solidFill>
              </a:rPr>
              <a:t>Emergency Removal</a:t>
            </a:r>
            <a:r>
              <a:rPr lang="en-US" sz="3000" dirty="0"/>
              <a:t>”: This is allowed: “provided that the [school] </a:t>
            </a:r>
          </a:p>
          <a:p>
            <a:pPr marL="0" indent="0">
              <a:buNone/>
            </a:pPr>
            <a:r>
              <a:rPr lang="en-US" sz="3000" b="1" dirty="0"/>
              <a:t>[1] </a:t>
            </a:r>
            <a:r>
              <a:rPr lang="en-US" sz="3000" dirty="0"/>
              <a:t>undertakes an individualized safety and risk analysis, </a:t>
            </a:r>
          </a:p>
          <a:p>
            <a:pPr marL="0" indent="0">
              <a:buNone/>
            </a:pPr>
            <a:r>
              <a:rPr lang="en-US" sz="3000" b="1" dirty="0"/>
              <a:t>[2] </a:t>
            </a:r>
            <a:r>
              <a:rPr lang="en-US" sz="3000" dirty="0"/>
              <a:t>determines that an immediate threat to the physical health or safety of any student or other individual arising from the allegations of </a:t>
            </a:r>
            <a:r>
              <a:rPr lang="en-US" sz="3000" b="1" dirty="0">
                <a:solidFill>
                  <a:srgbClr val="0070C0"/>
                </a:solidFill>
              </a:rPr>
              <a:t>sexual harassment</a:t>
            </a:r>
            <a:r>
              <a:rPr lang="en-US" sz="3000" dirty="0"/>
              <a:t> justifies removal, and </a:t>
            </a:r>
          </a:p>
          <a:p>
            <a:pPr marL="0" indent="0">
              <a:buNone/>
            </a:pPr>
            <a:r>
              <a:rPr lang="en-US" sz="3000" b="1" dirty="0"/>
              <a:t>[3] </a:t>
            </a:r>
            <a:r>
              <a:rPr lang="en-US" sz="3000" dirty="0"/>
              <a:t>provides the </a:t>
            </a:r>
            <a:r>
              <a:rPr lang="en-US" sz="3000" b="1" dirty="0">
                <a:solidFill>
                  <a:srgbClr val="0070C0"/>
                </a:solidFill>
              </a:rPr>
              <a:t>respondent</a:t>
            </a:r>
            <a:r>
              <a:rPr lang="en-US" sz="3000" dirty="0"/>
              <a:t> with notice and an opportunity to challenge the decision </a:t>
            </a:r>
            <a:r>
              <a:rPr lang="en-US" sz="3000" b="1" i="1" dirty="0"/>
              <a:t>immediately</a:t>
            </a:r>
            <a:r>
              <a:rPr lang="en-US" sz="3000" dirty="0"/>
              <a:t> following the removal.”</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66</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522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1C6BA32B-185A-43F0-93A7-A8E9CEBA967B}"/>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9406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t>The New Regulations:  Administrative leave</a:t>
            </a:r>
            <a:endParaRPr lang="en-US" dirty="0">
              <a:latin typeface="+mn-lt"/>
            </a:endParaRPr>
          </a:p>
        </p:txBody>
      </p:sp>
      <p:sp>
        <p:nvSpPr>
          <p:cNvPr id="4" name="Content Placeholder 3">
            <a:extLst>
              <a:ext uri="{FF2B5EF4-FFF2-40B4-BE49-F238E27FC236}">
                <a16:creationId xmlns:a16="http://schemas.microsoft.com/office/drawing/2014/main" id="{0CC5C85B-4C13-4635-85EB-7F578B29D3E9}"/>
              </a:ext>
            </a:extLst>
          </p:cNvPr>
          <p:cNvSpPr>
            <a:spLocks noGrp="1"/>
          </p:cNvSpPr>
          <p:nvPr>
            <p:ph idx="1"/>
          </p:nvPr>
        </p:nvSpPr>
        <p:spPr>
          <a:xfrm>
            <a:off x="432000" y="1523999"/>
            <a:ext cx="9198116" cy="4244625"/>
          </a:xfrm>
        </p:spPr>
        <p:txBody>
          <a:bodyPr/>
          <a:lstStyle/>
          <a:p>
            <a:pPr marL="0" indent="0">
              <a:buNone/>
            </a:pPr>
            <a:r>
              <a:rPr lang="en-US" sz="4800" dirty="0"/>
              <a:t>School may place a “non-student” employee on administrative leave during the pendency of the </a:t>
            </a:r>
            <a:r>
              <a:rPr lang="en-US" sz="4800" b="1" dirty="0">
                <a:solidFill>
                  <a:srgbClr val="0070C0"/>
                </a:solidFill>
              </a:rPr>
              <a:t>grievance process.</a:t>
            </a:r>
            <a:r>
              <a:rPr lang="en-US" sz="4800" dirty="0"/>
              <a:t> </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67</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606801"/>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988D4F2B-4906-43D7-B1C5-43223E46918A}"/>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6183690"/>
      </p:ext>
    </p:extLst>
  </p:cSld>
  <p:clrMapOvr>
    <a:masterClrMapping/>
  </p:clrMapOvr>
  <p:transition spd="slow">
    <p:push/>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t>The New Regulations:  response to formal complaint</a:t>
            </a:r>
            <a:endParaRPr lang="en-US" dirty="0">
              <a:latin typeface="+mn-lt"/>
            </a:endParaRPr>
          </a:p>
        </p:txBody>
      </p:sp>
      <p:sp>
        <p:nvSpPr>
          <p:cNvPr id="4" name="Content Placeholder 3">
            <a:extLst>
              <a:ext uri="{FF2B5EF4-FFF2-40B4-BE49-F238E27FC236}">
                <a16:creationId xmlns:a16="http://schemas.microsoft.com/office/drawing/2014/main" id="{0CC5C85B-4C13-4635-85EB-7F578B29D3E9}"/>
              </a:ext>
            </a:extLst>
          </p:cNvPr>
          <p:cNvSpPr>
            <a:spLocks noGrp="1"/>
          </p:cNvSpPr>
          <p:nvPr>
            <p:ph idx="1"/>
          </p:nvPr>
        </p:nvSpPr>
        <p:spPr>
          <a:xfrm>
            <a:off x="432000" y="1523999"/>
            <a:ext cx="9198116" cy="4244625"/>
          </a:xfrm>
        </p:spPr>
        <p:txBody>
          <a:bodyPr/>
          <a:lstStyle/>
          <a:p>
            <a:pPr marL="0" indent="0">
              <a:buNone/>
            </a:pPr>
            <a:r>
              <a:rPr lang="en-US" sz="5400" dirty="0"/>
              <a:t>In response to a </a:t>
            </a:r>
            <a:r>
              <a:rPr lang="en-US" sz="5400" b="1" dirty="0">
                <a:solidFill>
                  <a:srgbClr val="0070C0"/>
                </a:solidFill>
              </a:rPr>
              <a:t>formal complaint</a:t>
            </a:r>
            <a:r>
              <a:rPr lang="en-US" sz="5400" dirty="0"/>
              <a:t>, a school must follow a </a:t>
            </a:r>
            <a:r>
              <a:rPr lang="en-US" sz="5400" b="1" dirty="0">
                <a:solidFill>
                  <a:srgbClr val="0070C0"/>
                </a:solidFill>
              </a:rPr>
              <a:t>grievance process </a:t>
            </a:r>
            <a:r>
              <a:rPr lang="en-US" sz="5400" dirty="0"/>
              <a:t>that complies with § 106.45. </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68</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3"/>
            <a:ext cx="2211524" cy="3539068"/>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5E02E4DB-920E-4CD0-963C-2AD1EB1B95E0}"/>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7951353"/>
      </p:ext>
    </p:extLst>
  </p:cSld>
  <p:clrMapOvr>
    <a:masterClrMapping/>
  </p:clrMapOvr>
  <p:transition spd="slow">
    <p:push/>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t>The New Regulations:  The Grievance Process</a:t>
            </a:r>
            <a:endParaRPr lang="en-US" dirty="0">
              <a:latin typeface="+mn-lt"/>
            </a:endParaRPr>
          </a:p>
        </p:txBody>
      </p:sp>
      <p:sp>
        <p:nvSpPr>
          <p:cNvPr id="4" name="Content Placeholder 3">
            <a:extLst>
              <a:ext uri="{FF2B5EF4-FFF2-40B4-BE49-F238E27FC236}">
                <a16:creationId xmlns:a16="http://schemas.microsoft.com/office/drawing/2014/main" id="{0CC5C85B-4C13-4635-85EB-7F578B29D3E9}"/>
              </a:ext>
            </a:extLst>
          </p:cNvPr>
          <p:cNvSpPr>
            <a:spLocks noGrp="1"/>
          </p:cNvSpPr>
          <p:nvPr>
            <p:ph idx="1"/>
          </p:nvPr>
        </p:nvSpPr>
        <p:spPr>
          <a:xfrm>
            <a:off x="432000" y="1523999"/>
            <a:ext cx="9198116" cy="4244625"/>
          </a:xfrm>
        </p:spPr>
        <p:txBody>
          <a:bodyPr/>
          <a:lstStyle/>
          <a:p>
            <a:pPr>
              <a:buFont typeface="Wingdings" panose="05000000000000000000" pitchFamily="2" charset="2"/>
              <a:buChar char="Ø"/>
            </a:pPr>
            <a:r>
              <a:rPr lang="en-US" sz="4000" dirty="0"/>
              <a:t>A school's treatment of a </a:t>
            </a:r>
            <a:r>
              <a:rPr lang="en-US" sz="4000" b="1" dirty="0">
                <a:solidFill>
                  <a:srgbClr val="0070C0"/>
                </a:solidFill>
              </a:rPr>
              <a:t>complainant</a:t>
            </a:r>
            <a:r>
              <a:rPr lang="en-US" sz="4000" dirty="0"/>
              <a:t> or a </a:t>
            </a:r>
            <a:r>
              <a:rPr lang="en-US" sz="4000" b="1" dirty="0">
                <a:solidFill>
                  <a:srgbClr val="0070C0"/>
                </a:solidFill>
              </a:rPr>
              <a:t>respondent</a:t>
            </a:r>
            <a:r>
              <a:rPr lang="en-US" sz="4000" dirty="0"/>
              <a:t> in response to a </a:t>
            </a:r>
            <a:r>
              <a:rPr lang="en-US" sz="4000" b="1" dirty="0">
                <a:solidFill>
                  <a:srgbClr val="0070C0"/>
                </a:solidFill>
              </a:rPr>
              <a:t>formal complaint </a:t>
            </a:r>
            <a:r>
              <a:rPr lang="en-US" sz="4000" dirty="0"/>
              <a:t>of sexual harassment may constitute discrimination on the basis of sex under Title IX. §106.45(a).</a:t>
            </a:r>
          </a:p>
          <a:p>
            <a:pPr>
              <a:buFont typeface="Wingdings" panose="05000000000000000000" pitchFamily="2" charset="2"/>
              <a:buChar char="Ø"/>
            </a:pPr>
            <a:r>
              <a:rPr lang="en-US" sz="4000" dirty="0"/>
              <a:t> This requires meticulous professionalism, no threats, no rolling of the eyes, no patronizing behaviors.</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69</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3"/>
            <a:ext cx="2211524" cy="3589868"/>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7BC7BE3C-F050-4D3B-95AA-BC0ED54C7FA7}"/>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341169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latin typeface="+mn-lt"/>
              </a:rPr>
              <a:t>Recommendations</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7</a:t>
            </a:fld>
            <a:endParaRPr lang="en-US" noProof="0" dirty="0"/>
          </a:p>
        </p:txBody>
      </p:sp>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1337732"/>
            <a:ext cx="9198116" cy="4679250"/>
          </a:xfrm>
        </p:spPr>
        <p:txBody>
          <a:bodyPr/>
          <a:lstStyle/>
          <a:p>
            <a:pPr marL="0" indent="0">
              <a:buNone/>
            </a:pPr>
            <a:r>
              <a:rPr lang="en-US" sz="4800" dirty="0"/>
              <a:t>When we make a recommendation, you will see our cartoon lawyer on the slide.</a:t>
            </a:r>
          </a:p>
        </p:txBody>
      </p:sp>
      <p:pic>
        <p:nvPicPr>
          <p:cNvPr id="2050" name="Picture 2" descr="See the source image">
            <a:extLst>
              <a:ext uri="{FF2B5EF4-FFF2-40B4-BE49-F238E27FC236}">
                <a16:creationId xmlns:a16="http://schemas.microsoft.com/office/drawing/2014/main" id="{EE5F99AD-4C08-4DE5-9136-63516C60EB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06750" y="1852515"/>
            <a:ext cx="2085250" cy="3231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908601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t>The New Regulations:  The Grievance Process</a:t>
            </a:r>
            <a:endParaRPr lang="en-US" dirty="0">
              <a:latin typeface="+mn-lt"/>
            </a:endParaRPr>
          </a:p>
        </p:txBody>
      </p:sp>
      <p:sp>
        <p:nvSpPr>
          <p:cNvPr id="4" name="Content Placeholder 3">
            <a:extLst>
              <a:ext uri="{FF2B5EF4-FFF2-40B4-BE49-F238E27FC236}">
                <a16:creationId xmlns:a16="http://schemas.microsoft.com/office/drawing/2014/main" id="{0CC5C85B-4C13-4635-85EB-7F578B29D3E9}"/>
              </a:ext>
            </a:extLst>
          </p:cNvPr>
          <p:cNvSpPr>
            <a:spLocks noGrp="1"/>
          </p:cNvSpPr>
          <p:nvPr>
            <p:ph idx="1"/>
          </p:nvPr>
        </p:nvSpPr>
        <p:spPr>
          <a:xfrm>
            <a:off x="432000" y="1523999"/>
            <a:ext cx="9198116" cy="4244625"/>
          </a:xfrm>
        </p:spPr>
        <p:txBody>
          <a:bodyPr/>
          <a:lstStyle/>
          <a:p>
            <a:pPr marL="0" indent="0">
              <a:buNone/>
            </a:pPr>
            <a:r>
              <a:rPr lang="en-US" sz="3300" b="1" dirty="0">
                <a:solidFill>
                  <a:srgbClr val="C00000"/>
                </a:solidFill>
              </a:rPr>
              <a:t>Treat</a:t>
            </a:r>
            <a:r>
              <a:rPr lang="en-US" sz="3300" dirty="0"/>
              <a:t> </a:t>
            </a:r>
            <a:r>
              <a:rPr lang="en-US" sz="3300" b="1" dirty="0">
                <a:solidFill>
                  <a:srgbClr val="0070C0"/>
                </a:solidFill>
              </a:rPr>
              <a:t>complainants</a:t>
            </a:r>
            <a:r>
              <a:rPr lang="en-US" sz="3300" dirty="0"/>
              <a:t> and </a:t>
            </a:r>
            <a:r>
              <a:rPr lang="en-US" sz="3300" b="1" dirty="0">
                <a:solidFill>
                  <a:srgbClr val="0070C0"/>
                </a:solidFill>
              </a:rPr>
              <a:t>respondents</a:t>
            </a:r>
            <a:r>
              <a:rPr lang="en-US" sz="3300" dirty="0"/>
              <a:t> </a:t>
            </a:r>
            <a:r>
              <a:rPr lang="en-US" sz="3300" b="1" dirty="0">
                <a:solidFill>
                  <a:srgbClr val="C00000"/>
                </a:solidFill>
              </a:rPr>
              <a:t>equitably</a:t>
            </a:r>
            <a:r>
              <a:rPr lang="en-US" sz="3300" dirty="0"/>
              <a:t> by: </a:t>
            </a:r>
          </a:p>
          <a:p>
            <a:pPr marL="0" indent="0">
              <a:buNone/>
            </a:pPr>
            <a:r>
              <a:rPr lang="en-US" sz="3300" b="1" dirty="0"/>
              <a:t>[1]</a:t>
            </a:r>
            <a:r>
              <a:rPr lang="en-US" sz="3300" dirty="0"/>
              <a:t> </a:t>
            </a:r>
            <a:r>
              <a:rPr lang="en-US" sz="3300" b="1" dirty="0">
                <a:solidFill>
                  <a:srgbClr val="C00000"/>
                </a:solidFill>
              </a:rPr>
              <a:t>providing remedies </a:t>
            </a:r>
            <a:r>
              <a:rPr lang="en-US" sz="3300" dirty="0"/>
              <a:t>to a </a:t>
            </a:r>
            <a:r>
              <a:rPr lang="en-US" sz="3300" b="1" dirty="0">
                <a:solidFill>
                  <a:srgbClr val="0070C0"/>
                </a:solidFill>
              </a:rPr>
              <a:t>complainant</a:t>
            </a:r>
            <a:r>
              <a:rPr lang="en-US" sz="3300" dirty="0"/>
              <a:t> where a determination of responsibility for sexual harassment has been made against the </a:t>
            </a:r>
            <a:r>
              <a:rPr lang="en-US" sz="3300" b="1" dirty="0">
                <a:solidFill>
                  <a:srgbClr val="0070C0"/>
                </a:solidFill>
              </a:rPr>
              <a:t>respondent</a:t>
            </a:r>
            <a:r>
              <a:rPr lang="en-US" sz="3300" dirty="0"/>
              <a:t>, and by </a:t>
            </a:r>
          </a:p>
          <a:p>
            <a:pPr marL="0" indent="0">
              <a:buNone/>
            </a:pPr>
            <a:r>
              <a:rPr lang="en-US" sz="3300" b="1" dirty="0"/>
              <a:t>[2] </a:t>
            </a:r>
            <a:r>
              <a:rPr lang="en-US" sz="3300" dirty="0"/>
              <a:t>following a grievance process that complies with this section </a:t>
            </a:r>
            <a:r>
              <a:rPr lang="en-US" sz="3300" b="1" i="1" dirty="0"/>
              <a:t>before</a:t>
            </a:r>
            <a:r>
              <a:rPr lang="en-US" sz="3300" dirty="0"/>
              <a:t> the imposition of any disciplinary sanctions or other actions that are not supportive measures as defined in § 106.30, against a </a:t>
            </a:r>
            <a:r>
              <a:rPr lang="en-US" sz="3300" b="1" dirty="0">
                <a:solidFill>
                  <a:srgbClr val="0070C0"/>
                </a:solidFill>
              </a:rPr>
              <a:t>respondent</a:t>
            </a:r>
            <a:r>
              <a:rPr lang="en-US" sz="3300" dirty="0"/>
              <a:t>.</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70</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5113867"/>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000F5969-9125-4AEA-A504-11E988FAFEB5}"/>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724180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t>The New Regulations:  The Grievance Process--Remedies</a:t>
            </a:r>
            <a:endParaRPr lang="en-US" dirty="0">
              <a:latin typeface="+mn-lt"/>
            </a:endParaRPr>
          </a:p>
        </p:txBody>
      </p:sp>
      <p:sp>
        <p:nvSpPr>
          <p:cNvPr id="4" name="Content Placeholder 3">
            <a:extLst>
              <a:ext uri="{FF2B5EF4-FFF2-40B4-BE49-F238E27FC236}">
                <a16:creationId xmlns:a16="http://schemas.microsoft.com/office/drawing/2014/main" id="{0CC5C85B-4C13-4635-85EB-7F578B29D3E9}"/>
              </a:ext>
            </a:extLst>
          </p:cNvPr>
          <p:cNvSpPr>
            <a:spLocks noGrp="1"/>
          </p:cNvSpPr>
          <p:nvPr>
            <p:ph idx="1"/>
          </p:nvPr>
        </p:nvSpPr>
        <p:spPr>
          <a:xfrm>
            <a:off x="432000" y="1306687"/>
            <a:ext cx="9198116" cy="4244625"/>
          </a:xfrm>
        </p:spPr>
        <p:txBody>
          <a:bodyPr/>
          <a:lstStyle/>
          <a:p>
            <a:pPr marL="742950" indent="-742950">
              <a:buFont typeface="+mj-lt"/>
              <a:buAutoNum type="arabicPeriod"/>
            </a:pPr>
            <a:r>
              <a:rPr lang="en-US" sz="3800" dirty="0"/>
              <a:t>Remedies must be designed to restore or preserve equal access to the school's education program or activity;</a:t>
            </a:r>
          </a:p>
          <a:p>
            <a:pPr marL="742950" indent="-742950">
              <a:buFont typeface="+mj-lt"/>
              <a:buAutoNum type="arabicPeriod"/>
            </a:pPr>
            <a:r>
              <a:rPr lang="en-US" sz="3800" dirty="0"/>
              <a:t>Remedies may include </a:t>
            </a:r>
            <a:r>
              <a:rPr lang="en-US" sz="3800" b="1" dirty="0">
                <a:solidFill>
                  <a:schemeClr val="accent5"/>
                </a:solidFill>
              </a:rPr>
              <a:t>supportive</a:t>
            </a:r>
            <a:r>
              <a:rPr lang="en-US" sz="3800" b="1" dirty="0">
                <a:solidFill>
                  <a:srgbClr val="0070C0"/>
                </a:solidFill>
              </a:rPr>
              <a:t> measures; </a:t>
            </a:r>
            <a:endParaRPr lang="en-US" sz="3800" dirty="0"/>
          </a:p>
          <a:p>
            <a:pPr marL="742950" indent="-742950">
              <a:buFont typeface="+mj-lt"/>
              <a:buAutoNum type="arabicPeriod"/>
            </a:pPr>
            <a:r>
              <a:rPr lang="en-US" sz="3800" dirty="0"/>
              <a:t>Remedies need not be </a:t>
            </a:r>
            <a:r>
              <a:rPr lang="en-US" sz="3800" b="1" dirty="0"/>
              <a:t>[a] </a:t>
            </a:r>
            <a:r>
              <a:rPr lang="en-US" sz="3800" dirty="0"/>
              <a:t>non-disciplinary, </a:t>
            </a:r>
            <a:r>
              <a:rPr lang="en-US" sz="3800" b="1" dirty="0"/>
              <a:t>[b]</a:t>
            </a:r>
            <a:r>
              <a:rPr lang="en-US" sz="3800" dirty="0"/>
              <a:t> non-punitive and </a:t>
            </a:r>
            <a:r>
              <a:rPr lang="en-US" sz="3800" b="1" dirty="0"/>
              <a:t>[c] </a:t>
            </a:r>
            <a:r>
              <a:rPr lang="en-US" sz="3800" dirty="0"/>
              <a:t>need not avoid burdening the </a:t>
            </a:r>
            <a:r>
              <a:rPr lang="en-US" sz="3800" b="1" dirty="0">
                <a:solidFill>
                  <a:srgbClr val="0070C0"/>
                </a:solidFill>
              </a:rPr>
              <a:t>respondent</a:t>
            </a:r>
            <a:r>
              <a:rPr lang="en-US" sz="3800" dirty="0"/>
              <a:t>.</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71</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5113867"/>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9D96214C-8B30-4804-8B58-22D217F86497}"/>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612309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t>The New Regulations:  The Grievance Process—Objective Evaluation</a:t>
            </a:r>
            <a:endParaRPr lang="en-US" dirty="0">
              <a:latin typeface="+mn-lt"/>
            </a:endParaRPr>
          </a:p>
        </p:txBody>
      </p:sp>
      <p:sp>
        <p:nvSpPr>
          <p:cNvPr id="4" name="Content Placeholder 3">
            <a:extLst>
              <a:ext uri="{FF2B5EF4-FFF2-40B4-BE49-F238E27FC236}">
                <a16:creationId xmlns:a16="http://schemas.microsoft.com/office/drawing/2014/main" id="{0CC5C85B-4C13-4635-85EB-7F578B29D3E9}"/>
              </a:ext>
            </a:extLst>
          </p:cNvPr>
          <p:cNvSpPr>
            <a:spLocks noGrp="1"/>
          </p:cNvSpPr>
          <p:nvPr>
            <p:ph idx="1"/>
          </p:nvPr>
        </p:nvSpPr>
        <p:spPr>
          <a:xfrm>
            <a:off x="432000" y="1523999"/>
            <a:ext cx="9198116" cy="4244625"/>
          </a:xfrm>
        </p:spPr>
        <p:txBody>
          <a:bodyPr/>
          <a:lstStyle/>
          <a:p>
            <a:pPr marL="0" indent="0">
              <a:buNone/>
            </a:pPr>
            <a:r>
              <a:rPr lang="en-US" sz="4000" b="1" dirty="0">
                <a:solidFill>
                  <a:srgbClr val="C00000"/>
                </a:solidFill>
              </a:rPr>
              <a:t>Requires:</a:t>
            </a:r>
          </a:p>
          <a:p>
            <a:pPr>
              <a:buFont typeface="Wingdings" panose="05000000000000000000" pitchFamily="2" charset="2"/>
              <a:buChar char="Ø"/>
            </a:pPr>
            <a:r>
              <a:rPr lang="en-US" sz="4000" dirty="0"/>
              <a:t>an </a:t>
            </a:r>
            <a:r>
              <a:rPr lang="en-US" sz="4000" b="1" dirty="0"/>
              <a:t>[1] </a:t>
            </a:r>
            <a:r>
              <a:rPr lang="en-US" sz="4000" dirty="0"/>
              <a:t>objective evaluation of all relevant evidence including both </a:t>
            </a:r>
            <a:r>
              <a:rPr lang="en-US" sz="4000" b="1" dirty="0"/>
              <a:t>[a]</a:t>
            </a:r>
            <a:r>
              <a:rPr lang="en-US" sz="4000" dirty="0"/>
              <a:t> inculpatory and </a:t>
            </a:r>
            <a:r>
              <a:rPr lang="en-US" sz="4000" b="1" dirty="0"/>
              <a:t>[b] </a:t>
            </a:r>
            <a:r>
              <a:rPr lang="en-US" sz="4000" dirty="0"/>
              <a:t>exculpatory evidence; and </a:t>
            </a:r>
          </a:p>
          <a:p>
            <a:pPr>
              <a:buFont typeface="Wingdings" panose="05000000000000000000" pitchFamily="2" charset="2"/>
              <a:buChar char="Ø"/>
            </a:pPr>
            <a:r>
              <a:rPr lang="en-US" sz="4000" dirty="0"/>
              <a:t>that </a:t>
            </a:r>
            <a:r>
              <a:rPr lang="en-US" sz="4000" b="1" dirty="0"/>
              <a:t>[2] </a:t>
            </a:r>
            <a:r>
              <a:rPr lang="en-US" sz="4000" dirty="0"/>
              <a:t>credibility determinations may not be based on a person's status as a </a:t>
            </a:r>
            <a:r>
              <a:rPr lang="en-US" sz="4000" b="1" dirty="0"/>
              <a:t>[a] </a:t>
            </a:r>
            <a:r>
              <a:rPr lang="en-US" sz="4000" dirty="0"/>
              <a:t>complainant,  </a:t>
            </a:r>
            <a:r>
              <a:rPr lang="en-US" sz="4000" b="1" dirty="0"/>
              <a:t>[b] </a:t>
            </a:r>
            <a:r>
              <a:rPr lang="en-US" sz="4000" dirty="0"/>
              <a:t>respondent, or </a:t>
            </a:r>
            <a:r>
              <a:rPr lang="en-US" sz="4000" b="1" dirty="0"/>
              <a:t>[c] </a:t>
            </a:r>
            <a:r>
              <a:rPr lang="en-US" sz="4000" dirty="0"/>
              <a:t>witness.</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72</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5113867"/>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F4F5988F-4CB7-40C0-A081-6CD4E5B3CC64}"/>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348944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t>The New Regulations:  The Grievance Process—Conflict of interest</a:t>
            </a:r>
            <a:endParaRPr lang="en-US" dirty="0">
              <a:latin typeface="+mn-lt"/>
            </a:endParaRPr>
          </a:p>
        </p:txBody>
      </p:sp>
      <p:sp>
        <p:nvSpPr>
          <p:cNvPr id="4" name="Content Placeholder 3">
            <a:extLst>
              <a:ext uri="{FF2B5EF4-FFF2-40B4-BE49-F238E27FC236}">
                <a16:creationId xmlns:a16="http://schemas.microsoft.com/office/drawing/2014/main" id="{0CC5C85B-4C13-4635-85EB-7F578B29D3E9}"/>
              </a:ext>
            </a:extLst>
          </p:cNvPr>
          <p:cNvSpPr>
            <a:spLocks noGrp="1"/>
          </p:cNvSpPr>
          <p:nvPr>
            <p:ph idx="1"/>
          </p:nvPr>
        </p:nvSpPr>
        <p:spPr>
          <a:xfrm>
            <a:off x="432000" y="1523999"/>
            <a:ext cx="9198116" cy="4244625"/>
          </a:xfrm>
        </p:spPr>
        <p:txBody>
          <a:bodyPr/>
          <a:lstStyle/>
          <a:p>
            <a:pPr marL="0" indent="0">
              <a:buNone/>
            </a:pPr>
            <a:r>
              <a:rPr lang="en-US" sz="4400" b="1" dirty="0">
                <a:solidFill>
                  <a:srgbClr val="C00000"/>
                </a:solidFill>
              </a:rPr>
              <a:t>Requires</a:t>
            </a:r>
            <a:r>
              <a:rPr lang="en-US" sz="4400" dirty="0"/>
              <a:t> that any individual designated by a school as a </a:t>
            </a:r>
            <a:r>
              <a:rPr lang="en-US" sz="4400" b="1" dirty="0">
                <a:solidFill>
                  <a:srgbClr val="0070C0"/>
                </a:solidFill>
              </a:rPr>
              <a:t>Title IX Coordinator</a:t>
            </a:r>
            <a:r>
              <a:rPr lang="en-US" sz="4400" dirty="0"/>
              <a:t>, investigator, decision-maker, or a facilitator, not have a conflict of interest or bias for or against </a:t>
            </a:r>
            <a:r>
              <a:rPr lang="en-US" sz="4400" b="1" dirty="0">
                <a:solidFill>
                  <a:srgbClr val="0070C0"/>
                </a:solidFill>
              </a:rPr>
              <a:t>complainants</a:t>
            </a:r>
            <a:r>
              <a:rPr lang="en-US" sz="4400" dirty="0"/>
              <a:t> or </a:t>
            </a:r>
            <a:r>
              <a:rPr lang="en-US" sz="4400" b="1" dirty="0">
                <a:solidFill>
                  <a:srgbClr val="0070C0"/>
                </a:solidFill>
              </a:rPr>
              <a:t>respondents</a:t>
            </a:r>
            <a:r>
              <a:rPr lang="en-US" sz="4400" dirty="0"/>
              <a:t> generally or an individual </a:t>
            </a:r>
            <a:r>
              <a:rPr lang="en-US" sz="4400" b="1" dirty="0">
                <a:solidFill>
                  <a:srgbClr val="0070C0"/>
                </a:solidFill>
              </a:rPr>
              <a:t>complainant</a:t>
            </a:r>
            <a:r>
              <a:rPr lang="en-US" sz="4400" dirty="0"/>
              <a:t> or </a:t>
            </a:r>
            <a:r>
              <a:rPr lang="en-US" sz="4400" b="1" dirty="0">
                <a:solidFill>
                  <a:srgbClr val="0070C0"/>
                </a:solidFill>
              </a:rPr>
              <a:t>respondent</a:t>
            </a:r>
            <a:r>
              <a:rPr lang="en-US" sz="4400" dirty="0"/>
              <a:t>.</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73</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5113867"/>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942F3ED2-BF28-4185-BA78-D9704192A2C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3562325"/>
      </p:ext>
    </p:extLst>
  </p:cSld>
  <p:clrMapOvr>
    <a:masterClrMapping/>
  </p:clrMapOvr>
  <p:transition spd="slow">
    <p:push/>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t>The New Regulations:  The Grievance Process--Training</a:t>
            </a:r>
            <a:endParaRPr lang="en-US" dirty="0">
              <a:latin typeface="+mn-lt"/>
            </a:endParaRPr>
          </a:p>
        </p:txBody>
      </p:sp>
      <p:sp>
        <p:nvSpPr>
          <p:cNvPr id="4" name="Content Placeholder 3">
            <a:extLst>
              <a:ext uri="{FF2B5EF4-FFF2-40B4-BE49-F238E27FC236}">
                <a16:creationId xmlns:a16="http://schemas.microsoft.com/office/drawing/2014/main" id="{0CC5C85B-4C13-4635-85EB-7F578B29D3E9}"/>
              </a:ext>
            </a:extLst>
          </p:cNvPr>
          <p:cNvSpPr>
            <a:spLocks noGrp="1"/>
          </p:cNvSpPr>
          <p:nvPr>
            <p:ph idx="1"/>
          </p:nvPr>
        </p:nvSpPr>
        <p:spPr>
          <a:xfrm>
            <a:off x="432000" y="1306687"/>
            <a:ext cx="9198116" cy="4244625"/>
          </a:xfrm>
        </p:spPr>
        <p:txBody>
          <a:bodyPr/>
          <a:lstStyle/>
          <a:p>
            <a:pPr>
              <a:buFont typeface="Wingdings" panose="05000000000000000000" pitchFamily="2" charset="2"/>
              <a:buChar char="Ø"/>
            </a:pPr>
            <a:r>
              <a:rPr lang="en-US" sz="2800" dirty="0"/>
              <a:t>The school </a:t>
            </a:r>
            <a:r>
              <a:rPr lang="en-US" sz="2800" b="1" dirty="0">
                <a:solidFill>
                  <a:srgbClr val="C00000"/>
                </a:solidFill>
              </a:rPr>
              <a:t>must ensure</a:t>
            </a:r>
            <a:r>
              <a:rPr lang="en-US" sz="2800" dirty="0"/>
              <a:t> that </a:t>
            </a:r>
            <a:r>
              <a:rPr lang="en-US" sz="2800" b="1" dirty="0"/>
              <a:t>[1]</a:t>
            </a:r>
            <a:r>
              <a:rPr lang="en-US" sz="2800" dirty="0"/>
              <a:t> </a:t>
            </a:r>
            <a:r>
              <a:rPr lang="en-US" sz="2800" b="1" dirty="0">
                <a:solidFill>
                  <a:srgbClr val="0070C0"/>
                </a:solidFill>
              </a:rPr>
              <a:t>Title IX Coordinators</a:t>
            </a:r>
            <a:r>
              <a:rPr lang="en-US" sz="2800" dirty="0"/>
              <a:t>, </a:t>
            </a:r>
            <a:r>
              <a:rPr lang="en-US" sz="2800" b="1" dirty="0"/>
              <a:t>[2]</a:t>
            </a:r>
            <a:r>
              <a:rPr lang="en-US" sz="2800" dirty="0"/>
              <a:t> investigators, </a:t>
            </a:r>
            <a:r>
              <a:rPr lang="en-US" sz="2800" b="1" dirty="0"/>
              <a:t>[3] </a:t>
            </a:r>
            <a:r>
              <a:rPr lang="en-US" sz="2800" dirty="0"/>
              <a:t>decision-makers, and </a:t>
            </a:r>
            <a:r>
              <a:rPr lang="en-US" sz="2800" b="1" dirty="0"/>
              <a:t>[4] </a:t>
            </a:r>
            <a:r>
              <a:rPr lang="en-US" sz="2800" dirty="0"/>
              <a:t>facilitators, </a:t>
            </a:r>
            <a:r>
              <a:rPr lang="en-US" sz="2800" b="1" i="1" dirty="0"/>
              <a:t>receive training </a:t>
            </a:r>
            <a:r>
              <a:rPr lang="en-US" sz="2800" dirty="0"/>
              <a:t>on: </a:t>
            </a:r>
          </a:p>
          <a:p>
            <a:pPr>
              <a:buFont typeface="Wingdings" panose="05000000000000000000" pitchFamily="2" charset="2"/>
              <a:buChar char="Ø"/>
            </a:pPr>
            <a:r>
              <a:rPr lang="en-US" sz="2800" b="1" dirty="0"/>
              <a:t>[A]</a:t>
            </a:r>
            <a:r>
              <a:rPr lang="en-US" sz="2800" dirty="0"/>
              <a:t> the definition of </a:t>
            </a:r>
            <a:r>
              <a:rPr lang="en-US" sz="2800" b="1" dirty="0">
                <a:solidFill>
                  <a:srgbClr val="0070C0"/>
                </a:solidFill>
              </a:rPr>
              <a:t>sexual harassment</a:t>
            </a:r>
            <a:r>
              <a:rPr lang="en-US" sz="2800" dirty="0"/>
              <a:t>, </a:t>
            </a:r>
          </a:p>
          <a:p>
            <a:pPr>
              <a:buFont typeface="Wingdings" panose="05000000000000000000" pitchFamily="2" charset="2"/>
              <a:buChar char="Ø"/>
            </a:pPr>
            <a:r>
              <a:rPr lang="en-US" sz="2800" b="1" dirty="0"/>
              <a:t>[B] </a:t>
            </a:r>
            <a:r>
              <a:rPr lang="en-US" sz="2800" dirty="0"/>
              <a:t>the scope of the school's education program or activity, </a:t>
            </a:r>
          </a:p>
          <a:p>
            <a:pPr>
              <a:buFont typeface="Wingdings" panose="05000000000000000000" pitchFamily="2" charset="2"/>
              <a:buChar char="Ø"/>
            </a:pPr>
            <a:r>
              <a:rPr lang="en-US" sz="2800" b="1" dirty="0"/>
              <a:t>[C] </a:t>
            </a:r>
            <a:r>
              <a:rPr lang="en-US" sz="2800" dirty="0"/>
              <a:t>how to conduct an investigation and </a:t>
            </a:r>
          </a:p>
          <a:p>
            <a:pPr>
              <a:buFont typeface="Wingdings" panose="05000000000000000000" pitchFamily="2" charset="2"/>
              <a:buChar char="Ø"/>
            </a:pPr>
            <a:r>
              <a:rPr lang="en-US" sz="2800" b="1" dirty="0"/>
              <a:t>[D] </a:t>
            </a:r>
            <a:r>
              <a:rPr lang="en-US" sz="2800" dirty="0"/>
              <a:t>the</a:t>
            </a:r>
            <a:r>
              <a:rPr lang="en-US" sz="2800" b="1" dirty="0"/>
              <a:t> </a:t>
            </a:r>
            <a:r>
              <a:rPr lang="en-US" sz="2800" dirty="0"/>
              <a:t>grievance process, including </a:t>
            </a:r>
          </a:p>
          <a:p>
            <a:pPr lvl="1">
              <a:buFont typeface="Wingdings" panose="05000000000000000000" pitchFamily="2" charset="2"/>
              <a:buChar char="Ø"/>
            </a:pPr>
            <a:r>
              <a:rPr lang="en-US" sz="2400" b="1" dirty="0"/>
              <a:t>[1] </a:t>
            </a:r>
            <a:r>
              <a:rPr lang="en-US" sz="2400" dirty="0"/>
              <a:t>hearings, </a:t>
            </a:r>
          </a:p>
          <a:p>
            <a:pPr lvl="1">
              <a:buFont typeface="Wingdings" panose="05000000000000000000" pitchFamily="2" charset="2"/>
              <a:buChar char="Ø"/>
            </a:pPr>
            <a:r>
              <a:rPr lang="en-US" sz="2400" b="1" dirty="0"/>
              <a:t>[2] </a:t>
            </a:r>
            <a:r>
              <a:rPr lang="en-US" sz="2400" dirty="0"/>
              <a:t>appeals, and </a:t>
            </a:r>
          </a:p>
          <a:p>
            <a:pPr lvl="1">
              <a:buFont typeface="Wingdings" panose="05000000000000000000" pitchFamily="2" charset="2"/>
              <a:buChar char="Ø"/>
            </a:pPr>
            <a:r>
              <a:rPr lang="en-US" sz="2400" b="1" dirty="0"/>
              <a:t>[3] </a:t>
            </a:r>
            <a:r>
              <a:rPr lang="en-US" sz="2400" dirty="0"/>
              <a:t>informal resolution processes, and </a:t>
            </a:r>
          </a:p>
          <a:p>
            <a:pPr lvl="1">
              <a:buFont typeface="Wingdings" panose="05000000000000000000" pitchFamily="2" charset="2"/>
              <a:buChar char="Ø"/>
            </a:pPr>
            <a:r>
              <a:rPr lang="en-US" sz="2400" b="1" dirty="0"/>
              <a:t>[4] </a:t>
            </a:r>
            <a:r>
              <a:rPr lang="en-US" sz="2400" dirty="0"/>
              <a:t>how to serve impartially, . . .</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74</a:t>
            </a:fld>
            <a:endParaRPr lang="en-US" noProof="0" dirty="0"/>
          </a:p>
        </p:txBody>
      </p:sp>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25C4E0EA-3869-429D-87C6-51AFF4BE982F}"/>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See the source image">
            <a:extLst>
              <a:ext uri="{FF2B5EF4-FFF2-40B4-BE49-F238E27FC236}">
                <a16:creationId xmlns:a16="http://schemas.microsoft.com/office/drawing/2014/main" id="{041A3A75-4D27-4D15-856A-EE059DBA6C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80476" y="1852515"/>
            <a:ext cx="2211524" cy="3413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365475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4">
                                            <p:txEl>
                                              <p:pRg st="5" end="5"/>
                                            </p:txEl>
                                          </p:spTgt>
                                        </p:tgtEl>
                                        <p:attrNameLst>
                                          <p:attrName>style.visibility</p:attrName>
                                        </p:attrNameLst>
                                      </p:cBhvr>
                                      <p:to>
                                        <p:strVal val="visible"/>
                                      </p:to>
                                    </p:set>
                                    <p:anim calcmode="lin" valueType="num">
                                      <p:cBhvr additive="base">
                                        <p:cTn id="35"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5" end="5"/>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4">
                                            <p:txEl>
                                              <p:pRg st="6" end="6"/>
                                            </p:txEl>
                                          </p:spTgt>
                                        </p:tgtEl>
                                        <p:attrNameLst>
                                          <p:attrName>style.visibility</p:attrName>
                                        </p:attrNameLst>
                                      </p:cBhvr>
                                      <p:to>
                                        <p:strVal val="visible"/>
                                      </p:to>
                                    </p:set>
                                    <p:anim calcmode="lin" valueType="num">
                                      <p:cBhvr additive="base">
                                        <p:cTn id="39"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
                                            <p:txEl>
                                              <p:pRg st="6" end="6"/>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4">
                                            <p:txEl>
                                              <p:pRg st="7" end="7"/>
                                            </p:txEl>
                                          </p:spTgt>
                                        </p:tgtEl>
                                        <p:attrNameLst>
                                          <p:attrName>style.visibility</p:attrName>
                                        </p:attrNameLst>
                                      </p:cBhvr>
                                      <p:to>
                                        <p:strVal val="visible"/>
                                      </p:to>
                                    </p:set>
                                    <p:anim calcmode="lin" valueType="num">
                                      <p:cBhvr additive="base">
                                        <p:cTn id="43"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7" end="7"/>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anim calcmode="lin" valueType="num">
                                      <p:cBhvr additive="base">
                                        <p:cTn id="47"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t>The New Regulations:  The Grievance Process--Training</a:t>
            </a:r>
            <a:endParaRPr lang="en-US" dirty="0">
              <a:latin typeface="+mn-lt"/>
            </a:endParaRPr>
          </a:p>
        </p:txBody>
      </p:sp>
      <p:sp>
        <p:nvSpPr>
          <p:cNvPr id="4" name="Content Placeholder 3">
            <a:extLst>
              <a:ext uri="{FF2B5EF4-FFF2-40B4-BE49-F238E27FC236}">
                <a16:creationId xmlns:a16="http://schemas.microsoft.com/office/drawing/2014/main" id="{0CC5C85B-4C13-4635-85EB-7F578B29D3E9}"/>
              </a:ext>
            </a:extLst>
          </p:cNvPr>
          <p:cNvSpPr>
            <a:spLocks noGrp="1"/>
          </p:cNvSpPr>
          <p:nvPr>
            <p:ph idx="1"/>
          </p:nvPr>
        </p:nvSpPr>
        <p:spPr>
          <a:xfrm>
            <a:off x="432000" y="1523999"/>
            <a:ext cx="9198116" cy="4244625"/>
          </a:xfrm>
        </p:spPr>
        <p:txBody>
          <a:bodyPr/>
          <a:lstStyle/>
          <a:p>
            <a:pPr marL="0" indent="0">
              <a:buNone/>
            </a:pPr>
            <a:r>
              <a:rPr lang="en-US" sz="3200" b="1" dirty="0"/>
              <a:t>[E] </a:t>
            </a:r>
            <a:r>
              <a:rPr lang="en-US" sz="3200" dirty="0"/>
              <a:t>Training to serve impartially, including by </a:t>
            </a:r>
            <a:r>
              <a:rPr lang="en-US" sz="3200" b="1" dirty="0"/>
              <a:t>[1] </a:t>
            </a:r>
            <a:r>
              <a:rPr lang="en-US" sz="3200" dirty="0"/>
              <a:t>avoiding prejudgment of the facts at issue, </a:t>
            </a:r>
            <a:r>
              <a:rPr lang="en-US" sz="3200" b="1" dirty="0"/>
              <a:t>[2]</a:t>
            </a:r>
            <a:r>
              <a:rPr lang="en-US" sz="3200" dirty="0"/>
              <a:t> conflicts of interest, and bias. </a:t>
            </a:r>
          </a:p>
          <a:p>
            <a:pPr marL="0" indent="0">
              <a:buNone/>
            </a:pPr>
            <a:r>
              <a:rPr lang="en-US" sz="3200" b="1" dirty="0"/>
              <a:t>[F]</a:t>
            </a:r>
            <a:r>
              <a:rPr lang="en-US" sz="3200" dirty="0"/>
              <a:t>A School </a:t>
            </a:r>
            <a:r>
              <a:rPr lang="en-US" sz="3200" b="1" dirty="0">
                <a:solidFill>
                  <a:srgbClr val="C00000"/>
                </a:solidFill>
              </a:rPr>
              <a:t>must ensure </a:t>
            </a:r>
            <a:r>
              <a:rPr lang="en-US" sz="3200" dirty="0"/>
              <a:t>that decision-makers receive training on:</a:t>
            </a:r>
          </a:p>
          <a:p>
            <a:pPr marL="266700" lvl="1" indent="0">
              <a:buNone/>
            </a:pPr>
            <a:r>
              <a:rPr lang="en-US" sz="3000" b="1" dirty="0"/>
              <a:t>[1] </a:t>
            </a:r>
            <a:r>
              <a:rPr lang="en-US" sz="3000" dirty="0"/>
              <a:t>any technology to be used at a live hearing; and on</a:t>
            </a:r>
          </a:p>
          <a:p>
            <a:pPr marL="266700" lvl="1" indent="0">
              <a:buNone/>
            </a:pPr>
            <a:r>
              <a:rPr lang="en-US" sz="3000" b="1" dirty="0"/>
              <a:t>[2] </a:t>
            </a:r>
            <a:r>
              <a:rPr lang="en-US" sz="3000" dirty="0"/>
              <a:t>issues of relevance of questions and evidence, including </a:t>
            </a:r>
            <a:r>
              <a:rPr lang="en-US" sz="3000" b="1" dirty="0"/>
              <a:t>[i] </a:t>
            </a:r>
            <a:r>
              <a:rPr lang="en-US" sz="3000" dirty="0"/>
              <a:t>when questions and evidence about the complainant’s sexual predisposition or prior sexual behavior are not relevant, as set forth in paragraph (b)(6) of this section.</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75</a:t>
            </a:fld>
            <a:endParaRPr lang="en-US" noProof="0" dirty="0"/>
          </a:p>
        </p:txBody>
      </p:sp>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65EFA02E-AACC-4F1F-A07B-EB10397FD389}"/>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See the source image">
            <a:extLst>
              <a:ext uri="{FF2B5EF4-FFF2-40B4-BE49-F238E27FC236}">
                <a16:creationId xmlns:a16="http://schemas.microsoft.com/office/drawing/2014/main" id="{C0A873B3-3438-4538-B543-DD46240D0E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80476" y="2034440"/>
            <a:ext cx="2211524" cy="3231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80849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 calcmode="lin" valueType="num">
                                      <p:cBhvr additive="base">
                                        <p:cTn id="2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t>The New Regulations:  The Grievance Process—The Investigative Report</a:t>
            </a:r>
            <a:endParaRPr lang="en-US" dirty="0">
              <a:latin typeface="+mn-lt"/>
            </a:endParaRPr>
          </a:p>
        </p:txBody>
      </p:sp>
      <p:sp>
        <p:nvSpPr>
          <p:cNvPr id="4" name="Content Placeholder 3">
            <a:extLst>
              <a:ext uri="{FF2B5EF4-FFF2-40B4-BE49-F238E27FC236}">
                <a16:creationId xmlns:a16="http://schemas.microsoft.com/office/drawing/2014/main" id="{0CC5C85B-4C13-4635-85EB-7F578B29D3E9}"/>
              </a:ext>
            </a:extLst>
          </p:cNvPr>
          <p:cNvSpPr>
            <a:spLocks noGrp="1"/>
          </p:cNvSpPr>
          <p:nvPr>
            <p:ph idx="1"/>
          </p:nvPr>
        </p:nvSpPr>
        <p:spPr>
          <a:xfrm>
            <a:off x="481904" y="1528040"/>
            <a:ext cx="9198116" cy="4244625"/>
          </a:xfrm>
        </p:spPr>
        <p:txBody>
          <a:bodyPr/>
          <a:lstStyle/>
          <a:p>
            <a:pPr marL="0" indent="0">
              <a:buNone/>
            </a:pPr>
            <a:r>
              <a:rPr lang="en-US" sz="5400" dirty="0"/>
              <a:t>School also </a:t>
            </a:r>
            <a:r>
              <a:rPr lang="en-US" sz="5400" b="1" dirty="0">
                <a:solidFill>
                  <a:srgbClr val="C00000"/>
                </a:solidFill>
              </a:rPr>
              <a:t>must ensure </a:t>
            </a:r>
            <a:r>
              <a:rPr lang="en-US" sz="5400" dirty="0"/>
              <a:t>that investigators receive training on issues of relevance to create an investigative report that fairly summarizes relevant evidence.</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a:xfrm>
            <a:off x="432000" y="6426000"/>
            <a:ext cx="4114800" cy="365125"/>
          </a:xfrm>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76</a:t>
            </a:fld>
            <a:endParaRPr lang="en-US" noProof="0" dirty="0"/>
          </a:p>
        </p:txBody>
      </p:sp>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D21065D3-7FA8-47DD-9E93-CF6D334E736E}"/>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See the source image">
            <a:extLst>
              <a:ext uri="{FF2B5EF4-FFF2-40B4-BE49-F238E27FC236}">
                <a16:creationId xmlns:a16="http://schemas.microsoft.com/office/drawing/2014/main" id="{5931B2B9-21FE-4327-A3FB-8D449A22FC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80476" y="2034440"/>
            <a:ext cx="2211524" cy="3231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0204226"/>
      </p:ext>
    </p:extLst>
  </p:cSld>
  <p:clrMapOvr>
    <a:masterClrMapping/>
  </p:clrMapOvr>
  <p:transition spd="slow">
    <p:push/>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t>The New Regulations:  The Grievance Process—Training Materials</a:t>
            </a:r>
            <a:endParaRPr lang="en-US" dirty="0">
              <a:latin typeface="+mn-lt"/>
            </a:endParaRPr>
          </a:p>
        </p:txBody>
      </p:sp>
      <p:sp>
        <p:nvSpPr>
          <p:cNvPr id="4" name="Content Placeholder 3">
            <a:extLst>
              <a:ext uri="{FF2B5EF4-FFF2-40B4-BE49-F238E27FC236}">
                <a16:creationId xmlns:a16="http://schemas.microsoft.com/office/drawing/2014/main" id="{0CC5C85B-4C13-4635-85EB-7F578B29D3E9}"/>
              </a:ext>
            </a:extLst>
          </p:cNvPr>
          <p:cNvSpPr>
            <a:spLocks noGrp="1"/>
          </p:cNvSpPr>
          <p:nvPr>
            <p:ph idx="1"/>
          </p:nvPr>
        </p:nvSpPr>
        <p:spPr>
          <a:xfrm>
            <a:off x="432000" y="1523999"/>
            <a:ext cx="9198116" cy="4244625"/>
          </a:xfrm>
        </p:spPr>
        <p:txBody>
          <a:bodyPr/>
          <a:lstStyle/>
          <a:p>
            <a:pPr marL="0" indent="0">
              <a:buNone/>
            </a:pPr>
            <a:r>
              <a:rPr lang="en-US" sz="4200" dirty="0"/>
              <a:t>Any materials used to train </a:t>
            </a:r>
            <a:r>
              <a:rPr lang="en-US" sz="4200" b="1" dirty="0">
                <a:solidFill>
                  <a:srgbClr val="0070C0"/>
                </a:solidFill>
              </a:rPr>
              <a:t>Title IX Coordinators</a:t>
            </a:r>
            <a:r>
              <a:rPr lang="en-US" sz="4200" dirty="0"/>
              <a:t>, investigators, decision-makers, and facilitators must not rely on sex stereotypes and must promote impartial investigations and adjudications of formal complaints of sexual harassment.</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77</a:t>
            </a:fld>
            <a:endParaRPr lang="en-US" noProof="0" dirty="0"/>
          </a:p>
        </p:txBody>
      </p:sp>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B891DE02-A311-4C88-AB67-377CE03CCECF}"/>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See the source image">
            <a:extLst>
              <a:ext uri="{FF2B5EF4-FFF2-40B4-BE49-F238E27FC236}">
                <a16:creationId xmlns:a16="http://schemas.microsoft.com/office/drawing/2014/main" id="{21ACEA83-B2ED-40BD-8ECE-219A1F8F7F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80476" y="2034440"/>
            <a:ext cx="2211524" cy="3231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6122028"/>
      </p:ext>
    </p:extLst>
  </p:cSld>
  <p:clrMapOvr>
    <a:masterClrMapping/>
  </p:clrMapOvr>
  <p:transition spd="slow">
    <p:push/>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t>The New Regulations:  The Grievance Process—Presumption of Innocence	</a:t>
            </a:r>
            <a:endParaRPr lang="en-US" dirty="0">
              <a:latin typeface="+mn-lt"/>
            </a:endParaRPr>
          </a:p>
        </p:txBody>
      </p:sp>
      <p:sp>
        <p:nvSpPr>
          <p:cNvPr id="4" name="Content Placeholder 3">
            <a:extLst>
              <a:ext uri="{FF2B5EF4-FFF2-40B4-BE49-F238E27FC236}">
                <a16:creationId xmlns:a16="http://schemas.microsoft.com/office/drawing/2014/main" id="{0CC5C85B-4C13-4635-85EB-7F578B29D3E9}"/>
              </a:ext>
            </a:extLst>
          </p:cNvPr>
          <p:cNvSpPr>
            <a:spLocks noGrp="1"/>
          </p:cNvSpPr>
          <p:nvPr>
            <p:ph idx="1"/>
          </p:nvPr>
        </p:nvSpPr>
        <p:spPr>
          <a:xfrm>
            <a:off x="432000" y="1523999"/>
            <a:ext cx="9198116" cy="4244625"/>
          </a:xfrm>
        </p:spPr>
        <p:txBody>
          <a:bodyPr/>
          <a:lstStyle/>
          <a:p>
            <a:pPr marL="0" indent="0">
              <a:buNone/>
            </a:pPr>
            <a:r>
              <a:rPr lang="en-US" sz="4400" dirty="0"/>
              <a:t>[The grievance process </a:t>
            </a:r>
            <a:r>
              <a:rPr lang="en-US" sz="4400" b="1" dirty="0">
                <a:solidFill>
                  <a:srgbClr val="C00000"/>
                </a:solidFill>
              </a:rPr>
              <a:t>must] include </a:t>
            </a:r>
            <a:r>
              <a:rPr lang="en-US" sz="4400" dirty="0"/>
              <a:t>a presumption that the respondent is not responsible for the alleged conduct until a determination regarding responsibility is made at the conclusion of the grievance process.</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78</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3"/>
            <a:ext cx="2211524" cy="5113867"/>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67D08050-6A0C-4033-BE83-135BB3E7A5BA}"/>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6927304"/>
      </p:ext>
    </p:extLst>
  </p:cSld>
  <p:clrMapOvr>
    <a:masterClrMapping/>
  </p:clrMapOvr>
  <p:transition spd="slow">
    <p:push/>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t>The New Regulations:  The Grievance Process—Prompt time Frames</a:t>
            </a:r>
            <a:endParaRPr lang="en-US" dirty="0">
              <a:latin typeface="+mn-lt"/>
            </a:endParaRPr>
          </a:p>
        </p:txBody>
      </p:sp>
      <p:sp>
        <p:nvSpPr>
          <p:cNvPr id="4" name="Content Placeholder 3">
            <a:extLst>
              <a:ext uri="{FF2B5EF4-FFF2-40B4-BE49-F238E27FC236}">
                <a16:creationId xmlns:a16="http://schemas.microsoft.com/office/drawing/2014/main" id="{0CC5C85B-4C13-4635-85EB-7F578B29D3E9}"/>
              </a:ext>
            </a:extLst>
          </p:cNvPr>
          <p:cNvSpPr>
            <a:spLocks noGrp="1"/>
          </p:cNvSpPr>
          <p:nvPr>
            <p:ph idx="1"/>
          </p:nvPr>
        </p:nvSpPr>
        <p:spPr>
          <a:xfrm>
            <a:off x="432000" y="1523999"/>
            <a:ext cx="9198116" cy="4244625"/>
          </a:xfrm>
        </p:spPr>
        <p:txBody>
          <a:bodyPr/>
          <a:lstStyle/>
          <a:p>
            <a:pPr marL="0" indent="0">
              <a:buNone/>
            </a:pPr>
            <a:r>
              <a:rPr lang="en-US" sz="3600" dirty="0"/>
              <a:t>Include reasonably </a:t>
            </a:r>
            <a:r>
              <a:rPr lang="en-US" sz="3600" b="1" dirty="0">
                <a:solidFill>
                  <a:srgbClr val="C00000"/>
                </a:solidFill>
              </a:rPr>
              <a:t>prompt time frames </a:t>
            </a:r>
            <a:r>
              <a:rPr lang="en-US" sz="3600" dirty="0"/>
              <a:t>for conclusion of the grievance process, including reasonably prompt time frames for filing and resolving appeals and informal resolution processes if the school offers informal resolution processes, and a process that allows for the temporary delay of the grievance process or the limited extension of time frames for good cause.</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79</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5113867"/>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24759C69-F8C7-4541-A1D5-483C1643A9B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9731258"/>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0F281-4FF6-4617-A809-AC9C15ECF18A}"/>
              </a:ext>
            </a:extLst>
          </p:cNvPr>
          <p:cNvSpPr>
            <a:spLocks noGrp="1"/>
          </p:cNvSpPr>
          <p:nvPr>
            <p:ph type="title"/>
          </p:nvPr>
        </p:nvSpPr>
        <p:spPr/>
        <p:txBody>
          <a:bodyPr/>
          <a:lstStyle/>
          <a:p>
            <a:r>
              <a:rPr lang="en-US" dirty="0">
                <a:latin typeface="Times New Roman" panose="02020603050405020304" pitchFamily="18" charset="0"/>
              </a:rPr>
              <a:t>Agenda for Today’s Program</a:t>
            </a:r>
          </a:p>
        </p:txBody>
      </p:sp>
      <p:sp>
        <p:nvSpPr>
          <p:cNvPr id="4" name="Content Placeholder 3">
            <a:extLst>
              <a:ext uri="{FF2B5EF4-FFF2-40B4-BE49-F238E27FC236}">
                <a16:creationId xmlns:a16="http://schemas.microsoft.com/office/drawing/2014/main" id="{D355C61F-C8F1-4977-8E1F-F16C0D9EA88C}"/>
              </a:ext>
            </a:extLst>
          </p:cNvPr>
          <p:cNvSpPr>
            <a:spLocks noGrp="1"/>
          </p:cNvSpPr>
          <p:nvPr>
            <p:ph idx="1"/>
          </p:nvPr>
        </p:nvSpPr>
        <p:spPr>
          <a:xfrm>
            <a:off x="432000" y="1184856"/>
            <a:ext cx="9198116" cy="5006394"/>
          </a:xfrm>
        </p:spPr>
        <p:txBody>
          <a:bodyPr/>
          <a:lstStyle/>
          <a:p>
            <a:pPr marL="0" indent="0">
              <a:buNone/>
            </a:pPr>
            <a:r>
              <a:rPr lang="en-US" sz="4400" b="1" dirty="0"/>
              <a:t>Part I: </a:t>
            </a:r>
            <a:r>
              <a:rPr lang="en-US" sz="4400" dirty="0"/>
              <a:t>The History Behind Sexual Harassment as a Legal Doctrine</a:t>
            </a:r>
          </a:p>
          <a:p>
            <a:pPr marL="0" indent="0">
              <a:buNone/>
            </a:pPr>
            <a:r>
              <a:rPr lang="en-US" sz="4400" b="1" dirty="0"/>
              <a:t>Part II: </a:t>
            </a:r>
            <a:r>
              <a:rPr lang="en-US" sz="4400" dirty="0"/>
              <a:t>A Deep Dive into the New Regulations</a:t>
            </a:r>
          </a:p>
          <a:p>
            <a:pPr marL="0" indent="0">
              <a:buNone/>
            </a:pPr>
            <a:r>
              <a:rPr lang="en-US" sz="4400" b="1" dirty="0"/>
              <a:t>Part III: </a:t>
            </a:r>
            <a:r>
              <a:rPr lang="en-US" sz="4400" dirty="0"/>
              <a:t>Integrating the New Requirements to Existing Legal Framework and Requirements</a:t>
            </a:r>
            <a:endParaRPr lang="en-US" sz="2800" dirty="0"/>
          </a:p>
        </p:txBody>
      </p:sp>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33"/>
          </p:nvPr>
        </p:nvSpPr>
        <p:spPr/>
        <p:txBody>
          <a:bodyPr/>
          <a:lstStyle/>
          <a:p>
            <a:fld id="{19B51A1E-902D-48AF-9020-955120F399B6}" type="slidenum">
              <a:rPr lang="en-US" smtClean="0"/>
              <a:pPr/>
              <a:t>8</a:t>
            </a:fld>
            <a:endParaRPr lang="en-US" dirty="0"/>
          </a:p>
        </p:txBody>
      </p:sp>
      <p:pic>
        <p:nvPicPr>
          <p:cNvPr id="18" name="Picture Placeholder 17" descr="decorative element">
            <a:extLst>
              <a:ext uri="{FF2B5EF4-FFF2-40B4-BE49-F238E27FC236}">
                <a16:creationId xmlns:a16="http://schemas.microsoft.com/office/drawing/2014/main" id="{40103AEC-DE5B-544B-A074-043639D164F6}"/>
              </a:ext>
            </a:extLst>
          </p:cNvPr>
          <p:cNvPicPr>
            <a:picLocks noGrp="1" noChangeAspect="1"/>
          </p:cNvPicPr>
          <p:nvPr>
            <p:ph type="pic" sz="quarter" idx="4294967295"/>
          </p:nvPr>
        </p:nvPicPr>
        <p:blipFill>
          <a:blip r:embed="rId2">
            <a:extLst>
              <a:ext uri="{28A0092B-C50C-407E-A947-70E740481C1C}">
                <a14:useLocalDpi xmlns:a14="http://schemas.microsoft.com/office/drawing/2010/main" val="0"/>
              </a:ext>
            </a:extLst>
          </a:blip>
          <a:srcRect/>
          <a:stretch>
            <a:fillRect/>
          </a:stretch>
        </p:blipFill>
        <p:spPr>
          <a:xfrm>
            <a:off x="9980613" y="1710266"/>
            <a:ext cx="2211387" cy="3589867"/>
          </a:xfrm>
        </p:spPr>
      </p:pic>
      <p:sp>
        <p:nvSpPr>
          <p:cNvPr id="8" name="Footer Placeholder 7">
            <a:extLst>
              <a:ext uri="{FF2B5EF4-FFF2-40B4-BE49-F238E27FC236}">
                <a16:creationId xmlns:a16="http://schemas.microsoft.com/office/drawing/2014/main" id="{69120B6C-F7C5-4BF0-9F3D-EE3F0BA1B9BF}"/>
              </a:ext>
            </a:extLst>
          </p:cNvPr>
          <p:cNvSpPr>
            <a:spLocks noGrp="1"/>
          </p:cNvSpPr>
          <p:nvPr>
            <p:ph type="ftr" sz="quarter" idx="12"/>
          </p:nvPr>
        </p:nvSpPr>
        <p:spPr/>
        <p:txBody>
          <a:bodyPr/>
          <a:lstStyle/>
          <a:p>
            <a:r>
              <a:rPr lang="en-US" noProof="0" dirty="0"/>
              <a:t>Copyright 2020, Levin Legal Group, P.C. and Beard Legal Group</a:t>
            </a:r>
          </a:p>
        </p:txBody>
      </p:sp>
      <p:pic>
        <p:nvPicPr>
          <p:cNvPr id="7" name="Picture 6" descr="2010-12-01 LLG Logo">
            <a:extLst>
              <a:ext uri="{FF2B5EF4-FFF2-40B4-BE49-F238E27FC236}">
                <a16:creationId xmlns:a16="http://schemas.microsoft.com/office/drawing/2014/main" id="{C806307E-1EE2-4865-8EC4-FB0C301C97A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467430AD-6EAA-4DAF-A640-0C0CA9415E89}"/>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30536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t>The New Regulations:  The Grievance Process</a:t>
            </a:r>
            <a:endParaRPr lang="en-US" dirty="0">
              <a:latin typeface="+mn-lt"/>
            </a:endParaRPr>
          </a:p>
        </p:txBody>
      </p:sp>
      <p:sp>
        <p:nvSpPr>
          <p:cNvPr id="4" name="Content Placeholder 3">
            <a:extLst>
              <a:ext uri="{FF2B5EF4-FFF2-40B4-BE49-F238E27FC236}">
                <a16:creationId xmlns:a16="http://schemas.microsoft.com/office/drawing/2014/main" id="{0CC5C85B-4C13-4635-85EB-7F578B29D3E9}"/>
              </a:ext>
            </a:extLst>
          </p:cNvPr>
          <p:cNvSpPr>
            <a:spLocks noGrp="1"/>
          </p:cNvSpPr>
          <p:nvPr>
            <p:ph idx="1"/>
          </p:nvPr>
        </p:nvSpPr>
        <p:spPr>
          <a:xfrm>
            <a:off x="432000" y="1507221"/>
            <a:ext cx="9198116" cy="4244625"/>
          </a:xfrm>
        </p:spPr>
        <p:txBody>
          <a:bodyPr/>
          <a:lstStyle/>
          <a:p>
            <a:pPr marL="0" indent="0">
              <a:buNone/>
            </a:pPr>
            <a:r>
              <a:rPr lang="en-US" sz="3600" dirty="0"/>
              <a:t>[The process may allow temporary delays] with </a:t>
            </a:r>
            <a:r>
              <a:rPr lang="en-US" sz="3600" b="1" dirty="0"/>
              <a:t>[1] </a:t>
            </a:r>
            <a:r>
              <a:rPr lang="en-US" sz="3600" b="1" dirty="0">
                <a:solidFill>
                  <a:srgbClr val="C00000"/>
                </a:solidFill>
              </a:rPr>
              <a:t>written notice </a:t>
            </a:r>
            <a:r>
              <a:rPr lang="en-US" sz="3600" dirty="0"/>
              <a:t>to the complainant and the respondent of the delay or extension and </a:t>
            </a:r>
            <a:r>
              <a:rPr lang="en-US" sz="3600" b="1" dirty="0"/>
              <a:t>[2] </a:t>
            </a:r>
            <a:r>
              <a:rPr lang="en-US" sz="3600" dirty="0"/>
              <a:t>the reasons for the action. Good cause may include considerations such as the </a:t>
            </a:r>
            <a:r>
              <a:rPr lang="en-US" sz="3600" b="1" dirty="0"/>
              <a:t>[A] </a:t>
            </a:r>
            <a:r>
              <a:rPr lang="en-US" sz="3600" dirty="0"/>
              <a:t>absence of a party, </a:t>
            </a:r>
            <a:r>
              <a:rPr lang="en-US" sz="3600" b="1" dirty="0"/>
              <a:t>[B] </a:t>
            </a:r>
            <a:r>
              <a:rPr lang="en-US" sz="3600" dirty="0"/>
              <a:t>a party’s advisor, or </a:t>
            </a:r>
            <a:r>
              <a:rPr lang="en-US" sz="3600" b="1" dirty="0"/>
              <a:t>[C] </a:t>
            </a:r>
            <a:r>
              <a:rPr lang="en-US" sz="3600" dirty="0"/>
              <a:t>a witness; </a:t>
            </a:r>
            <a:r>
              <a:rPr lang="en-US" sz="3600" b="1" dirty="0"/>
              <a:t>[D] </a:t>
            </a:r>
            <a:r>
              <a:rPr lang="en-US" sz="3600" dirty="0"/>
              <a:t>concurrent law enforcement activity; or </a:t>
            </a:r>
            <a:r>
              <a:rPr lang="en-US" sz="3600" b="1" dirty="0"/>
              <a:t>[E] </a:t>
            </a:r>
            <a:r>
              <a:rPr lang="en-US" sz="3600" dirty="0"/>
              <a:t>the need for language assistance or accommodation of disabilities.</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80</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5113867"/>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1DF5F77A-BBFD-4A2F-9895-698998915878}"/>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8001439"/>
      </p:ext>
    </p:extLst>
  </p:cSld>
  <p:clrMapOvr>
    <a:masterClrMapping/>
  </p:clrMapOvr>
  <p:transition spd="slow">
    <p:push/>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t>The New Regulations:  The Grievance Process—Disciplinary Sanctions</a:t>
            </a:r>
            <a:endParaRPr lang="en-US" dirty="0">
              <a:latin typeface="+mn-lt"/>
            </a:endParaRPr>
          </a:p>
        </p:txBody>
      </p:sp>
      <p:sp>
        <p:nvSpPr>
          <p:cNvPr id="4" name="Content Placeholder 3">
            <a:extLst>
              <a:ext uri="{FF2B5EF4-FFF2-40B4-BE49-F238E27FC236}">
                <a16:creationId xmlns:a16="http://schemas.microsoft.com/office/drawing/2014/main" id="{0CC5C85B-4C13-4635-85EB-7F578B29D3E9}"/>
              </a:ext>
            </a:extLst>
          </p:cNvPr>
          <p:cNvSpPr>
            <a:spLocks noGrp="1"/>
          </p:cNvSpPr>
          <p:nvPr>
            <p:ph idx="1"/>
          </p:nvPr>
        </p:nvSpPr>
        <p:spPr>
          <a:xfrm>
            <a:off x="432000" y="1523999"/>
            <a:ext cx="9198116" cy="4244625"/>
          </a:xfrm>
        </p:spPr>
        <p:txBody>
          <a:bodyPr/>
          <a:lstStyle/>
          <a:p>
            <a:pPr marL="0" indent="0">
              <a:buNone/>
            </a:pPr>
            <a:r>
              <a:rPr lang="en-US" sz="4400" b="1" dirty="0">
                <a:solidFill>
                  <a:srgbClr val="C00000"/>
                </a:solidFill>
              </a:rPr>
              <a:t>Describe</a:t>
            </a:r>
            <a:r>
              <a:rPr lang="en-US" sz="4400" dirty="0"/>
              <a:t> the range of possible disciplinary sanctions and remedies or list the possible disciplinary sanctions and remedies that the school may implement following any determination of responsibility.</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81</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3"/>
            <a:ext cx="2211524" cy="5113867"/>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C10A72BC-3AEF-47E6-BEE7-7AF043B0755A}"/>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2035221"/>
      </p:ext>
    </p:extLst>
  </p:cSld>
  <p:clrMapOvr>
    <a:masterClrMapping/>
  </p:clrMapOvr>
  <p:transition spd="slow">
    <p:push/>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t>The New Regulations:  The Grievance Process—Burden of Proof</a:t>
            </a:r>
            <a:endParaRPr lang="en-US" dirty="0">
              <a:latin typeface="+mn-lt"/>
            </a:endParaRPr>
          </a:p>
        </p:txBody>
      </p:sp>
      <p:sp>
        <p:nvSpPr>
          <p:cNvPr id="4" name="Content Placeholder 3">
            <a:extLst>
              <a:ext uri="{FF2B5EF4-FFF2-40B4-BE49-F238E27FC236}">
                <a16:creationId xmlns:a16="http://schemas.microsoft.com/office/drawing/2014/main" id="{0CC5C85B-4C13-4635-85EB-7F578B29D3E9}"/>
              </a:ext>
            </a:extLst>
          </p:cNvPr>
          <p:cNvSpPr>
            <a:spLocks noGrp="1"/>
          </p:cNvSpPr>
          <p:nvPr>
            <p:ph idx="1"/>
          </p:nvPr>
        </p:nvSpPr>
        <p:spPr>
          <a:xfrm>
            <a:off x="432000" y="1523999"/>
            <a:ext cx="9198116" cy="4244625"/>
          </a:xfrm>
        </p:spPr>
        <p:txBody>
          <a:bodyPr/>
          <a:lstStyle/>
          <a:p>
            <a:pPr marL="0" indent="0">
              <a:buNone/>
            </a:pPr>
            <a:r>
              <a:rPr lang="en-US" sz="3600" b="1" dirty="0"/>
              <a:t>[1] </a:t>
            </a:r>
            <a:r>
              <a:rPr lang="en-US" sz="3600" b="1" dirty="0">
                <a:solidFill>
                  <a:srgbClr val="C00000"/>
                </a:solidFill>
              </a:rPr>
              <a:t>State</a:t>
            </a:r>
            <a:r>
              <a:rPr lang="en-US" sz="3600" dirty="0"/>
              <a:t> whether the standard of evidence to be used to determine responsibility is the </a:t>
            </a:r>
            <a:r>
              <a:rPr lang="en-US" sz="3600" b="1" dirty="0"/>
              <a:t>[a]</a:t>
            </a:r>
            <a:r>
              <a:rPr lang="en-US" sz="3600" dirty="0"/>
              <a:t> </a:t>
            </a:r>
            <a:r>
              <a:rPr lang="en-US" sz="3600" b="1" i="1" dirty="0"/>
              <a:t>preponderance of the evidence </a:t>
            </a:r>
            <a:r>
              <a:rPr lang="en-US" sz="3600" dirty="0"/>
              <a:t>standard or the </a:t>
            </a:r>
            <a:r>
              <a:rPr lang="en-US" sz="3600" b="1" dirty="0"/>
              <a:t>[b]</a:t>
            </a:r>
            <a:r>
              <a:rPr lang="en-US" sz="3600" dirty="0"/>
              <a:t> </a:t>
            </a:r>
            <a:r>
              <a:rPr lang="en-US" sz="3600" b="1" i="1" dirty="0"/>
              <a:t>clear and convincing evidence standard</a:t>
            </a:r>
            <a:r>
              <a:rPr lang="en-US" sz="3600" dirty="0"/>
              <a:t>, apply the same standard of evidence for formal complaints against students as for formal complaints against employees, including faculty, and apply the same standard of evidence to all formal complaints of sexual harassment.</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82</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5113867"/>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ADE8177D-B368-4F93-A026-037D657819A4}"/>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5944777"/>
      </p:ext>
    </p:extLst>
  </p:cSld>
  <p:clrMapOvr>
    <a:masterClrMapping/>
  </p:clrMapOvr>
  <p:transition spd="slow">
    <p:push/>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t>The New Regulations:  The Grievance Process</a:t>
            </a:r>
            <a:endParaRPr lang="en-US" dirty="0">
              <a:latin typeface="+mn-lt"/>
            </a:endParaRPr>
          </a:p>
        </p:txBody>
      </p:sp>
      <p:sp>
        <p:nvSpPr>
          <p:cNvPr id="4" name="Content Placeholder 3">
            <a:extLst>
              <a:ext uri="{FF2B5EF4-FFF2-40B4-BE49-F238E27FC236}">
                <a16:creationId xmlns:a16="http://schemas.microsoft.com/office/drawing/2014/main" id="{0CC5C85B-4C13-4635-85EB-7F578B29D3E9}"/>
              </a:ext>
            </a:extLst>
          </p:cNvPr>
          <p:cNvSpPr>
            <a:spLocks noGrp="1"/>
          </p:cNvSpPr>
          <p:nvPr>
            <p:ph idx="1"/>
          </p:nvPr>
        </p:nvSpPr>
        <p:spPr>
          <a:xfrm>
            <a:off x="432000" y="1523999"/>
            <a:ext cx="9198116" cy="4244625"/>
          </a:xfrm>
        </p:spPr>
        <p:txBody>
          <a:bodyPr/>
          <a:lstStyle/>
          <a:p>
            <a:pPr>
              <a:buFont typeface="Wingdings" panose="05000000000000000000" pitchFamily="2" charset="2"/>
              <a:buChar char="Ø"/>
            </a:pPr>
            <a:r>
              <a:rPr lang="en-US" sz="4400" dirty="0"/>
              <a:t>Include the procedures and permissible bases for the </a:t>
            </a:r>
            <a:r>
              <a:rPr lang="en-US" sz="4400" b="1" dirty="0">
                <a:solidFill>
                  <a:srgbClr val="0070C0"/>
                </a:solidFill>
              </a:rPr>
              <a:t>complainant</a:t>
            </a:r>
            <a:r>
              <a:rPr lang="en-US" sz="4400" dirty="0"/>
              <a:t> and </a:t>
            </a:r>
            <a:r>
              <a:rPr lang="en-US" sz="4400" b="1" dirty="0">
                <a:solidFill>
                  <a:srgbClr val="0070C0"/>
                </a:solidFill>
              </a:rPr>
              <a:t>respondent</a:t>
            </a:r>
            <a:r>
              <a:rPr lang="en-US" sz="4400" dirty="0"/>
              <a:t> to appeal.</a:t>
            </a:r>
          </a:p>
          <a:p>
            <a:pPr>
              <a:buFont typeface="Wingdings" panose="05000000000000000000" pitchFamily="2" charset="2"/>
              <a:buChar char="Ø"/>
            </a:pPr>
            <a:r>
              <a:rPr lang="en-US" sz="4400" dirty="0"/>
              <a:t>Describe the range of </a:t>
            </a:r>
            <a:r>
              <a:rPr lang="en-US" sz="4400" b="1" dirty="0">
                <a:solidFill>
                  <a:srgbClr val="0070C0"/>
                </a:solidFill>
              </a:rPr>
              <a:t>supportive measures </a:t>
            </a:r>
            <a:r>
              <a:rPr lang="en-US" sz="4400" dirty="0"/>
              <a:t>available to </a:t>
            </a:r>
            <a:r>
              <a:rPr lang="en-US" sz="4400" b="1" dirty="0">
                <a:solidFill>
                  <a:srgbClr val="0070C0"/>
                </a:solidFill>
              </a:rPr>
              <a:t>complainants</a:t>
            </a:r>
            <a:r>
              <a:rPr lang="en-US" sz="4400" dirty="0"/>
              <a:t> and </a:t>
            </a:r>
            <a:r>
              <a:rPr lang="en-US" sz="4400" b="1" dirty="0">
                <a:solidFill>
                  <a:srgbClr val="0070C0"/>
                </a:solidFill>
              </a:rPr>
              <a:t>respondents</a:t>
            </a:r>
            <a:r>
              <a:rPr lang="en-US" sz="4400" dirty="0"/>
              <a:t>.</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83</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3"/>
            <a:ext cx="2211524" cy="5113867"/>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BB1FDC13-66C6-4CEF-B277-B0EE127DFA96}"/>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711878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t>The New Regulations:  The Grievance Process</a:t>
            </a:r>
            <a:endParaRPr lang="en-US" dirty="0">
              <a:latin typeface="+mn-lt"/>
            </a:endParaRPr>
          </a:p>
        </p:txBody>
      </p:sp>
      <p:sp>
        <p:nvSpPr>
          <p:cNvPr id="4" name="Content Placeholder 3">
            <a:extLst>
              <a:ext uri="{FF2B5EF4-FFF2-40B4-BE49-F238E27FC236}">
                <a16:creationId xmlns:a16="http://schemas.microsoft.com/office/drawing/2014/main" id="{0CC5C85B-4C13-4635-85EB-7F578B29D3E9}"/>
              </a:ext>
            </a:extLst>
          </p:cNvPr>
          <p:cNvSpPr>
            <a:spLocks noGrp="1"/>
          </p:cNvSpPr>
          <p:nvPr>
            <p:ph idx="1"/>
          </p:nvPr>
        </p:nvSpPr>
        <p:spPr>
          <a:xfrm>
            <a:off x="432000" y="1523999"/>
            <a:ext cx="9198116" cy="4244625"/>
          </a:xfrm>
        </p:spPr>
        <p:txBody>
          <a:bodyPr/>
          <a:lstStyle/>
          <a:p>
            <a:pPr marL="0" indent="0">
              <a:buNone/>
            </a:pPr>
            <a:r>
              <a:rPr lang="en-US" sz="4400" dirty="0"/>
              <a:t>Not require, allow, rely upon, or otherwise use questions or evidence that constitute, or seek disclosure of, information protected under a legally recognized privilege, unless the person holding such privilege has waived the privilege.</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84</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3"/>
            <a:ext cx="2211524" cy="5113867"/>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F400B70C-A15E-468B-A97F-44579349C98D}"/>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7723378"/>
      </p:ext>
    </p:extLst>
  </p:cSld>
  <p:clrMapOvr>
    <a:masterClrMapping/>
  </p:clrMapOvr>
  <p:transition spd="slow">
    <p:push/>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t>The New Regulations:  The Grievance Process—Notice of allegations</a:t>
            </a:r>
            <a:endParaRPr lang="en-US" dirty="0">
              <a:latin typeface="+mn-lt"/>
            </a:endParaRPr>
          </a:p>
        </p:txBody>
      </p:sp>
      <p:sp>
        <p:nvSpPr>
          <p:cNvPr id="4" name="Content Placeholder 3">
            <a:extLst>
              <a:ext uri="{FF2B5EF4-FFF2-40B4-BE49-F238E27FC236}">
                <a16:creationId xmlns:a16="http://schemas.microsoft.com/office/drawing/2014/main" id="{0CC5C85B-4C13-4635-85EB-7F578B29D3E9}"/>
              </a:ext>
            </a:extLst>
          </p:cNvPr>
          <p:cNvSpPr>
            <a:spLocks noGrp="1"/>
          </p:cNvSpPr>
          <p:nvPr>
            <p:ph idx="1"/>
          </p:nvPr>
        </p:nvSpPr>
        <p:spPr>
          <a:xfrm>
            <a:off x="432000" y="1523999"/>
            <a:ext cx="9198116" cy="4244625"/>
          </a:xfrm>
        </p:spPr>
        <p:txBody>
          <a:bodyPr/>
          <a:lstStyle/>
          <a:p>
            <a:pPr marL="0" indent="0">
              <a:buNone/>
            </a:pPr>
            <a:r>
              <a:rPr lang="en-US" sz="3600" b="1" i="1" dirty="0"/>
              <a:t>Upon receipt </a:t>
            </a:r>
            <a:r>
              <a:rPr lang="en-US" sz="3600" dirty="0"/>
              <a:t>of a “formal complaint,” School </a:t>
            </a:r>
            <a:r>
              <a:rPr lang="en-US" sz="3600" b="1" dirty="0">
                <a:solidFill>
                  <a:srgbClr val="C00000"/>
                </a:solidFill>
              </a:rPr>
              <a:t>must provide the following written notice </a:t>
            </a:r>
            <a:r>
              <a:rPr lang="en-US" sz="3600" dirty="0"/>
              <a:t>to the </a:t>
            </a:r>
            <a:r>
              <a:rPr lang="en-US" sz="3600" b="1" i="1" dirty="0">
                <a:solidFill>
                  <a:srgbClr val="0070C0"/>
                </a:solidFill>
              </a:rPr>
              <a:t>complaint</a:t>
            </a:r>
            <a:r>
              <a:rPr lang="en-US" sz="3600" b="1" i="1" dirty="0"/>
              <a:t> and </a:t>
            </a:r>
            <a:r>
              <a:rPr lang="en-US" sz="3600" b="1" i="1" dirty="0">
                <a:solidFill>
                  <a:srgbClr val="0070C0"/>
                </a:solidFill>
              </a:rPr>
              <a:t>respondent(s)</a:t>
            </a:r>
            <a:r>
              <a:rPr lang="en-US" sz="3600" dirty="0">
                <a:solidFill>
                  <a:srgbClr val="0070C0"/>
                </a:solidFill>
              </a:rPr>
              <a:t> </a:t>
            </a:r>
            <a:r>
              <a:rPr lang="en-US" sz="3600" dirty="0"/>
              <a:t>who are known:</a:t>
            </a:r>
          </a:p>
          <a:p>
            <a:pPr marL="742950" indent="-742950">
              <a:buAutoNum type="arabicPeriod"/>
              <a:tabLst>
                <a:tab pos="457200" algn="l"/>
              </a:tabLst>
            </a:pPr>
            <a:r>
              <a:rPr lang="en-US" sz="3600" dirty="0"/>
              <a:t>Notice of grievance process;</a:t>
            </a:r>
          </a:p>
          <a:p>
            <a:pPr marL="742950" indent="-742950">
              <a:buAutoNum type="arabicPeriod"/>
              <a:tabLst>
                <a:tab pos="457200" algn="l"/>
              </a:tabLst>
            </a:pPr>
            <a:r>
              <a:rPr lang="en-US" sz="3600" dirty="0"/>
              <a:t>Notice of informal resolution process;</a:t>
            </a:r>
          </a:p>
          <a:p>
            <a:pPr marL="742950" indent="-742950">
              <a:buAutoNum type="arabicPeriod"/>
              <a:tabLst>
                <a:tab pos="457200" algn="l"/>
              </a:tabLst>
            </a:pPr>
            <a:r>
              <a:rPr lang="en-US" sz="3600" dirty="0"/>
              <a:t>Notice of the allegations potentially constituting sexual harassment “including sufficient details known at the time.”</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85</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5113867"/>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97F05772-0E26-4431-8008-F70CACD4C610}"/>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370918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t>The New Regulations:  The Grievance Process—Notice of Allegations</a:t>
            </a:r>
            <a:endParaRPr lang="en-US" dirty="0">
              <a:latin typeface="+mn-lt"/>
            </a:endParaRPr>
          </a:p>
        </p:txBody>
      </p:sp>
      <p:sp>
        <p:nvSpPr>
          <p:cNvPr id="4" name="Content Placeholder 3">
            <a:extLst>
              <a:ext uri="{FF2B5EF4-FFF2-40B4-BE49-F238E27FC236}">
                <a16:creationId xmlns:a16="http://schemas.microsoft.com/office/drawing/2014/main" id="{0CC5C85B-4C13-4635-85EB-7F578B29D3E9}"/>
              </a:ext>
            </a:extLst>
          </p:cNvPr>
          <p:cNvSpPr>
            <a:spLocks noGrp="1"/>
          </p:cNvSpPr>
          <p:nvPr>
            <p:ph idx="1"/>
          </p:nvPr>
        </p:nvSpPr>
        <p:spPr>
          <a:xfrm>
            <a:off x="432000" y="1523999"/>
            <a:ext cx="9198116" cy="4244625"/>
          </a:xfrm>
        </p:spPr>
        <p:txBody>
          <a:bodyPr/>
          <a:lstStyle/>
          <a:p>
            <a:pPr marL="0" indent="0">
              <a:buNone/>
            </a:pPr>
            <a:r>
              <a:rPr lang="en-US" sz="3600" dirty="0"/>
              <a:t>“Sufficient details” include: </a:t>
            </a:r>
          </a:p>
          <a:p>
            <a:pPr marL="742950" indent="-742950">
              <a:buFont typeface="+mj-lt"/>
              <a:buAutoNum type="arabicPeriod"/>
            </a:pPr>
            <a:r>
              <a:rPr lang="en-US" sz="3600" dirty="0"/>
              <a:t>The identities of the parties involved in the incident, if known, </a:t>
            </a:r>
          </a:p>
          <a:p>
            <a:pPr marL="742950" indent="-742950">
              <a:buFont typeface="+mj-lt"/>
              <a:buAutoNum type="arabicPeriod"/>
            </a:pPr>
            <a:r>
              <a:rPr lang="en-US" sz="3600" dirty="0"/>
              <a:t>the conduct allegedly constituting sexual harassment, </a:t>
            </a:r>
          </a:p>
          <a:p>
            <a:pPr marL="742950" indent="-742950">
              <a:buFont typeface="+mj-lt"/>
              <a:buAutoNum type="arabicPeriod"/>
            </a:pPr>
            <a:r>
              <a:rPr lang="en-US" sz="3600" dirty="0"/>
              <a:t>the date, and </a:t>
            </a:r>
          </a:p>
          <a:p>
            <a:pPr marL="742950" indent="-742950">
              <a:buFont typeface="+mj-lt"/>
              <a:buAutoNum type="arabicPeriod"/>
            </a:pPr>
            <a:r>
              <a:rPr lang="en-US" sz="3600" dirty="0"/>
              <a:t>location of the alleged incident, if known.</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86</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5113867"/>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49BB87FC-2E41-47F8-B34F-4264F2548508}"/>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157311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t>The New Regulations:  The Grievance Process—Notice of Allegations</a:t>
            </a:r>
            <a:endParaRPr lang="en-US" dirty="0">
              <a:latin typeface="+mn-lt"/>
            </a:endParaRPr>
          </a:p>
        </p:txBody>
      </p:sp>
      <p:sp>
        <p:nvSpPr>
          <p:cNvPr id="4" name="Content Placeholder 3">
            <a:extLst>
              <a:ext uri="{FF2B5EF4-FFF2-40B4-BE49-F238E27FC236}">
                <a16:creationId xmlns:a16="http://schemas.microsoft.com/office/drawing/2014/main" id="{0CC5C85B-4C13-4635-85EB-7F578B29D3E9}"/>
              </a:ext>
            </a:extLst>
          </p:cNvPr>
          <p:cNvSpPr>
            <a:spLocks noGrp="1"/>
          </p:cNvSpPr>
          <p:nvPr>
            <p:ph idx="1"/>
          </p:nvPr>
        </p:nvSpPr>
        <p:spPr>
          <a:xfrm>
            <a:off x="432000" y="1523999"/>
            <a:ext cx="9198116" cy="4244625"/>
          </a:xfrm>
        </p:spPr>
        <p:txBody>
          <a:bodyPr/>
          <a:lstStyle/>
          <a:p>
            <a:pPr marL="0" indent="0">
              <a:buNone/>
            </a:pPr>
            <a:r>
              <a:rPr lang="en-US" sz="4400" dirty="0"/>
              <a:t>The written notice </a:t>
            </a:r>
            <a:r>
              <a:rPr lang="en-US" sz="4400" b="1" dirty="0">
                <a:solidFill>
                  <a:srgbClr val="C00000"/>
                </a:solidFill>
              </a:rPr>
              <a:t>must include </a:t>
            </a:r>
            <a:r>
              <a:rPr lang="en-US" sz="4400" dirty="0"/>
              <a:t>a statement that </a:t>
            </a:r>
            <a:r>
              <a:rPr lang="en-US" sz="4400" b="1" dirty="0"/>
              <a:t>[1]</a:t>
            </a:r>
            <a:r>
              <a:rPr lang="en-US" sz="4400" dirty="0"/>
              <a:t> the </a:t>
            </a:r>
            <a:r>
              <a:rPr lang="en-US" sz="4400" b="1" dirty="0">
                <a:solidFill>
                  <a:srgbClr val="0070C0"/>
                </a:solidFill>
              </a:rPr>
              <a:t>respondent</a:t>
            </a:r>
            <a:r>
              <a:rPr lang="en-US" sz="4400" dirty="0"/>
              <a:t> is presumed not responsible for the alleged conduct and </a:t>
            </a:r>
            <a:r>
              <a:rPr lang="en-US" sz="4400" b="1" dirty="0"/>
              <a:t>[2] </a:t>
            </a:r>
            <a:r>
              <a:rPr lang="en-US" sz="4400" dirty="0"/>
              <a:t>that a determination regarding responsibility is made at the conclusion of the </a:t>
            </a:r>
            <a:r>
              <a:rPr lang="en-US" sz="4400" b="1" dirty="0">
                <a:solidFill>
                  <a:srgbClr val="0070C0"/>
                </a:solidFill>
              </a:rPr>
              <a:t>grievance process</a:t>
            </a:r>
            <a:r>
              <a:rPr lang="en-US" sz="4400" dirty="0"/>
              <a:t>.</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87</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72357"/>
            <a:ext cx="2211524" cy="5113867"/>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B79759A4-1CFB-4E28-8F23-0DB922209DF8}"/>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2568748"/>
      </p:ext>
    </p:extLst>
  </p:cSld>
  <p:clrMapOvr>
    <a:masterClrMapping/>
  </p:clrMapOvr>
  <p:transition spd="slow">
    <p:push/>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t>The New Regulations:  The Grievance Process—Notice of Allegations</a:t>
            </a:r>
            <a:endParaRPr lang="en-US" dirty="0">
              <a:latin typeface="+mn-lt"/>
            </a:endParaRPr>
          </a:p>
        </p:txBody>
      </p:sp>
      <p:sp>
        <p:nvSpPr>
          <p:cNvPr id="4" name="Content Placeholder 3">
            <a:extLst>
              <a:ext uri="{FF2B5EF4-FFF2-40B4-BE49-F238E27FC236}">
                <a16:creationId xmlns:a16="http://schemas.microsoft.com/office/drawing/2014/main" id="{0CC5C85B-4C13-4635-85EB-7F578B29D3E9}"/>
              </a:ext>
            </a:extLst>
          </p:cNvPr>
          <p:cNvSpPr>
            <a:spLocks noGrp="1"/>
          </p:cNvSpPr>
          <p:nvPr>
            <p:ph idx="1"/>
          </p:nvPr>
        </p:nvSpPr>
        <p:spPr>
          <a:xfrm>
            <a:off x="432000" y="1523999"/>
            <a:ext cx="9198116" cy="4244625"/>
          </a:xfrm>
        </p:spPr>
        <p:txBody>
          <a:bodyPr/>
          <a:lstStyle/>
          <a:p>
            <a:pPr marL="0" indent="0">
              <a:buNone/>
            </a:pPr>
            <a:r>
              <a:rPr lang="en-US" sz="4000" dirty="0"/>
              <a:t>The written notice </a:t>
            </a:r>
            <a:r>
              <a:rPr lang="en-US" sz="4000" b="1" dirty="0">
                <a:solidFill>
                  <a:srgbClr val="C00000"/>
                </a:solidFill>
              </a:rPr>
              <a:t>must inform </a:t>
            </a:r>
            <a:r>
              <a:rPr lang="en-US" sz="4000" dirty="0"/>
              <a:t>the parties that: </a:t>
            </a:r>
          </a:p>
          <a:p>
            <a:pPr marL="742950" indent="-742950">
              <a:buFont typeface="+mj-lt"/>
              <a:buAutoNum type="arabicPeriod"/>
            </a:pPr>
            <a:r>
              <a:rPr lang="en-US" sz="4000" dirty="0"/>
              <a:t>they may have an advisor of their choice, who may be, but is not required to be, an attorney, and </a:t>
            </a:r>
          </a:p>
          <a:p>
            <a:pPr marL="742950" indent="-742950">
              <a:buFont typeface="+mj-lt"/>
              <a:buAutoNum type="arabicPeriod"/>
            </a:pPr>
            <a:r>
              <a:rPr lang="en-US" sz="4000" dirty="0"/>
              <a:t>they may inspect and review evidence.</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88</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5113867"/>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79502D44-2D26-489A-BA32-6C5E53728A30}"/>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945402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t>The New Regulations:  The Grievance Process—Notice of Allegations</a:t>
            </a:r>
            <a:endParaRPr lang="en-US" dirty="0">
              <a:latin typeface="+mn-lt"/>
            </a:endParaRPr>
          </a:p>
        </p:txBody>
      </p:sp>
      <p:sp>
        <p:nvSpPr>
          <p:cNvPr id="4" name="Content Placeholder 3">
            <a:extLst>
              <a:ext uri="{FF2B5EF4-FFF2-40B4-BE49-F238E27FC236}">
                <a16:creationId xmlns:a16="http://schemas.microsoft.com/office/drawing/2014/main" id="{0CC5C85B-4C13-4635-85EB-7F578B29D3E9}"/>
              </a:ext>
            </a:extLst>
          </p:cNvPr>
          <p:cNvSpPr>
            <a:spLocks noGrp="1"/>
          </p:cNvSpPr>
          <p:nvPr>
            <p:ph idx="1"/>
          </p:nvPr>
        </p:nvSpPr>
        <p:spPr>
          <a:xfrm>
            <a:off x="432000" y="1523999"/>
            <a:ext cx="9198116" cy="4244625"/>
          </a:xfrm>
        </p:spPr>
        <p:txBody>
          <a:bodyPr/>
          <a:lstStyle/>
          <a:p>
            <a:pPr marL="0" indent="0">
              <a:buNone/>
            </a:pPr>
            <a:r>
              <a:rPr lang="en-US" sz="4400" dirty="0"/>
              <a:t>The written notice </a:t>
            </a:r>
            <a:r>
              <a:rPr lang="en-US" sz="4400" b="1" dirty="0">
                <a:solidFill>
                  <a:srgbClr val="C00000"/>
                </a:solidFill>
              </a:rPr>
              <a:t>must inform </a:t>
            </a:r>
            <a:r>
              <a:rPr lang="en-US" sz="4400" dirty="0"/>
              <a:t>the parties of any provision in the school’s </a:t>
            </a:r>
            <a:r>
              <a:rPr lang="en-US" sz="4400" b="1" dirty="0"/>
              <a:t>code of conduct</a:t>
            </a:r>
            <a:r>
              <a:rPr lang="en-US" sz="4400" dirty="0"/>
              <a:t> that prohibits knowingly making false statements or knowingly submitting false information during the grievance process.</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89</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5113867"/>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F9E5A79D-8BBD-4527-9CCC-2EAB67AADDC3}"/>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6292779"/>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1092000"/>
          </a:xfrm>
        </p:spPr>
        <p:txBody>
          <a:bodyPr/>
          <a:lstStyle/>
          <a:p>
            <a:r>
              <a:rPr lang="en-US" sz="3600" dirty="0">
                <a:latin typeface="+mn-lt"/>
              </a:rPr>
              <a:t>Understanding Legal Citations</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9</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1488798"/>
            <a:ext cx="9198116" cy="4679250"/>
          </a:xfrm>
        </p:spPr>
        <p:txBody>
          <a:bodyPr/>
          <a:lstStyle/>
          <a:p>
            <a:pPr>
              <a:buFont typeface="Wingdings" panose="05000000000000000000" pitchFamily="2" charset="2"/>
              <a:buChar char="Ø"/>
            </a:pPr>
            <a:r>
              <a:rPr lang="en-US" sz="3600" dirty="0"/>
              <a:t>Statutes:</a:t>
            </a:r>
          </a:p>
          <a:p>
            <a:pPr lvl="1">
              <a:buFont typeface="Wingdings" panose="05000000000000000000" pitchFamily="2" charset="2"/>
              <a:buChar char="Ø"/>
            </a:pPr>
            <a:r>
              <a:rPr lang="en-US" sz="3600" dirty="0"/>
              <a:t>United States Code—20 U.S.C.A. §1401</a:t>
            </a:r>
          </a:p>
          <a:p>
            <a:pPr lvl="1">
              <a:buFont typeface="Wingdings" panose="05000000000000000000" pitchFamily="2" charset="2"/>
              <a:buChar char="Ø"/>
            </a:pPr>
            <a:r>
              <a:rPr lang="en-US" sz="3600" dirty="0"/>
              <a:t>Purdon's Statutes—24 P.S. §1-101</a:t>
            </a:r>
          </a:p>
          <a:p>
            <a:pPr lvl="1">
              <a:buFont typeface="Wingdings" panose="05000000000000000000" pitchFamily="2" charset="2"/>
              <a:buChar char="Ø"/>
            </a:pPr>
            <a:r>
              <a:rPr lang="en-US" sz="3600" dirty="0"/>
              <a:t>Pennsylvania Consolidated Statutes—24 Pa.C.S.A. §8101</a:t>
            </a:r>
          </a:p>
          <a:p>
            <a:pPr>
              <a:buFont typeface="Wingdings" panose="05000000000000000000" pitchFamily="2" charset="2"/>
              <a:buChar char="Ø"/>
            </a:pPr>
            <a:r>
              <a:rPr lang="en-US" sz="3800" dirty="0"/>
              <a:t>Regulations:</a:t>
            </a:r>
          </a:p>
          <a:p>
            <a:pPr lvl="2">
              <a:buFont typeface="Wingdings" panose="05000000000000000000" pitchFamily="2" charset="2"/>
              <a:buChar char="Ø"/>
            </a:pPr>
            <a:r>
              <a:rPr lang="en-US" sz="3200" dirty="0"/>
              <a:t>Code of Federal Regulations—34 C.F.R., Part 106</a:t>
            </a:r>
          </a:p>
          <a:p>
            <a:pPr lvl="2">
              <a:buFont typeface="Wingdings" panose="05000000000000000000" pitchFamily="2" charset="2"/>
              <a:buChar char="Ø"/>
            </a:pPr>
            <a:r>
              <a:rPr lang="en-US" sz="3200" dirty="0"/>
              <a:t>Pennsylvania Code—22 Pa. Code, Chapter 12</a:t>
            </a:r>
          </a:p>
        </p:txBody>
      </p:sp>
    </p:spTree>
    <p:extLst>
      <p:ext uri="{BB962C8B-B14F-4D97-AF65-F5344CB8AC3E}">
        <p14:creationId xmlns:p14="http://schemas.microsoft.com/office/powerpoint/2010/main" val="1334631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 calcmode="lin" valueType="num">
                                      <p:cBhvr additive="base">
                                        <p:cTn id="11" dur="500" fill="hold"/>
                                        <p:tgtEl>
                                          <p:spTgt spid="10">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10">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 calcmode="lin" valueType="num">
                                      <p:cBhvr additive="base">
                                        <p:cTn id="15" dur="500" fill="hold"/>
                                        <p:tgtEl>
                                          <p:spTgt spid="10">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0">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anim calcmode="lin" valueType="num">
                                      <p:cBhvr additive="base">
                                        <p:cTn id="19" dur="500" fill="hold"/>
                                        <p:tgtEl>
                                          <p:spTgt spid="10">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0">
                                            <p:txEl>
                                              <p:pRg st="4" end="4"/>
                                            </p:txEl>
                                          </p:spTgt>
                                        </p:tgtEl>
                                        <p:attrNameLst>
                                          <p:attrName>style.visibility</p:attrName>
                                        </p:attrNameLst>
                                      </p:cBhvr>
                                      <p:to>
                                        <p:strVal val="visible"/>
                                      </p:to>
                                    </p:set>
                                    <p:anim calcmode="lin" valueType="num">
                                      <p:cBhvr additive="base">
                                        <p:cTn id="25" dur="500" fill="hold"/>
                                        <p:tgtEl>
                                          <p:spTgt spid="10">
                                            <p:txEl>
                                              <p:pRg st="4" end="4"/>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0">
                                            <p:txEl>
                                              <p:pRg st="4" end="4"/>
                                            </p:txEl>
                                          </p:spTgt>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10">
                                            <p:txEl>
                                              <p:pRg st="5" end="5"/>
                                            </p:txEl>
                                          </p:spTgt>
                                        </p:tgtEl>
                                        <p:attrNameLst>
                                          <p:attrName>style.visibility</p:attrName>
                                        </p:attrNameLst>
                                      </p:cBhvr>
                                      <p:to>
                                        <p:strVal val="visible"/>
                                      </p:to>
                                    </p:set>
                                    <p:anim calcmode="lin" valueType="num">
                                      <p:cBhvr additive="base">
                                        <p:cTn id="29" dur="500" fill="hold"/>
                                        <p:tgtEl>
                                          <p:spTgt spid="10">
                                            <p:txEl>
                                              <p:pRg st="5" end="5"/>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10">
                                            <p:txEl>
                                              <p:pRg st="5" end="5"/>
                                            </p:txEl>
                                          </p:spTgt>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0"/>
                                  </p:stCondLst>
                                  <p:childTnLst>
                                    <p:set>
                                      <p:cBhvr>
                                        <p:cTn id="32" dur="1" fill="hold">
                                          <p:stCondLst>
                                            <p:cond delay="0"/>
                                          </p:stCondLst>
                                        </p:cTn>
                                        <p:tgtEl>
                                          <p:spTgt spid="10">
                                            <p:txEl>
                                              <p:pRg st="6" end="6"/>
                                            </p:txEl>
                                          </p:spTgt>
                                        </p:tgtEl>
                                        <p:attrNameLst>
                                          <p:attrName>style.visibility</p:attrName>
                                        </p:attrNameLst>
                                      </p:cBhvr>
                                      <p:to>
                                        <p:strVal val="visible"/>
                                      </p:to>
                                    </p:set>
                                    <p:anim calcmode="lin" valueType="num">
                                      <p:cBhvr additive="base">
                                        <p:cTn id="33" dur="500" fill="hold"/>
                                        <p:tgtEl>
                                          <p:spTgt spid="10">
                                            <p:txEl>
                                              <p:pRg st="6" end="6"/>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10">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t>The New Regulations:  The Grievance Process—Amended Notice of Allegations</a:t>
            </a:r>
            <a:endParaRPr lang="en-US" dirty="0">
              <a:latin typeface="+mn-lt"/>
            </a:endParaRPr>
          </a:p>
        </p:txBody>
      </p:sp>
      <p:sp>
        <p:nvSpPr>
          <p:cNvPr id="4" name="Content Placeholder 3">
            <a:extLst>
              <a:ext uri="{FF2B5EF4-FFF2-40B4-BE49-F238E27FC236}">
                <a16:creationId xmlns:a16="http://schemas.microsoft.com/office/drawing/2014/main" id="{0CC5C85B-4C13-4635-85EB-7F578B29D3E9}"/>
              </a:ext>
            </a:extLst>
          </p:cNvPr>
          <p:cNvSpPr>
            <a:spLocks noGrp="1"/>
          </p:cNvSpPr>
          <p:nvPr>
            <p:ph idx="1"/>
          </p:nvPr>
        </p:nvSpPr>
        <p:spPr>
          <a:xfrm>
            <a:off x="432000" y="1523999"/>
            <a:ext cx="9198116" cy="4244625"/>
          </a:xfrm>
        </p:spPr>
        <p:txBody>
          <a:bodyPr/>
          <a:lstStyle/>
          <a:p>
            <a:pPr marL="0" indent="0">
              <a:buNone/>
            </a:pPr>
            <a:r>
              <a:rPr lang="en-US" sz="4000" dirty="0"/>
              <a:t>If, in the course of an investigation, the school decides to investigate allegations about the </a:t>
            </a:r>
            <a:r>
              <a:rPr lang="en-US" sz="4000" b="1" dirty="0">
                <a:solidFill>
                  <a:srgbClr val="0070C0"/>
                </a:solidFill>
              </a:rPr>
              <a:t>complainant</a:t>
            </a:r>
            <a:r>
              <a:rPr lang="en-US" sz="4000" dirty="0"/>
              <a:t> or </a:t>
            </a:r>
            <a:r>
              <a:rPr lang="en-US" sz="4000" b="1" dirty="0">
                <a:solidFill>
                  <a:srgbClr val="0070C0"/>
                </a:solidFill>
              </a:rPr>
              <a:t>respondent</a:t>
            </a:r>
            <a:r>
              <a:rPr lang="en-US" sz="4000" dirty="0"/>
              <a:t> that are not included in the original notice, the school </a:t>
            </a:r>
            <a:r>
              <a:rPr lang="en-US" sz="4000" b="1" dirty="0">
                <a:solidFill>
                  <a:srgbClr val="C00000"/>
                </a:solidFill>
              </a:rPr>
              <a:t>must provide </a:t>
            </a:r>
            <a:r>
              <a:rPr lang="en-US" sz="4000" dirty="0"/>
              <a:t>notice of the additional allegations to the parties whose identities are known.</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90</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5113867"/>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BFC0D1A9-69C7-46D7-AE74-488273EA222C}"/>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7953142"/>
      </p:ext>
    </p:extLst>
  </p:cSld>
  <p:clrMapOvr>
    <a:masterClrMapping/>
  </p:clrMapOvr>
  <p:transition spd="slow">
    <p:push/>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t>The New Regulations:  The Grievance Process—Dismissal of Complaint</a:t>
            </a:r>
            <a:endParaRPr lang="en-US" dirty="0">
              <a:latin typeface="+mn-lt"/>
            </a:endParaRPr>
          </a:p>
        </p:txBody>
      </p:sp>
      <p:sp>
        <p:nvSpPr>
          <p:cNvPr id="4" name="Content Placeholder 3">
            <a:extLst>
              <a:ext uri="{FF2B5EF4-FFF2-40B4-BE49-F238E27FC236}">
                <a16:creationId xmlns:a16="http://schemas.microsoft.com/office/drawing/2014/main" id="{0CC5C85B-4C13-4635-85EB-7F578B29D3E9}"/>
              </a:ext>
            </a:extLst>
          </p:cNvPr>
          <p:cNvSpPr>
            <a:spLocks noGrp="1"/>
          </p:cNvSpPr>
          <p:nvPr>
            <p:ph idx="1"/>
          </p:nvPr>
        </p:nvSpPr>
        <p:spPr>
          <a:xfrm>
            <a:off x="432000" y="1523999"/>
            <a:ext cx="9198116" cy="4244625"/>
          </a:xfrm>
        </p:spPr>
        <p:txBody>
          <a:bodyPr/>
          <a:lstStyle/>
          <a:p>
            <a:pPr marL="0" indent="0">
              <a:buNone/>
            </a:pPr>
            <a:r>
              <a:rPr lang="en-US" sz="3600" b="1" dirty="0">
                <a:solidFill>
                  <a:srgbClr val="C00000"/>
                </a:solidFill>
              </a:rPr>
              <a:t>Complaint must be dismissed:</a:t>
            </a:r>
          </a:p>
          <a:p>
            <a:pPr marL="457200" indent="-457200">
              <a:buFont typeface="+mj-lt"/>
              <a:buAutoNum type="arabicPeriod"/>
            </a:pPr>
            <a:r>
              <a:rPr lang="en-US" sz="3600" dirty="0"/>
              <a:t>if the conduct alleged in the formal complaint would not constitute </a:t>
            </a:r>
            <a:r>
              <a:rPr lang="en-US" sz="3600" b="1" dirty="0">
                <a:solidFill>
                  <a:srgbClr val="0070C0"/>
                </a:solidFill>
              </a:rPr>
              <a:t>sexual harassment </a:t>
            </a:r>
            <a:r>
              <a:rPr lang="en-US" sz="3600" dirty="0"/>
              <a:t>even if proved;</a:t>
            </a:r>
          </a:p>
          <a:p>
            <a:pPr marL="457200" indent="-457200">
              <a:buFont typeface="+mj-lt"/>
              <a:buAutoNum type="arabicPeriod"/>
            </a:pPr>
            <a:r>
              <a:rPr lang="en-US" sz="3600" dirty="0"/>
              <a:t>did not occur in the school’s education program or activity, or </a:t>
            </a:r>
          </a:p>
          <a:p>
            <a:pPr marL="457200" indent="-457200">
              <a:buFont typeface="+mj-lt"/>
              <a:buAutoNum type="arabicPeriod"/>
            </a:pPr>
            <a:r>
              <a:rPr lang="en-US" sz="3600" dirty="0"/>
              <a:t>did not occur against a person in the United States; but-----</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91</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5113867"/>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D8172438-B0E6-4780-82C3-868B53978B5B}"/>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499328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t>The New Regulations:  The Grievance Process—Dismissal of Complaint</a:t>
            </a:r>
            <a:endParaRPr lang="en-US" dirty="0">
              <a:latin typeface="+mn-lt"/>
            </a:endParaRP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92</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3776135"/>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850E5A3D-32B9-40C9-AB63-2AC40D74FD8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9">
            <a:extLst>
              <a:ext uri="{FF2B5EF4-FFF2-40B4-BE49-F238E27FC236}">
                <a16:creationId xmlns:a16="http://schemas.microsoft.com/office/drawing/2014/main" id="{8316B6EA-413C-4EF4-81DD-C668569EBEE3}"/>
              </a:ext>
            </a:extLst>
          </p:cNvPr>
          <p:cNvSpPr>
            <a:spLocks noGrp="1"/>
          </p:cNvSpPr>
          <p:nvPr>
            <p:ph idx="1"/>
          </p:nvPr>
        </p:nvSpPr>
        <p:spPr>
          <a:xfrm>
            <a:off x="432000" y="1693332"/>
            <a:ext cx="9198116" cy="4679250"/>
          </a:xfrm>
        </p:spPr>
        <p:txBody>
          <a:bodyPr/>
          <a:lstStyle/>
          <a:p>
            <a:pPr marL="0" indent="0" algn="ctr">
              <a:buNone/>
            </a:pPr>
            <a:endParaRPr lang="en-US" sz="4400" b="1" i="1" dirty="0"/>
          </a:p>
          <a:p>
            <a:pPr marL="0" indent="0" algn="ctr">
              <a:buNone/>
            </a:pPr>
            <a:r>
              <a:rPr lang="en-US" sz="4400" b="1" i="1" dirty="0"/>
              <a:t>Dismissal of a formal complaint does not preclude action under another provision of the school’s code of conduct</a:t>
            </a:r>
            <a:r>
              <a:rPr lang="en-US" sz="4800" b="1" i="1" dirty="0"/>
              <a:t>.</a:t>
            </a:r>
          </a:p>
        </p:txBody>
      </p:sp>
    </p:spTree>
    <p:extLst>
      <p:ext uri="{BB962C8B-B14F-4D97-AF65-F5344CB8AC3E}">
        <p14:creationId xmlns:p14="http://schemas.microsoft.com/office/powerpoint/2010/main" val="3668905754"/>
      </p:ext>
    </p:extLst>
  </p:cSld>
  <p:clrMapOvr>
    <a:masterClrMapping/>
  </p:clrMapOvr>
  <p:transition spd="slow">
    <p:push/>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t>The New Regulations:  The Grievance Process—Permissive Dismissal</a:t>
            </a:r>
            <a:endParaRPr lang="en-US" dirty="0">
              <a:latin typeface="+mn-lt"/>
            </a:endParaRPr>
          </a:p>
        </p:txBody>
      </p:sp>
      <p:sp>
        <p:nvSpPr>
          <p:cNvPr id="4" name="Content Placeholder 3">
            <a:extLst>
              <a:ext uri="{FF2B5EF4-FFF2-40B4-BE49-F238E27FC236}">
                <a16:creationId xmlns:a16="http://schemas.microsoft.com/office/drawing/2014/main" id="{0CC5C85B-4C13-4635-85EB-7F578B29D3E9}"/>
              </a:ext>
            </a:extLst>
          </p:cNvPr>
          <p:cNvSpPr>
            <a:spLocks noGrp="1"/>
          </p:cNvSpPr>
          <p:nvPr>
            <p:ph idx="1"/>
          </p:nvPr>
        </p:nvSpPr>
        <p:spPr>
          <a:xfrm>
            <a:off x="432000" y="1523999"/>
            <a:ext cx="9198116" cy="4244625"/>
          </a:xfrm>
        </p:spPr>
        <p:txBody>
          <a:bodyPr/>
          <a:lstStyle/>
          <a:p>
            <a:pPr marL="0" indent="0">
              <a:buNone/>
            </a:pPr>
            <a:r>
              <a:rPr lang="en-US" sz="3100" dirty="0"/>
              <a:t>A </a:t>
            </a:r>
            <a:r>
              <a:rPr lang="en-US" sz="3100" b="1" dirty="0">
                <a:solidFill>
                  <a:srgbClr val="0070C0"/>
                </a:solidFill>
              </a:rPr>
              <a:t>complaint</a:t>
            </a:r>
            <a:r>
              <a:rPr lang="en-US" sz="3100" dirty="0"/>
              <a:t> may be dismissed if:</a:t>
            </a:r>
          </a:p>
          <a:p>
            <a:pPr marL="742950" indent="-742950">
              <a:buFont typeface="+mj-lt"/>
              <a:buAutoNum type="arabicPeriod"/>
            </a:pPr>
            <a:r>
              <a:rPr lang="en-US" sz="3100" dirty="0"/>
              <a:t>a </a:t>
            </a:r>
            <a:r>
              <a:rPr lang="en-US" sz="3100" b="1" dirty="0">
                <a:solidFill>
                  <a:srgbClr val="0070C0"/>
                </a:solidFill>
              </a:rPr>
              <a:t>complainant</a:t>
            </a:r>
            <a:r>
              <a:rPr lang="en-US" sz="3100" dirty="0"/>
              <a:t> notifies the </a:t>
            </a:r>
            <a:r>
              <a:rPr lang="en-US" sz="3100" b="1" dirty="0">
                <a:solidFill>
                  <a:srgbClr val="0070C0"/>
                </a:solidFill>
              </a:rPr>
              <a:t>Title IX Coordinator </a:t>
            </a:r>
            <a:r>
              <a:rPr lang="en-US" sz="3100" dirty="0"/>
              <a:t>in writing that the </a:t>
            </a:r>
            <a:r>
              <a:rPr lang="en-US" sz="3100" b="1" dirty="0">
                <a:solidFill>
                  <a:srgbClr val="0070C0"/>
                </a:solidFill>
              </a:rPr>
              <a:t>complainant</a:t>
            </a:r>
            <a:r>
              <a:rPr lang="en-US" sz="3100" dirty="0"/>
              <a:t> would like to withdraw the formal complaint or any allegations therein; </a:t>
            </a:r>
          </a:p>
          <a:p>
            <a:pPr marL="742950" indent="-742950">
              <a:buFont typeface="+mj-lt"/>
              <a:buAutoNum type="arabicPeriod"/>
            </a:pPr>
            <a:r>
              <a:rPr lang="en-US" sz="3100" dirty="0"/>
              <a:t>the </a:t>
            </a:r>
            <a:r>
              <a:rPr lang="en-US" sz="3100" b="1" dirty="0">
                <a:solidFill>
                  <a:srgbClr val="0070C0"/>
                </a:solidFill>
              </a:rPr>
              <a:t>respondent</a:t>
            </a:r>
            <a:r>
              <a:rPr lang="en-US" sz="3100" dirty="0"/>
              <a:t> is no longer enrolled or employed by the school; or </a:t>
            </a:r>
          </a:p>
          <a:p>
            <a:pPr marL="742950" indent="-742950">
              <a:buFont typeface="+mj-lt"/>
              <a:buAutoNum type="arabicPeriod"/>
            </a:pPr>
            <a:r>
              <a:rPr lang="en-US" sz="3100" dirty="0"/>
              <a:t>Specific circumstances prevent the school from gathering evidence sufficient to reach a determination as to the formal complaint or allegations therein.</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93</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3"/>
            <a:ext cx="2211524" cy="5113867"/>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F07887B9-AF73-4A3D-B763-4BAC766CD1C4}"/>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462150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3"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3"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t>The New Regulations:  The Grievance Process</a:t>
            </a:r>
            <a:endParaRPr lang="en-US" dirty="0">
              <a:latin typeface="+mn-lt"/>
            </a:endParaRPr>
          </a:p>
        </p:txBody>
      </p:sp>
      <p:sp>
        <p:nvSpPr>
          <p:cNvPr id="4" name="Content Placeholder 3">
            <a:extLst>
              <a:ext uri="{FF2B5EF4-FFF2-40B4-BE49-F238E27FC236}">
                <a16:creationId xmlns:a16="http://schemas.microsoft.com/office/drawing/2014/main" id="{0CC5C85B-4C13-4635-85EB-7F578B29D3E9}"/>
              </a:ext>
            </a:extLst>
          </p:cNvPr>
          <p:cNvSpPr>
            <a:spLocks noGrp="1"/>
          </p:cNvSpPr>
          <p:nvPr>
            <p:ph idx="1"/>
          </p:nvPr>
        </p:nvSpPr>
        <p:spPr>
          <a:xfrm>
            <a:off x="432000" y="1523999"/>
            <a:ext cx="9198116" cy="4244625"/>
          </a:xfrm>
        </p:spPr>
        <p:txBody>
          <a:bodyPr/>
          <a:lstStyle/>
          <a:p>
            <a:pPr marL="0" indent="0">
              <a:buNone/>
            </a:pPr>
            <a:r>
              <a:rPr lang="en-US" sz="4800" dirty="0"/>
              <a:t>Upon a dismissal, the </a:t>
            </a:r>
            <a:r>
              <a:rPr lang="en-US" sz="4800" dirty="0">
                <a:solidFill>
                  <a:schemeClr val="tx1"/>
                </a:solidFill>
              </a:rPr>
              <a:t>school</a:t>
            </a:r>
            <a:r>
              <a:rPr lang="en-US" sz="4800" b="1" dirty="0">
                <a:solidFill>
                  <a:srgbClr val="C00000"/>
                </a:solidFill>
              </a:rPr>
              <a:t> must </a:t>
            </a:r>
            <a:r>
              <a:rPr lang="en-US" sz="4800" b="1" dirty="0"/>
              <a:t>[1</a:t>
            </a:r>
            <a:r>
              <a:rPr lang="en-US" sz="4800" b="1" dirty="0">
                <a:solidFill>
                  <a:schemeClr val="tx1"/>
                </a:solidFill>
              </a:rPr>
              <a:t>] </a:t>
            </a:r>
            <a:r>
              <a:rPr lang="en-US" sz="4800" b="1" dirty="0">
                <a:solidFill>
                  <a:srgbClr val="C00000"/>
                </a:solidFill>
              </a:rPr>
              <a:t>promptly send </a:t>
            </a:r>
            <a:r>
              <a:rPr lang="en-US" sz="4800" b="1" dirty="0"/>
              <a:t>[a] </a:t>
            </a:r>
            <a:r>
              <a:rPr lang="en-US" sz="4800" dirty="0"/>
              <a:t>written notice of the dismissal and </a:t>
            </a:r>
            <a:r>
              <a:rPr lang="en-US" sz="4800" b="1" dirty="0"/>
              <a:t>[b]</a:t>
            </a:r>
            <a:r>
              <a:rPr lang="en-US" sz="4800" dirty="0"/>
              <a:t> reason(s) therefor </a:t>
            </a:r>
            <a:r>
              <a:rPr lang="en-US" sz="4800" b="1" dirty="0"/>
              <a:t>[2] </a:t>
            </a:r>
            <a:r>
              <a:rPr lang="en-US" sz="4800" dirty="0"/>
              <a:t>simultaneously to the parties.</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94</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5113867"/>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67FE972F-F5C3-479C-BDCC-62B2B4F8284B}"/>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1912627"/>
      </p:ext>
    </p:extLst>
  </p:cSld>
  <p:clrMapOvr>
    <a:masterClrMapping/>
  </p:clrMapOvr>
  <p:transition spd="slow">
    <p:push/>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t>The New Regulations:  The Grievance Process—The Investigation</a:t>
            </a:r>
            <a:endParaRPr lang="en-US" dirty="0">
              <a:latin typeface="+mn-lt"/>
            </a:endParaRPr>
          </a:p>
        </p:txBody>
      </p:sp>
      <p:sp>
        <p:nvSpPr>
          <p:cNvPr id="4" name="Content Placeholder 3">
            <a:extLst>
              <a:ext uri="{FF2B5EF4-FFF2-40B4-BE49-F238E27FC236}">
                <a16:creationId xmlns:a16="http://schemas.microsoft.com/office/drawing/2014/main" id="{0CC5C85B-4C13-4635-85EB-7F578B29D3E9}"/>
              </a:ext>
            </a:extLst>
          </p:cNvPr>
          <p:cNvSpPr>
            <a:spLocks noGrp="1"/>
          </p:cNvSpPr>
          <p:nvPr>
            <p:ph idx="1"/>
          </p:nvPr>
        </p:nvSpPr>
        <p:spPr>
          <a:xfrm>
            <a:off x="432000" y="1523999"/>
            <a:ext cx="9198116" cy="4244625"/>
          </a:xfrm>
        </p:spPr>
        <p:txBody>
          <a:bodyPr/>
          <a:lstStyle/>
          <a:p>
            <a:pPr marL="742950" indent="-742950">
              <a:buFont typeface="+mj-lt"/>
              <a:buAutoNum type="arabicPeriod"/>
            </a:pPr>
            <a:r>
              <a:rPr lang="en-US" sz="4000" dirty="0"/>
              <a:t>The burden of proof and burden of gathering evidence rests on the school.</a:t>
            </a:r>
          </a:p>
          <a:p>
            <a:pPr marL="742950" indent="-742950">
              <a:buFont typeface="+mj-lt"/>
              <a:buAutoNum type="arabicPeriod"/>
            </a:pPr>
            <a:r>
              <a:rPr lang="en-US" sz="4000" dirty="0"/>
              <a:t>The school cannot use a party’s medical records developed for treatment purposes without consent of party, or party’s parent if party is under 18.</a:t>
            </a:r>
            <a:endParaRPr lang="en-US" sz="3600" dirty="0"/>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95</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5113867"/>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92ACD283-C476-4F61-B29D-79FE619A997A}"/>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371060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542673"/>
            <a:ext cx="9198116" cy="787200"/>
          </a:xfrm>
        </p:spPr>
        <p:txBody>
          <a:bodyPr/>
          <a:lstStyle/>
          <a:p>
            <a:r>
              <a:rPr lang="en-US" dirty="0"/>
              <a:t>The New Regulations:  The Grievance Process—The Investigation</a:t>
            </a:r>
            <a:endParaRPr lang="en-US" dirty="0">
              <a:latin typeface="+mn-lt"/>
            </a:endParaRPr>
          </a:p>
        </p:txBody>
      </p:sp>
      <p:sp>
        <p:nvSpPr>
          <p:cNvPr id="4" name="Content Placeholder 3">
            <a:extLst>
              <a:ext uri="{FF2B5EF4-FFF2-40B4-BE49-F238E27FC236}">
                <a16:creationId xmlns:a16="http://schemas.microsoft.com/office/drawing/2014/main" id="{0CC5C85B-4C13-4635-85EB-7F578B29D3E9}"/>
              </a:ext>
            </a:extLst>
          </p:cNvPr>
          <p:cNvSpPr>
            <a:spLocks noGrp="1"/>
          </p:cNvSpPr>
          <p:nvPr>
            <p:ph idx="1"/>
          </p:nvPr>
        </p:nvSpPr>
        <p:spPr>
          <a:xfrm>
            <a:off x="432000" y="1852515"/>
            <a:ext cx="9198116" cy="3916109"/>
          </a:xfrm>
        </p:spPr>
        <p:txBody>
          <a:bodyPr/>
          <a:lstStyle/>
          <a:p>
            <a:pPr>
              <a:buFont typeface="Wingdings" panose="05000000000000000000" pitchFamily="2" charset="2"/>
              <a:buChar char="Ø"/>
            </a:pPr>
            <a:r>
              <a:rPr lang="en-US" sz="4000" dirty="0"/>
              <a:t>Provide an equal opportunity for the parties to present witnesses, including fact and expert witnesses, and other inculpatory and exculpatory evidence; </a:t>
            </a:r>
          </a:p>
          <a:p>
            <a:pPr>
              <a:buFont typeface="Wingdings" panose="05000000000000000000" pitchFamily="2" charset="2"/>
              <a:buChar char="Ø"/>
            </a:pPr>
            <a:r>
              <a:rPr lang="en-US" sz="4000" dirty="0"/>
              <a:t>Do not restrict the ability of either party to discuss the allegations under investigation or to gather and present relevant evidence;</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96</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5113867"/>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EA2E8605-A44E-475F-B17E-A548A3F0B516}"/>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503614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t>The New Regulations:  The Grievance Process—THE Investigation</a:t>
            </a:r>
            <a:endParaRPr lang="en-US" dirty="0">
              <a:latin typeface="+mn-lt"/>
            </a:endParaRPr>
          </a:p>
        </p:txBody>
      </p:sp>
      <p:sp>
        <p:nvSpPr>
          <p:cNvPr id="4" name="Content Placeholder 3">
            <a:extLst>
              <a:ext uri="{FF2B5EF4-FFF2-40B4-BE49-F238E27FC236}">
                <a16:creationId xmlns:a16="http://schemas.microsoft.com/office/drawing/2014/main" id="{0CC5C85B-4C13-4635-85EB-7F578B29D3E9}"/>
              </a:ext>
            </a:extLst>
          </p:cNvPr>
          <p:cNvSpPr>
            <a:spLocks noGrp="1"/>
          </p:cNvSpPr>
          <p:nvPr>
            <p:ph idx="1"/>
          </p:nvPr>
        </p:nvSpPr>
        <p:spPr>
          <a:xfrm>
            <a:off x="432000" y="1523999"/>
            <a:ext cx="9198116" cy="4244625"/>
          </a:xfrm>
        </p:spPr>
        <p:txBody>
          <a:bodyPr/>
          <a:lstStyle/>
          <a:p>
            <a:pPr>
              <a:buFont typeface="Wingdings" panose="05000000000000000000" pitchFamily="2" charset="2"/>
              <a:buChar char="Ø"/>
            </a:pPr>
            <a:r>
              <a:rPr lang="en-US" sz="3200" dirty="0"/>
              <a:t>Provide the parties with the same opportunities to have others present during </a:t>
            </a:r>
            <a:r>
              <a:rPr lang="en-US" sz="3200" b="1" i="1" dirty="0"/>
              <a:t>any grievance proceeding,</a:t>
            </a:r>
            <a:r>
              <a:rPr lang="en-US" sz="3200" dirty="0"/>
              <a:t> including the opportunity to be accompanied to any related meeting or proceeding by the advisor of their choice, who may be, but is not required to be, an attorney;</a:t>
            </a:r>
          </a:p>
          <a:p>
            <a:pPr>
              <a:buFont typeface="Wingdings" panose="05000000000000000000" pitchFamily="2" charset="2"/>
              <a:buChar char="Ø"/>
            </a:pPr>
            <a:r>
              <a:rPr lang="en-US" sz="3200" dirty="0"/>
              <a:t>However, the School Entity may establish restrictions regarding the extent to which the advisor may participate in the proceedings, as long as the restrictions apply equally to both parties;</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97</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5113867"/>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269E4A59-E8F9-4CEC-9906-5BE6639E68EF}"/>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273563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t>The New Regulations:  The Grievance Process—The investigation</a:t>
            </a:r>
            <a:endParaRPr lang="en-US" dirty="0">
              <a:latin typeface="+mn-lt"/>
            </a:endParaRPr>
          </a:p>
        </p:txBody>
      </p:sp>
      <p:sp>
        <p:nvSpPr>
          <p:cNvPr id="4" name="Content Placeholder 3">
            <a:extLst>
              <a:ext uri="{FF2B5EF4-FFF2-40B4-BE49-F238E27FC236}">
                <a16:creationId xmlns:a16="http://schemas.microsoft.com/office/drawing/2014/main" id="{0CC5C85B-4C13-4635-85EB-7F578B29D3E9}"/>
              </a:ext>
            </a:extLst>
          </p:cNvPr>
          <p:cNvSpPr>
            <a:spLocks noGrp="1"/>
          </p:cNvSpPr>
          <p:nvPr>
            <p:ph idx="1"/>
          </p:nvPr>
        </p:nvSpPr>
        <p:spPr>
          <a:xfrm>
            <a:off x="432000" y="1523999"/>
            <a:ext cx="9198116" cy="4244625"/>
          </a:xfrm>
        </p:spPr>
        <p:txBody>
          <a:bodyPr/>
          <a:lstStyle/>
          <a:p>
            <a:pPr marL="0" indent="0">
              <a:buNone/>
            </a:pPr>
            <a:r>
              <a:rPr lang="en-US" sz="4400" b="1" dirty="0">
                <a:solidFill>
                  <a:srgbClr val="C00000"/>
                </a:solidFill>
              </a:rPr>
              <a:t>Provide written notice </a:t>
            </a:r>
            <a:r>
              <a:rPr lang="en-US" sz="4400" dirty="0"/>
              <a:t>to a party whose participation is invited or expected of the date, time, location, participants, and purpose of all hearings, investigative interviews, or other meetings, with sufficient time for the party to prepare to participate;</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98</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5113867"/>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9B19AF16-3EF9-45E3-BE2A-7243376AFC02}"/>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1286141"/>
      </p:ext>
    </p:extLst>
  </p:cSld>
  <p:clrMapOvr>
    <a:masterClrMapping/>
  </p:clrMapOvr>
  <p:transition spd="slow">
    <p:push/>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8AD45-0BD6-4606-8962-C4B2ADF0396F}"/>
              </a:ext>
            </a:extLst>
          </p:cNvPr>
          <p:cNvSpPr>
            <a:spLocks noGrp="1"/>
          </p:cNvSpPr>
          <p:nvPr>
            <p:ph type="title"/>
          </p:nvPr>
        </p:nvSpPr>
        <p:spPr>
          <a:xfrm>
            <a:off x="432000" y="432000"/>
            <a:ext cx="9198116" cy="787200"/>
          </a:xfrm>
        </p:spPr>
        <p:txBody>
          <a:bodyPr/>
          <a:lstStyle/>
          <a:p>
            <a:r>
              <a:rPr lang="en-US" dirty="0"/>
              <a:t>The New Regulations:  The Grievance Process—THE Investigation</a:t>
            </a:r>
            <a:endParaRPr lang="en-US" dirty="0">
              <a:latin typeface="+mn-lt"/>
            </a:endParaRPr>
          </a:p>
        </p:txBody>
      </p:sp>
      <p:sp>
        <p:nvSpPr>
          <p:cNvPr id="4" name="Content Placeholder 3">
            <a:extLst>
              <a:ext uri="{FF2B5EF4-FFF2-40B4-BE49-F238E27FC236}">
                <a16:creationId xmlns:a16="http://schemas.microsoft.com/office/drawing/2014/main" id="{0CC5C85B-4C13-4635-85EB-7F578B29D3E9}"/>
              </a:ext>
            </a:extLst>
          </p:cNvPr>
          <p:cNvSpPr>
            <a:spLocks noGrp="1"/>
          </p:cNvSpPr>
          <p:nvPr>
            <p:ph idx="1"/>
          </p:nvPr>
        </p:nvSpPr>
        <p:spPr>
          <a:xfrm>
            <a:off x="432000" y="1306687"/>
            <a:ext cx="9198116" cy="4244625"/>
          </a:xfrm>
        </p:spPr>
        <p:txBody>
          <a:bodyPr/>
          <a:lstStyle/>
          <a:p>
            <a:pPr marL="0" indent="0">
              <a:buNone/>
            </a:pPr>
            <a:r>
              <a:rPr lang="en-US" sz="3500" b="1" dirty="0">
                <a:solidFill>
                  <a:srgbClr val="C00000"/>
                </a:solidFill>
              </a:rPr>
              <a:t>Provide</a:t>
            </a:r>
            <a:r>
              <a:rPr lang="en-US" sz="3500" dirty="0"/>
              <a:t> both parties an </a:t>
            </a:r>
            <a:r>
              <a:rPr lang="en-US" sz="3500" b="1" i="1" dirty="0"/>
              <a:t>equal opportunity to inspect and review any evidence obtained as part of the investigation </a:t>
            </a:r>
            <a:r>
              <a:rPr lang="en-US" sz="3500" dirty="0"/>
              <a:t>that is </a:t>
            </a:r>
            <a:r>
              <a:rPr lang="en-US" sz="3500" b="1" dirty="0"/>
              <a:t>[1] </a:t>
            </a:r>
            <a:r>
              <a:rPr lang="en-US" sz="3500" dirty="0"/>
              <a:t>directly related to the allegations raised in a formal complaint, including the </a:t>
            </a:r>
            <a:r>
              <a:rPr lang="en-US" sz="3500" b="1" dirty="0"/>
              <a:t>[2]</a:t>
            </a:r>
            <a:r>
              <a:rPr lang="en-US" sz="3500" dirty="0"/>
              <a:t> evidence upon which the School Entity does not intend to rely and </a:t>
            </a:r>
            <a:r>
              <a:rPr lang="en-US" sz="3500" b="1" dirty="0"/>
              <a:t>[3] </a:t>
            </a:r>
            <a:r>
              <a:rPr lang="en-US" sz="3500" dirty="0"/>
              <a:t>inculpatory or </a:t>
            </a:r>
            <a:r>
              <a:rPr lang="en-US" sz="3500" b="1" dirty="0"/>
              <a:t>[4] </a:t>
            </a:r>
            <a:r>
              <a:rPr lang="en-US" sz="3500" dirty="0"/>
              <a:t>exculpatory evidence whether obtained from a party or other source, </a:t>
            </a:r>
            <a:r>
              <a:rPr lang="en-US" sz="3500" b="1" i="1" dirty="0"/>
              <a:t>so that each party can meaningfully respond to the evidence prior to conclusion of the investigation.</a:t>
            </a:r>
          </a:p>
        </p:txBody>
      </p:sp>
      <p:sp>
        <p:nvSpPr>
          <p:cNvPr id="5" name="Footer Placeholder 4">
            <a:extLst>
              <a:ext uri="{FF2B5EF4-FFF2-40B4-BE49-F238E27FC236}">
                <a16:creationId xmlns:a16="http://schemas.microsoft.com/office/drawing/2014/main" id="{13238E85-756B-4F41-8E88-8EB7FEEC812B}"/>
              </a:ext>
            </a:extLst>
          </p:cNvPr>
          <p:cNvSpPr>
            <a:spLocks noGrp="1"/>
          </p:cNvSpPr>
          <p:nvPr>
            <p:ph type="ftr" sz="quarter" idx="12"/>
          </p:nvPr>
        </p:nvSpPr>
        <p:spPr/>
        <p:txBody>
          <a:bodyPr/>
          <a:lstStyle/>
          <a:p>
            <a:r>
              <a:rPr lang="en-US" noProof="0" dirty="0"/>
              <a:t>Copyright 2020, Levin Legal Group, P.C. and Beard Legal Group</a:t>
            </a:r>
          </a:p>
        </p:txBody>
      </p:sp>
      <p:sp>
        <p:nvSpPr>
          <p:cNvPr id="6" name="Slide Number Placeholder 5">
            <a:extLst>
              <a:ext uri="{FF2B5EF4-FFF2-40B4-BE49-F238E27FC236}">
                <a16:creationId xmlns:a16="http://schemas.microsoft.com/office/drawing/2014/main" id="{526CC5D3-88A4-4CB0-B93B-596742A84CF9}"/>
              </a:ext>
            </a:extLst>
          </p:cNvPr>
          <p:cNvSpPr>
            <a:spLocks noGrp="1"/>
          </p:cNvSpPr>
          <p:nvPr>
            <p:ph type="sldNum" sz="quarter" idx="33"/>
          </p:nvPr>
        </p:nvSpPr>
        <p:spPr/>
        <p:txBody>
          <a:bodyPr/>
          <a:lstStyle/>
          <a:p>
            <a:fld id="{19B51A1E-902D-48AF-9020-955120F399B6}" type="slidenum">
              <a:rPr lang="en-US" noProof="0" smtClean="0"/>
              <a:pPr/>
              <a:t>99</a:t>
            </a:fld>
            <a:endParaRPr lang="en-US" noProof="0" dirty="0"/>
          </a:p>
        </p:txBody>
      </p:sp>
      <p:pic>
        <p:nvPicPr>
          <p:cNvPr id="7" name="Picture 6" descr="decorative element">
            <a:extLst>
              <a:ext uri="{FF2B5EF4-FFF2-40B4-BE49-F238E27FC236}">
                <a16:creationId xmlns:a16="http://schemas.microsoft.com/office/drawing/2014/main" id="{2411CA0B-8E20-7C48-9074-8D57423981DC}"/>
              </a:ext>
            </a:extLst>
          </p:cNvPr>
          <p:cNvPicPr>
            <a:picLocks noGrp="1"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9980476" y="1744132"/>
            <a:ext cx="2211524" cy="5113867"/>
          </a:xfrm>
          <a:prstGeom prst="rect">
            <a:avLst/>
          </a:prstGeom>
          <a:solidFill>
            <a:schemeClr val="bg1">
              <a:lumMod val="95000"/>
            </a:schemeClr>
          </a:solidFill>
        </p:spPr>
      </p:pic>
      <p:pic>
        <p:nvPicPr>
          <p:cNvPr id="8" name="Picture 7" descr="2010-12-01 LLG Logo">
            <a:extLst>
              <a:ext uri="{FF2B5EF4-FFF2-40B4-BE49-F238E27FC236}">
                <a16:creationId xmlns:a16="http://schemas.microsoft.com/office/drawing/2014/main" id="{54C7FC2E-59B4-4FF6-B773-E66CB66CB6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80476" y="0"/>
            <a:ext cx="2211524" cy="1852515"/>
          </a:xfrm>
          <a:prstGeom prst="rect">
            <a:avLst/>
          </a:prstGeom>
          <a:noFill/>
          <a:ln>
            <a:noFill/>
          </a:ln>
        </p:spPr>
      </p:pic>
      <p:pic>
        <p:nvPicPr>
          <p:cNvPr id="9" name="Picture 1" descr="hall of fame logo">
            <a:extLst>
              <a:ext uri="{FF2B5EF4-FFF2-40B4-BE49-F238E27FC236}">
                <a16:creationId xmlns:a16="http://schemas.microsoft.com/office/drawing/2014/main" id="{65E18B77-9FD0-4964-8316-BBFF84EA79E5}"/>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855200" y="5266267"/>
            <a:ext cx="2336800" cy="1591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578840"/>
      </p:ext>
    </p:extLst>
  </p:cSld>
  <p:clrMapOvr>
    <a:masterClrMapping/>
  </p:clrMapOvr>
  <p:transition spd="slow">
    <p:push/>
  </p:transition>
</p:sld>
</file>

<file path=ppt/theme/theme1.xml><?xml version="1.0" encoding="utf-8"?>
<a:theme xmlns:a="http://schemas.openxmlformats.org/drawingml/2006/main" name="Office Theme">
  <a:themeElements>
    <a:clrScheme name="Custom 134">
      <a:dk1>
        <a:srgbClr val="000000"/>
      </a:dk1>
      <a:lt1>
        <a:srgbClr val="FFFFFF"/>
      </a:lt1>
      <a:dk2>
        <a:srgbClr val="000000"/>
      </a:dk2>
      <a:lt2>
        <a:srgbClr val="FFFFFF"/>
      </a:lt2>
      <a:accent1>
        <a:srgbClr val="5CB8B3"/>
      </a:accent1>
      <a:accent2>
        <a:srgbClr val="F5D66E"/>
      </a:accent2>
      <a:accent3>
        <a:srgbClr val="D78189"/>
      </a:accent3>
      <a:accent4>
        <a:srgbClr val="7030A0"/>
      </a:accent4>
      <a:accent5>
        <a:srgbClr val="0070C0"/>
      </a:accent5>
      <a:accent6>
        <a:srgbClr val="C4D36D"/>
      </a:accent6>
      <a:hlink>
        <a:srgbClr val="54C3BD"/>
      </a:hlink>
      <a:folHlink>
        <a:srgbClr val="54C3BD"/>
      </a:folHlink>
    </a:clrScheme>
    <a:fontScheme name="Custom 154">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C84B30EC-0085-4B02-B549-85261AA7A7FD}" vid="{B38EAA63-7B49-47D5-A9B8-CCF1CC9145B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4746064E25D0B42B2CA9AF08C506450" ma:contentTypeVersion="7" ma:contentTypeDescription="Create a new document." ma:contentTypeScope="" ma:versionID="21961b97df269559ed508800eac1d7dc">
  <xsd:schema xmlns:xsd="http://www.w3.org/2001/XMLSchema" xmlns:xs="http://www.w3.org/2001/XMLSchema" xmlns:p="http://schemas.microsoft.com/office/2006/metadata/properties" xmlns:ns3="3346d591-c8ea-40a8-8fe7-60b797153f18" xmlns:ns4="20772270-8d10-4874-b6f8-42c2a25dfa63" targetNamespace="http://schemas.microsoft.com/office/2006/metadata/properties" ma:root="true" ma:fieldsID="910d22d9715b5225a63183a9d3c3cbd8" ns3:_="" ns4:_="">
    <xsd:import namespace="3346d591-c8ea-40a8-8fe7-60b797153f18"/>
    <xsd:import namespace="20772270-8d10-4874-b6f8-42c2a25dfa63"/>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46d591-c8ea-40a8-8fe7-60b797153f18"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0772270-8d10-4874-b6f8-42c2a25dfa6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5A6E21A-751F-495F-8461-B768DD27C4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346d591-c8ea-40a8-8fe7-60b797153f18"/>
    <ds:schemaRef ds:uri="20772270-8d10-4874-b6f8-42c2a25dfa6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E1D8AE1-AF50-4238-9545-788684540ABB}">
  <ds:schemaRefs>
    <ds:schemaRef ds:uri="http://schemas.microsoft.com/sharepoint/v3/contenttype/forms"/>
  </ds:schemaRefs>
</ds:datastoreItem>
</file>

<file path=customXml/itemProps3.xml><?xml version="1.0" encoding="utf-8"?>
<ds:datastoreItem xmlns:ds="http://schemas.openxmlformats.org/officeDocument/2006/customXml" ds:itemID="{8519935D-ADE6-42ED-B568-839405AD6ABE}">
  <ds:schemaRefs>
    <ds:schemaRef ds:uri="http://www.w3.org/XML/1998/namespace"/>
    <ds:schemaRef ds:uri="http://purl.org/dc/terms/"/>
    <ds:schemaRef ds:uri="http://schemas.microsoft.com/office/infopath/2007/PartnerControls"/>
    <ds:schemaRef ds:uri="3346d591-c8ea-40a8-8fe7-60b797153f18"/>
    <ds:schemaRef ds:uri="http://schemas.microsoft.com/office/2006/documentManagement/types"/>
    <ds:schemaRef ds:uri="http://purl.org/dc/elements/1.1/"/>
    <ds:schemaRef ds:uri="http://schemas.openxmlformats.org/package/2006/metadata/core-properties"/>
    <ds:schemaRef ds:uri="20772270-8d10-4874-b6f8-42c2a25dfa63"/>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0</TotalTime>
  <Words>16791</Words>
  <Application>Microsoft Office PowerPoint</Application>
  <PresentationFormat>Widescreen</PresentationFormat>
  <Paragraphs>1461</Paragraphs>
  <Slides>248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248</vt:i4>
      </vt:variant>
    </vt:vector>
  </HeadingPairs>
  <TitlesOfParts>
    <vt:vector size="255" baseType="lpstr">
      <vt:lpstr>Arial</vt:lpstr>
      <vt:lpstr>Calibri</vt:lpstr>
      <vt:lpstr>Corbel</vt:lpstr>
      <vt:lpstr>Merriweather Sans</vt:lpstr>
      <vt:lpstr>Times New Roman</vt:lpstr>
      <vt:lpstr>Wingdings</vt:lpstr>
      <vt:lpstr>Office Theme</vt:lpstr>
      <vt:lpstr>Title IX sexual   harassment and   The   new Regulations ©  2020  LEvin legal Group, P.C.  And beard legal group</vt:lpstr>
      <vt:lpstr>Today’s Presenters</vt:lpstr>
      <vt:lpstr>Disclaimers</vt:lpstr>
      <vt:lpstr>Disclaimers</vt:lpstr>
      <vt:lpstr>Practical tips</vt:lpstr>
      <vt:lpstr>Training </vt:lpstr>
      <vt:lpstr>Recommendations</vt:lpstr>
      <vt:lpstr>Agenda for Today’s Program</vt:lpstr>
      <vt:lpstr>Understanding Legal Citations</vt:lpstr>
      <vt:lpstr>Understanding word usage</vt:lpstr>
      <vt:lpstr>Understanding word usage</vt:lpstr>
      <vt:lpstr>Pennsylvania School Boards Association (“PSBA”)</vt:lpstr>
      <vt:lpstr>PART  I The  history behind sexual harassment as a  legal  concept  and  basis  for  legal liability</vt:lpstr>
      <vt:lpstr>The History of Sexual Harassment and the law</vt:lpstr>
      <vt:lpstr>A  Short  History</vt:lpstr>
      <vt:lpstr>A  Short  History</vt:lpstr>
      <vt:lpstr>A  Short  History—How did “on the basis of Sex”  become “sexual harassment”?</vt:lpstr>
      <vt:lpstr>A short history:  how did “discrimination” become “sexual harassment”?</vt:lpstr>
      <vt:lpstr>A  Short  History</vt:lpstr>
      <vt:lpstr>A Short History</vt:lpstr>
      <vt:lpstr>A  Short  History—Quid Pro Quo</vt:lpstr>
      <vt:lpstr>A  Short  History—Quid Pro Quo</vt:lpstr>
      <vt:lpstr>A  Short  history—First regulations</vt:lpstr>
      <vt:lpstr>A short History—First Supreme Court Case</vt:lpstr>
      <vt:lpstr>A short history:  first supreme court case</vt:lpstr>
      <vt:lpstr>A short history: major holdings </vt:lpstr>
      <vt:lpstr>A short history: major holdings</vt:lpstr>
      <vt:lpstr>A short history: major holdings</vt:lpstr>
      <vt:lpstr>A short history: major holdings</vt:lpstr>
      <vt:lpstr>A short history: major holdings</vt:lpstr>
      <vt:lpstr>A short history: major holdings</vt:lpstr>
      <vt:lpstr>Part ii the  new  regulations:  a  Deep   Dive into the New Regulations</vt:lpstr>
      <vt:lpstr>SEXUAL WRONGDOING vs. SEXUAL HARASSMENT</vt:lpstr>
      <vt:lpstr>The New Regulations</vt:lpstr>
      <vt:lpstr>The New Regulations:  Roles and Responsibilities</vt:lpstr>
      <vt:lpstr>Aides to understanding these slides</vt:lpstr>
      <vt:lpstr>The New Regulations: Fundamental Premise</vt:lpstr>
      <vt:lpstr>The New Regulations:  Fundamental Premise</vt:lpstr>
      <vt:lpstr>The New Regulations:  Fundamental Premise</vt:lpstr>
      <vt:lpstr>“complainant” defined:</vt:lpstr>
      <vt:lpstr>What have we learned?</vt:lpstr>
      <vt:lpstr>The New Regulations:  The Basic Requirement</vt:lpstr>
      <vt:lpstr>The New Regulations:  Defining Sexual Harassment</vt:lpstr>
      <vt:lpstr>The New Regulations:  Defining Sexual Harassment</vt:lpstr>
      <vt:lpstr>The New Regulations:  Defining Sexual Harassment</vt:lpstr>
      <vt:lpstr>The New Regulations:  Defining Sexual Harassment</vt:lpstr>
      <vt:lpstr>The New Regulations:  Defining Sexual Harassment</vt:lpstr>
      <vt:lpstr>The New Regulations:  Defining Sexual Harassment</vt:lpstr>
      <vt:lpstr>The New Regulations:  Defining Sexual Harassment</vt:lpstr>
      <vt:lpstr>The New Regulations:  Defining Sexual Harassment</vt:lpstr>
      <vt:lpstr>The New Regulations:  Defining Sexual Harassment</vt:lpstr>
      <vt:lpstr>The New Regulations:  Actual Knowledge</vt:lpstr>
      <vt:lpstr>The New Regulations:  Actual Knowledge</vt:lpstr>
      <vt:lpstr>The New Regulations:  Formal complaint</vt:lpstr>
      <vt:lpstr>The New Regulations:  Formal complaint</vt:lpstr>
      <vt:lpstr>The New Regulations:  Formal complaint</vt:lpstr>
      <vt:lpstr>The New Regulations:  Formal complaint</vt:lpstr>
      <vt:lpstr>Practical tips</vt:lpstr>
      <vt:lpstr>The New Regulations:  Defining Supportive Measures</vt:lpstr>
      <vt:lpstr>The New Regulations:  Defining Supportive Measures</vt:lpstr>
      <vt:lpstr>The New Regulations:  Defining Supportive Measures</vt:lpstr>
      <vt:lpstr>The New Regulations:  Defining Supportive Measures</vt:lpstr>
      <vt:lpstr>The New Regulations:  Defining “deliberately indifferent”</vt:lpstr>
      <vt:lpstr>The New Regulations:  Responding to sexual wrongdoing</vt:lpstr>
      <vt:lpstr>The New Regulations:  Contacting the Complainant</vt:lpstr>
      <vt:lpstr>The New Regulations: Authorized Actions</vt:lpstr>
      <vt:lpstr>The New Regulations:  Administrative leave</vt:lpstr>
      <vt:lpstr>The New Regulations:  response to formal complaint</vt:lpstr>
      <vt:lpstr>The New Regulations:  The Grievance Process</vt:lpstr>
      <vt:lpstr>The New Regulations:  The Grievance Process</vt:lpstr>
      <vt:lpstr>The New Regulations:  The Grievance Process--Remedies</vt:lpstr>
      <vt:lpstr>The New Regulations:  The Grievance Process—Objective Evaluation</vt:lpstr>
      <vt:lpstr>The New Regulations:  The Grievance Process—Conflict of interest</vt:lpstr>
      <vt:lpstr>The New Regulations:  The Grievance Process--Training</vt:lpstr>
      <vt:lpstr>The New Regulations:  The Grievance Process--Training</vt:lpstr>
      <vt:lpstr>The New Regulations:  The Grievance Process—The Investigative Report</vt:lpstr>
      <vt:lpstr>The New Regulations:  The Grievance Process—Training Materials</vt:lpstr>
      <vt:lpstr>The New Regulations:  The Grievance Process—Presumption of Innocence </vt:lpstr>
      <vt:lpstr>The New Regulations:  The Grievance Process—Prompt time Frames</vt:lpstr>
      <vt:lpstr>The New Regulations:  The Grievance Process</vt:lpstr>
      <vt:lpstr>The New Regulations:  The Grievance Process—Disciplinary Sanctions</vt:lpstr>
      <vt:lpstr>The New Regulations:  The Grievance Process—Burden of Proof</vt:lpstr>
      <vt:lpstr>The New Regulations:  The Grievance Process</vt:lpstr>
      <vt:lpstr>The New Regulations:  The Grievance Process</vt:lpstr>
      <vt:lpstr>The New Regulations:  The Grievance Process—Notice of allegations</vt:lpstr>
      <vt:lpstr>The New Regulations:  The Grievance Process—Notice of Allegations</vt:lpstr>
      <vt:lpstr>The New Regulations:  The Grievance Process—Notice of Allegations</vt:lpstr>
      <vt:lpstr>The New Regulations:  The Grievance Process—Notice of Allegations</vt:lpstr>
      <vt:lpstr>The New Regulations:  The Grievance Process—Notice of Allegations</vt:lpstr>
      <vt:lpstr>The New Regulations:  The Grievance Process—Amended Notice of Allegations</vt:lpstr>
      <vt:lpstr>The New Regulations:  The Grievance Process—Dismissal of Complaint</vt:lpstr>
      <vt:lpstr>The New Regulations:  The Grievance Process—Dismissal of Complaint</vt:lpstr>
      <vt:lpstr>The New Regulations:  The Grievance Process—Permissive Dismissal</vt:lpstr>
      <vt:lpstr>The New Regulations:  The Grievance Process</vt:lpstr>
      <vt:lpstr>The New Regulations:  The Grievance Process—The Investigation</vt:lpstr>
      <vt:lpstr>The New Regulations:  The Grievance Process—The Investigation</vt:lpstr>
      <vt:lpstr>The New Regulations:  The Grievance Process—THE Investigation</vt:lpstr>
      <vt:lpstr>The New Regulations:  The Grievance Process—The investigation</vt:lpstr>
      <vt:lpstr>The New Regulations:  The Grievance Process—THE Investigation</vt:lpstr>
      <vt:lpstr>The New Regulations:  The Grievance Process—The Investigation</vt:lpstr>
      <vt:lpstr>The New Regulations:  The Grievance Process—The Investigation--Evidence</vt:lpstr>
      <vt:lpstr>The New Regulations:  The Grievance Process—Investigation--Report</vt:lpstr>
      <vt:lpstr>The New Regulations:  The Grievance Process—Procedures After the Report</vt:lpstr>
      <vt:lpstr>The New Regulations:  The Grievance Process—Follow Up Questions</vt:lpstr>
      <vt:lpstr>The New Regulations:  The Grievance Process—The Written Determination</vt:lpstr>
      <vt:lpstr>The New Regulations:  The Grievance Process—The Written Determination</vt:lpstr>
      <vt:lpstr>The New Regulations:  The Grievance Process—The Written Determination </vt:lpstr>
      <vt:lpstr>The New Regulations:  The Grievance Process—The Written Determination</vt:lpstr>
      <vt:lpstr>The New Regulations:  The Grievance Process—The Appeal</vt:lpstr>
      <vt:lpstr>The New Regulations:  The Grievance Process—Bases Of Appeal</vt:lpstr>
      <vt:lpstr>The New Regulations:  The Grievance Process--Appeal</vt:lpstr>
      <vt:lpstr>The New Regulations:  The Grievance Process—The appeal</vt:lpstr>
      <vt:lpstr>The New Regulations:  Recordkeeping</vt:lpstr>
      <vt:lpstr>The New Regulations:  Recordkeeping</vt:lpstr>
      <vt:lpstr>The New Regulations:  Recordkeeping</vt:lpstr>
      <vt:lpstr>The New Regulations:  Informal Resolution--Prohibitions</vt:lpstr>
      <vt:lpstr>The New Regulations:  Preconditions to informal resolution Process</vt:lpstr>
      <vt:lpstr>The New Regulations:  Preconditions to informal resolution Process</vt:lpstr>
      <vt:lpstr>The New Regulations: Confidentiality</vt:lpstr>
      <vt:lpstr>The New Regulations:  Exceptions to confidentiality</vt:lpstr>
      <vt:lpstr>The New Regulations:  Retaliation Prohibited—Generally </vt:lpstr>
      <vt:lpstr>The New Regulations:  Retaliation prohibited—Specific Prohibitions</vt:lpstr>
      <vt:lpstr>PowerPoint Presentation</vt:lpstr>
      <vt:lpstr>To-Do List—For Board</vt:lpstr>
      <vt:lpstr>To Do List –for Administration </vt:lpstr>
      <vt:lpstr>To Do List –for Administration </vt:lpstr>
      <vt:lpstr>To Do List –for Administration  </vt:lpstr>
      <vt:lpstr>To Do List –for Administration </vt:lpstr>
      <vt:lpstr>To Do List –for Administration </vt:lpstr>
      <vt:lpstr>To Do List –for Administration </vt:lpstr>
      <vt:lpstr>To Do List –for Administration </vt:lpstr>
      <vt:lpstr>To Do List –for Administration </vt:lpstr>
      <vt:lpstr>To Do List –for Administration; Administrative Regulations</vt:lpstr>
      <vt:lpstr>To Do List –Administrative Regulations</vt:lpstr>
      <vt:lpstr>To Do List –for Administration </vt:lpstr>
      <vt:lpstr>PowerPoint Presentation</vt:lpstr>
      <vt:lpstr>Who should fill the required roles?</vt:lpstr>
      <vt:lpstr>Who should fill the required roles?</vt:lpstr>
      <vt:lpstr>Who should fill the required roles?</vt:lpstr>
      <vt:lpstr>Who should fill the required roles?</vt:lpstr>
      <vt:lpstr>One Public School, Two Systems</vt:lpstr>
      <vt:lpstr>One Public School, Two Systems</vt:lpstr>
      <vt:lpstr>One Public School, Two Systems</vt:lpstr>
      <vt:lpstr>One Public School, Two Systems</vt:lpstr>
      <vt:lpstr>Code of  Student Conduct</vt:lpstr>
      <vt:lpstr>Code of Employee Conduct</vt:lpstr>
      <vt:lpstr>The New Regulations:  Exceptions to retaliation</vt:lpstr>
      <vt:lpstr>References to “Code of Conduct” in New Regulations </vt:lpstr>
      <vt:lpstr>References to “Code of Conduct” in New Regulations </vt:lpstr>
      <vt:lpstr>References to “Code of Conduct” in New Regulations </vt:lpstr>
      <vt:lpstr>Codes of Conduct—The Bottom Line </vt:lpstr>
      <vt:lpstr>The investigation; investigative interviews </vt:lpstr>
      <vt:lpstr>The investigation; Investigative Plan</vt:lpstr>
      <vt:lpstr>The investigation; Investigative Plan</vt:lpstr>
      <vt:lpstr>The investigation; Investigative Plan</vt:lpstr>
      <vt:lpstr>The investigation; Misc. Issues</vt:lpstr>
      <vt:lpstr>The investigation; investigative interviews </vt:lpstr>
      <vt:lpstr>The investigation; Note Takers</vt:lpstr>
      <vt:lpstr>The investigation</vt:lpstr>
      <vt:lpstr>The investigation</vt:lpstr>
      <vt:lpstr>The investigation</vt:lpstr>
      <vt:lpstr>The investigation</vt:lpstr>
      <vt:lpstr>The investigation; School Counsel</vt:lpstr>
      <vt:lpstr>The investigation; School Counsel</vt:lpstr>
      <vt:lpstr>The investigation; Preserving counsel’s role as an attorney</vt:lpstr>
      <vt:lpstr>The investigation; Preserving counsel’s role as an attorney</vt:lpstr>
      <vt:lpstr>Must be impartial and fair</vt:lpstr>
      <vt:lpstr>Must be fair and impartial</vt:lpstr>
      <vt:lpstr>Must be fair and impartial</vt:lpstr>
      <vt:lpstr>School attorney</vt:lpstr>
      <vt:lpstr>school  Attorney</vt:lpstr>
      <vt:lpstr>Effect of Criminal proceedings or investigation</vt:lpstr>
      <vt:lpstr>Must be fair and impartial</vt:lpstr>
      <vt:lpstr>Must be fair and impartial</vt:lpstr>
      <vt:lpstr>Must be fair and impartial</vt:lpstr>
      <vt:lpstr>Must be fair and impartial--Recusal</vt:lpstr>
      <vt:lpstr>Must be fair and impartial--Recusal</vt:lpstr>
      <vt:lpstr>Must be fair and impartial--recusal</vt:lpstr>
      <vt:lpstr>Must be fair and impartial--recusal</vt:lpstr>
      <vt:lpstr>Must be fair and impartial--recusal</vt:lpstr>
      <vt:lpstr>Practical tips</vt:lpstr>
      <vt:lpstr>Rules of Evidence</vt:lpstr>
      <vt:lpstr>Rules of Evidence</vt:lpstr>
      <vt:lpstr>Rules of Evidence--relevancy</vt:lpstr>
      <vt:lpstr>Rules of Evidence--relevancy</vt:lpstr>
      <vt:lpstr>Rules of Evidence--relevancy</vt:lpstr>
      <vt:lpstr>Rules of Evidence--relevancy</vt:lpstr>
      <vt:lpstr>Rules of Evidence--Privilege</vt:lpstr>
      <vt:lpstr>Rules of Evidence—Judicial Code</vt:lpstr>
      <vt:lpstr>Rules of Evidence—Judicial code</vt:lpstr>
      <vt:lpstr>Rules of Evidence—abuse of family</vt:lpstr>
      <vt:lpstr>Rules of Evidence—abuse of family</vt:lpstr>
      <vt:lpstr>Rules of Evidence</vt:lpstr>
      <vt:lpstr>Rules of Evidence—Other Privileges</vt:lpstr>
      <vt:lpstr>Rules of Evidence—Student Records</vt:lpstr>
      <vt:lpstr>Practical tips</vt:lpstr>
      <vt:lpstr>Rules of Evidence—Illegal recordings</vt:lpstr>
      <vt:lpstr>Practical tips--Recordings</vt:lpstr>
      <vt:lpstr>Rules of Evidence--Hearsay</vt:lpstr>
      <vt:lpstr>Rules of Evidence--Exceptions</vt:lpstr>
      <vt:lpstr>Practical tips</vt:lpstr>
      <vt:lpstr>Rules of Evidence</vt:lpstr>
      <vt:lpstr>Evidence of complaint’s sexual predisposition and prior sexual behavior</vt:lpstr>
      <vt:lpstr>Evidence of complaint’s sexual predisposition and prior sexual behavior</vt:lpstr>
      <vt:lpstr>Rules of Evidence</vt:lpstr>
      <vt:lpstr>Burden of proof—Preponderance </vt:lpstr>
      <vt:lpstr>Burden of proof--preponderance</vt:lpstr>
      <vt:lpstr>Burden of proof—clear and convincing</vt:lpstr>
      <vt:lpstr>Practical tips</vt:lpstr>
      <vt:lpstr>She said—he said</vt:lpstr>
      <vt:lpstr>“Live Hearing”</vt:lpstr>
      <vt:lpstr>Practical tips</vt:lpstr>
      <vt:lpstr>Deciding Credibility</vt:lpstr>
      <vt:lpstr>Deciding credibility</vt:lpstr>
      <vt:lpstr>Deciding credibility</vt:lpstr>
      <vt:lpstr>Deciding credibility</vt:lpstr>
      <vt:lpstr>Deciding credibility</vt:lpstr>
      <vt:lpstr>Intake Process—one school; two systems--Deciding which track to Go down</vt:lpstr>
      <vt:lpstr>Intake Process—one school; two systems--Deciding which track to Go down</vt:lpstr>
      <vt:lpstr>Intake Process—one school; two systems--Deciding which track to Go down</vt:lpstr>
      <vt:lpstr>Intake Process—one school; two systems--Deciding which track to Go down</vt:lpstr>
      <vt:lpstr>Intake Process—one school; two systems--Deciding which track to Go down</vt:lpstr>
      <vt:lpstr>Intake Process—one school; two systems--Deciding which track to Go down</vt:lpstr>
      <vt:lpstr>Intake Process—one school; two systems--Deciding which track to Go down</vt:lpstr>
      <vt:lpstr>Intake Process—one school; two systems--Deciding which track to Go down</vt:lpstr>
      <vt:lpstr>Intake Process—one school; two systems--Deciding which track to Go down</vt:lpstr>
      <vt:lpstr>Intake Process—one school; two systems--Deciding which track to Go down</vt:lpstr>
      <vt:lpstr>Intake Process—one school; two systems--Deciding which track to Go down</vt:lpstr>
      <vt:lpstr>Intake Process—one school; two systems--Deciding which track to Go down--Examples</vt:lpstr>
      <vt:lpstr>Intake Process—one school; two systems--Deciding which track to Go down--Examples</vt:lpstr>
      <vt:lpstr>Intake Process—one school; two systems--Deciding which track to Go down--Examples</vt:lpstr>
      <vt:lpstr>Intake Process—one school; two systems--Deciding which track to Go down--Examples</vt:lpstr>
      <vt:lpstr>Intake Process—one school; two systems--Deciding which track to Go down--Examples</vt:lpstr>
      <vt:lpstr>Intake Process—one school; two systems--Deciding which track to Go down--Examples</vt:lpstr>
      <vt:lpstr>one school; two systems—Getting off Track 2—the Substantive Rules</vt:lpstr>
      <vt:lpstr>one school; two systems—Getting off Track 2—the Substantive Rules—Not “sexual Harassment”</vt:lpstr>
      <vt:lpstr>one school; two systems—Getting off Track 2—the Substantive Rules—Not “sexual Harassment”</vt:lpstr>
      <vt:lpstr>one school; two systems—Getting off Track 2—the Substantive Rules—Not a School program or activity</vt:lpstr>
      <vt:lpstr>one school; two systems—Getting off Track 2—the Substantive Rules—Not in the United States</vt:lpstr>
      <vt:lpstr>one school; two systems—when the two tracks merge: Emergency Removal of Student</vt:lpstr>
      <vt:lpstr>one school; two systems—when the two tracks merge: Emergency Removal of Student</vt:lpstr>
      <vt:lpstr>one school; two systems—when the two tracks merge: Administrative Leave of Employee</vt:lpstr>
      <vt:lpstr>one school; two systems—when the two tracks merge: Administrative Leave of Employee</vt:lpstr>
      <vt:lpstr>No Contact Orders</vt:lpstr>
      <vt:lpstr>No contact imposed only on one party?</vt:lpstr>
      <vt:lpstr>PowerPoint Presentation</vt:lpstr>
      <vt:lpstr>PowerPoint Presentation</vt:lpstr>
      <vt:lpstr>THANK YOU and stay safe!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IX sexual   harassment and   The   new Regulations ©  2020  Lvin legal Group, P.C.</dc:title>
  <dc:creator/>
  <cp:lastModifiedBy/>
  <cp:revision>8</cp:revision>
  <dcterms:created xsi:type="dcterms:W3CDTF">2020-07-18T20:32:27Z</dcterms:created>
  <dcterms:modified xsi:type="dcterms:W3CDTF">2022-12-09T16:31:11Z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0x010100B4746064E25D0B42B2CA9AF08C506450</vt:lpwstr>
  </property>
</Properties>
</file>